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4"/>
  </p:sldMasterIdLst>
  <p:sldIdLst>
    <p:sldId id="256" r:id="rId5"/>
    <p:sldId id="257" r:id="rId6"/>
    <p:sldId id="258" r:id="rId7"/>
    <p:sldId id="259" r:id="rId8"/>
    <p:sldId id="260" r:id="rId9"/>
    <p:sldId id="264" r:id="rId10"/>
    <p:sldId id="261" r:id="rId11"/>
    <p:sldId id="262" r:id="rId12"/>
    <p:sldId id="267" r:id="rId13"/>
    <p:sldId id="263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6DA471-60B2-4958-B3C8-31F25CBFE98F}" v="62" dt="2021-03-17T16:30:06.2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9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364870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976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8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911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60440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235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508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2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183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598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434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156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9A40F83-6863-43AE-938B-06C91D1767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9599" y="-1423139"/>
            <a:ext cx="9418320" cy="4041648"/>
          </a:xfrm>
        </p:spPr>
        <p:txBody>
          <a:bodyPr/>
          <a:lstStyle/>
          <a:p>
            <a:r>
              <a:rPr lang="cs-CZ" sz="6000" dirty="0"/>
              <a:t>Testování zesilovače  pomocí karty NI </a:t>
            </a:r>
            <a:r>
              <a:rPr lang="cs-CZ" sz="6000" dirty="0" err="1"/>
              <a:t>myDAQ</a:t>
            </a:r>
            <a:endParaRPr lang="cs-CZ" sz="6000" dirty="0"/>
          </a:p>
        </p:txBody>
      </p:sp>
    </p:spTree>
    <p:extLst>
      <p:ext uri="{BB962C8B-B14F-4D97-AF65-F5344CB8AC3E}">
        <p14:creationId xmlns:p14="http://schemas.microsoft.com/office/powerpoint/2010/main" val="2331901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E80CEB9-6555-430D-A76D-87B0613FB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023936"/>
          </a:xfrm>
        </p:spPr>
        <p:txBody>
          <a:bodyPr/>
          <a:lstStyle/>
          <a:p>
            <a:r>
              <a:rPr lang="cs-CZ" dirty="0">
                <a:solidFill>
                  <a:srgbClr val="FF0000"/>
                </a:solidFill>
              </a:rPr>
              <a:t>Měření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sah 2">
                <a:extLst>
                  <a:ext uri="{FF2B5EF4-FFF2-40B4-BE49-F238E27FC236}">
                    <a16:creationId xmlns:a16="http://schemas.microsoft.com/office/drawing/2014/main" id="{B020182C-82F4-4D87-AE96-C4E51A69C0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61872" y="1524000"/>
                <a:ext cx="8595360" cy="4656137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cs-CZ" sz="2400" dirty="0"/>
                  <a:t>Nastavujeme </a:t>
                </a:r>
                <a:r>
                  <a:rPr lang="cs-CZ" sz="2400" dirty="0" err="1"/>
                  <a:t>Uin</a:t>
                </a:r>
                <a:endParaRPr lang="cs-CZ" sz="2400" dirty="0"/>
              </a:p>
              <a:p>
                <a:r>
                  <a:rPr lang="cs-CZ" sz="2400" dirty="0"/>
                  <a:t>Měříme </a:t>
                </a:r>
                <a:r>
                  <a:rPr lang="cs-CZ" sz="2400" dirty="0" err="1"/>
                  <a:t>Uout,f</a:t>
                </a:r>
                <a:endParaRPr lang="cs-CZ" sz="2400" dirty="0"/>
              </a:p>
              <a:p>
                <a:r>
                  <a:rPr lang="cs-CZ" sz="2400" dirty="0"/>
                  <a:t>Počítáme Au, au[dB]</a:t>
                </a:r>
              </a:p>
              <a:p>
                <a:pPr marL="0" indent="0">
                  <a:buNone/>
                </a:pPr>
                <a:r>
                  <a:rPr lang="cs-CZ" sz="2400" b="0" dirty="0"/>
                  <a:t>						</a:t>
                </a:r>
                <a14:m>
                  <m:oMath xmlns:m="http://schemas.openxmlformats.org/officeDocument/2006/math">
                    <m:r>
                      <a:rPr lang="cs-CZ" sz="2400" b="0" i="1" smtClean="0">
                        <a:latin typeface="Cambria Math"/>
                      </a:rPr>
                      <m:t>𝐴𝑢</m:t>
                    </m:r>
                    <m:r>
                      <a:rPr lang="cs-CZ" sz="24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cs-CZ" sz="24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cs-CZ" sz="2400" b="0" i="1" smtClean="0">
                            <a:latin typeface="Cambria Math" panose="02040503050406030204" pitchFamily="18" charset="0"/>
                          </a:rPr>
                          <m:t>𝑈𝑜𝑢𝑡</m:t>
                        </m:r>
                      </m:num>
                      <m:den>
                        <m:r>
                          <a:rPr lang="cs-CZ" sz="2400" b="0" i="1" smtClean="0">
                            <a:latin typeface="Cambria Math" panose="02040503050406030204" pitchFamily="18" charset="0"/>
                          </a:rPr>
                          <m:t>𝑈𝑖𝑛</m:t>
                        </m:r>
                      </m:den>
                    </m:f>
                  </m:oMath>
                </a14:m>
                <a:endParaRPr lang="cs-CZ" sz="2400" dirty="0"/>
              </a:p>
              <a:p>
                <a:pPr marL="0" indent="0">
                  <a:buNone/>
                </a:pPr>
                <a:r>
                  <a:rPr lang="cs-CZ" sz="2400" dirty="0"/>
                  <a:t>						au=20*log(Au)</a:t>
                </a:r>
              </a:p>
              <a:p>
                <a:r>
                  <a:rPr lang="cs-CZ" sz="2400" dirty="0"/>
                  <a:t>Pro změření použijeme aplikaci BODE</a:t>
                </a:r>
              </a:p>
              <a:p>
                <a:r>
                  <a:rPr lang="cs-CZ" sz="2400" dirty="0"/>
                  <a:t>Spustíme FGEN tlačítkem SWEEP, poté SCOPE pomocí RUN a naposledy BODE taky pomocí RUN</a:t>
                </a:r>
              </a:p>
              <a:p>
                <a:r>
                  <a:rPr lang="cs-CZ" sz="2400" dirty="0"/>
                  <a:t>Hodnoty z aplikace BODE uložíme do souboru a vložíme do excelu</a:t>
                </a:r>
                <a:endParaRPr lang="cs-CZ" dirty="0"/>
              </a:p>
            </p:txBody>
          </p:sp>
        </mc:Choice>
        <mc:Fallback xmlns="">
          <p:sp>
            <p:nvSpPr>
              <p:cNvPr id="3" name="Zástupný obsah 2">
                <a:extLst>
                  <a:ext uri="{FF2B5EF4-FFF2-40B4-BE49-F238E27FC236}">
                    <a16:creationId xmlns:a16="http://schemas.microsoft.com/office/drawing/2014/main" id="{B020182C-82F4-4D87-AE96-C4E51A69C0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1872" y="1524000"/>
                <a:ext cx="8595360" cy="4656137"/>
              </a:xfrm>
              <a:blipFill>
                <a:blip r:embed="rId2"/>
                <a:stretch>
                  <a:fillRect l="-426" t="-1963" r="-142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Obrázek 4">
            <a:extLst>
              <a:ext uri="{FF2B5EF4-FFF2-40B4-BE49-F238E27FC236}">
                <a16:creationId xmlns:a16="http://schemas.microsoft.com/office/drawing/2014/main" id="{8C255D96-292E-4B4E-A397-A8D5B4AEC7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311" t="86746" r="29933" b="3258"/>
          <a:stretch/>
        </p:blipFill>
        <p:spPr>
          <a:xfrm>
            <a:off x="8305799" y="990441"/>
            <a:ext cx="2324611" cy="1023936"/>
          </a:xfrm>
          <a:prstGeom prst="rect">
            <a:avLst/>
          </a:prstGeo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BC55EBE6-76F4-415E-BD39-01FDC79FF7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4330" y="5977872"/>
            <a:ext cx="3810443" cy="679485"/>
          </a:xfrm>
          <a:prstGeom prst="rect">
            <a:avLst/>
          </a:prstGeom>
        </p:spPr>
      </p:pic>
      <p:sp>
        <p:nvSpPr>
          <p:cNvPr id="4" name="Obdélník 3">
            <a:extLst>
              <a:ext uri="{FF2B5EF4-FFF2-40B4-BE49-F238E27FC236}">
                <a16:creationId xmlns:a16="http://schemas.microsoft.com/office/drawing/2014/main" id="{5CB5B0CD-3969-4B77-96DE-9BDF154A9539}"/>
              </a:ext>
            </a:extLst>
          </p:cNvPr>
          <p:cNvSpPr/>
          <p:nvPr/>
        </p:nvSpPr>
        <p:spPr>
          <a:xfrm>
            <a:off x="6514032" y="2803358"/>
            <a:ext cx="2486526" cy="1251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45402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ED25283-05D3-4438-8CEC-4B7A9AB7A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901566"/>
          </a:xfrm>
        </p:spPr>
        <p:txBody>
          <a:bodyPr/>
          <a:lstStyle/>
          <a:p>
            <a:r>
              <a:rPr lang="cs-CZ" sz="4400" dirty="0">
                <a:solidFill>
                  <a:srgbClr val="FF0000"/>
                </a:solidFill>
              </a:rPr>
              <a:t>Vynesení hodnot do grafu</a:t>
            </a:r>
            <a:endParaRPr lang="cs-CZ" dirty="0">
              <a:solidFill>
                <a:srgbClr val="FF0000"/>
              </a:solidFill>
            </a:endParaRPr>
          </a:p>
        </p:txBody>
      </p:sp>
      <p:pic>
        <p:nvPicPr>
          <p:cNvPr id="4" name="Zástupný obsah 3">
            <a:extLst>
              <a:ext uri="{FF2B5EF4-FFF2-40B4-BE49-F238E27FC236}">
                <a16:creationId xmlns:a16="http://schemas.microsoft.com/office/drawing/2014/main" id="{9DA78371-C593-45D5-AE46-4A3BF9F041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9166" y="1267326"/>
            <a:ext cx="7363803" cy="4351338"/>
          </a:xfrm>
          <a:prstGeom prst="rect">
            <a:avLst/>
          </a:prstGeom>
        </p:spPr>
      </p:pic>
      <p:sp>
        <p:nvSpPr>
          <p:cNvPr id="5" name="TextovéPole 4">
            <a:extLst>
              <a:ext uri="{FF2B5EF4-FFF2-40B4-BE49-F238E27FC236}">
                <a16:creationId xmlns:a16="http://schemas.microsoft.com/office/drawing/2014/main" id="{0C424A9A-BC8F-4FFF-9703-F8FDFF1F2F66}"/>
              </a:ext>
            </a:extLst>
          </p:cNvPr>
          <p:cNvSpPr txBox="1"/>
          <p:nvPr/>
        </p:nvSpPr>
        <p:spPr>
          <a:xfrm>
            <a:off x="979166" y="5618664"/>
            <a:ext cx="73638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2400" dirty="0"/>
              <a:t>Na Y osu přidáme logaritmické měřítko</a:t>
            </a:r>
          </a:p>
        </p:txBody>
      </p:sp>
    </p:spTree>
    <p:extLst>
      <p:ext uri="{BB962C8B-B14F-4D97-AF65-F5344CB8AC3E}">
        <p14:creationId xmlns:p14="http://schemas.microsoft.com/office/powerpoint/2010/main" val="2831588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9BD268A-C3A7-4B2F-BA4B-7A19907EF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solidFill>
                  <a:srgbClr val="FF0000"/>
                </a:solidFill>
              </a:rPr>
              <a:t>Závěr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BE0C4BB-36B9-472C-B16D-95A491C3E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679032"/>
            <a:ext cx="8595360" cy="3501105"/>
          </a:xfrm>
        </p:spPr>
        <p:txBody>
          <a:bodyPr>
            <a:normAutofit/>
          </a:bodyPr>
          <a:lstStyle/>
          <a:p>
            <a:r>
              <a:rPr lang="cs-CZ" sz="2400" dirty="0"/>
              <a:t>Opravíme diakritiku</a:t>
            </a:r>
          </a:p>
          <a:p>
            <a:r>
              <a:rPr lang="cs-CZ" sz="2400" dirty="0"/>
              <a:t>Popíšeme osy všech grafů</a:t>
            </a:r>
          </a:p>
          <a:p>
            <a:r>
              <a:rPr lang="cs-CZ" sz="2400" dirty="0"/>
              <a:t>Doděláme grafickou stránku ZOMU</a:t>
            </a:r>
          </a:p>
          <a:p>
            <a:r>
              <a:rPr lang="cs-CZ" sz="2400" dirty="0"/>
              <a:t>Snažíme se o co největší přehlednost</a:t>
            </a:r>
          </a:p>
        </p:txBody>
      </p:sp>
    </p:spTree>
    <p:extLst>
      <p:ext uri="{BB962C8B-B14F-4D97-AF65-F5344CB8AC3E}">
        <p14:creationId xmlns:p14="http://schemas.microsoft.com/office/powerpoint/2010/main" val="3986295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744BE2-45F9-420E-BF31-803D150D7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solidFill>
                  <a:srgbClr val="FF0000"/>
                </a:solidFill>
              </a:rPr>
              <a:t>Obsah: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975BBEF-05AD-41DD-B1B8-FEAFB47B7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2400" dirty="0"/>
              <a:t>Aktivace HW</a:t>
            </a:r>
          </a:p>
          <a:p>
            <a:r>
              <a:rPr lang="cs-CZ" sz="2400" dirty="0"/>
              <a:t>NI Instrument </a:t>
            </a:r>
            <a:r>
              <a:rPr lang="cs-CZ" sz="2400" dirty="0" err="1"/>
              <a:t>Launcher</a:t>
            </a:r>
            <a:endParaRPr lang="cs-CZ" sz="2400" dirty="0"/>
          </a:p>
          <a:p>
            <a:r>
              <a:rPr lang="cs-CZ" sz="2400" dirty="0"/>
              <a:t>Nastavení FGEN, SCOPE a BODE</a:t>
            </a:r>
          </a:p>
          <a:p>
            <a:r>
              <a:rPr lang="cs-CZ" sz="2400" dirty="0"/>
              <a:t>Zapojení testovacího obvodu s OZ</a:t>
            </a:r>
          </a:p>
          <a:p>
            <a:r>
              <a:rPr lang="cs-CZ" sz="2400" dirty="0"/>
              <a:t>Měření</a:t>
            </a:r>
          </a:p>
          <a:p>
            <a:r>
              <a:rPr lang="cs-CZ" sz="2400" dirty="0"/>
              <a:t>Vynesení hodnot do grafu</a:t>
            </a:r>
          </a:p>
          <a:p>
            <a:r>
              <a:rPr lang="cs-CZ" sz="2400" dirty="0"/>
              <a:t>Závěr</a:t>
            </a:r>
          </a:p>
          <a:p>
            <a:endParaRPr lang="cs-CZ" sz="2400" dirty="0"/>
          </a:p>
          <a:p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709098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A022455-E2BA-4DF6-A37A-F0BFA453A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solidFill>
                  <a:srgbClr val="FF0000"/>
                </a:solidFill>
              </a:rPr>
              <a:t>Aktivace HW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56C2F62-A11E-4842-BCDE-E2D7CBAA2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2400" dirty="0"/>
              <a:t>Otevřeme </a:t>
            </a:r>
            <a:r>
              <a:rPr lang="cs-CZ" sz="2400" dirty="0" err="1"/>
              <a:t>Measurment&amp;Automation</a:t>
            </a:r>
            <a:r>
              <a:rPr lang="cs-CZ" sz="2400" dirty="0"/>
              <a:t> Explorer</a:t>
            </a:r>
          </a:p>
          <a:p>
            <a:r>
              <a:rPr lang="cs-CZ" sz="2400" dirty="0"/>
              <a:t>Na levé straně vidíme kosočtverce</a:t>
            </a:r>
          </a:p>
          <a:p>
            <a:pPr lvl="1"/>
            <a:r>
              <a:rPr lang="cs-CZ" sz="2000" dirty="0" err="1">
                <a:solidFill>
                  <a:schemeClr val="tx1"/>
                </a:solidFill>
              </a:rPr>
              <a:t>Bíly</a:t>
            </a:r>
            <a:r>
              <a:rPr lang="cs-CZ" sz="2000" dirty="0">
                <a:solidFill>
                  <a:schemeClr val="tx1"/>
                </a:solidFill>
              </a:rPr>
              <a:t> == odpojená fyzická karta</a:t>
            </a:r>
          </a:p>
          <a:p>
            <a:pPr lvl="1"/>
            <a:r>
              <a:rPr lang="cs-CZ" sz="2000" dirty="0">
                <a:solidFill>
                  <a:srgbClr val="FFC000"/>
                </a:solidFill>
              </a:rPr>
              <a:t>Žlutý</a:t>
            </a:r>
            <a:r>
              <a:rPr lang="cs-CZ" sz="2000" dirty="0">
                <a:solidFill>
                  <a:schemeClr val="tx1"/>
                </a:solidFill>
              </a:rPr>
              <a:t> == sw karta</a:t>
            </a:r>
          </a:p>
          <a:p>
            <a:pPr lvl="1"/>
            <a:r>
              <a:rPr lang="cs-CZ" sz="2000" dirty="0">
                <a:solidFill>
                  <a:srgbClr val="00B050"/>
                </a:solidFill>
              </a:rPr>
              <a:t>Zelený</a:t>
            </a:r>
            <a:r>
              <a:rPr lang="cs-CZ" sz="2000" dirty="0">
                <a:solidFill>
                  <a:schemeClr val="tx1"/>
                </a:solidFill>
              </a:rPr>
              <a:t> == </a:t>
            </a:r>
            <a:r>
              <a:rPr lang="cs-CZ" sz="2000">
                <a:solidFill>
                  <a:schemeClr val="tx1"/>
                </a:solidFill>
              </a:rPr>
              <a:t>připojená fyzick</a:t>
            </a:r>
            <a:r>
              <a:rPr lang="cs-CZ" sz="2000" dirty="0">
                <a:solidFill>
                  <a:schemeClr val="tx1"/>
                </a:solidFill>
              </a:rPr>
              <a:t>á</a:t>
            </a:r>
            <a:r>
              <a:rPr lang="cs-CZ" sz="2000">
                <a:solidFill>
                  <a:schemeClr val="tx1"/>
                </a:solidFill>
              </a:rPr>
              <a:t> </a:t>
            </a:r>
            <a:r>
              <a:rPr lang="cs-CZ" sz="2000" dirty="0">
                <a:solidFill>
                  <a:schemeClr val="tx1"/>
                </a:solidFill>
              </a:rPr>
              <a:t>karta</a:t>
            </a:r>
          </a:p>
          <a:p>
            <a:r>
              <a:rPr lang="cs-CZ" sz="2400" dirty="0"/>
              <a:t>Všechny karty kromě naší zelené odstraníme</a:t>
            </a:r>
          </a:p>
          <a:p>
            <a:r>
              <a:rPr lang="cs-CZ" sz="2400" dirty="0"/>
              <a:t>Poté spustíme </a:t>
            </a:r>
            <a:r>
              <a:rPr lang="cs-CZ" sz="2400" dirty="0" err="1"/>
              <a:t>Self</a:t>
            </a:r>
            <a:r>
              <a:rPr lang="cs-CZ" sz="2400" dirty="0"/>
              <a:t>-Test</a:t>
            </a: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F4DF661B-F3F9-42C5-97B3-E5C4F69E8D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7571" b="76565"/>
          <a:stretch/>
        </p:blipFill>
        <p:spPr>
          <a:xfrm>
            <a:off x="4668490" y="4593500"/>
            <a:ext cx="6075709" cy="2047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164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07D0E5E-E5BC-4E67-9313-985ED0975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4400" dirty="0">
                <a:solidFill>
                  <a:srgbClr val="FF0000"/>
                </a:solidFill>
              </a:rPr>
              <a:t>NI Instrument </a:t>
            </a:r>
            <a:r>
              <a:rPr lang="cs-CZ" sz="4400" dirty="0" err="1">
                <a:solidFill>
                  <a:srgbClr val="FF0000"/>
                </a:solidFill>
              </a:rPr>
              <a:t>Launcher</a:t>
            </a:r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94D9C1E-5771-4BB2-A5FC-3E11FF81D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2400" dirty="0"/>
              <a:t>Otevřeme si NI </a:t>
            </a:r>
            <a:r>
              <a:rPr lang="cs-CZ" sz="2400" dirty="0" err="1"/>
              <a:t>ELVISmx</a:t>
            </a:r>
            <a:r>
              <a:rPr lang="cs-CZ" sz="2400" dirty="0"/>
              <a:t> Instrument </a:t>
            </a:r>
            <a:r>
              <a:rPr lang="cs-CZ" sz="2400" dirty="0" err="1"/>
              <a:t>Launcher</a:t>
            </a:r>
            <a:endParaRPr lang="cs-CZ" sz="2400" dirty="0"/>
          </a:p>
          <a:p>
            <a:r>
              <a:rPr lang="cs-CZ" sz="2400" dirty="0"/>
              <a:t>Zapojený testovací obvod s OZ otestujeme pomocí firemních aplikacích FGEN, SCOPE a BODE</a:t>
            </a:r>
          </a:p>
          <a:p>
            <a:r>
              <a:rPr lang="cs-CZ" sz="2400" dirty="0"/>
              <a:t>Nastavíme FGEN, SCOPE a BODE</a:t>
            </a:r>
          </a:p>
          <a:p>
            <a:pPr marL="0" indent="0">
              <a:buNone/>
            </a:pPr>
            <a:endParaRPr lang="cs-CZ" dirty="0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E91792A6-8363-47C2-A55E-72242A3988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49"/>
          <a:stretch/>
        </p:blipFill>
        <p:spPr>
          <a:xfrm>
            <a:off x="970788" y="4004468"/>
            <a:ext cx="9692640" cy="1133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937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1">
            <a:extLst>
              <a:ext uri="{FF2B5EF4-FFF2-40B4-BE49-F238E27FC236}">
                <a16:creationId xmlns:a16="http://schemas.microsoft.com/office/drawing/2014/main" id="{D6CE9126-DCF1-4116-8E06-7E8C713B54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13"/>
          <a:stretch/>
        </p:blipFill>
        <p:spPr>
          <a:xfrm>
            <a:off x="78913" y="1536700"/>
            <a:ext cx="4449756" cy="5003800"/>
          </a:xfrm>
          <a:prstGeom prst="rect">
            <a:avLst/>
          </a:prstGeom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C2EC955C-62D9-4E85-A14A-D1350F03A4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8669" y="973086"/>
            <a:ext cx="7462380" cy="5884914"/>
          </a:xfrm>
          <a:prstGeom prst="rect">
            <a:avLst/>
          </a:prstGeom>
        </p:spPr>
      </p:pic>
      <p:sp>
        <p:nvSpPr>
          <p:cNvPr id="3" name="TextovéPole 2">
            <a:extLst>
              <a:ext uri="{FF2B5EF4-FFF2-40B4-BE49-F238E27FC236}">
                <a16:creationId xmlns:a16="http://schemas.microsoft.com/office/drawing/2014/main" id="{CF7C963C-19D7-45B0-A395-350D6AF59CC3}"/>
              </a:ext>
            </a:extLst>
          </p:cNvPr>
          <p:cNvSpPr txBox="1"/>
          <p:nvPr/>
        </p:nvSpPr>
        <p:spPr>
          <a:xfrm>
            <a:off x="78913" y="128337"/>
            <a:ext cx="879237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4400" dirty="0">
                <a:solidFill>
                  <a:srgbClr val="FF0000"/>
                </a:solidFill>
              </a:rPr>
              <a:t>Nastavení FGEN, SCOPE a BODE</a:t>
            </a:r>
          </a:p>
        </p:txBody>
      </p:sp>
    </p:spTree>
    <p:extLst>
      <p:ext uri="{BB962C8B-B14F-4D97-AF65-F5344CB8AC3E}">
        <p14:creationId xmlns:p14="http://schemas.microsoft.com/office/powerpoint/2010/main" val="3781075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>
            <a:extLst>
              <a:ext uri="{FF2B5EF4-FFF2-40B4-BE49-F238E27FC236}">
                <a16:creationId xmlns:a16="http://schemas.microsoft.com/office/drawing/2014/main" id="{3862DF6B-3263-4BAA-965D-F542C095D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720" y="373217"/>
            <a:ext cx="9353627" cy="6484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913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CFDF78-FFF7-4C85-95C4-E60603D42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933651"/>
          </a:xfrm>
        </p:spPr>
        <p:txBody>
          <a:bodyPr/>
          <a:lstStyle/>
          <a:p>
            <a:r>
              <a:rPr lang="cs-CZ" dirty="0">
                <a:solidFill>
                  <a:srgbClr val="FF0000"/>
                </a:solidFill>
              </a:rPr>
              <a:t>Zapojení  střídavého zesilovače s OZ</a:t>
            </a:r>
          </a:p>
        </p:txBody>
      </p:sp>
      <p:pic>
        <p:nvPicPr>
          <p:cNvPr id="4" name="Zástupný obsah 3">
            <a:extLst>
              <a:ext uri="{FF2B5EF4-FFF2-40B4-BE49-F238E27FC236}">
                <a16:creationId xmlns:a16="http://schemas.microsoft.com/office/drawing/2014/main" id="{E48EF409-0AAB-4F70-B3AD-31CD5B7FF6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6805" y="1532279"/>
            <a:ext cx="8594725" cy="4336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DD6D57E8-1620-4EE0-B405-11596D8817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32279"/>
            <a:ext cx="2882900" cy="5347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090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DCFCF0E6-2960-4142-8FC3-7EEFDC729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503" y="2689479"/>
            <a:ext cx="7839075" cy="2866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ovéPole 3">
            <a:extLst>
              <a:ext uri="{FF2B5EF4-FFF2-40B4-BE49-F238E27FC236}">
                <a16:creationId xmlns:a16="http://schemas.microsoft.com/office/drawing/2014/main" id="{F72B7C3A-CAAC-4900-B1DD-164CCFF8E0C1}"/>
              </a:ext>
            </a:extLst>
          </p:cNvPr>
          <p:cNvSpPr txBox="1"/>
          <p:nvPr/>
        </p:nvSpPr>
        <p:spPr>
          <a:xfrm>
            <a:off x="1813655" y="766856"/>
            <a:ext cx="814314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s-CZ" sz="4400" dirty="0">
                <a:solidFill>
                  <a:srgbClr val="FF0000"/>
                </a:solidFill>
              </a:rPr>
              <a:t>Zapojení  zesilovače ke kartě</a:t>
            </a:r>
            <a:endParaRPr lang="cs-CZ" sz="4400" dirty="0"/>
          </a:p>
        </p:txBody>
      </p:sp>
    </p:spTree>
    <p:extLst>
      <p:ext uri="{BB962C8B-B14F-4D97-AF65-F5344CB8AC3E}">
        <p14:creationId xmlns:p14="http://schemas.microsoft.com/office/powerpoint/2010/main" val="2174530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5337A84-460C-428F-81B3-DAC666B9C5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483" y="1842232"/>
            <a:ext cx="6981825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ovéPole 2">
            <a:extLst>
              <a:ext uri="{FF2B5EF4-FFF2-40B4-BE49-F238E27FC236}">
                <a16:creationId xmlns:a16="http://schemas.microsoft.com/office/drawing/2014/main" id="{222C570B-EC69-4164-8B8F-9D920F4EDEE9}"/>
              </a:ext>
            </a:extLst>
          </p:cNvPr>
          <p:cNvSpPr txBox="1"/>
          <p:nvPr/>
        </p:nvSpPr>
        <p:spPr>
          <a:xfrm>
            <a:off x="1282209" y="592447"/>
            <a:ext cx="814314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s-CZ" sz="4400" dirty="0">
                <a:solidFill>
                  <a:srgbClr val="FF0000"/>
                </a:solidFill>
              </a:rPr>
              <a:t>Zapojení  zesilovače ke kartě</a:t>
            </a:r>
            <a:endParaRPr lang="cs-CZ" sz="4400" dirty="0"/>
          </a:p>
        </p:txBody>
      </p:sp>
    </p:spTree>
    <p:extLst>
      <p:ext uri="{BB962C8B-B14F-4D97-AF65-F5344CB8AC3E}">
        <p14:creationId xmlns:p14="http://schemas.microsoft.com/office/powerpoint/2010/main" val="1854708504"/>
      </p:ext>
    </p:extLst>
  </p:cSld>
  <p:clrMapOvr>
    <a:masterClrMapping/>
  </p:clrMapOvr>
</p:sld>
</file>

<file path=ppt/theme/theme1.xml><?xml version="1.0" encoding="utf-8"?>
<a:theme xmlns:a="http://schemas.openxmlformats.org/drawingml/2006/main" name="Pohled">
  <a:themeElements>
    <a:clrScheme name="Pohled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Pohled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Pohled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b6b40fd5-6aaa-4db0-b671-9dd7c8ceb30f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A5EC99BE9DD60B478E5ECCAEE4432614" ma:contentTypeVersion="5" ma:contentTypeDescription="Vytvoří nový dokument" ma:contentTypeScope="" ma:versionID="aaca9a267ce292959c85b9d40e7aef67">
  <xsd:schema xmlns:xsd="http://www.w3.org/2001/XMLSchema" xmlns:xs="http://www.w3.org/2001/XMLSchema" xmlns:p="http://schemas.microsoft.com/office/2006/metadata/properties" xmlns:ns2="b6b40fd5-6aaa-4db0-b671-9dd7c8ceb30f" targetNamespace="http://schemas.microsoft.com/office/2006/metadata/properties" ma:root="true" ma:fieldsID="b24c3d2188edc8039a568044969043a3" ns2:_="">
    <xsd:import namespace="b6b40fd5-6aaa-4db0-b671-9dd7c8ceb30f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b40fd5-6aaa-4db0-b671-9dd7c8ceb30f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89B4D69-3E2E-450B-B45D-53554D4CDDF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B2B451-B1BF-4CC2-B1C2-48D954D257F4}">
  <ds:schemaRefs>
    <ds:schemaRef ds:uri="http://schemas.microsoft.com/office/2006/metadata/properties"/>
    <ds:schemaRef ds:uri="http://schemas.microsoft.com/office/infopath/2007/PartnerControls"/>
    <ds:schemaRef ds:uri="b6b40fd5-6aaa-4db0-b671-9dd7c8ceb30f"/>
  </ds:schemaRefs>
</ds:datastoreItem>
</file>

<file path=customXml/itemProps3.xml><?xml version="1.0" encoding="utf-8"?>
<ds:datastoreItem xmlns:ds="http://schemas.openxmlformats.org/officeDocument/2006/customXml" ds:itemID="{82EE7AF2-BC9F-4A71-85C6-51745763C0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6b40fd5-6aaa-4db0-b671-9dd7c8ceb30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TM03457515[[fn=Pohled]]</Template>
  <TotalTime>322</TotalTime>
  <Words>208</Words>
  <Application>Microsoft Office PowerPoint</Application>
  <PresentationFormat>Širokoúhlá obrazovka</PresentationFormat>
  <Paragraphs>41</Paragraphs>
  <Slides>12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12</vt:i4>
      </vt:variant>
    </vt:vector>
  </HeadingPairs>
  <TitlesOfParts>
    <vt:vector size="17" baseType="lpstr">
      <vt:lpstr>Arial</vt:lpstr>
      <vt:lpstr>Cambria Math</vt:lpstr>
      <vt:lpstr>Century Schoolbook</vt:lpstr>
      <vt:lpstr>Wingdings 2</vt:lpstr>
      <vt:lpstr>Pohled</vt:lpstr>
      <vt:lpstr>Testování zesilovače  pomocí karty NI myDAQ</vt:lpstr>
      <vt:lpstr>Obsah:</vt:lpstr>
      <vt:lpstr>Aktivace HW</vt:lpstr>
      <vt:lpstr>NI Instrument Launcher</vt:lpstr>
      <vt:lpstr>Prezentace aplikace PowerPoint</vt:lpstr>
      <vt:lpstr>Prezentace aplikace PowerPoint</vt:lpstr>
      <vt:lpstr>Zapojení  střídavého zesilovače s OZ</vt:lpstr>
      <vt:lpstr>Prezentace aplikace PowerPoint</vt:lpstr>
      <vt:lpstr>Prezentace aplikace PowerPoint</vt:lpstr>
      <vt:lpstr>Měření</vt:lpstr>
      <vt:lpstr>Vynesení hodnot do grafu</vt:lpstr>
      <vt:lpstr>Závěr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Zesilovač S OZ</dc:title>
  <dc:creator>Martin Bujok</dc:creator>
  <cp:lastModifiedBy>Ivana Schenková</cp:lastModifiedBy>
  <cp:revision>26</cp:revision>
  <dcterms:created xsi:type="dcterms:W3CDTF">2020-10-22T16:59:21Z</dcterms:created>
  <dcterms:modified xsi:type="dcterms:W3CDTF">2021-04-12T13:05:23Z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0x010100A5EC99BE9DD60B478E5ECCAEE4432614</vt:lpwstr>
  </property>
</Properties>
</file>