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56" r:id="rId2"/>
    <p:sldId id="261" r:id="rId3"/>
    <p:sldId id="262" r:id="rId4"/>
    <p:sldId id="258" r:id="rId5"/>
    <p:sldId id="259" r:id="rId6"/>
    <p:sldId id="263" r:id="rId7"/>
    <p:sldId id="268" r:id="rId8"/>
    <p:sldId id="269" r:id="rId9"/>
    <p:sldId id="260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D8151-B051-470F-978E-31CE8313F0A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8409-0497-41E9-8609-792B9AB8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2059-522F-46DA-B8E3-9D0FF750C78D}" type="datetime1">
              <a:rPr lang="cs-CZ" smtClean="0"/>
              <a:t>20. 2. 2018</a:t>
            </a:fld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‹#›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cs-CZ"/>
              <a:t>Roman Janiczek | 4B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F70C-44BA-4EB4-8CB4-91BFE4155A00}" type="datetime1">
              <a:rPr lang="cs-CZ" smtClean="0"/>
              <a:t>20. 2. 2018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Roman Janiczek | 4B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DBBB-8922-407E-8F45-61F91C0D01F6}" type="datetime1">
              <a:rPr lang="cs-CZ" smtClean="0"/>
              <a:t>20. 2. 2018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Roman Janiczek | 4B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E34E-34E5-4585-B655-622FADDDB5CA}" type="datetime1">
              <a:rPr lang="cs-CZ" smtClean="0"/>
              <a:t>20. 2. 2018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Roman Janiczek | 4B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DA70-2810-418A-A64D-5A3596AB7F13}" type="datetime1">
              <a:rPr lang="cs-CZ" smtClean="0"/>
              <a:t>20. 2. 2018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Roman Janiczek | 4B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‹#›</a:t>
            </a:fld>
            <a:endParaRPr lang="cs-CZ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1692-48E4-425F-803C-66CF8F0E1705}" type="datetime1">
              <a:rPr lang="cs-CZ" smtClean="0"/>
              <a:t>20. 2. 2018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Roman Janiczek | 4B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F8F6-20FF-4D2B-B433-9135F421961A}" type="datetime1">
              <a:rPr lang="cs-CZ" smtClean="0"/>
              <a:t>20. 2. 2018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Roman Janiczek | 4B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3965-6162-4DB6-BEC6-EFA17E0AC3F7}" type="datetime1">
              <a:rPr lang="cs-CZ" smtClean="0"/>
              <a:t>20. 2. 2018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Roman Janiczek | 4B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E0DB-5595-478E-AB9D-EBD6BDE01304}" type="datetime1">
              <a:rPr lang="cs-CZ" smtClean="0"/>
              <a:t>20. 2. 2018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Roman Janiczek | 4B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354D-67AB-488A-AF77-3906FCDB9CCB}" type="datetime1">
              <a:rPr lang="cs-CZ" smtClean="0"/>
              <a:t>20. 2. 2018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Roman Janiczek | 4B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1C34-1E9A-4D6D-837B-B79185A1EAD2}" type="datetime1">
              <a:rPr lang="cs-CZ" smtClean="0"/>
              <a:t>20. 2. 2018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Roman Janiczek | 4B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9C8C9EF-BA2F-4FB7-9CB8-3DDC3693524D}" type="datetime1">
              <a:rPr lang="cs-CZ" smtClean="0"/>
              <a:t>20. 2. 2018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cs-CZ"/>
              <a:t>Roman Janiczek | 4B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220CD53-5310-4784-A61C-D7F8229EBFD3}" type="slidenum">
              <a:rPr lang="cs-CZ" smtClean="0"/>
              <a:t>‹#›</a:t>
            </a:fld>
            <a:endParaRPr lang="cs-CZ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cs-CZ" sz="4400" dirty="0" smtClean="0"/>
              <a:t>Automatizovaný snímač </a:t>
            </a:r>
            <a:r>
              <a:rPr lang="cs-CZ" sz="4400" dirty="0"/>
              <a:t>přenosových charakteristik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Maturitní úloha</a:t>
            </a:r>
          </a:p>
        </p:txBody>
      </p:sp>
      <p:sp>
        <p:nvSpPr>
          <p:cNvPr id="4" name="Šipka: doprava 3">
            <a:hlinkClick r:id="" action="ppaction://hlinkshowjump?jump=nextslide"/>
          </p:cNvPr>
          <p:cNvSpPr/>
          <p:nvPr/>
        </p:nvSpPr>
        <p:spPr>
          <a:xfrm>
            <a:off x="8058200" y="5805264"/>
            <a:ext cx="400000" cy="36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-584649"/>
            <a:ext cx="8229600" cy="1600200"/>
          </a:xfrm>
        </p:spPr>
        <p:txBody>
          <a:bodyPr/>
          <a:lstStyle/>
          <a:p>
            <a:r>
              <a:rPr lang="cs-CZ" sz="4000" dirty="0"/>
              <a:t>Virtuální rozmítaný generátor</a:t>
            </a:r>
            <a:endParaRPr lang="en-US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 funkci </a:t>
            </a:r>
            <a:r>
              <a:rPr lang="cs-CZ" i="1" dirty="0"/>
              <a:t>Basic </a:t>
            </a:r>
            <a:r>
              <a:rPr lang="cs-CZ" i="1" dirty="0" err="1"/>
              <a:t>Function</a:t>
            </a:r>
            <a:r>
              <a:rPr lang="cs-CZ" i="1" dirty="0"/>
              <a:t> </a:t>
            </a:r>
            <a:r>
              <a:rPr lang="cs-CZ" i="1" dirty="0" err="1"/>
              <a:t>Generator</a:t>
            </a:r>
            <a:r>
              <a:rPr lang="cs-CZ" i="1" dirty="0"/>
              <a:t> </a:t>
            </a:r>
            <a:r>
              <a:rPr lang="cs-CZ" dirty="0"/>
              <a:t>připojíme </a:t>
            </a:r>
            <a:r>
              <a:rPr lang="cs-CZ" dirty="0" smtClean="0"/>
              <a:t>nastavovanou </a:t>
            </a:r>
            <a:r>
              <a:rPr lang="cs-CZ" dirty="0"/>
              <a:t>frekvenci a amplitudu, dále vytvoříme vzorkovací konstantu a kontrolér typu signálu</a:t>
            </a:r>
            <a:endParaRPr lang="en-US" dirty="0"/>
          </a:p>
        </p:txBody>
      </p:sp>
      <p:sp>
        <p:nvSpPr>
          <p:cNvPr id="4" name="Šipka: doprava 3">
            <a:hlinkClick r:id="" action="ppaction://hlinkshowjump?jump=nextslide"/>
          </p:cNvPr>
          <p:cNvSpPr/>
          <p:nvPr/>
        </p:nvSpPr>
        <p:spPr>
          <a:xfrm>
            <a:off x="8058200" y="5805264"/>
            <a:ext cx="400000" cy="36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Šipka: doleva 4">
            <a:hlinkClick r:id="" action="ppaction://hlinkshowjump?jump=previousslide"/>
          </p:cNvPr>
          <p:cNvSpPr/>
          <p:nvPr/>
        </p:nvSpPr>
        <p:spPr>
          <a:xfrm>
            <a:off x="7596336" y="5805264"/>
            <a:ext cx="400000" cy="3669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e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75" y="3268775"/>
            <a:ext cx="1038370" cy="7430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35" y="3954671"/>
            <a:ext cx="3181794" cy="22863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053" y="3222738"/>
            <a:ext cx="657317" cy="6858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053" y="3954671"/>
            <a:ext cx="3019846" cy="205768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513" y="3954671"/>
            <a:ext cx="1876687" cy="170521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6" name="Obdélník 15"/>
          <p:cNvSpPr/>
          <p:nvPr/>
        </p:nvSpPr>
        <p:spPr>
          <a:xfrm>
            <a:off x="3700706" y="3469517"/>
            <a:ext cx="79205" cy="17550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53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5621" y="-621145"/>
            <a:ext cx="8229600" cy="1600200"/>
          </a:xfrm>
        </p:spPr>
        <p:txBody>
          <a:bodyPr/>
          <a:lstStyle/>
          <a:p>
            <a:r>
              <a:rPr lang="cs-CZ" sz="4000" dirty="0"/>
              <a:t>Virtuální rozmítaný generátor</a:t>
            </a:r>
            <a:endParaRPr lang="en-US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32048" y="1600200"/>
            <a:ext cx="8229600" cy="4525963"/>
          </a:xfrm>
        </p:spPr>
        <p:txBody>
          <a:bodyPr/>
          <a:lstStyle/>
          <a:p>
            <a:r>
              <a:rPr lang="cs-CZ" dirty="0" smtClean="0"/>
              <a:t>Output </a:t>
            </a:r>
            <a:r>
              <a:rPr lang="cs-CZ" dirty="0"/>
              <a:t>&gt; 	DAQ </a:t>
            </a:r>
            <a:r>
              <a:rPr lang="cs-CZ" dirty="0" err="1" smtClean="0"/>
              <a:t>Assistant</a:t>
            </a:r>
            <a:endParaRPr lang="en-US" dirty="0"/>
          </a:p>
        </p:txBody>
      </p:sp>
      <p:sp>
        <p:nvSpPr>
          <p:cNvPr id="4" name="Šipka: doprava 3">
            <a:hlinkClick r:id="" action="ppaction://hlinkshowjump?jump=nextslide"/>
          </p:cNvPr>
          <p:cNvSpPr/>
          <p:nvPr/>
        </p:nvSpPr>
        <p:spPr>
          <a:xfrm>
            <a:off x="8058200" y="5805264"/>
            <a:ext cx="400000" cy="36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Šipka: doleva 4">
            <a:hlinkClick r:id="" action="ppaction://hlinkshowjump?jump=previousslide"/>
          </p:cNvPr>
          <p:cNvSpPr/>
          <p:nvPr/>
        </p:nvSpPr>
        <p:spPr>
          <a:xfrm>
            <a:off x="7596336" y="5805264"/>
            <a:ext cx="400000" cy="3669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243" y="2182272"/>
            <a:ext cx="5229955" cy="29912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8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-485444"/>
            <a:ext cx="8229600" cy="1600200"/>
          </a:xfrm>
        </p:spPr>
        <p:txBody>
          <a:bodyPr/>
          <a:lstStyle/>
          <a:p>
            <a:r>
              <a:rPr lang="cs-CZ" sz="4000" dirty="0"/>
              <a:t>Virtuální rozmítaný generátor</a:t>
            </a:r>
            <a:endParaRPr lang="en-US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Nastavení DAQ </a:t>
            </a:r>
            <a:r>
              <a:rPr lang="cs-CZ" dirty="0" err="1"/>
              <a:t>Assistant</a:t>
            </a:r>
            <a:r>
              <a:rPr lang="cs-CZ" dirty="0"/>
              <a:t> pro výstup</a:t>
            </a:r>
            <a:endParaRPr lang="en-US" dirty="0"/>
          </a:p>
        </p:txBody>
      </p:sp>
      <p:sp>
        <p:nvSpPr>
          <p:cNvPr id="4" name="Šipka: doprava 3">
            <a:hlinkClick r:id="" action="ppaction://hlinkshowjump?jump=nextslide"/>
          </p:cNvPr>
          <p:cNvSpPr/>
          <p:nvPr/>
        </p:nvSpPr>
        <p:spPr>
          <a:xfrm>
            <a:off x="8058200" y="5805264"/>
            <a:ext cx="400000" cy="36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Šipka: doleva 4">
            <a:hlinkClick r:id="" action="ppaction://hlinkshowjump?jump=previousslide"/>
          </p:cNvPr>
          <p:cNvSpPr/>
          <p:nvPr/>
        </p:nvSpPr>
        <p:spPr>
          <a:xfrm>
            <a:off x="7596336" y="5805264"/>
            <a:ext cx="400000" cy="3669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3" y="2132856"/>
            <a:ext cx="2362530" cy="16194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379" y="3103745"/>
            <a:ext cx="2886478" cy="13432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492896"/>
            <a:ext cx="4162435" cy="30775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04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-800100"/>
            <a:ext cx="8229600" cy="1600200"/>
          </a:xfrm>
        </p:spPr>
        <p:txBody>
          <a:bodyPr/>
          <a:lstStyle/>
          <a:p>
            <a:r>
              <a:rPr lang="cs-CZ" sz="4000" dirty="0"/>
              <a:t>Virtuální rozmítaný generátor</a:t>
            </a:r>
            <a:endParaRPr lang="en-US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Výsledné zapojení</a:t>
            </a:r>
            <a:endParaRPr lang="en-US" dirty="0"/>
          </a:p>
        </p:txBody>
      </p:sp>
      <p:sp>
        <p:nvSpPr>
          <p:cNvPr id="4" name="Šipka: doprava 3">
            <a:hlinkClick r:id="" action="ppaction://hlinkshowjump?jump=nextslide"/>
          </p:cNvPr>
          <p:cNvSpPr/>
          <p:nvPr/>
        </p:nvSpPr>
        <p:spPr>
          <a:xfrm>
            <a:off x="8058200" y="5805264"/>
            <a:ext cx="400000" cy="36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Šipka: doleva 4">
            <a:hlinkClick r:id="" action="ppaction://hlinkshowjump?jump=previousslide"/>
          </p:cNvPr>
          <p:cNvSpPr/>
          <p:nvPr/>
        </p:nvSpPr>
        <p:spPr>
          <a:xfrm>
            <a:off x="7596336" y="5805264"/>
            <a:ext cx="400000" cy="3669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02" y="2564904"/>
            <a:ext cx="4810796" cy="310558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38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13678" y="-46037"/>
            <a:ext cx="8229600" cy="1600200"/>
          </a:xfrm>
        </p:spPr>
        <p:txBody>
          <a:bodyPr/>
          <a:lstStyle/>
          <a:p>
            <a:r>
              <a:rPr lang="cs-CZ" sz="4000" dirty="0" smtClean="0"/>
              <a:t>Automatizovaný snímač </a:t>
            </a:r>
            <a:r>
              <a:rPr lang="cs-CZ" sz="4000" dirty="0"/>
              <a:t>přenosových charakteristik</a:t>
            </a:r>
            <a:endParaRPr lang="en-US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Druhou části úlohy je samotný snímač přenosových charakteristik</a:t>
            </a:r>
          </a:p>
          <a:p>
            <a:endParaRPr lang="cs-CZ" dirty="0"/>
          </a:p>
          <a:p>
            <a:r>
              <a:rPr lang="cs-CZ" dirty="0"/>
              <a:t>Výsledný vzhled po dokončení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0" y="3356992"/>
            <a:ext cx="8202465" cy="21602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Šipka: doprava 5">
            <a:hlinkClick r:id="" action="ppaction://hlinkshowjump?jump=nextslide"/>
          </p:cNvPr>
          <p:cNvSpPr/>
          <p:nvPr/>
        </p:nvSpPr>
        <p:spPr>
          <a:xfrm>
            <a:off x="8058200" y="5805264"/>
            <a:ext cx="400000" cy="36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Šipka: doleva 6">
            <a:hlinkClick r:id="" action="ppaction://hlinkshowjump?jump=previousslide"/>
          </p:cNvPr>
          <p:cNvSpPr/>
          <p:nvPr/>
        </p:nvSpPr>
        <p:spPr>
          <a:xfrm>
            <a:off x="7596336" y="5805264"/>
            <a:ext cx="400000" cy="3669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336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cs-CZ" sz="4000" dirty="0" smtClean="0"/>
              <a:t>Automatizovaný snímač </a:t>
            </a:r>
            <a:r>
              <a:rPr lang="cs-CZ" sz="4000" dirty="0"/>
              <a:t>přenosových charakteristik</a:t>
            </a:r>
            <a:endParaRPr lang="en-US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Výsledné blokové schéma po dokončení</a:t>
            </a:r>
            <a:endParaRPr lang="en-US" dirty="0"/>
          </a:p>
        </p:txBody>
      </p:sp>
      <p:sp>
        <p:nvSpPr>
          <p:cNvPr id="4" name="Šipka: doprava 3">
            <a:hlinkClick r:id="" action="ppaction://hlinkshowjump?jump=nextslide"/>
          </p:cNvPr>
          <p:cNvSpPr/>
          <p:nvPr/>
        </p:nvSpPr>
        <p:spPr>
          <a:xfrm>
            <a:off x="8058200" y="5805264"/>
            <a:ext cx="400000" cy="36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Šipka: doleva 4">
            <a:hlinkClick r:id="" action="ppaction://hlinkshowjump?jump=previousslide"/>
          </p:cNvPr>
          <p:cNvSpPr/>
          <p:nvPr/>
        </p:nvSpPr>
        <p:spPr>
          <a:xfrm>
            <a:off x="7596336" y="5805264"/>
            <a:ext cx="400000" cy="3669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262385"/>
            <a:ext cx="4751120" cy="38637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572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 smtClean="0"/>
              <a:t>Automatizovaný snímač </a:t>
            </a:r>
            <a:r>
              <a:rPr lang="cs-CZ" sz="4000" dirty="0"/>
              <a:t>přenosových charakteristik</a:t>
            </a:r>
            <a:endParaRPr lang="en-US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Druhou část začneme nastavením </a:t>
            </a:r>
            <a:r>
              <a:rPr lang="cs-CZ" dirty="0" smtClean="0"/>
              <a:t>vstupů,</a:t>
            </a:r>
            <a:r>
              <a:rPr lang="cs-CZ" dirty="0"/>
              <a:t/>
            </a:r>
            <a:br>
              <a:rPr lang="cs-CZ" dirty="0"/>
            </a:br>
            <a:r>
              <a:rPr lang="cs-CZ" dirty="0"/>
              <a:t>jelikož potřebujeme </a:t>
            </a:r>
            <a:r>
              <a:rPr lang="cs-CZ" dirty="0" smtClean="0"/>
              <a:t>změřit signály pomocí karty</a:t>
            </a:r>
            <a:endParaRPr lang="cs-CZ" dirty="0"/>
          </a:p>
          <a:p>
            <a:r>
              <a:rPr lang="cs-CZ" dirty="0"/>
              <a:t>Input &gt; DAQ </a:t>
            </a:r>
            <a:r>
              <a:rPr lang="cs-CZ" dirty="0" err="1"/>
              <a:t>Assistant</a:t>
            </a:r>
            <a:endParaRPr lang="en-US" dirty="0"/>
          </a:p>
        </p:txBody>
      </p:sp>
      <p:sp>
        <p:nvSpPr>
          <p:cNvPr id="4" name="Šipka: doprava 3">
            <a:hlinkClick r:id="" action="ppaction://hlinkshowjump?jump=nextslide"/>
          </p:cNvPr>
          <p:cNvSpPr/>
          <p:nvPr/>
        </p:nvSpPr>
        <p:spPr>
          <a:xfrm>
            <a:off x="8058200" y="5805264"/>
            <a:ext cx="400000" cy="36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Šipka: doleva 4">
            <a:hlinkClick r:id="" action="ppaction://hlinkshowjump?jump=previousslide"/>
          </p:cNvPr>
          <p:cNvSpPr/>
          <p:nvPr/>
        </p:nvSpPr>
        <p:spPr>
          <a:xfrm>
            <a:off x="7596336" y="5805264"/>
            <a:ext cx="400000" cy="3669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258738"/>
            <a:ext cx="3486637" cy="28674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53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 smtClean="0"/>
              <a:t>Automatizovaný snímač </a:t>
            </a:r>
            <a:r>
              <a:rPr lang="cs-CZ" sz="4000" dirty="0"/>
              <a:t>přenosových charakteristik</a:t>
            </a:r>
            <a:endParaRPr lang="en-US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cs-CZ" dirty="0"/>
              <a:t>Nastavení DAQ </a:t>
            </a:r>
            <a:r>
              <a:rPr lang="cs-CZ" dirty="0" err="1"/>
              <a:t>Assistant</a:t>
            </a:r>
            <a:r>
              <a:rPr lang="cs-CZ" dirty="0"/>
              <a:t> pro vstup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Vzorkovací frekvence (</a:t>
            </a:r>
            <a:r>
              <a:rPr lang="cs-CZ" dirty="0" err="1"/>
              <a:t>Rate</a:t>
            </a:r>
            <a:r>
              <a:rPr lang="cs-CZ" dirty="0"/>
              <a:t>) musí být 2x vyšší než </a:t>
            </a:r>
            <a:r>
              <a:rPr lang="cs-CZ" dirty="0" err="1"/>
              <a:t>f</a:t>
            </a:r>
            <a:r>
              <a:rPr lang="cs-CZ" sz="1600" dirty="0" err="1"/>
              <a:t>max</a:t>
            </a:r>
            <a:endParaRPr lang="cs-CZ" dirty="0"/>
          </a:p>
        </p:txBody>
      </p:sp>
      <p:sp>
        <p:nvSpPr>
          <p:cNvPr id="4" name="Šipka: doprava 3">
            <a:hlinkClick r:id="" action="ppaction://hlinkshowjump?jump=nextslide"/>
          </p:cNvPr>
          <p:cNvSpPr/>
          <p:nvPr/>
        </p:nvSpPr>
        <p:spPr>
          <a:xfrm>
            <a:off x="8058200" y="5805264"/>
            <a:ext cx="400000" cy="36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Šipka: doleva 4">
            <a:hlinkClick r:id="" action="ppaction://hlinkshowjump?jump=previousslide"/>
          </p:cNvPr>
          <p:cNvSpPr/>
          <p:nvPr/>
        </p:nvSpPr>
        <p:spPr>
          <a:xfrm>
            <a:off x="7596336" y="5805264"/>
            <a:ext cx="400000" cy="3669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3" y="2195011"/>
            <a:ext cx="2001869" cy="23762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903" y="2872630"/>
            <a:ext cx="2304256" cy="12217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217" y="2164195"/>
            <a:ext cx="3816424" cy="283751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565705"/>
            <a:ext cx="5201376" cy="6858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Zástupný symbol pro číslo snímk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80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 smtClean="0"/>
              <a:t>Automatizovaný snímač </a:t>
            </a:r>
            <a:r>
              <a:rPr lang="cs-CZ" sz="4000" dirty="0"/>
              <a:t>přenosových charakteristik</a:t>
            </a:r>
            <a:endParaRPr lang="en-US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Následně vytvoříme náš první graf znázorňující</a:t>
            </a:r>
            <a:br>
              <a:rPr lang="cs-CZ" dirty="0"/>
            </a:br>
            <a:r>
              <a:rPr lang="cs-CZ" dirty="0"/>
              <a:t>		u1, u2 = f (t)</a:t>
            </a:r>
          </a:p>
          <a:p>
            <a:endParaRPr lang="en-US" dirty="0"/>
          </a:p>
        </p:txBody>
      </p:sp>
      <p:sp>
        <p:nvSpPr>
          <p:cNvPr id="4" name="Šipka: doprava 3">
            <a:hlinkClick r:id="" action="ppaction://hlinkshowjump?jump=nextslide"/>
          </p:cNvPr>
          <p:cNvSpPr/>
          <p:nvPr/>
        </p:nvSpPr>
        <p:spPr>
          <a:xfrm>
            <a:off x="8058200" y="5805264"/>
            <a:ext cx="400000" cy="36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Šipka: doleva 4">
            <a:hlinkClick r:id="" action="ppaction://hlinkshowjump?jump=previousslide"/>
          </p:cNvPr>
          <p:cNvSpPr/>
          <p:nvPr/>
        </p:nvSpPr>
        <p:spPr>
          <a:xfrm>
            <a:off x="7596336" y="5805264"/>
            <a:ext cx="400000" cy="3669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00916"/>
            <a:ext cx="3163959" cy="20802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728" y="2490098"/>
            <a:ext cx="3392915" cy="33001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044" y="3797220"/>
            <a:ext cx="2686425" cy="6858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17" y="3016836"/>
            <a:ext cx="2629267" cy="6858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Zástupný symbol pro číslo snímk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292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 smtClean="0"/>
              <a:t>Automatizovaný snímač </a:t>
            </a:r>
            <a:r>
              <a:rPr lang="cs-CZ" sz="4000" dirty="0"/>
              <a:t>přenosových charakteristik</a:t>
            </a:r>
            <a:endParaRPr lang="en-US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 smtClean="0"/>
              <a:t>Na jednotlivých kanálech měříme vstupní a výstupní napětí</a:t>
            </a:r>
            <a:endParaRPr lang="cs-CZ" i="1" dirty="0"/>
          </a:p>
          <a:p>
            <a:r>
              <a:rPr lang="cs-CZ" dirty="0" smtClean="0"/>
              <a:t>Pro obě napětí měříme efektivní</a:t>
            </a:r>
          </a:p>
          <a:p>
            <a:pPr marL="0" indent="0">
              <a:buNone/>
            </a:pPr>
            <a:r>
              <a:rPr lang="cs-CZ" dirty="0"/>
              <a:t> </a:t>
            </a:r>
            <a:r>
              <a:rPr lang="cs-CZ" dirty="0" smtClean="0"/>
              <a:t>   hodnotu</a:t>
            </a:r>
            <a:r>
              <a:rPr lang="cs-CZ" dirty="0"/>
              <a:t>		  </a:t>
            </a:r>
            <a:br>
              <a:rPr lang="cs-CZ" dirty="0"/>
            </a:br>
            <a:r>
              <a:rPr lang="cs-CZ" dirty="0"/>
              <a:t>				   </a:t>
            </a:r>
            <a:r>
              <a:rPr lang="cs-CZ" sz="1800" dirty="0"/>
              <a:t>Nastavení</a:t>
            </a:r>
            <a:endParaRPr lang="cs-CZ" dirty="0"/>
          </a:p>
        </p:txBody>
      </p:sp>
      <p:sp>
        <p:nvSpPr>
          <p:cNvPr id="4" name="Šipka: doprava 3">
            <a:hlinkClick r:id="" action="ppaction://hlinkshowjump?jump=nextslide"/>
          </p:cNvPr>
          <p:cNvSpPr/>
          <p:nvPr/>
        </p:nvSpPr>
        <p:spPr>
          <a:xfrm>
            <a:off x="8058200" y="5805264"/>
            <a:ext cx="400000" cy="36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Šipka: doleva 4">
            <a:hlinkClick r:id="" action="ppaction://hlinkshowjump?jump=previousslide"/>
          </p:cNvPr>
          <p:cNvSpPr/>
          <p:nvPr/>
        </p:nvSpPr>
        <p:spPr>
          <a:xfrm>
            <a:off x="7596336" y="5805264"/>
            <a:ext cx="400000" cy="3669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673" y="2280185"/>
            <a:ext cx="2626737" cy="21602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863181"/>
            <a:ext cx="3689632" cy="237884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064" y="4681736"/>
            <a:ext cx="2181210" cy="172240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82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 err="1"/>
              <a:t>Measurement</a:t>
            </a:r>
            <a:r>
              <a:rPr lang="cs-CZ" sz="4000" dirty="0"/>
              <a:t> &amp; </a:t>
            </a:r>
            <a:r>
              <a:rPr lang="cs-CZ" sz="4000" dirty="0" err="1"/>
              <a:t>Automation</a:t>
            </a:r>
            <a:r>
              <a:rPr lang="cs-CZ" sz="4000" dirty="0"/>
              <a:t> Explorer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endParaRPr lang="cs-CZ" dirty="0"/>
          </a:p>
          <a:p>
            <a:r>
              <a:rPr lang="cs-CZ" dirty="0"/>
              <a:t>V tomto programu ověříme zda je karta připojena a funguje</a:t>
            </a:r>
          </a:p>
          <a:p>
            <a:r>
              <a:rPr lang="cs-CZ" dirty="0"/>
              <a:t>U každé karty vidíme jestli je fyzická, simulovaná nebo odpojena</a:t>
            </a:r>
          </a:p>
          <a:p>
            <a:r>
              <a:rPr lang="cs-CZ" dirty="0"/>
              <a:t>Fyzická		Simulovaná		Odpojená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115616" y="4653136"/>
            <a:ext cx="701588" cy="701588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699" y="4620634"/>
            <a:ext cx="697383" cy="734090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3" y="4688185"/>
            <a:ext cx="596379" cy="666539"/>
          </a:xfrm>
          <a:prstGeom prst="rect">
            <a:avLst/>
          </a:prstGeom>
        </p:spPr>
      </p:pic>
      <p:sp>
        <p:nvSpPr>
          <p:cNvPr id="8" name="Šipka: doprava 7">
            <a:hlinkClick r:id="" action="ppaction://hlinkshowjump?jump=nextslide"/>
          </p:cNvPr>
          <p:cNvSpPr/>
          <p:nvPr/>
        </p:nvSpPr>
        <p:spPr>
          <a:xfrm>
            <a:off x="8058200" y="5805264"/>
            <a:ext cx="400000" cy="36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Šipka: doleva 9">
            <a:hlinkClick r:id="" action="ppaction://hlinkshowjump?jump=previousslide"/>
          </p:cNvPr>
          <p:cNvSpPr/>
          <p:nvPr/>
        </p:nvSpPr>
        <p:spPr>
          <a:xfrm>
            <a:off x="7596336" y="5805264"/>
            <a:ext cx="400000" cy="3669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ástupný symbol pro číslo snímk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0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 smtClean="0"/>
              <a:t>Automatizovaný snímač </a:t>
            </a:r>
            <a:r>
              <a:rPr lang="cs-CZ" sz="4000" dirty="0"/>
              <a:t>přenosových charakteristik</a:t>
            </a:r>
            <a:endParaRPr lang="en-US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 smtClean="0"/>
              <a:t>Kromě napětí měříme ještě frekvenci, pomocí přístroje Tone, např. u vstupního napětí</a:t>
            </a:r>
            <a:endParaRPr lang="cs-CZ" i="1" dirty="0"/>
          </a:p>
          <a:p>
            <a:r>
              <a:rPr lang="cs-CZ" dirty="0"/>
              <a:t>Na výstupech </a:t>
            </a:r>
            <a:r>
              <a:rPr lang="cs-CZ" dirty="0" smtClean="0"/>
              <a:t>přístrojů</a:t>
            </a:r>
          </a:p>
          <a:p>
            <a:pPr marL="0" indent="0">
              <a:buNone/>
            </a:pPr>
            <a:r>
              <a:rPr lang="cs-CZ" dirty="0" smtClean="0"/>
              <a:t>    vytvoříme </a:t>
            </a:r>
            <a:r>
              <a:rPr lang="cs-CZ" dirty="0"/>
              <a:t>numerické </a:t>
            </a:r>
            <a:br>
              <a:rPr lang="cs-CZ" dirty="0"/>
            </a:br>
            <a:r>
              <a:rPr lang="cs-CZ" dirty="0" smtClean="0"/>
              <a:t>    indikátory</a:t>
            </a:r>
            <a:endParaRPr lang="cs-CZ" dirty="0"/>
          </a:p>
        </p:txBody>
      </p:sp>
      <p:sp>
        <p:nvSpPr>
          <p:cNvPr id="4" name="Šipka: doprava 3">
            <a:hlinkClick r:id="" action="ppaction://hlinkshowjump?jump=nextslide"/>
          </p:cNvPr>
          <p:cNvSpPr/>
          <p:nvPr/>
        </p:nvSpPr>
        <p:spPr>
          <a:xfrm>
            <a:off x="8058200" y="5805264"/>
            <a:ext cx="400000" cy="36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Šipka: doleva 4">
            <a:hlinkClick r:id="" action="ppaction://hlinkshowjump?jump=previousslide"/>
          </p:cNvPr>
          <p:cNvSpPr/>
          <p:nvPr/>
        </p:nvSpPr>
        <p:spPr>
          <a:xfrm>
            <a:off x="7596336" y="5805264"/>
            <a:ext cx="400000" cy="3669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845" y="2551905"/>
            <a:ext cx="3349908" cy="216465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634231"/>
            <a:ext cx="819264" cy="16766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682" y="3717368"/>
            <a:ext cx="590632" cy="4667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146" y="5114777"/>
            <a:ext cx="2715004" cy="10574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Zástupný symbol pro číslo snímk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37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 smtClean="0"/>
              <a:t>Automatizovaný snímač </a:t>
            </a:r>
            <a:r>
              <a:rPr lang="cs-CZ" sz="4000" dirty="0"/>
              <a:t>přenosových charakteristik</a:t>
            </a:r>
            <a:endParaRPr lang="en-US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Vypočteme napěťový přenos Au - dělíme U2 </a:t>
            </a:r>
            <a:r>
              <a:rPr lang="cs-CZ" dirty="0"/>
              <a:t>/ U1</a:t>
            </a:r>
          </a:p>
          <a:p>
            <a:r>
              <a:rPr lang="cs-CZ" dirty="0"/>
              <a:t>Výsledné Au zobrazíme pomocí numerického indikátoru a zároveň jej vedeme do funkce </a:t>
            </a:r>
            <a:r>
              <a:rPr lang="cs-CZ" i="1" dirty="0" err="1"/>
              <a:t>Formula</a:t>
            </a:r>
            <a:r>
              <a:rPr lang="cs-CZ" dirty="0"/>
              <a:t> pro výpočet </a:t>
            </a:r>
            <a:r>
              <a:rPr lang="cs-CZ" dirty="0" smtClean="0"/>
              <a:t>zisku - au </a:t>
            </a:r>
            <a:r>
              <a:rPr lang="cs-CZ" dirty="0"/>
              <a:t>(dB)</a:t>
            </a:r>
            <a:endParaRPr lang="en-US" dirty="0"/>
          </a:p>
        </p:txBody>
      </p:sp>
      <p:sp>
        <p:nvSpPr>
          <p:cNvPr id="4" name="Šipka: doprava 3">
            <a:hlinkClick r:id="" action="ppaction://hlinkshowjump?jump=nextslide"/>
          </p:cNvPr>
          <p:cNvSpPr/>
          <p:nvPr/>
        </p:nvSpPr>
        <p:spPr>
          <a:xfrm>
            <a:off x="8058200" y="5805264"/>
            <a:ext cx="400000" cy="36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Šipka: doleva 4">
            <a:hlinkClick r:id="" action="ppaction://hlinkshowjump?jump=previousslide"/>
          </p:cNvPr>
          <p:cNvSpPr/>
          <p:nvPr/>
        </p:nvSpPr>
        <p:spPr>
          <a:xfrm>
            <a:off x="7596336" y="5805264"/>
            <a:ext cx="400000" cy="3669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744" y="3573016"/>
            <a:ext cx="4186808" cy="19678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72" y="3406038"/>
            <a:ext cx="1409524" cy="91428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90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 smtClean="0"/>
              <a:t>Automatizovaný snímač </a:t>
            </a:r>
            <a:r>
              <a:rPr lang="cs-CZ" sz="4000" dirty="0"/>
              <a:t>přenosových charakteristik</a:t>
            </a:r>
            <a:endParaRPr lang="en-US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Ve funkci </a:t>
            </a:r>
            <a:r>
              <a:rPr lang="cs-CZ" i="1" dirty="0" err="1"/>
              <a:t>Formula</a:t>
            </a:r>
            <a:r>
              <a:rPr lang="cs-CZ" dirty="0"/>
              <a:t> použijeme vzorec pro výpočet au, výsledek opět zobrazíme na </a:t>
            </a:r>
            <a:r>
              <a:rPr lang="cs-CZ" dirty="0" smtClean="0"/>
              <a:t>numerickém </a:t>
            </a:r>
            <a:r>
              <a:rPr lang="cs-CZ" dirty="0"/>
              <a:t>indikátoru</a:t>
            </a:r>
            <a:br>
              <a:rPr lang="cs-CZ" dirty="0"/>
            </a:br>
            <a:r>
              <a:rPr lang="cs-CZ" dirty="0"/>
              <a:t>		</a:t>
            </a:r>
            <a:r>
              <a:rPr lang="cs-CZ" b="1" dirty="0"/>
              <a:t>au = 20*log(Au)</a:t>
            </a:r>
            <a:endParaRPr lang="en-US" b="1" dirty="0"/>
          </a:p>
        </p:txBody>
      </p:sp>
      <p:sp>
        <p:nvSpPr>
          <p:cNvPr id="4" name="Šipka: doprava 3">
            <a:hlinkClick r:id="" action="ppaction://hlinkshowjump?jump=nextslide"/>
          </p:cNvPr>
          <p:cNvSpPr/>
          <p:nvPr/>
        </p:nvSpPr>
        <p:spPr>
          <a:xfrm>
            <a:off x="8058200" y="5805264"/>
            <a:ext cx="400000" cy="36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Šipka: doleva 4">
            <a:hlinkClick r:id="" action="ppaction://hlinkshowjump?jump=previousslide"/>
          </p:cNvPr>
          <p:cNvSpPr/>
          <p:nvPr/>
        </p:nvSpPr>
        <p:spPr>
          <a:xfrm>
            <a:off x="7596336" y="5805264"/>
            <a:ext cx="400000" cy="3669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232" y="3429689"/>
            <a:ext cx="3947306" cy="31092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35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 smtClean="0"/>
              <a:t>Automatizovaný snímač </a:t>
            </a:r>
            <a:r>
              <a:rPr lang="cs-CZ" sz="4000" dirty="0"/>
              <a:t>přenosových charakteristik</a:t>
            </a:r>
            <a:endParaRPr lang="en-US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Poté vytvoříme </a:t>
            </a:r>
            <a:r>
              <a:rPr lang="cs-CZ" dirty="0" smtClean="0"/>
              <a:t>graf ziskové frekvenční charakteristiky </a:t>
            </a:r>
            <a:r>
              <a:rPr lang="cs-CZ" b="1" dirty="0" smtClean="0"/>
              <a:t>au(dB</a:t>
            </a:r>
            <a:r>
              <a:rPr lang="cs-CZ" b="1" dirty="0"/>
              <a:t>) = f(f)</a:t>
            </a:r>
          </a:p>
          <a:p>
            <a:r>
              <a:rPr lang="cs-CZ" dirty="0" smtClean="0"/>
              <a:t>Použijeme </a:t>
            </a:r>
            <a:r>
              <a:rPr lang="cs-CZ" b="1" dirty="0" smtClean="0"/>
              <a:t>graf XY </a:t>
            </a:r>
            <a:r>
              <a:rPr lang="cs-CZ" dirty="0" smtClean="0"/>
              <a:t>a na </a:t>
            </a:r>
            <a:r>
              <a:rPr lang="cs-CZ" dirty="0"/>
              <a:t>X vstup přivedeme frekvenci a na Y vstup </a:t>
            </a:r>
            <a:r>
              <a:rPr lang="cs-CZ" dirty="0" smtClean="0"/>
              <a:t>zisk</a:t>
            </a:r>
            <a:endParaRPr lang="cs-CZ" dirty="0"/>
          </a:p>
          <a:p>
            <a:endParaRPr lang="en-US" dirty="0"/>
          </a:p>
        </p:txBody>
      </p:sp>
      <p:sp>
        <p:nvSpPr>
          <p:cNvPr id="4" name="Šipka: doprava 3">
            <a:hlinkClick r:id="" action="ppaction://hlinkshowjump?jump=nextslide"/>
          </p:cNvPr>
          <p:cNvSpPr/>
          <p:nvPr/>
        </p:nvSpPr>
        <p:spPr>
          <a:xfrm>
            <a:off x="8058200" y="5805264"/>
            <a:ext cx="400000" cy="36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Šipka: doleva 4">
            <a:hlinkClick r:id="" action="ppaction://hlinkshowjump?jump=previousslide"/>
          </p:cNvPr>
          <p:cNvSpPr/>
          <p:nvPr/>
        </p:nvSpPr>
        <p:spPr>
          <a:xfrm>
            <a:off x="7596336" y="5805264"/>
            <a:ext cx="400000" cy="3669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710" y="3330573"/>
            <a:ext cx="1762371" cy="13813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30573"/>
            <a:ext cx="4267796" cy="27054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710" y="4815186"/>
            <a:ext cx="2372890" cy="95813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3" name="Zástupný symbol pro číslo snímk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05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42900" y="-221384"/>
            <a:ext cx="8229600" cy="1600200"/>
          </a:xfrm>
        </p:spPr>
        <p:txBody>
          <a:bodyPr/>
          <a:lstStyle/>
          <a:p>
            <a:r>
              <a:rPr lang="cs-CZ" sz="4000" dirty="0" smtClean="0"/>
              <a:t>Automatizovaný snímač </a:t>
            </a:r>
            <a:r>
              <a:rPr lang="cs-CZ" sz="4000" dirty="0"/>
              <a:t>přenosových charakteristik</a:t>
            </a:r>
            <a:endParaRPr lang="en-US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cs-CZ" sz="2400" dirty="0" smtClean="0"/>
              <a:t>Naměřené i vypočtené hodnoty zapisujeme do souboru</a:t>
            </a:r>
            <a:endParaRPr lang="cs-CZ" sz="2400" dirty="0"/>
          </a:p>
          <a:p>
            <a:r>
              <a:rPr lang="cs-CZ" dirty="0" smtClean="0"/>
              <a:t> Funkce </a:t>
            </a:r>
            <a:r>
              <a:rPr lang="cs-CZ" i="1" dirty="0" err="1"/>
              <a:t>Write</a:t>
            </a:r>
            <a:r>
              <a:rPr lang="cs-CZ" i="1" dirty="0"/>
              <a:t>-To-</a:t>
            </a:r>
            <a:r>
              <a:rPr lang="cs-CZ" i="1" dirty="0" err="1"/>
              <a:t>File</a:t>
            </a:r>
            <a:endParaRPr lang="cs-CZ" i="1" dirty="0"/>
          </a:p>
        </p:txBody>
      </p:sp>
      <p:sp>
        <p:nvSpPr>
          <p:cNvPr id="4" name="Šipka: doprava 3">
            <a:hlinkClick r:id="" action="ppaction://hlinkshowjump?jump=nextslide"/>
          </p:cNvPr>
          <p:cNvSpPr/>
          <p:nvPr/>
        </p:nvSpPr>
        <p:spPr>
          <a:xfrm>
            <a:off x="8058200" y="5805264"/>
            <a:ext cx="400000" cy="36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Šipka: doleva 4">
            <a:hlinkClick r:id="" action="ppaction://hlinkshowjump?jump=previousslide"/>
          </p:cNvPr>
          <p:cNvSpPr/>
          <p:nvPr/>
        </p:nvSpPr>
        <p:spPr>
          <a:xfrm>
            <a:off x="7596336" y="5805264"/>
            <a:ext cx="400000" cy="3669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91" y="3643169"/>
            <a:ext cx="3411009" cy="18722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740" y="2407451"/>
            <a:ext cx="2115728" cy="339781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333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 smtClean="0"/>
              <a:t>Automatizovaný snímač </a:t>
            </a:r>
            <a:r>
              <a:rPr lang="cs-CZ" sz="4000" dirty="0"/>
              <a:t>přenosových charakteristik</a:t>
            </a:r>
            <a:endParaRPr lang="en-US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Všechny prvky v blokovém schématu zobrazíme jako </a:t>
            </a:r>
            <a:r>
              <a:rPr lang="cs-CZ" i="1" dirty="0" err="1"/>
              <a:t>Icon</a:t>
            </a:r>
            <a:r>
              <a:rPr lang="cs-CZ" dirty="0"/>
              <a:t> pro větší přehlednost</a:t>
            </a:r>
            <a:endParaRPr lang="en-US" dirty="0"/>
          </a:p>
        </p:txBody>
      </p:sp>
      <p:sp>
        <p:nvSpPr>
          <p:cNvPr id="4" name="Šipka: doprava 3">
            <a:hlinkClick r:id="" action="ppaction://hlinkshowjump?jump=nextslide"/>
          </p:cNvPr>
          <p:cNvSpPr/>
          <p:nvPr/>
        </p:nvSpPr>
        <p:spPr>
          <a:xfrm>
            <a:off x="8058200" y="5805264"/>
            <a:ext cx="400000" cy="36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Šipka: doleva 4">
            <a:hlinkClick r:id="" action="ppaction://hlinkshowjump?jump=previousslide"/>
          </p:cNvPr>
          <p:cNvSpPr/>
          <p:nvPr/>
        </p:nvSpPr>
        <p:spPr>
          <a:xfrm>
            <a:off x="7596336" y="5805264"/>
            <a:ext cx="400000" cy="3669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492896"/>
            <a:ext cx="2324424" cy="313416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915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 smtClean="0"/>
              <a:t>Automatizovaný snímač </a:t>
            </a:r>
            <a:r>
              <a:rPr lang="cs-CZ" sz="4000" dirty="0"/>
              <a:t>přenosových charakteristik</a:t>
            </a:r>
            <a:endParaRPr lang="en-US" sz="4000" dirty="0"/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310" y="1600200"/>
            <a:ext cx="5565379" cy="4525963"/>
          </a:xfrm>
          <a:ln w="28575">
            <a:solidFill>
              <a:schemeClr val="tx1"/>
            </a:solidFill>
          </a:ln>
        </p:spPr>
      </p:pic>
      <p:sp>
        <p:nvSpPr>
          <p:cNvPr id="4" name="Šipka: doprava 3">
            <a:hlinkClick r:id="" action="ppaction://hlinkshowjump?jump=nextslide"/>
          </p:cNvPr>
          <p:cNvSpPr/>
          <p:nvPr/>
        </p:nvSpPr>
        <p:spPr>
          <a:xfrm>
            <a:off x="8058200" y="5805264"/>
            <a:ext cx="400000" cy="36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Šipka: doleva 4">
            <a:hlinkClick r:id="" action="ppaction://hlinkshowjump?jump=previousslide"/>
          </p:cNvPr>
          <p:cNvSpPr/>
          <p:nvPr/>
        </p:nvSpPr>
        <p:spPr>
          <a:xfrm>
            <a:off x="7596336" y="5805264"/>
            <a:ext cx="400000" cy="3669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690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5130" y="-428039"/>
            <a:ext cx="8229600" cy="1600200"/>
          </a:xfrm>
        </p:spPr>
        <p:txBody>
          <a:bodyPr/>
          <a:lstStyle/>
          <a:p>
            <a:r>
              <a:rPr lang="cs-CZ" sz="4000" dirty="0" smtClean="0"/>
              <a:t>Zapojení testovacího obvodu</a:t>
            </a:r>
            <a:endParaRPr lang="en-US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Posledním krokem je zapojení </a:t>
            </a:r>
            <a:r>
              <a:rPr lang="cs-CZ" dirty="0" smtClean="0"/>
              <a:t>testovacího obvodu </a:t>
            </a:r>
            <a:r>
              <a:rPr lang="cs-CZ" dirty="0"/>
              <a:t>na nepájivém poli a jeho </a:t>
            </a:r>
            <a:r>
              <a:rPr lang="cs-CZ" dirty="0" err="1" smtClean="0"/>
              <a:t>propojeníí</a:t>
            </a:r>
            <a:r>
              <a:rPr lang="cs-CZ" dirty="0" smtClean="0"/>
              <a:t> </a:t>
            </a:r>
            <a:r>
              <a:rPr lang="cs-CZ" dirty="0"/>
              <a:t>s kartou pro otestování </a:t>
            </a:r>
            <a:r>
              <a:rPr lang="cs-CZ" dirty="0" smtClean="0"/>
              <a:t>funkce aplikace</a:t>
            </a:r>
            <a:endParaRPr lang="en-US" dirty="0"/>
          </a:p>
        </p:txBody>
      </p:sp>
      <p:sp>
        <p:nvSpPr>
          <p:cNvPr id="4" name="Šipka: doprava 3">
            <a:hlinkClick r:id="" action="ppaction://hlinkshowjump?jump=nextslide"/>
          </p:cNvPr>
          <p:cNvSpPr/>
          <p:nvPr/>
        </p:nvSpPr>
        <p:spPr>
          <a:xfrm>
            <a:off x="8058200" y="5805264"/>
            <a:ext cx="400000" cy="36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Šipka: doleva 4">
            <a:hlinkClick r:id="" action="ppaction://hlinkshowjump?jump=previousslide"/>
          </p:cNvPr>
          <p:cNvSpPr/>
          <p:nvPr/>
        </p:nvSpPr>
        <p:spPr>
          <a:xfrm>
            <a:off x="7596336" y="5805264"/>
            <a:ext cx="400000" cy="3669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xmlns="" id="{F2851353-7D4A-4C29-A784-8E54D3422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95701"/>
            <a:ext cx="4752528" cy="322230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020" y="2795701"/>
            <a:ext cx="3172268" cy="17814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84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13678" y="-687457"/>
            <a:ext cx="8229600" cy="1600200"/>
          </a:xfrm>
        </p:spPr>
        <p:txBody>
          <a:bodyPr/>
          <a:lstStyle/>
          <a:p>
            <a:r>
              <a:rPr lang="cs-CZ" sz="4000" dirty="0"/>
              <a:t>Zapojení </a:t>
            </a:r>
            <a:r>
              <a:rPr lang="cs-CZ" sz="4000" dirty="0" smtClean="0"/>
              <a:t>testovacího obvodu</a:t>
            </a:r>
            <a:endParaRPr lang="en-US" sz="4000" dirty="0"/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77" y="4193343"/>
            <a:ext cx="4737168" cy="2664657"/>
          </a:xfrm>
          <a:ln w="28575">
            <a:solidFill>
              <a:schemeClr val="tx1"/>
            </a:solidFill>
          </a:ln>
        </p:spPr>
      </p:pic>
      <p:sp>
        <p:nvSpPr>
          <p:cNvPr id="4" name="Šipka: doprava 3">
            <a:hlinkClick r:id="" action="ppaction://hlinkshowjump?jump=nextslide"/>
          </p:cNvPr>
          <p:cNvSpPr/>
          <p:nvPr/>
        </p:nvSpPr>
        <p:spPr>
          <a:xfrm>
            <a:off x="8058200" y="5805264"/>
            <a:ext cx="400000" cy="36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Šipka: doleva 4">
            <a:hlinkClick r:id="" action="ppaction://hlinkshowjump?jump=previousslide"/>
          </p:cNvPr>
          <p:cNvSpPr/>
          <p:nvPr/>
        </p:nvSpPr>
        <p:spPr>
          <a:xfrm>
            <a:off x="7596336" y="5805264"/>
            <a:ext cx="400000" cy="3669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6421"/>
            <a:ext cx="4407474" cy="24792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98" y="1718703"/>
            <a:ext cx="4399360" cy="24746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98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 err="1"/>
              <a:t>Measurement</a:t>
            </a:r>
            <a:r>
              <a:rPr lang="cs-CZ" sz="4000" dirty="0"/>
              <a:t> &amp; </a:t>
            </a:r>
            <a:r>
              <a:rPr lang="cs-CZ" sz="4000" dirty="0" err="1"/>
              <a:t>Automation</a:t>
            </a:r>
            <a:r>
              <a:rPr lang="cs-CZ" sz="4000" dirty="0"/>
              <a:t> Explorer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Naše karta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28" y="2132856"/>
            <a:ext cx="3496169" cy="2232248"/>
          </a:xfrm>
          <a:prstGeom prst="rect">
            <a:avLst/>
          </a:prstGeom>
        </p:spPr>
      </p:pic>
      <p:sp>
        <p:nvSpPr>
          <p:cNvPr id="5" name="Šipka: doprava 4">
            <a:hlinkClick r:id="" action="ppaction://hlinkshowjump?jump=nextslide"/>
          </p:cNvPr>
          <p:cNvSpPr/>
          <p:nvPr/>
        </p:nvSpPr>
        <p:spPr>
          <a:xfrm>
            <a:off x="8058200" y="5805264"/>
            <a:ext cx="400000" cy="36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Šipka: doleva 5">
            <a:hlinkClick r:id="" action="ppaction://hlinkshowjump?jump=previousslide"/>
          </p:cNvPr>
          <p:cNvSpPr/>
          <p:nvPr/>
        </p:nvSpPr>
        <p:spPr>
          <a:xfrm>
            <a:off x="7596336" y="5805264"/>
            <a:ext cx="400000" cy="3669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161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9776" y="-698376"/>
            <a:ext cx="8229600" cy="1600200"/>
          </a:xfrm>
        </p:spPr>
        <p:txBody>
          <a:bodyPr/>
          <a:lstStyle/>
          <a:p>
            <a:r>
              <a:rPr lang="cs-CZ" sz="4000" dirty="0"/>
              <a:t>Virtuální rozmítaný generátor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Prvním krokem je návrh rozmítaného generátoru</a:t>
            </a:r>
          </a:p>
          <a:p>
            <a:endParaRPr lang="cs-CZ" dirty="0"/>
          </a:p>
          <a:p>
            <a:r>
              <a:rPr lang="cs-CZ" dirty="0" smtClean="0"/>
              <a:t>čelní </a:t>
            </a:r>
            <a:r>
              <a:rPr lang="cs-CZ" dirty="0"/>
              <a:t>panel			Blokové schéma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67" y="2942124"/>
            <a:ext cx="4147204" cy="247797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771" y="2988161"/>
            <a:ext cx="3852194" cy="24867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Šipka: doprava 5">
            <a:hlinkClick r:id="" action="ppaction://hlinkshowjump?jump=nextslide"/>
          </p:cNvPr>
          <p:cNvSpPr/>
          <p:nvPr/>
        </p:nvSpPr>
        <p:spPr>
          <a:xfrm>
            <a:off x="8058200" y="5805264"/>
            <a:ext cx="400000" cy="36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Šipka: doleva 6">
            <a:hlinkClick r:id="" action="ppaction://hlinkshowjump?jump=previousslide"/>
          </p:cNvPr>
          <p:cNvSpPr/>
          <p:nvPr/>
        </p:nvSpPr>
        <p:spPr>
          <a:xfrm>
            <a:off x="7596336" y="5805264"/>
            <a:ext cx="400000" cy="3669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30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-859808"/>
            <a:ext cx="8229600" cy="1600200"/>
          </a:xfrm>
        </p:spPr>
        <p:txBody>
          <a:bodyPr/>
          <a:lstStyle/>
          <a:p>
            <a:r>
              <a:rPr lang="cs-CZ" sz="4000" dirty="0"/>
              <a:t>Virtuální rozmítaný generátor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Jak na to?</a:t>
            </a:r>
          </a:p>
          <a:p>
            <a:r>
              <a:rPr lang="cs-CZ" dirty="0"/>
              <a:t>Přidáme kontroléry pro:</a:t>
            </a:r>
          </a:p>
          <a:p>
            <a:pPr lvl="1"/>
            <a:r>
              <a:rPr lang="cs-CZ" dirty="0"/>
              <a:t>Maximální frekvenci</a:t>
            </a:r>
          </a:p>
          <a:p>
            <a:pPr lvl="1"/>
            <a:r>
              <a:rPr lang="cs-CZ" dirty="0"/>
              <a:t>Minimální frekvenci</a:t>
            </a:r>
          </a:p>
          <a:p>
            <a:pPr lvl="1"/>
            <a:r>
              <a:rPr lang="cs-CZ" dirty="0"/>
              <a:t>Krok</a:t>
            </a:r>
          </a:p>
          <a:p>
            <a:pPr lvl="1"/>
            <a:r>
              <a:rPr lang="cs-CZ" dirty="0"/>
              <a:t>Amplitudu</a:t>
            </a:r>
          </a:p>
          <a:p>
            <a:r>
              <a:rPr lang="cs-CZ" dirty="0" smtClean="0"/>
              <a:t>Změníme </a:t>
            </a:r>
            <a:r>
              <a:rPr lang="cs-CZ" dirty="0"/>
              <a:t>na typ </a:t>
            </a:r>
            <a:r>
              <a:rPr lang="cs-CZ" sz="1600" dirty="0"/>
              <a:t>Long</a:t>
            </a:r>
          </a:p>
          <a:p>
            <a:pPr marL="0" indent="0">
              <a:buNone/>
            </a:pPr>
            <a:r>
              <a:rPr lang="cs-CZ" dirty="0"/>
              <a:t>    kontrolér pro </a:t>
            </a:r>
            <a:r>
              <a:rPr lang="cs-CZ" sz="1600" dirty="0"/>
              <a:t>Amplitudu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    necháme </a:t>
            </a:r>
            <a:r>
              <a:rPr lang="cs-CZ" sz="1600" dirty="0"/>
              <a:t>Double </a:t>
            </a:r>
            <a:r>
              <a:rPr lang="cs-CZ" sz="1600" dirty="0" err="1"/>
              <a:t>Precision</a:t>
            </a:r>
            <a:endParaRPr lang="cs-CZ" dirty="0"/>
          </a:p>
        </p:txBody>
      </p:sp>
      <p:sp>
        <p:nvSpPr>
          <p:cNvPr id="4" name="Šipka: doprava 3">
            <a:hlinkClick r:id="" action="ppaction://hlinkshowjump?jump=nextslide"/>
          </p:cNvPr>
          <p:cNvSpPr/>
          <p:nvPr/>
        </p:nvSpPr>
        <p:spPr>
          <a:xfrm>
            <a:off x="8058200" y="5805264"/>
            <a:ext cx="400000" cy="36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Šipka: doleva 4">
            <a:hlinkClick r:id="" action="ppaction://hlinkshowjump?jump=previousslide"/>
          </p:cNvPr>
          <p:cNvSpPr/>
          <p:nvPr/>
        </p:nvSpPr>
        <p:spPr>
          <a:xfrm>
            <a:off x="7596336" y="5805264"/>
            <a:ext cx="400000" cy="3669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749588"/>
            <a:ext cx="4009639" cy="400963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800100"/>
            <a:ext cx="2469437" cy="328554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Zástupný symbol pro číslo snímk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673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13678" y="-609844"/>
            <a:ext cx="8229600" cy="1600200"/>
          </a:xfrm>
        </p:spPr>
        <p:txBody>
          <a:bodyPr/>
          <a:lstStyle/>
          <a:p>
            <a:r>
              <a:rPr lang="cs-CZ" sz="4000" dirty="0"/>
              <a:t>Virtuální rozmítaný generátor</a:t>
            </a:r>
            <a:endParaRPr lang="en-US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40169" y="1553235"/>
            <a:ext cx="8229600" cy="4525963"/>
          </a:xfrm>
        </p:spPr>
        <p:txBody>
          <a:bodyPr/>
          <a:lstStyle/>
          <a:p>
            <a:r>
              <a:rPr lang="cs-CZ" dirty="0"/>
              <a:t>Nyní vytvoříme smyčku typu </a:t>
            </a:r>
            <a:r>
              <a:rPr lang="cs-CZ" i="1" dirty="0" err="1"/>
              <a:t>for</a:t>
            </a:r>
            <a:r>
              <a:rPr lang="cs-CZ" dirty="0"/>
              <a:t>, ve které zůstane pouze </a:t>
            </a:r>
            <a:r>
              <a:rPr lang="cs-CZ" i="1" dirty="0"/>
              <a:t>Amplituda</a:t>
            </a:r>
            <a:r>
              <a:rPr lang="cs-CZ" dirty="0"/>
              <a:t> a </a:t>
            </a:r>
            <a:r>
              <a:rPr lang="cs-CZ" i="1" dirty="0"/>
              <a:t>Minimální frekvence </a:t>
            </a:r>
            <a:r>
              <a:rPr lang="cs-CZ" sz="1400" dirty="0"/>
              <a:t>(viz. Snímek 4 )</a:t>
            </a:r>
            <a:endParaRPr lang="cs-CZ" i="1" dirty="0"/>
          </a:p>
          <a:p>
            <a:endParaRPr lang="cs-CZ" i="1" dirty="0"/>
          </a:p>
          <a:p>
            <a:endParaRPr lang="en-US" dirty="0"/>
          </a:p>
        </p:txBody>
      </p:sp>
      <p:sp>
        <p:nvSpPr>
          <p:cNvPr id="4" name="Šipka: doprava 3">
            <a:hlinkClick r:id="" action="ppaction://hlinkshowjump?jump=nextslide"/>
          </p:cNvPr>
          <p:cNvSpPr/>
          <p:nvPr/>
        </p:nvSpPr>
        <p:spPr>
          <a:xfrm>
            <a:off x="8058200" y="5805264"/>
            <a:ext cx="400000" cy="36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Šipka: doleva 4">
            <a:hlinkClick r:id="" action="ppaction://hlinkshowjump?jump=previousslide"/>
          </p:cNvPr>
          <p:cNvSpPr/>
          <p:nvPr/>
        </p:nvSpPr>
        <p:spPr>
          <a:xfrm>
            <a:off x="7596336" y="5805264"/>
            <a:ext cx="400000" cy="3669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736" y="2613654"/>
            <a:ext cx="5256466" cy="219573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Obdélník: se zakulacenými rohy 9">
            <a:hlinkClick r:id="rId3" action="ppaction://hlinksldjump"/>
          </p:cNvPr>
          <p:cNvSpPr/>
          <p:nvPr/>
        </p:nvSpPr>
        <p:spPr>
          <a:xfrm>
            <a:off x="7183202" y="2073481"/>
            <a:ext cx="813134" cy="2631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ástupný symbol pro číslo snímk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814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Teď si připravíme matematické operace, které budeme muset provést mezi jednotlivými kontroléry a prvky smyčky</a:t>
            </a:r>
          </a:p>
          <a:p>
            <a:r>
              <a:rPr lang="cs-CZ" dirty="0"/>
              <a:t>Budeme potřebovat </a:t>
            </a:r>
            <a:r>
              <a:rPr lang="cs-CZ" dirty="0" err="1"/>
              <a:t>Equal</a:t>
            </a:r>
            <a:r>
              <a:rPr lang="cs-CZ" dirty="0"/>
              <a:t>, </a:t>
            </a:r>
            <a:r>
              <a:rPr lang="cs-CZ" dirty="0" err="1"/>
              <a:t>Select</a:t>
            </a:r>
            <a:r>
              <a:rPr lang="cs-CZ" dirty="0"/>
              <a:t>, </a:t>
            </a:r>
            <a:r>
              <a:rPr lang="cs-CZ" dirty="0" err="1"/>
              <a:t>Divide</a:t>
            </a:r>
            <a:r>
              <a:rPr lang="cs-CZ" dirty="0"/>
              <a:t> a </a:t>
            </a:r>
            <a:r>
              <a:rPr lang="cs-CZ" dirty="0" err="1"/>
              <a:t>Multiply</a:t>
            </a:r>
            <a:endParaRPr lang="en-US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22557" y="-597123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4000" dirty="0"/>
              <a:t>Virtuální rozmítaný generátor</a:t>
            </a:r>
            <a:endParaRPr lang="en-US" sz="4000" dirty="0"/>
          </a:p>
        </p:txBody>
      </p:sp>
      <p:sp>
        <p:nvSpPr>
          <p:cNvPr id="5" name="Šipka: doprava 4">
            <a:hlinkClick r:id="" action="ppaction://hlinkshowjump?jump=nextslide"/>
          </p:cNvPr>
          <p:cNvSpPr/>
          <p:nvPr/>
        </p:nvSpPr>
        <p:spPr>
          <a:xfrm>
            <a:off x="8058200" y="5805264"/>
            <a:ext cx="400000" cy="36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Šipka: doleva 5">
            <a:hlinkClick r:id="" action="ppaction://hlinkshowjump?jump=previousslide"/>
          </p:cNvPr>
          <p:cNvSpPr/>
          <p:nvPr/>
        </p:nvSpPr>
        <p:spPr>
          <a:xfrm>
            <a:off x="7596336" y="5805264"/>
            <a:ext cx="400000" cy="3669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32779"/>
            <a:ext cx="5386829" cy="219657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297897"/>
            <a:ext cx="4164227" cy="246133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86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Virtuální rozmítaný generátor</a:t>
            </a:r>
            <a:endParaRPr lang="en-US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cs-CZ" dirty="0"/>
              <a:t>Provedeme následující operace</a:t>
            </a:r>
          </a:p>
          <a:p>
            <a:pPr lvl="1"/>
            <a:r>
              <a:rPr lang="cs-CZ" dirty="0" err="1"/>
              <a:t>f</a:t>
            </a:r>
            <a:r>
              <a:rPr lang="cs-CZ" sz="1200" dirty="0" err="1"/>
              <a:t>max</a:t>
            </a:r>
            <a:r>
              <a:rPr lang="cs-CZ" dirty="0"/>
              <a:t> / krok, výsledek vedeme na N což je počet opakování smyčky</a:t>
            </a:r>
          </a:p>
          <a:p>
            <a:pPr lvl="1"/>
            <a:r>
              <a:rPr lang="cs-CZ" dirty="0"/>
              <a:t>krok * i, kde i je počet již proběhlých opakování smyčky</a:t>
            </a:r>
          </a:p>
          <a:p>
            <a:pPr lvl="1"/>
            <a:r>
              <a:rPr lang="cs-CZ" dirty="0"/>
              <a:t>N </a:t>
            </a:r>
            <a:r>
              <a:rPr lang="cs-CZ" dirty="0" err="1"/>
              <a:t>equal</a:t>
            </a:r>
            <a:r>
              <a:rPr lang="cs-CZ" dirty="0"/>
              <a:t>? (krok * i), jestli je výsledek TRUE tak funkcí </a:t>
            </a:r>
            <a:r>
              <a:rPr lang="cs-CZ" dirty="0" err="1"/>
              <a:t>Select</a:t>
            </a:r>
            <a:r>
              <a:rPr lang="cs-CZ" dirty="0"/>
              <a:t> zvolíme </a:t>
            </a:r>
            <a:r>
              <a:rPr lang="cs-CZ" dirty="0" err="1"/>
              <a:t>f</a:t>
            </a:r>
            <a:r>
              <a:rPr lang="cs-CZ" sz="1200" dirty="0" err="1"/>
              <a:t>min</a:t>
            </a:r>
            <a:r>
              <a:rPr lang="cs-CZ" sz="1200" dirty="0"/>
              <a:t/>
            </a:r>
            <a:br>
              <a:rPr lang="cs-CZ" sz="1200" dirty="0"/>
            </a:br>
            <a:r>
              <a:rPr lang="cs-CZ" dirty="0"/>
              <a:t>		              jestli je výsledek FALSE zvolíme výsledek (krok * i)</a:t>
            </a:r>
          </a:p>
          <a:p>
            <a:pPr lvl="2"/>
            <a:r>
              <a:rPr lang="cs-CZ" dirty="0"/>
              <a:t>Tento výsledek poté přivedeme na vstup </a:t>
            </a:r>
            <a:r>
              <a:rPr lang="cs-CZ" i="1" dirty="0" err="1"/>
              <a:t>frequency</a:t>
            </a:r>
            <a:r>
              <a:rPr lang="cs-CZ" dirty="0"/>
              <a:t> na </a:t>
            </a:r>
            <a:r>
              <a:rPr lang="cs-CZ" i="1" dirty="0"/>
              <a:t>Basic </a:t>
            </a:r>
            <a:r>
              <a:rPr lang="cs-CZ" i="1" dirty="0" err="1"/>
              <a:t>Function</a:t>
            </a:r>
            <a:r>
              <a:rPr lang="cs-CZ" i="1" dirty="0"/>
              <a:t> </a:t>
            </a:r>
            <a:r>
              <a:rPr lang="cs-CZ" i="1" dirty="0" err="1"/>
              <a:t>Generator</a:t>
            </a:r>
            <a:r>
              <a:rPr lang="cs-CZ" i="1" dirty="0"/>
              <a:t> </a:t>
            </a:r>
            <a:r>
              <a:rPr lang="cs-CZ" sz="1400" dirty="0"/>
              <a:t>(viz. Snímek 10 )</a:t>
            </a:r>
            <a:endParaRPr lang="cs-CZ" i="1" dirty="0"/>
          </a:p>
        </p:txBody>
      </p:sp>
      <p:sp>
        <p:nvSpPr>
          <p:cNvPr id="4" name="Šipka: doprava 3">
            <a:hlinkClick r:id="" action="ppaction://hlinkshowjump?jump=nextslide"/>
          </p:cNvPr>
          <p:cNvSpPr/>
          <p:nvPr/>
        </p:nvSpPr>
        <p:spPr>
          <a:xfrm>
            <a:off x="8058200" y="5805264"/>
            <a:ext cx="400000" cy="36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Šipka: doleva 4">
            <a:hlinkClick r:id="" action="ppaction://hlinkshowjump?jump=previousslide"/>
          </p:cNvPr>
          <p:cNvSpPr/>
          <p:nvPr/>
        </p:nvSpPr>
        <p:spPr>
          <a:xfrm>
            <a:off x="7596336" y="5805264"/>
            <a:ext cx="400000" cy="3669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933056"/>
            <a:ext cx="2295845" cy="16099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72" y="3727775"/>
            <a:ext cx="3852194" cy="24867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Obdélník: se zakulacenými rohy 7">
            <a:hlinkClick r:id="rId4" action="ppaction://hlinksldjump"/>
          </p:cNvPr>
          <p:cNvSpPr/>
          <p:nvPr/>
        </p:nvSpPr>
        <p:spPr>
          <a:xfrm>
            <a:off x="3131840" y="3429000"/>
            <a:ext cx="864096" cy="27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668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0667" y="-609019"/>
            <a:ext cx="8229600" cy="1600200"/>
          </a:xfrm>
        </p:spPr>
        <p:txBody>
          <a:bodyPr/>
          <a:lstStyle/>
          <a:p>
            <a:r>
              <a:rPr lang="cs-CZ" sz="4000" dirty="0"/>
              <a:t>Virtuální rozmítaný generátor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Funkce </a:t>
            </a:r>
            <a:r>
              <a:rPr lang="cs-CZ" i="1" dirty="0"/>
              <a:t>Basic </a:t>
            </a:r>
            <a:r>
              <a:rPr lang="cs-CZ" i="1" dirty="0" err="1"/>
              <a:t>Function</a:t>
            </a:r>
            <a:r>
              <a:rPr lang="cs-CZ" i="1" dirty="0"/>
              <a:t> </a:t>
            </a:r>
            <a:r>
              <a:rPr lang="cs-CZ" i="1" dirty="0" err="1"/>
              <a:t>Generator</a:t>
            </a:r>
            <a:endParaRPr lang="cs-CZ" i="1" dirty="0"/>
          </a:p>
        </p:txBody>
      </p:sp>
      <p:sp>
        <p:nvSpPr>
          <p:cNvPr id="4" name="Šipka: doprava 3">
            <a:hlinkClick r:id="" action="ppaction://hlinkshowjump?jump=nextslide"/>
          </p:cNvPr>
          <p:cNvSpPr/>
          <p:nvPr/>
        </p:nvSpPr>
        <p:spPr>
          <a:xfrm>
            <a:off x="8058200" y="5805264"/>
            <a:ext cx="400000" cy="36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Šipka: doleva 4">
            <a:hlinkClick r:id="" action="ppaction://hlinkshowjump?jump=previousslide"/>
          </p:cNvPr>
          <p:cNvSpPr/>
          <p:nvPr/>
        </p:nvSpPr>
        <p:spPr>
          <a:xfrm>
            <a:off x="7596336" y="5805264"/>
            <a:ext cx="400000" cy="3669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32" y="2063382"/>
            <a:ext cx="5286400" cy="39253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607584"/>
            <a:ext cx="3238952" cy="194337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Zástupný symbol pro číslo snímk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D53-5310-4784-A61C-D7F8229EBFD3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339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ivní">
  <a:themeElements>
    <a:clrScheme name="Exekutivní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ivní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ivn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2433</TotalTime>
  <Words>499</Words>
  <Application>Microsoft Office PowerPoint</Application>
  <PresentationFormat>Předvádění na obrazovce (4:3)</PresentationFormat>
  <Paragraphs>123</Paragraphs>
  <Slides>28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28</vt:i4>
      </vt:variant>
    </vt:vector>
  </HeadingPairs>
  <TitlesOfParts>
    <vt:vector size="29" baseType="lpstr">
      <vt:lpstr>Exekutivní</vt:lpstr>
      <vt:lpstr>Automatizovaný snímač přenosových charakteristik</vt:lpstr>
      <vt:lpstr>Measurement &amp; Automation Explorer</vt:lpstr>
      <vt:lpstr>Measurement &amp; Automation Explorer</vt:lpstr>
      <vt:lpstr>Virtuální rozmítaný generátor</vt:lpstr>
      <vt:lpstr>Virtuální rozmítaný generátor</vt:lpstr>
      <vt:lpstr>Virtuální rozmítaný generátor</vt:lpstr>
      <vt:lpstr>Prezentace aplikace PowerPoint</vt:lpstr>
      <vt:lpstr>Virtuální rozmítaný generátor</vt:lpstr>
      <vt:lpstr>Virtuální rozmítaný generátor</vt:lpstr>
      <vt:lpstr>Virtuální rozmítaný generátor</vt:lpstr>
      <vt:lpstr>Virtuální rozmítaný generátor</vt:lpstr>
      <vt:lpstr>Virtuální rozmítaný generátor</vt:lpstr>
      <vt:lpstr>Virtuální rozmítaný generátor</vt:lpstr>
      <vt:lpstr>Automatizovaný snímač přenosových charakteristik</vt:lpstr>
      <vt:lpstr>Automatizovaný snímač přenosových charakteristik</vt:lpstr>
      <vt:lpstr>Automatizovaný snímač přenosových charakteristik</vt:lpstr>
      <vt:lpstr>Automatizovaný snímač přenosových charakteristik</vt:lpstr>
      <vt:lpstr>Automatizovaný snímač přenosových charakteristik</vt:lpstr>
      <vt:lpstr>Automatizovaný snímač přenosových charakteristik</vt:lpstr>
      <vt:lpstr>Automatizovaný snímač přenosových charakteristik</vt:lpstr>
      <vt:lpstr>Automatizovaný snímač přenosových charakteristik</vt:lpstr>
      <vt:lpstr>Automatizovaný snímač přenosových charakteristik</vt:lpstr>
      <vt:lpstr>Automatizovaný snímač přenosových charakteristik</vt:lpstr>
      <vt:lpstr>Automatizovaný snímač přenosových charakteristik</vt:lpstr>
      <vt:lpstr>Automatizovaný snímač přenosových charakteristik</vt:lpstr>
      <vt:lpstr>Automatizovaný snímač přenosových charakteristik</vt:lpstr>
      <vt:lpstr>Zapojení testovacího obvodu</vt:lpstr>
      <vt:lpstr>Zapojení testovacího obvodu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Snímač přenosových charakteristik</dc:title>
  <dc:creator>root</dc:creator>
  <cp:lastModifiedBy>root</cp:lastModifiedBy>
  <cp:revision>20</cp:revision>
  <dcterms:created xsi:type="dcterms:W3CDTF">2017-02-10T07:06:00Z</dcterms:created>
  <dcterms:modified xsi:type="dcterms:W3CDTF">2018-02-20T06:47:34Z</dcterms:modified>
</cp:coreProperties>
</file>