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C7C09FB-A96C-4405-B7A9-5CDE7811D383}">
  <a:tblStyle styleId="{6C7C09FB-A96C-4405-B7A9-5CDE7811D3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italic.fntdata"/><Relationship Id="rId14" Type="http://schemas.openxmlformats.org/officeDocument/2006/relationships/slide" Target="slides/slide8.xml"/><Relationship Id="rId36" Type="http://schemas.openxmlformats.org/officeDocument/2006/relationships/font" Target="fonts/Raleway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f1fe1ce4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f1fe1ce4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ef6debdb2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ef6debdb2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ef6debdb2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ef6debdb2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f1fe1ce4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f1fe1ce4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ef6debdb2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ef6debdb2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f1fe1ce4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f1fe1ce4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f1fe1ce4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f1fe1ce4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f1fe1ce4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f1fe1ce4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f1fe1ce4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f1fe1ce4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f1fe1ce4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f1fe1ce4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1fe1ce4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1fe1ce4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f1fe1ce4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f1fe1ce4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f1fe1ce4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f1fe1ce4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1fe1ce41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1fe1ce41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f1fe1ce4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f1fe1ce4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f1fe1ce4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f1fe1ce4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f1fe1ce4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f1fe1ce4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f1fe1ce4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f1fe1ce4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f1fe1ce4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f1fe1ce4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f1fe1ce4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f1fe1ce4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f1fe1ce4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f1fe1ce4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f1fe1ce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f1fe1ce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f1fe1ce4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f1fe1ce4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f1fe1ce4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f1fe1ce4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f1fe1ce4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f1fe1ce4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f1fe1ce4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f1fe1ce4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f1fe1ce4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f1fe1ce4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1302E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311700" y="36405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</a:rPr>
              <a:t>Aula 2 - Modificadores de Acesso, enums, Collections e Data e Hora</a:t>
            </a:r>
            <a:endParaRPr>
              <a:solidFill>
                <a:srgbClr val="BF9000"/>
              </a:solidFill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12" y="441500"/>
            <a:ext cx="8131975" cy="27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#1.2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57196" y="1595775"/>
            <a:ext cx="8274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Crie o atributo </a:t>
            </a:r>
            <a:r>
              <a:rPr b="1" lang="en"/>
              <a:t>nome</a:t>
            </a:r>
            <a:r>
              <a:rPr lang="en"/>
              <a:t> na classe </a:t>
            </a:r>
            <a:r>
              <a:rPr b="1" lang="en"/>
              <a:t>Aluno</a:t>
            </a:r>
            <a:r>
              <a:rPr lang="en"/>
              <a:t>, que não possa ser alterado após a sua atribuição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" y="4849350"/>
            <a:ext cx="1213900" cy="2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2449650" y="1123100"/>
            <a:ext cx="63216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não há a necessidade de </a:t>
            </a:r>
            <a:r>
              <a:rPr b="1"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implementar o corpo </a:t>
            </a:r>
            <a:r>
              <a:rPr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dos métodos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Enumerações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</a:t>
            </a:r>
            <a:r>
              <a:rPr lang="en" sz="1400"/>
              <a:t>.k.a enumerations / enum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 - Conceito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457196" y="1595775"/>
            <a:ext cx="8274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São tipos de campos que consistem em um </a:t>
            </a:r>
            <a:r>
              <a:rPr b="1" lang="en">
                <a:solidFill>
                  <a:srgbClr val="000000"/>
                </a:solidFill>
              </a:rPr>
              <a:t>conjunto fixo de constantes</a:t>
            </a:r>
            <a:r>
              <a:rPr lang="en">
                <a:solidFill>
                  <a:srgbClr val="000000"/>
                </a:solidFill>
              </a:rPr>
              <a:t> (static final), representados como uma lista de valores pré-definidos.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 Java, definimos uma enumeração usando a palavra chave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" y="4849350"/>
            <a:ext cx="1213900" cy="2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 - Características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57196" y="1595775"/>
            <a:ext cx="8274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As instâncias são criadas e nomeadas junto com a declaração da classe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Não é permitido criar novas instâncias com a palavra chave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 construtor é </a:t>
            </a:r>
            <a:r>
              <a:rPr b="1" lang="en">
                <a:solidFill>
                  <a:srgbClr val="000000"/>
                </a:solidFill>
              </a:rPr>
              <a:t>private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Os nomes declarados recebem todas as letras em </a:t>
            </a:r>
            <a:r>
              <a:rPr b="1" lang="en">
                <a:solidFill>
                  <a:srgbClr val="000000"/>
                </a:solidFill>
              </a:rPr>
              <a:t>MAIÚSCULAS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As instâncias devem obrigatoriamente ter </a:t>
            </a:r>
            <a:r>
              <a:rPr b="1" lang="en">
                <a:solidFill>
                  <a:srgbClr val="000000"/>
                </a:solidFill>
              </a:rPr>
              <a:t>apenas um nome</a:t>
            </a:r>
            <a:r>
              <a:rPr lang="en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declaração da classe </a:t>
            </a:r>
            <a:r>
              <a:rPr lang="en" u="sng">
                <a:solidFill>
                  <a:srgbClr val="000000"/>
                </a:solidFill>
              </a:rPr>
              <a:t>pode</a:t>
            </a:r>
            <a:r>
              <a:rPr lang="en">
                <a:solidFill>
                  <a:srgbClr val="000000"/>
                </a:solidFill>
              </a:rPr>
              <a:t> incluir variáveis de instância, construtor, métodos de instância, de classe, etc.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" y="4849350"/>
            <a:ext cx="1213900" cy="2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495300"/>
            <a:ext cx="8520600" cy="40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show me the code</a:t>
            </a:r>
            <a:endParaRPr sz="4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" y="4849350"/>
            <a:ext cx="1213900" cy="2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#2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457196" y="1595775"/>
            <a:ext cx="8274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Crie um novo projeto chamado exercicio2-aula2 dentro da pasta aula-02.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Crie um pacote exercicio2 na pasta src do projeto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Implemente um programa que permita criar um catalogo de livros para uma biblioteca. Cada livro deve possuir título, autor, categoria (Suspense, Romance, Fantasia e Terror) e um status (Disponível, Em Uso e Emprestado)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Instancie ao menos 1 livro de cada categoria.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Ao final do programa imprima o catalogo da biblioteca conforme o modelo: "Categoria - Título (Autor): Status" </a:t>
            </a:r>
            <a:br>
              <a:rPr lang="en"/>
            </a:br>
            <a:r>
              <a:rPr lang="en"/>
              <a:t>Ex: "Fantasia - O Senhor dos Anéis (J.R.R Tolkien): Emprestado" 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" y="4849350"/>
            <a:ext cx="1213900" cy="2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Coleções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Coleções</a:t>
            </a:r>
            <a:r>
              <a:rPr lang="en"/>
              <a:t> - Conceito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457196" y="1595775"/>
            <a:ext cx="8274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Conjunto de classes e interfaces para representar e tratar grupos de dados como uma única unidade.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As Coleções são usadas para armazenar, recuperar, manipular e comunicar dados agregados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" y="4849350"/>
            <a:ext cx="1213900" cy="2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00" y="0"/>
            <a:ext cx="83581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e Implementações</a:t>
            </a:r>
            <a:endParaRPr/>
          </a:p>
        </p:txBody>
      </p:sp>
      <p:graphicFrame>
        <p:nvGraphicFramePr>
          <p:cNvPr id="187" name="Google Shape;187;p31"/>
          <p:cNvGraphicFramePr/>
          <p:nvPr/>
        </p:nvGraphicFramePr>
        <p:xfrm>
          <a:off x="378750" y="17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{6C7C09FB-A96C-4405-B7A9-5CDE7811D383}</a:tableStyleId>
              </a:tblPr>
              <a:tblGrid>
                <a:gridCol w="1048700"/>
                <a:gridCol w="1732350"/>
                <a:gridCol w="1716050"/>
                <a:gridCol w="959200"/>
                <a:gridCol w="1244025"/>
                <a:gridCol w="1642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Interfaces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Tabela Hash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Array Redimensionável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Árvore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Lista Ligada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Tabela Hash + Lista Ligada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Set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HashSet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TreeSet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LinkedHashSet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List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ArrayList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LinkedList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Queue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Map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HashMap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TreeMap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LinkedHashMap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Acordos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406921" y="1595775"/>
            <a:ext cx="8324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Solicitar que o instrutor repita algo que não entender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Perguntar ao instrutor qualquer dúvida que possa surgir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Deixar claro ao instrutor quando não conseguir acompanhar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Não se comparar com o colega ao lado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415046" y="1595775"/>
            <a:ext cx="8316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Armazena elementos do mesmo tipo</a:t>
            </a:r>
            <a:r>
              <a:rPr lang="en"/>
              <a:t>. A busca é rápida, mas inserções e exclusões não são. Esta implementação é preferível quando se deseja acesso mais rápido aos elementos</a:t>
            </a:r>
            <a:endParaRPr/>
          </a:p>
        </p:txBody>
      </p:sp>
      <p:sp>
        <p:nvSpPr>
          <p:cNvPr id="194" name="Google Shape;194;p32"/>
          <p:cNvSpPr txBox="1"/>
          <p:nvPr/>
        </p:nvSpPr>
        <p:spPr>
          <a:xfrm>
            <a:off x="2501250" y="3059650"/>
            <a:ext cx="41415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5200C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Aluno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alunos =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85200C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alunos.add(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Aluno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Alexandre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alunos.add(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Aluno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Andre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"));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alunos.add(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Aluno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Augusto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415046" y="1595775"/>
            <a:ext cx="8316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Permite a criação de pares chave x valor. P</a:t>
            </a:r>
            <a:r>
              <a:rPr lang="en"/>
              <a:t>ermite chaves e valores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/>
              <a:t>. Não existe garantia de ordenação. Escolha esta implementação se a ordenação não for importante e desejar uma estrutura onde seja necessário um identificador</a:t>
            </a:r>
            <a:endParaRPr/>
          </a:p>
        </p:txBody>
      </p:sp>
      <p:sp>
        <p:nvSpPr>
          <p:cNvPr id="201" name="Google Shape;201;p33"/>
          <p:cNvSpPr txBox="1"/>
          <p:nvPr/>
        </p:nvSpPr>
        <p:spPr>
          <a:xfrm>
            <a:off x="1075200" y="3138125"/>
            <a:ext cx="69963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5200C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&lt;String,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Livro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catalogoLivros =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85200C"/>
                </a:solidFill>
                <a:latin typeface="Consolas"/>
                <a:ea typeface="Consolas"/>
                <a:cs typeface="Consolas"/>
                <a:sym typeface="Consolas"/>
              </a:rPr>
              <a:t>HashMap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catalogoLivros.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85-359-0277-5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Livro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O Senhor dos Anéis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catalogoLivros.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56-139-2341-3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Livro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The Hobbit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"));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catalogoLivros.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61-191-4446-8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Livro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Contos Inacabados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"));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Iterar nos itens de uma coleção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415046" y="1595775"/>
            <a:ext cx="8316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/>
              <a:t>: </a:t>
            </a:r>
            <a:r>
              <a:rPr lang="en"/>
              <a:t>Permite navegar pelos itens de uma coleção, através do índice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"/>
              <a:t>: Variação do for para iterar sem considerar o índice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11700" y="495300"/>
            <a:ext cx="8520600" cy="40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show me the code</a:t>
            </a:r>
            <a:endParaRPr sz="4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" y="4849350"/>
            <a:ext cx="1213900" cy="2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#3</a:t>
            </a:r>
            <a:endParaRPr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457196" y="1595775"/>
            <a:ext cx="8274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Crie um novo projeto chamado exercicio3-aula2 dentro da pasta aula-02.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Crie um pacote exercicio3 na pasta src do projeto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Crie um programa que servirá como uma lista de compras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Cada item deve possuir: nome, segmento (alimentação, limpeza, higiene), valor e quantidade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Deve ser possível incluir diversos itens na lista e compras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Ao final, a lista deve ser impressa no formato: </a:t>
            </a:r>
            <a:br>
              <a:rPr lang="en"/>
            </a:br>
            <a:r>
              <a:rPr lang="en"/>
              <a:t>[Segmento] - Nome (quantidade) - Valor Unitário | Valor Total</a:t>
            </a:r>
            <a:br>
              <a:rPr lang="en"/>
            </a:br>
            <a:r>
              <a:rPr lang="en"/>
              <a:t>Ex: [Higiene] - Sabonete (2) - 2,25 | 4,50</a:t>
            </a:r>
            <a:endParaRPr/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" y="4849350"/>
            <a:ext cx="1213900" cy="2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 Hora</a:t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Principais classes da API</a:t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415046" y="1595775"/>
            <a:ext cx="8316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LocalDate</a:t>
            </a:r>
            <a:r>
              <a:rPr lang="en"/>
              <a:t>: representa uma 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LocalTime</a:t>
            </a:r>
            <a:r>
              <a:rPr lang="en"/>
              <a:t>: representa apenas um horário, sem data específica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LocalDateTime</a:t>
            </a:r>
            <a:r>
              <a:rPr lang="en"/>
              <a:t>: representa uma data e hora específicas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Period</a:t>
            </a:r>
            <a:r>
              <a:rPr lang="en"/>
              <a:t>: para calcularmos a duração entre dois LocalDate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Duration</a:t>
            </a:r>
            <a:r>
              <a:rPr lang="en"/>
              <a:t>: para medir uma quantidade de tempo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311700" y="495300"/>
            <a:ext cx="8520600" cy="40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show me the code</a:t>
            </a:r>
            <a:endParaRPr sz="4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" y="4849350"/>
            <a:ext cx="1213900" cy="2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#4</a:t>
            </a:r>
            <a:endParaRPr/>
          </a:p>
        </p:txBody>
      </p:sp>
      <p:sp>
        <p:nvSpPr>
          <p:cNvPr id="243" name="Google Shape;243;p40"/>
          <p:cNvSpPr txBox="1"/>
          <p:nvPr>
            <p:ph idx="1" type="body"/>
          </p:nvPr>
        </p:nvSpPr>
        <p:spPr>
          <a:xfrm>
            <a:off x="457196" y="1595775"/>
            <a:ext cx="8274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Crie um novo projeto chamado exercicio4-aula2 dentro da pasta aula-02.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Crie um pacote exercicio4 na pasta src do projeto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Crie um programa que permita agendar eventos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Cada evento deve possuir: descrição, local (texto) e a data/hora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Deve ser possível adicionar vários eventos na agenda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Ao final deve ser impressa a agenda seguindo o formato:</a:t>
            </a:r>
            <a:br>
              <a:rPr lang="en"/>
            </a:br>
            <a:r>
              <a:rPr lang="en"/>
              <a:t>dd/MM/yyyy HH:mm - Descrição (local) - Faltam D Dias.</a:t>
            </a:r>
            <a:br>
              <a:rPr lang="en"/>
            </a:br>
            <a:r>
              <a:rPr lang="en"/>
              <a:t>Ex: 14/03/2020 08:30 - CWI Reset (Sede CWI Software) - Faltam 13 dias</a:t>
            </a:r>
            <a:endParaRPr/>
          </a:p>
        </p:txBody>
      </p:sp>
      <p:pic>
        <p:nvPicPr>
          <p:cNvPr id="244" name="Google Shape;2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" y="4849350"/>
            <a:ext cx="1213900" cy="2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Modificadores de Acesso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Modificadores de Acesso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06921" y="1595775"/>
            <a:ext cx="8324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adrões de visibilidade de acesso à </a:t>
            </a:r>
            <a:r>
              <a:rPr b="1" lang="en"/>
              <a:t>classes</a:t>
            </a:r>
            <a:r>
              <a:rPr lang="en"/>
              <a:t>, </a:t>
            </a:r>
            <a:r>
              <a:rPr b="1" lang="en"/>
              <a:t>atributos</a:t>
            </a:r>
            <a:r>
              <a:rPr lang="en"/>
              <a:t> e </a:t>
            </a:r>
            <a:r>
              <a:rPr b="1" lang="en"/>
              <a:t>métodos</a:t>
            </a:r>
            <a:r>
              <a:rPr lang="en"/>
              <a:t>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/>
              <a:t>pode ser acessada de </a:t>
            </a:r>
            <a:r>
              <a:rPr lang="en" u="sng"/>
              <a:t>qualquer lugar</a:t>
            </a:r>
            <a:endParaRPr u="sng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u="sng"/>
              <a:t>não</a:t>
            </a:r>
            <a:r>
              <a:rPr lang="en"/>
              <a:t> podem ser acessados ou usados por nenhuma outra classe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/>
              <a:t>acessível às classes do </a:t>
            </a:r>
            <a:r>
              <a:rPr lang="en" u="sng"/>
              <a:t>mesmo pacote</a:t>
            </a:r>
            <a:r>
              <a:rPr lang="en"/>
              <a:t> ou através de </a:t>
            </a:r>
            <a:r>
              <a:rPr lang="en" u="sng"/>
              <a:t>herança</a:t>
            </a:r>
            <a:endParaRPr u="sng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/>
              <a:t>são acessíveis somente por classes do </a:t>
            </a:r>
            <a:r>
              <a:rPr lang="en" u="sng"/>
              <a:t>mesmo pacote</a:t>
            </a:r>
            <a:endParaRPr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Modificadores de Acesso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" y="4849350"/>
            <a:ext cx="1213900" cy="257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" name="Google Shape;97;p17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{6C7C09FB-A96C-4405-B7A9-5CDE7811D383}</a:tableStyleId>
              </a:tblPr>
              <a:tblGrid>
                <a:gridCol w="2326750"/>
                <a:gridCol w="1146700"/>
                <a:gridCol w="1260600"/>
                <a:gridCol w="1358275"/>
                <a:gridCol w="1146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protected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Mesma classe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sim</a:t>
                      </a:r>
                      <a:endParaRPr b="1"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sim</a:t>
                      </a:r>
                      <a:endParaRPr b="1"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sim</a:t>
                      </a:r>
                      <a:endParaRPr b="1"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sim</a:t>
                      </a:r>
                      <a:endParaRPr b="1"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Mesmo pacote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não</a:t>
                      </a:r>
                      <a:endParaRPr b="1">
                        <a:solidFill>
                          <a:srgbClr val="99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sim</a:t>
                      </a:r>
                      <a:endParaRPr b="1"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sim</a:t>
                      </a:r>
                      <a:endParaRPr b="1"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sim</a:t>
                      </a:r>
                      <a:endParaRPr b="1"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Pacotes diferentes (sublcass)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não</a:t>
                      </a:r>
                      <a:endParaRPr b="1">
                        <a:solidFill>
                          <a:srgbClr val="99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não</a:t>
                      </a:r>
                      <a:endParaRPr b="1">
                        <a:solidFill>
                          <a:srgbClr val="99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sim</a:t>
                      </a:r>
                      <a:endParaRPr b="1"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sim</a:t>
                      </a:r>
                      <a:endParaRPr b="1"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Pacotes diferentes </a:t>
                      </a:r>
                      <a:b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(sem subclass)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não</a:t>
                      </a:r>
                      <a:endParaRPr b="1">
                        <a:solidFill>
                          <a:srgbClr val="99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não</a:t>
                      </a:r>
                      <a:endParaRPr b="1">
                        <a:solidFill>
                          <a:srgbClr val="99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não</a:t>
                      </a:r>
                      <a:endParaRPr>
                        <a:solidFill>
                          <a:srgbClr val="99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sim</a:t>
                      </a:r>
                      <a:endParaRPr b="1"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Modificadores de Acesso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06921" y="1595775"/>
            <a:ext cx="8324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Padrões de visibilidade de acesso à classes, atributos e métodos.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/>
              <a:t>aplicado na </a:t>
            </a:r>
            <a:r>
              <a:rPr lang="en" u="sng"/>
              <a:t>classe</a:t>
            </a:r>
            <a:r>
              <a:rPr lang="en"/>
              <a:t>, não permite estende-la, nos </a:t>
            </a:r>
            <a:r>
              <a:rPr lang="en" u="sng"/>
              <a:t>métodos</a:t>
            </a:r>
            <a:r>
              <a:rPr lang="en"/>
              <a:t> impede que o mesmo seja sobrescrito na subclasse, e nas </a:t>
            </a:r>
            <a:r>
              <a:rPr lang="en" u="sng"/>
              <a:t>variáveis</a:t>
            </a:r>
            <a:r>
              <a:rPr lang="en"/>
              <a:t> indica que o valor não pode ser alterado depois de atribuído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/>
              <a:t>uma </a:t>
            </a:r>
            <a:r>
              <a:rPr lang="en" u="sng"/>
              <a:t>classe</a:t>
            </a:r>
            <a:r>
              <a:rPr lang="en"/>
              <a:t> abstrata não pode ser instanciada, ou seja, não pode ser chamada pelos seus construtores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tatic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/>
              <a:t>criação de uma variável que poderá ser acessada por </a:t>
            </a:r>
            <a:r>
              <a:rPr lang="en" u="sng"/>
              <a:t>todas as instâncias</a:t>
            </a:r>
            <a:r>
              <a:rPr lang="en"/>
              <a:t> de objetos desta classe como uma variável comum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495300"/>
            <a:ext cx="8520600" cy="40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show me the code</a:t>
            </a:r>
            <a:endParaRPr sz="4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" y="4849350"/>
            <a:ext cx="1213900" cy="2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#0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57196" y="1595775"/>
            <a:ext cx="8274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Crie um novo projeto Java chamado "exercicios-aula2"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Adicione o projeto na pasta aula-02 da pasta reset-01, que possui link com o repositório do github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" y="4849350"/>
            <a:ext cx="1213900" cy="2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#1.1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57196" y="1595775"/>
            <a:ext cx="8274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Crie um pacote exercicio1 dentro do projeto exercicios-aula2.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Crie uma classe </a:t>
            </a:r>
            <a:r>
              <a:rPr b="1" lang="en"/>
              <a:t>Aluno</a:t>
            </a:r>
            <a:r>
              <a:rPr lang="en"/>
              <a:t> que possua um método </a:t>
            </a:r>
            <a:r>
              <a:rPr b="1" lang="en"/>
              <a:t>obterNota</a:t>
            </a:r>
            <a:r>
              <a:rPr lang="en"/>
              <a:t> acessível por todas as classes do mesmo pacote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Adicione um método </a:t>
            </a:r>
            <a:r>
              <a:rPr b="1" lang="en"/>
              <a:t>montarCola</a:t>
            </a:r>
            <a:r>
              <a:rPr lang="en"/>
              <a:t> que seja acessível somente pela classe </a:t>
            </a:r>
            <a:r>
              <a:rPr b="1" lang="en"/>
              <a:t>Aluno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Crie uma classe Turma com os métodos </a:t>
            </a:r>
            <a:r>
              <a:rPr b="1" lang="en"/>
              <a:t>obterNome</a:t>
            </a:r>
            <a:r>
              <a:rPr lang="en"/>
              <a:t> e </a:t>
            </a:r>
            <a:r>
              <a:rPr b="1" lang="en"/>
              <a:t>obterQuantidadeDeAlunos</a:t>
            </a:r>
            <a:r>
              <a:rPr lang="en"/>
              <a:t> que devem ser acessíveis por qualquer outra classe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Crie uma classe </a:t>
            </a:r>
            <a:r>
              <a:rPr b="1" lang="en"/>
              <a:t>App</a:t>
            </a:r>
            <a:r>
              <a:rPr lang="en"/>
              <a:t> para instanciar as classes e validar os acessos;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" y="4849350"/>
            <a:ext cx="1213900" cy="2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2449650" y="1123100"/>
            <a:ext cx="63216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não há a necessidade de </a:t>
            </a:r>
            <a:r>
              <a:rPr b="1"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implementar o corpo </a:t>
            </a:r>
            <a:r>
              <a:rPr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dos métodos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