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7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30" autoAdjust="0"/>
    <p:restoredTop sz="96128" autoAdjust="0"/>
  </p:normalViewPr>
  <p:slideViewPr>
    <p:cSldViewPr snapToGrid="0" snapToObjects="1">
      <p:cViewPr varScale="1">
        <p:scale>
          <a:sx n="96" d="100"/>
          <a:sy n="96" d="100"/>
        </p:scale>
        <p:origin x="176" y="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E382E-4FD3-2148-9FE9-D083364CCFD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E332A-663F-FF4C-9803-044308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6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E332A-663F-FF4C-9803-044308A4D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1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614e908-3ea1-4311-b5a7-3e6779aa18d6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614e908-3ea1-4311-b5a7-3e6779aa18d6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614e908-3ea1-4311-b5a7-3e6779aa18d6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614e908-3ea1-4311-b5a7-3e6779aa18d6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614e908-3ea1-4311-b5a7-3e6779aa18d6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3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and child holding hands&#10;&#10;Description automatically generated">
            <a:extLst>
              <a:ext uri="{FF2B5EF4-FFF2-40B4-BE49-F238E27FC236}">
                <a16:creationId xmlns:a16="http://schemas.microsoft.com/office/drawing/2014/main" id="{77CE5BAB-8B4D-A396-2520-21A4CFC3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5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584B8-473F-587A-2797-7B8B193F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72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No.Of Savings A/c ,Account Balance Analysis ,Total Conversions by Offer Type and Quarter ,Total No.Of Checking A/c ,Debit Card Adopti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Performance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FE25F-0FF4-15DB-3B9C-65375CF5940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Conversion Rate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185697-99AA-88EA-37D2-E31835722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60128"/>
              </p:ext>
            </p:extLst>
          </p:nvPr>
        </p:nvGraphicFramePr>
        <p:xfrm>
          <a:off x="4371714" y="961812"/>
          <a:ext cx="7180204" cy="49309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75581">
                  <a:extLst>
                    <a:ext uri="{9D8B030D-6E8A-4147-A177-3AD203B41FA5}">
                      <a16:colId xmlns:a16="http://schemas.microsoft.com/office/drawing/2014/main" val="3097725519"/>
                    </a:ext>
                  </a:extLst>
                </a:gridCol>
                <a:gridCol w="899578">
                  <a:extLst>
                    <a:ext uri="{9D8B030D-6E8A-4147-A177-3AD203B41FA5}">
                      <a16:colId xmlns:a16="http://schemas.microsoft.com/office/drawing/2014/main" val="3172851305"/>
                    </a:ext>
                  </a:extLst>
                </a:gridCol>
                <a:gridCol w="1131025">
                  <a:extLst>
                    <a:ext uri="{9D8B030D-6E8A-4147-A177-3AD203B41FA5}">
                      <a16:colId xmlns:a16="http://schemas.microsoft.com/office/drawing/2014/main" val="3437906617"/>
                    </a:ext>
                  </a:extLst>
                </a:gridCol>
                <a:gridCol w="712021">
                  <a:extLst>
                    <a:ext uri="{9D8B030D-6E8A-4147-A177-3AD203B41FA5}">
                      <a16:colId xmlns:a16="http://schemas.microsoft.com/office/drawing/2014/main" val="3399547277"/>
                    </a:ext>
                  </a:extLst>
                </a:gridCol>
                <a:gridCol w="1063138">
                  <a:extLst>
                    <a:ext uri="{9D8B030D-6E8A-4147-A177-3AD203B41FA5}">
                      <a16:colId xmlns:a16="http://schemas.microsoft.com/office/drawing/2014/main" val="3973565532"/>
                    </a:ext>
                  </a:extLst>
                </a:gridCol>
                <a:gridCol w="1203015">
                  <a:extLst>
                    <a:ext uri="{9D8B030D-6E8A-4147-A177-3AD203B41FA5}">
                      <a16:colId xmlns:a16="http://schemas.microsoft.com/office/drawing/2014/main" val="3534899856"/>
                    </a:ext>
                  </a:extLst>
                </a:gridCol>
                <a:gridCol w="1295846">
                  <a:extLst>
                    <a:ext uri="{9D8B030D-6E8A-4147-A177-3AD203B41FA5}">
                      <a16:colId xmlns:a16="http://schemas.microsoft.com/office/drawing/2014/main" val="310672012"/>
                    </a:ext>
                  </a:extLst>
                </a:gridCol>
              </a:tblGrid>
              <a:tr h="557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Quarter</a:t>
                      </a:r>
                      <a:endParaRPr lang="en-US" sz="1400" b="1" i="0" u="none" strike="noStrike" cap="none" spc="6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Offer Number</a:t>
                      </a:r>
                      <a:endParaRPr lang="en-US" sz="1400" b="1" i="0" u="none" strike="noStrike" cap="none" spc="6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Campaign Cost</a:t>
                      </a:r>
                      <a:endParaRPr lang="en-US" sz="1400" b="1" i="0" u="none" strike="noStrike" cap="none" spc="6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HHID Count</a:t>
                      </a:r>
                      <a:endParaRPr lang="en-US" sz="1400" b="1" i="0" u="none" strike="noStrike" cap="none" spc="6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Household Reach</a:t>
                      </a:r>
                      <a:endParaRPr lang="en-US" sz="1400" b="1" i="0" u="none" strike="noStrike" cap="none" spc="6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Conversion Rate</a:t>
                      </a:r>
                      <a:endParaRPr lang="en-US" sz="1400" b="1" i="0" u="none" strike="noStrike" cap="none" spc="6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Cost Per Conversion</a:t>
                      </a:r>
                      <a:endParaRPr lang="en-US" sz="1400" b="1" i="0" u="none" strike="noStrike" cap="none" spc="6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24553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Q1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Offer 1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$1,673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31.68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$26.14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180950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Q2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Offer 1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$1,730 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169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22.49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$45.53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94930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Q3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Offer 1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$1,527 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16.36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$84.83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01898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70.53</a:t>
                      </a:r>
                      <a:endParaRPr lang="en-US" sz="13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434829"/>
                  </a:ext>
                </a:extLst>
              </a:tr>
              <a:tr h="336681"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539398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Q1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Offer 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$1,673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328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20.12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$25.35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229875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Q2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Offer 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$1,730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340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21.18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$24.03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040361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Q3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Offer 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$1,527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325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19.08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$24.63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004518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60.38</a:t>
                      </a:r>
                      <a:endParaRPr lang="en-US" sz="13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579747"/>
                  </a:ext>
                </a:extLst>
              </a:tr>
              <a:tr h="336681"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78428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Q1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Offer 3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$1,673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2740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25.55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$2.39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720411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Q2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Offer 3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$1,730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618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2692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22.96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$2.80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98452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Q3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Offer 3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$1,527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434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2514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17.26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$3.52 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045896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605" marR="8605" marT="826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65.77</a:t>
                      </a:r>
                      <a:endParaRPr lang="en-US" sz="13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05" marR="8605" marT="8260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9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2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onthly Trends by Product Type ,Household Conversion Rate by Product Ty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Engagement and Status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festage Group and Segment Conversion Analysi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Profiles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nversions by Education Level ,Age Distribution of Conversions ,Conversion by Income ,Net Worth Ran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Email on File ,Account Status of Converted Account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 Forecast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C4D49-22DA-B917-3EC5-62852B0B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B0D96-F1B4-ABE2-734B-E2B67A0F7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008748"/>
              </p:ext>
            </p:extLst>
          </p:nvPr>
        </p:nvGraphicFramePr>
        <p:xfrm>
          <a:off x="3816626" y="1417983"/>
          <a:ext cx="7991061" cy="452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00">
                  <a:extLst>
                    <a:ext uri="{9D8B030D-6E8A-4147-A177-3AD203B41FA5}">
                      <a16:colId xmlns:a16="http://schemas.microsoft.com/office/drawing/2014/main" val="35715245"/>
                    </a:ext>
                  </a:extLst>
                </a:gridCol>
                <a:gridCol w="1409915">
                  <a:extLst>
                    <a:ext uri="{9D8B030D-6E8A-4147-A177-3AD203B41FA5}">
                      <a16:colId xmlns:a16="http://schemas.microsoft.com/office/drawing/2014/main" val="1495690872"/>
                    </a:ext>
                  </a:extLst>
                </a:gridCol>
                <a:gridCol w="1309260">
                  <a:extLst>
                    <a:ext uri="{9D8B030D-6E8A-4147-A177-3AD203B41FA5}">
                      <a16:colId xmlns:a16="http://schemas.microsoft.com/office/drawing/2014/main" val="194298214"/>
                    </a:ext>
                  </a:extLst>
                </a:gridCol>
                <a:gridCol w="1309260">
                  <a:extLst>
                    <a:ext uri="{9D8B030D-6E8A-4147-A177-3AD203B41FA5}">
                      <a16:colId xmlns:a16="http://schemas.microsoft.com/office/drawing/2014/main" val="1930251428"/>
                    </a:ext>
                  </a:extLst>
                </a:gridCol>
                <a:gridCol w="1127313">
                  <a:extLst>
                    <a:ext uri="{9D8B030D-6E8A-4147-A177-3AD203B41FA5}">
                      <a16:colId xmlns:a16="http://schemas.microsoft.com/office/drawing/2014/main" val="2209515902"/>
                    </a:ext>
                  </a:extLst>
                </a:gridCol>
                <a:gridCol w="1409913">
                  <a:extLst>
                    <a:ext uri="{9D8B030D-6E8A-4147-A177-3AD203B41FA5}">
                      <a16:colId xmlns:a16="http://schemas.microsoft.com/office/drawing/2014/main" val="3775606855"/>
                    </a:ext>
                  </a:extLst>
                </a:gridCol>
              </a:tblGrid>
              <a:tr h="1396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Quarter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Drop Date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Offer 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Offer 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Offer 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Cost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extLst>
                  <a:ext uri="{0D108BD9-81ED-4DB2-BD59-A6C34878D82A}">
                    <a16:rowId xmlns:a16="http://schemas.microsoft.com/office/drawing/2014/main" val="4014843827"/>
                  </a:ext>
                </a:extLst>
              </a:tr>
              <a:tr h="78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Q1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3/19/24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2,740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$1,673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extLst>
                  <a:ext uri="{0D108BD9-81ED-4DB2-BD59-A6C34878D82A}">
                    <a16:rowId xmlns:a16="http://schemas.microsoft.com/office/drawing/2014/main" val="4201973672"/>
                  </a:ext>
                </a:extLst>
              </a:tr>
              <a:tr h="78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Q2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6/3/24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2,692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$1,730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extLst>
                  <a:ext uri="{0D108BD9-81ED-4DB2-BD59-A6C34878D82A}">
                    <a16:rowId xmlns:a16="http://schemas.microsoft.com/office/drawing/2014/main" val="2707762198"/>
                  </a:ext>
                </a:extLst>
              </a:tr>
              <a:tr h="78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Q3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9/3/24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2,514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$1,527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extLst>
                  <a:ext uri="{0D108BD9-81ED-4DB2-BD59-A6C34878D82A}">
                    <a16:rowId xmlns:a16="http://schemas.microsoft.com/office/drawing/2014/main" val="3245642266"/>
                  </a:ext>
                </a:extLst>
              </a:tr>
              <a:tr h="78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Q4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11/1/24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2,514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$1,450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94" marR="20894" marT="20894" marB="0" anchor="b"/>
                </a:tc>
                <a:extLst>
                  <a:ext uri="{0D108BD9-81ED-4DB2-BD59-A6C34878D82A}">
                    <a16:rowId xmlns:a16="http://schemas.microsoft.com/office/drawing/2014/main" val="420317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71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030F-DF4B-B34B-D919-DD59513C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OFFER 4 </a:t>
            </a:r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2DA0DD3F-A1D7-26BB-9EDF-E0F33B26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65" r="231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BE3A-E5E3-7CD0-B95C-5696ADD0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808922"/>
            <a:ext cx="5444382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0" u="none" strike="noStrike" dirty="0">
                <a:effectLst/>
                <a:latin typeface="Cambria" panose="02040503050406030204" pitchFamily="18" charset="0"/>
              </a:rPr>
              <a:t>Target Audience:</a:t>
            </a:r>
          </a:p>
          <a:p>
            <a:pPr>
              <a:buFont typeface="Wingdings" pitchFamily="2" charset="2"/>
              <a:buChar char="Ø"/>
            </a:pPr>
            <a:r>
              <a:rPr lang="en-US" sz="1700" b="1" i="0" u="none" strike="noStrike" dirty="0">
                <a:effectLst/>
              </a:rPr>
              <a:t>Segment: </a:t>
            </a:r>
            <a:r>
              <a:rPr lang="en-US" sz="1700" i="0" u="none" strike="noStrike" dirty="0">
                <a:effectLst/>
              </a:rPr>
              <a:t>Client already having checking and savings account but not credit card</a:t>
            </a:r>
          </a:p>
          <a:p>
            <a:pPr>
              <a:buFont typeface="Wingdings" pitchFamily="2" charset="2"/>
              <a:buChar char="Ø"/>
            </a:pPr>
            <a:r>
              <a:rPr lang="en-US" sz="1700" b="1" i="0" u="none" strike="noStrike" dirty="0">
                <a:effectLst/>
              </a:rPr>
              <a:t>Demographic Focus: </a:t>
            </a:r>
            <a:r>
              <a:rPr lang="en-US" sz="1700" i="0" u="none" strike="noStrike" dirty="0">
                <a:effectLst/>
              </a:rPr>
              <a:t>High net worth, More specifically, $75,000 - $99,999 income range; 40 to 50 and 60-70 age groups </a:t>
            </a:r>
            <a:br>
              <a:rPr lang="en-US" sz="1700" i="0" u="none" strike="noStrike" dirty="0">
                <a:effectLst/>
              </a:rPr>
            </a:br>
            <a:endParaRPr lang="en-US" sz="1700" i="0" u="none" strike="noStrike" dirty="0">
              <a:effectLst/>
            </a:endParaRPr>
          </a:p>
          <a:p>
            <a:pPr marL="0" indent="0">
              <a:buNone/>
            </a:pPr>
            <a:r>
              <a:rPr lang="en-US" sz="1700" b="1" i="0" u="none" strike="noStrike" dirty="0">
                <a:effectLst/>
                <a:latin typeface="Cambria" panose="02040503050406030204" pitchFamily="18" charset="0"/>
              </a:rPr>
              <a:t>Incentive:</a:t>
            </a:r>
          </a:p>
          <a:p>
            <a:pPr marL="0" indent="0">
              <a:buNone/>
            </a:pPr>
            <a:r>
              <a:rPr lang="en-US" sz="1700" b="1" i="0" u="none" strike="noStrike" dirty="0">
                <a:effectLst/>
              </a:rPr>
              <a:t>Incentive: </a:t>
            </a:r>
            <a:r>
              <a:rPr lang="en-US" sz="1700" dirty="0"/>
              <a:t>R</a:t>
            </a:r>
            <a:r>
              <a:rPr lang="en-US" sz="1700" i="0" u="none" strike="noStrike" dirty="0">
                <a:effectLst/>
              </a:rPr>
              <a:t>eferral bonuses for existing clients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 bring in new clients</a:t>
            </a:r>
            <a:r>
              <a:rPr lang="en-US" sz="1200" dirty="0">
                <a:effectLst/>
              </a:rPr>
              <a:t> </a:t>
            </a:r>
            <a:r>
              <a:rPr lang="en-US" sz="1700" i="0" u="none" strike="noStrike" dirty="0">
                <a:effectLst/>
              </a:rPr>
              <a:t>Up to $100 in Bonuses. </a:t>
            </a:r>
          </a:p>
          <a:p>
            <a:pPr>
              <a:buFont typeface="Wingdings" pitchFamily="2" charset="2"/>
              <a:buChar char="ü"/>
            </a:pPr>
            <a:r>
              <a:rPr lang="en-US" sz="1700" b="1" i="0" u="none" strike="noStrike" dirty="0">
                <a:effectLst/>
              </a:rPr>
              <a:t>Requirement 1: </a:t>
            </a:r>
            <a:r>
              <a:rPr lang="en-US" sz="1700" i="0" u="none" strike="noStrike" dirty="0">
                <a:effectLst/>
              </a:rPr>
              <a:t>To earn $100 apply and get approved for a premium credit card.</a:t>
            </a:r>
          </a:p>
          <a:p>
            <a:pPr>
              <a:buFont typeface="Wingdings" pitchFamily="2" charset="2"/>
              <a:buChar char="ü"/>
            </a:pPr>
            <a:r>
              <a:rPr lang="en-US" sz="1700" b="1" i="0" u="none" strike="noStrike" dirty="0">
                <a:effectLst/>
              </a:rPr>
              <a:t>Requirement 2: </a:t>
            </a:r>
            <a:r>
              <a:rPr lang="en-US" sz="1700" i="0" u="none" strike="noStrike" dirty="0">
                <a:effectLst/>
              </a:rPr>
              <a:t>Spend at least $1000 within the first three months, and earn an additional $50.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11344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268</Words>
  <Application>Microsoft Macintosh PowerPoint</Application>
  <PresentationFormat>Widescreen</PresentationFormat>
  <Paragraphs>120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Narrow</vt:lpstr>
      <vt:lpstr>Arial</vt:lpstr>
      <vt:lpstr>Calibri</vt:lpstr>
      <vt:lpstr>Calibri Light</vt:lpstr>
      <vt:lpstr>Cambria</vt:lpstr>
      <vt:lpstr>Wingdings</vt:lpstr>
      <vt:lpstr>Custom Design</vt:lpstr>
      <vt:lpstr>PowerPoint Presentation</vt:lpstr>
      <vt:lpstr>Campaign Performance Overview</vt:lpstr>
      <vt:lpstr>PowerPoint Presentation</vt:lpstr>
      <vt:lpstr>Product Engagement and Status</vt:lpstr>
      <vt:lpstr>Household Profiles</vt:lpstr>
      <vt:lpstr>Demographic</vt:lpstr>
      <vt:lpstr>Q4 Forecast</vt:lpstr>
      <vt:lpstr>Forecasting Q4</vt:lpstr>
      <vt:lpstr>OFFER 4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Umrigar, Krushita Pradeepbhai</cp:lastModifiedBy>
  <cp:revision>10</cp:revision>
  <dcterms:created xsi:type="dcterms:W3CDTF">2016-09-04T11:54:55Z</dcterms:created>
  <dcterms:modified xsi:type="dcterms:W3CDTF">2024-11-14T15:57:41Z</dcterms:modified>
</cp:coreProperties>
</file>