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notesSlides/notesSlide7.xml" ContentType="application/vnd.openxmlformats-officedocument.presentationml.notesSlide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77" r:id="rId3"/>
    <p:sldId id="256" r:id="rId4"/>
    <p:sldId id="259" r:id="rId5"/>
    <p:sldId id="273" r:id="rId6"/>
    <p:sldId id="265" r:id="rId7"/>
    <p:sldId id="267" r:id="rId8"/>
    <p:sldId id="266" r:id="rId9"/>
    <p:sldId id="271" r:id="rId10"/>
    <p:sldId id="269" r:id="rId11"/>
    <p:sldId id="276" r:id="rId12"/>
    <p:sldId id="274" r:id="rId13"/>
    <p:sldId id="260" r:id="rId14"/>
    <p:sldId id="264" r:id="rId15"/>
    <p:sldId id="262" r:id="rId16"/>
    <p:sldId id="270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49F46-7AD6-4CFF-9326-0D2396577FE6}" v="115" dt="2023-05-03T19:32:32.998"/>
    <p1510:client id="{13032633-B7A1-4FBB-9781-92AC4C38D687}" v="34" dt="2023-05-03T22:21:37.650"/>
    <p1510:client id="{147626C8-5262-44DC-86FB-8CEB8B69CB43}" v="243" dt="2023-05-03T19:16:38.395"/>
    <p1510:client id="{2106185F-6BE5-4860-A13C-CD8D345E22DF}" v="13" dt="2023-05-04T01:59:48.862"/>
    <p1510:client id="{2386D79A-D021-4001-8B11-5BC535483985}" v="44" dt="2023-05-03T23:16:05.131"/>
    <p1510:client id="{4BD4615A-C186-F216-9536-4EF7E136D506}" v="519" dt="2023-05-03T20:10:06.182"/>
    <p1510:client id="{4C8CCEC3-B010-4826-826A-AF8D3F4022EF}" v="65" dt="2023-05-04T01:23:53.926"/>
    <p1510:client id="{54A68AB3-0CE3-4E24-B8EF-5DE689A12635}" v="15" dt="2023-05-03T23:21:57.616"/>
    <p1510:client id="{55FFAA20-B54D-41F5-B1A3-70918BCCBFF0}" v="52" dt="2023-05-03T20:13:35.064"/>
    <p1510:client id="{58779E64-AA71-433C-953D-23370F19DBDE}" v="9" dt="2023-05-04T03:15:12.778"/>
    <p1510:client id="{5C58151F-BAC9-46D5-8435-C19955ACDBCF}" v="15" dt="2023-05-03T18:29:12.323"/>
    <p1510:client id="{5DFD58B4-B489-63C6-12C9-4D057BB8F86B}" v="13" dt="2023-05-04T01:47:20.740"/>
    <p1510:client id="{6A8F3FBB-BF67-4C90-8D38-FD5E1545705E}" v="124" dt="2023-05-03T18:52:35.727"/>
    <p1510:client id="{6D68B351-8FF4-429E-9E60-C3FA8AF6EF4D}" v="852" dt="2023-05-03T22:14:52.857"/>
    <p1510:client id="{74888DD0-E588-4AA2-96C0-FDA96C3532E4}" v="164" dt="2023-05-04T01:54:48.203"/>
    <p1510:client id="{7FE379E3-A0BD-4D03-BDB8-E744DBD40BA3}" v="51" dt="2023-05-03T18:58:42.248"/>
    <p1510:client id="{81B5CC2C-B8F6-4FD4-BD21-7F65D9F6593A}" v="64" dt="2023-05-03T21:48:57.988"/>
    <p1510:client id="{8AFE2867-B5BB-4C05-B5ED-19B7255DA03F}" v="266" dt="2023-05-03T21:36:10.431"/>
    <p1510:client id="{8EE5D425-1F69-4625-84C6-2316783898E4}" v="10" dt="2023-05-04T02:30:54.569"/>
    <p1510:client id="{A48557C8-207B-4697-AF0C-3FC75533E90F}" v="355" dt="2023-05-03T22:15:32.416"/>
    <p1510:client id="{A76E06AA-6A36-46B2-8430-8759269E8F6C}" v="149" dt="2023-05-04T02:00:35.360"/>
    <p1510:client id="{B5203CD1-E0D6-464F-A8D6-D12BE70B1066}" v="105" dt="2023-05-03T14:47:36.726"/>
    <p1510:client id="{B8833C12-DF0A-4C43-8E84-FBFC14932632}" v="428" dt="2023-05-03T19:02:53.915"/>
    <p1510:client id="{B89B914F-FB8D-4C63-B44F-879FA06F2228}" v="19" dt="2023-05-04T01:26:07.480"/>
    <p1510:client id="{B9E7BA16-16EB-4C52-833A-794E209021CC}" v="42" dt="2023-05-04T01:42:34.561"/>
    <p1510:client id="{BCC851DF-CB1B-47BB-A2D5-FEDCCE833C3E}" v="57" dt="2023-05-03T23:18:45.764"/>
    <p1510:client id="{BDA48731-FEA3-43D4-97DD-5D07AC30AC98}" v="821" dt="2023-05-03T18:27:24.895"/>
    <p1510:client id="{BFCD586A-7958-4301-A27D-5299D9A44148}" v="312" dt="2023-05-03T17:44:58.550"/>
    <p1510:client id="{C1194D51-2461-41E4-9604-F8C32F24D5CC}" v="8" dt="2023-05-04T02:11:28.231"/>
    <p1510:client id="{C418FA8B-A5EE-4BC5-ABF1-F29D919A2907}" v="15" dt="2023-05-03T18:56:01.266"/>
    <p1510:client id="{D1A24318-C4A5-4502-BC1A-7D83B3A22C31}" v="98" dt="2023-05-03T19:42:54.087"/>
    <p1510:client id="{F47602F0-71CF-4117-9511-08BFFC66D421}" v="1" dt="2023-05-03T23:09:32.698"/>
    <p1510:client id="{FB5C49D3-BC9D-4AF5-AD0B-E935FE775B62}" v="2" dt="2023-05-03T17:58:38.2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48.1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2417 7638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18.7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15099 11095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18.7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10442 8444 16383 0 0,'4'0'0'0'0,"6"0"0"0"0,6 0 0 0 0,3 0 0 0 0,4 0 0 0 0,1 0 0 0 0,-2 5 0 0 0,-2 0 0 0 0,1 1 0 0 0,0-2 0 0 0,2-1 0 0 0,0-1 0 0 0,-3 3 0 0 0,-1 1 0 0 0,0 0 0 0 0,2-2 0 0 0,1-1 0 0 0,1-2 0 0 0,1 0 0 0 0,1-1 0 0 0,-4 5 0 0 0,-2 0 0 0 0,1 0 0 0 0,1-1 0 0 0,1-1 0 0 0,1-1 0 0 0,1-1 0 0 0,0-1 0 0 0,1 0 0 0 0,0 0 0 0 0,1 0 0 0 0,-1 0 0 0 0,0-1 0 0 0,0 1 0 0 0,0 0 0 0 0,0 0 0 0 0,0 0 0 0 0,-1 0 0 0 0,1 0 0 0 0,0 0 0 0 0,0 0 0 0 0,0 0 0 0 0,0 0 0 0 0,0 0 0 0 0,0 0 0 0 0,4 0 0 0 0,1 0 0 0 0,1 0 0 0 0,-2 0 0 0 0,-1-4 0 0 0,-1-2 0 0 0,-1 1 0 0 0,-1 1 0 0 0,0 1 0 0 0,0 1 0 0 0,-1 1 0 0 0,1 0 0 0 0,0 1 0 0 0,-1 0 0 0 0,1 1 0 0 0,0-1 0 0 0,0 0 0 0 0,0 0 0 0 0,0 0 0 0 0,0 0 0 0 0,0 0 0 0 0,0 0 0 0 0,-1 0 0 0 0,1 0 0 0 0,0 0 0 0 0,0 0 0 0 0,0 0 0 0 0,0 0 0 0 0,0 0 0 0 0,0 0 0 0 0,0 0 0 0 0,0 0 0 0 0,-1 0 0 0 0,1 0 0 0 0,0 0 0 0 0,0 0 0 0 0,-4-4 0 0 0,-2-2 0 0 0,1 1 0 0 0,0 1 0 0 0,2 1 0 0 0,1 1 0 0 0,1-4 0 0 0,5-4 0 0 0,1-5 0 0 0,1 0 0 0 0,-2 2 0 0 0,-5 0 0 0 0,-3 2 0 0 0,0 2 0 0 0,0 3 0 0 0,-7 3 0 0 0,-11 1 0 0 0,-10 2 0 0 0,-8 0 0 0 0,-6 1 0 0 0,1 4 0 0 0,-4 1 0 0 0,-3 0 0 0 0,-1-2 0 0 0,0-1 0 0 0,1-1 0 0 0,0-1 0 0 0,1 0 0 0 0,0-1 0 0 0,1 0 0 0 0,0-1 0 0 0,1 1 0 0 0,-1 0 0 0 0,0 4 0 0 0,0 2 0 0 0,0-1 0 0 0,1-1 0 0 0,-1-1 0 0 0,0-1 0 0 0,0-1 0 0 0,0 0 0 0 0,0-1 0 0 0,0-1 0 0 0,0 1 0 0 0,0 0 0 0 0,0 0 0 0 0,1 0 0 0 0,-1 0 0 0 0,0 0 0 0 0,0 0 0 0 0,0 0 0 0 0,0 0 0 0 0,0 0 0 0 0,0 0 0 0 0,0 0 0 0 0,0 0 0 0 0,1 0 0 0 0,-1 0 0 0 0,0 0 0 0 0,0 0 0 0 0,0 0 0 0 0,0 0 0 0 0,0 0 0 0 0,-4 0 0 0 0,-2 0 0 0 0,1 0 0 0 0,1 0 0 0 0,1 0 0 0 0,1 0 0 0 0,1 0 0 0 0,1 0 0 0 0,0 0 0 0 0,-4 0 0 0 0,-1 0 0 0 0,0 0 0 0 0,1 0 0 0 0,1 0 0 0 0,1 0 0 0 0,1 0 0 0 0,1 0 0 0 0,0 0 0 0 0,0 0 0 0 0,1 0 0 0 0,-1 0 0 0 0,0 0 0 0 0,1 0 0 0 0,-1 0 0 0 0,0-5 0 0 0,0 0 0 0 0,-4-1 0 0 0,-2 2 0 0 0,1 1 0 0 0,-3 1 0 0 0,-1-3 0 0 0,2-1 0 0 0,1 0 0 0 0,3 2 0 0 0,1 1 0 0 0,1 2 0 0 0,1 0 0 0 0,5-4 0 0 0,1 0 0 0 0,4-5 0 0 0,1 1 0 0 0,-3 1 0 0 0,-1 1 0 0 0,1-1 0 0 0,5-4 0 0 0,7-4 0 0 0,10 0 0 0 0,8 4 0 0 0,6 3 0 0 0,3 3 0 0 0,4 3 0 0 0,0 2 0 0 0,1 1 0 0 0,-1 1 0 0 0,0-1 0 0 0,4 1 0 0 0,2 0 0 0 0,-2-1 0 0 0,-1 0 0 0 0,-1 0 0 0 0,-1 0 0 0 0,-1 0 0 0 0,-1 0 0 0 0,0 0 0 0 0,0 0 0 0 0,-1 5 0 0 0,1 0 0 0 0,0 0 0 0 0,0 0 0 0 0,-1-2 0 0 0,1-1 0 0 0,0-1 0 0 0,-4 3 0 0 0,-2 2 0 0 0,1-1 0 0 0,0-1 0 0 0,2-1 0 0 0,1-1 0 0 0,1-1 0 0 0,0-1 0 0 0,1 0 0 0 0,0 0 0 0 0,0 0 0 0 0,-4 4 0 0 0,-1 1 0 0 0,0 0 0 0 0,0 0 0 0 0,2-2 0 0 0,1-1 0 0 0,1-1 0 0 0,0-1 0 0 0,1 0 0 0 0,-4 4 0 0 0,-1 1 0 0 0,-1 1 0 0 0,2-2 0 0 0,1-1 0 0 0,1-1 0 0 0,1-1 0 0 0,1-1 0 0 0,4 0 0 0 0,1 0 0 0 0,1 0 0 0 0,-2-1 0 0 0,0 1 0 0 0,-2 0 0 0 0,-1 0 0 0 0,-1 0 0 0 0,0 0 0 0 0,0 0 0 0 0,-1 0 0 0 0,1 0 0 0 0,0 0 0 0 0,-1 0 0 0 0,1 0 0 0 0,0 0 0 0 0,0 0 0 0 0,0 0 0 0 0,0 0 0 0 0,0 0 0 0 0,0 0 0 0 0,-1 0 0 0 0,1 0 0 0 0,0 0 0 0 0,0 0 0 0 0,0 0 0 0 0,0 0 0 0 0,0 0 0 0 0,0 0 0 0 0,0 0 0 0 0,0 0 0 0 0,-1-4 0 0 0,1-2 0 0 0,0-4 0 0 0,0 0 0 0 0,0-2 0 0 0,0 0 0 0 0,0-2 0 0 0,0 2 0 0 0,-5-2 0 0 0,0 2 0 0 0,-1 3 0 0 0,6 3 0 0 0,3 2 0 0 0,-4 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48.1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3757 11007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48.1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3757 11007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48.1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11642 5609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48.1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11642 5609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48.1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11642 5609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48.1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12771 7038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48.1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12294 6809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3T19:32:18.7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14464 9419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CEAD1-A0AC-45B3-8F9D-9D464334172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40045-283D-4262-9175-FF946A6A6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04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40045-283D-4262-9175-FF946A6A65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5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40045-283D-4262-9175-FF946A6A65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9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40045-283D-4262-9175-FF946A6A65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31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40045-283D-4262-9175-FF946A6A65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19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40045-283D-4262-9175-FF946A6A65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2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40045-283D-4262-9175-FF946A6A65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62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40045-283D-4262-9175-FF946A6A65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78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40045-283D-4262-9175-FF946A6A65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7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0722-A684-37B2-CF40-851E61F41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CBEA5-6A8C-23CD-5531-E03560715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EAC78-041C-A92E-5320-44F536A6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51C5D-55BE-CAD4-CA32-8F68E6D7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7CA5F-2F4C-7986-028B-D0338C76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4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5BBB-422A-0D51-F675-D4690BA9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31119-693F-B85B-BAE8-493B0AF25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24C71-30C4-9AE0-B089-15F29EA9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CB243-3849-2A3C-FFAA-4DF99260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C1730-84A6-A787-AAEF-9430BE67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2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67185-2889-F56F-5477-3D86E24CB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22935-92C0-7E24-D74A-4C7D9D572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B5801-445E-C97E-8C8B-D68BA253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9F302-4BB3-31E0-E75B-F4F7D8D6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E345B-982B-03D0-309E-815B79AB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4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3132-4C61-8C10-55F9-1C973397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63CA1-A58E-64AA-496C-99E49C634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88E04-EF95-A2A2-BA2A-0510C113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D779A-7A89-7EFA-B795-C42B000A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D95B5-8AD8-5DE9-A174-537A76DC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F350-454C-7DA9-C0CA-D4189C79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48E8-73B8-EABD-0A81-46FBAF746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D6F9E-AF21-F271-1ED2-51F3F7B5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B2123-9B8B-73E4-6E7A-10DC9CD71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B1C1-3BB8-1F72-659B-47ADD137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1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6200-B458-8021-E0DB-3618B795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3CEC7-98B7-3842-C4DB-268B78724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E664D-7313-ACB9-CDFB-7BCEECC1B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DED0B-D094-8501-BCF5-647A274C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7ED7B-260C-02D5-3F73-8BBC856C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CA314-BF0E-2076-4F4B-F6933ABE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2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3C53-081F-E9C9-2BBF-C2AE62D5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BD7EE-E053-2F6C-023E-704033FFC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8F1D6-4A5B-2BE9-F804-65DF75794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AF116-F11A-8CE2-03D2-84DC9843E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C9DC5-AB10-93CD-01A7-412C6E7CB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F2D0B-9312-D10A-9903-58B6B0A4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6478A-9815-2FAE-5554-E0C06263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8C25B-F488-3597-7DFF-D18AF33D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5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857D4-668B-6F5C-B821-254F0770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55B91-A907-BE78-E065-CE7FE22D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69485-2530-2F41-A75D-869568F3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52DB2-EA2C-9660-B22D-FE81601A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6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E3734-7046-0752-9BE0-19C21945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008DA-3EC7-A184-9F9E-E64F957E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E061C-4ED3-A43A-7BA2-945063E7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0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148F-E2EB-1F00-447C-2D070147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EACD9-5B42-7331-0196-81770DE58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B811B-389F-DB2C-5EC2-2D3F2DA8F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A1938-C0B5-1DCA-8E42-C28FAB9E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AD413-F782-78F8-ABAD-650D140D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6FC95-3BF2-265E-D78E-42FF7D54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0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2A2C-EB6C-18F3-61BE-003BC3389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04005-63D8-0ABE-E601-3AFAEF71B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9B500-155F-3E2D-CA4E-0F28BE8F1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DF9FD-7C99-FA86-CA4A-1A19C7CA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D711-EADD-41AE-A854-BC716FFC630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8AFA1-F8F6-79DC-6BAE-4D88BA1B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AC6E8-F192-914F-FF32-7FE5A38A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1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A875A-1E31-0F42-ACC5-E1B5BB50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17ED9-01E3-FC4D-FAA4-E7AF6511A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6EB77-3BF2-1522-028C-DD02F6FE7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CD711-EADD-41AE-A854-BC716FFC630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38240-B33D-5794-A858-8AC0EC756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7F94A-CDE0-7FBD-231C-FEE53E3E6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476D0-C365-47B4-BA2B-6B0A4114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7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.jpe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9.png"/><Relationship Id="rId4" Type="http://schemas.openxmlformats.org/officeDocument/2006/relationships/customXml" Target="../ink/ink4.xml"/><Relationship Id="rId9" Type="http://schemas.openxmlformats.org/officeDocument/2006/relationships/customXml" Target="../ink/ink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customXml" Target="../ink/ink10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customXml" Target="../ink/ink1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5">
            <a:extLst>
              <a:ext uri="{FF2B5EF4-FFF2-40B4-BE49-F238E27FC236}">
                <a16:creationId xmlns:a16="http://schemas.microsoft.com/office/drawing/2014/main" id="{5A527B42-9234-84D4-E29B-E92E100DDE84}"/>
              </a:ext>
            </a:extLst>
          </p:cNvPr>
          <p:cNvSpPr txBox="1">
            <a:spLocks/>
          </p:cNvSpPr>
          <p:nvPr/>
        </p:nvSpPr>
        <p:spPr>
          <a:xfrm>
            <a:off x="4600630" y="1499198"/>
            <a:ext cx="2950330" cy="546364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/>
                <a:ea typeface="Roboto Slab"/>
                <a:cs typeface="Roboto Slab"/>
                <a:sym typeface="Roboto Slab"/>
              </a:rPr>
              <a:t>  </a:t>
            </a: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Slab"/>
                <a:ea typeface="Roboto Slab"/>
                <a:cs typeface="Roboto Slab"/>
                <a:sym typeface="Roboto Slab"/>
              </a:rPr>
              <a:t>MKT 6352</a:t>
            </a: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" name="Google Shape;98;p5">
            <a:extLst>
              <a:ext uri="{FF2B5EF4-FFF2-40B4-BE49-F238E27FC236}">
                <a16:creationId xmlns:a16="http://schemas.microsoft.com/office/drawing/2014/main" id="{0261DBC7-40B4-7A50-0DE0-A29C42B200DD}"/>
              </a:ext>
            </a:extLst>
          </p:cNvPr>
          <p:cNvSpPr txBox="1">
            <a:spLocks/>
          </p:cNvSpPr>
          <p:nvPr/>
        </p:nvSpPr>
        <p:spPr>
          <a:xfrm>
            <a:off x="1254079" y="1732664"/>
            <a:ext cx="9643432" cy="1383438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r>
              <a:rPr kumimoji="0" lang="en-US" sz="40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/>
                <a:ea typeface="Roboto Slab"/>
                <a:cs typeface="Roboto Slab"/>
                <a:sym typeface="Roboto Slab"/>
              </a:rPr>
              <a:t>Marketing Web Analytics and Insights</a:t>
            </a:r>
            <a:endParaRPr kumimoji="0" lang="en-US" sz="14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" name="Google Shape;98;p5">
            <a:extLst>
              <a:ext uri="{FF2B5EF4-FFF2-40B4-BE49-F238E27FC236}">
                <a16:creationId xmlns:a16="http://schemas.microsoft.com/office/drawing/2014/main" id="{752778C9-03C3-44FA-7466-0B48ABC9CE98}"/>
              </a:ext>
            </a:extLst>
          </p:cNvPr>
          <p:cNvSpPr txBox="1">
            <a:spLocks/>
          </p:cNvSpPr>
          <p:nvPr/>
        </p:nvSpPr>
        <p:spPr>
          <a:xfrm>
            <a:off x="911161" y="3378156"/>
            <a:ext cx="10329268" cy="2644249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r>
              <a:rPr kumimoji="0" lang="en-US" sz="20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Roboto Slab"/>
              </a:rPr>
              <a:t>Group 08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endParaRPr lang="en-US" sz="2000" b="0" kern="0">
              <a:solidFill>
                <a:schemeClr val="tx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 pitchFamily="2" charset="0"/>
              <a:ea typeface="Roboto Slab" pitchFamily="2" charset="0"/>
              <a:cs typeface="Roboto Slab" pitchFamily="2" charset="0"/>
              <a:sym typeface="Roboto Slab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r>
              <a:rPr lang="en-US" sz="1600" b="0" i="0">
                <a:solidFill>
                  <a:srgbClr val="444444"/>
                </a:solidFill>
                <a:effectLst/>
              </a:rPr>
              <a:t>Gauri Surti</a:t>
            </a:r>
            <a:r>
              <a:rPr lang="en-US" sz="1600" b="0" i="0" kern="0">
                <a:solidFill>
                  <a:schemeClr val="tx1"/>
                </a:solidFill>
                <a:effectLst/>
              </a:rPr>
              <a:t> </a:t>
            </a:r>
            <a:r>
              <a:rPr lang="en-US" sz="1600" i="0" kern="0">
                <a:solidFill>
                  <a:srgbClr val="C00000"/>
                </a:solidFill>
                <a:effectLst/>
              </a:rPr>
              <a:t>|</a:t>
            </a:r>
            <a:r>
              <a:rPr lang="en-US" sz="1600" b="0" i="0" kern="0">
                <a:solidFill>
                  <a:schemeClr val="tx1"/>
                </a:solidFill>
                <a:effectLst/>
              </a:rPr>
              <a:t> </a:t>
            </a:r>
            <a:r>
              <a:rPr lang="en-US" sz="1600" b="0">
                <a:solidFill>
                  <a:srgbClr val="444444"/>
                </a:solidFill>
              </a:rPr>
              <a:t>Ishtiaq</a:t>
            </a:r>
            <a:r>
              <a:rPr lang="en-US" sz="1600" b="0" i="0">
                <a:solidFill>
                  <a:srgbClr val="444444"/>
                </a:solidFill>
                <a:effectLst/>
              </a:rPr>
              <a:t> Omair</a:t>
            </a:r>
            <a:r>
              <a:rPr lang="en-US" sz="1600" b="0" i="0" kern="0">
                <a:solidFill>
                  <a:schemeClr val="tx1"/>
                </a:solidFill>
                <a:effectLst/>
              </a:rPr>
              <a:t> </a:t>
            </a:r>
            <a:r>
              <a:rPr lang="en-US" sz="1600" i="0" kern="0">
                <a:solidFill>
                  <a:srgbClr val="C00000"/>
                </a:solidFill>
                <a:effectLst/>
              </a:rPr>
              <a:t>|</a:t>
            </a:r>
            <a:r>
              <a:rPr lang="en-US" sz="1600" b="0" i="0" kern="0">
                <a:solidFill>
                  <a:schemeClr val="tx1"/>
                </a:solidFill>
                <a:effectLst/>
              </a:rPr>
              <a:t> </a:t>
            </a:r>
            <a:r>
              <a:rPr lang="en-US" sz="1600" b="0" kern="0" err="1">
                <a:solidFill>
                  <a:schemeClr val="tx1"/>
                </a:solidFill>
              </a:rPr>
              <a:t>K</a:t>
            </a:r>
            <a:r>
              <a:rPr lang="en-US" sz="1600" b="0" i="0" err="1">
                <a:solidFill>
                  <a:srgbClr val="444444"/>
                </a:solidFill>
                <a:effectLst/>
              </a:rPr>
              <a:t>rushita</a:t>
            </a:r>
            <a:r>
              <a:rPr lang="en-US" sz="1600" b="0" i="0">
                <a:solidFill>
                  <a:srgbClr val="444444"/>
                </a:solidFill>
                <a:effectLst/>
              </a:rPr>
              <a:t> </a:t>
            </a:r>
            <a:r>
              <a:rPr lang="en-US" sz="1600" b="0" i="0" err="1">
                <a:solidFill>
                  <a:srgbClr val="444444"/>
                </a:solidFill>
                <a:effectLst/>
              </a:rPr>
              <a:t>Pradeepbhai</a:t>
            </a:r>
            <a:r>
              <a:rPr lang="en-US" sz="1600" b="0" i="0">
                <a:solidFill>
                  <a:srgbClr val="444444"/>
                </a:solidFill>
                <a:effectLst/>
              </a:rPr>
              <a:t> Umrigar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endParaRPr lang="en-US" sz="1600" b="0">
              <a:solidFill>
                <a:srgbClr val="444444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r>
              <a:rPr lang="en-US" sz="1600" b="0" i="0">
                <a:solidFill>
                  <a:srgbClr val="444444"/>
                </a:solidFill>
                <a:effectLst/>
              </a:rPr>
              <a:t>Mashiyat Iqbal </a:t>
            </a:r>
            <a:r>
              <a:rPr lang="en-US" sz="1600" i="0">
                <a:solidFill>
                  <a:srgbClr val="C00000"/>
                </a:solidFill>
                <a:effectLst/>
              </a:rPr>
              <a:t>|</a:t>
            </a:r>
            <a:r>
              <a:rPr lang="en-US" sz="1600" b="0" i="0">
                <a:solidFill>
                  <a:srgbClr val="444444"/>
                </a:solidFill>
                <a:effectLst/>
              </a:rPr>
              <a:t> Md Raiyan Rahman </a:t>
            </a:r>
            <a:r>
              <a:rPr lang="en-US" sz="1600" i="0">
                <a:solidFill>
                  <a:srgbClr val="C00000"/>
                </a:solidFill>
                <a:effectLst/>
              </a:rPr>
              <a:t>|</a:t>
            </a:r>
            <a:r>
              <a:rPr lang="en-US" sz="1600" b="0" i="0">
                <a:solidFill>
                  <a:srgbClr val="444444"/>
                </a:solidFill>
                <a:effectLst/>
              </a:rPr>
              <a:t> Revati Shirish </a:t>
            </a:r>
            <a:r>
              <a:rPr lang="en-US" sz="1600" b="0" i="0" err="1">
                <a:solidFill>
                  <a:srgbClr val="444444"/>
                </a:solidFill>
                <a:effectLst/>
              </a:rPr>
              <a:t>Navgale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Roboto Slab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4783B1C-58C0-8C3C-C8FF-FE9F52D64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217" y="-950055"/>
            <a:ext cx="3013733" cy="295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0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5">
            <a:extLst>
              <a:ext uri="{FF2B5EF4-FFF2-40B4-BE49-F238E27FC236}">
                <a16:creationId xmlns:a16="http://schemas.microsoft.com/office/drawing/2014/main" id="{5A527B42-9234-84D4-E29B-E92E100DDE84}"/>
              </a:ext>
            </a:extLst>
          </p:cNvPr>
          <p:cNvSpPr txBox="1">
            <a:spLocks/>
          </p:cNvSpPr>
          <p:nvPr/>
        </p:nvSpPr>
        <p:spPr>
          <a:xfrm>
            <a:off x="320623" y="90815"/>
            <a:ext cx="4673407" cy="66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 pitchFamily="2" charset="0"/>
                <a:ea typeface="Roboto Slab" pitchFamily="2" charset="0"/>
                <a:cs typeface="Roboto Slab" pitchFamily="2" charset="0"/>
                <a:sym typeface="Roboto Slab"/>
              </a:rPr>
              <a:t>  </a:t>
            </a:r>
            <a:r>
              <a:rPr lang="en-US" sz="3200" kern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Conversion Rate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 pitchFamily="2" charset="0"/>
              <a:ea typeface="Roboto Slab" pitchFamily="2" charset="0"/>
              <a:cs typeface="Roboto Slab" pitchFamily="2" charset="0"/>
              <a:sym typeface="Roboto Slab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3D2954-67BA-3332-4F29-EC97B407EDB0}"/>
              </a:ext>
            </a:extLst>
          </p:cNvPr>
          <p:cNvSpPr txBox="1"/>
          <p:nvPr/>
        </p:nvSpPr>
        <p:spPr>
          <a:xfrm>
            <a:off x="5679817" y="4119057"/>
            <a:ext cx="5367697" cy="15314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ea typeface="+mn-lt"/>
                <a:cs typeface="+mn-lt"/>
              </a:rPr>
              <a:t>Conversion rate has gone down by </a:t>
            </a:r>
            <a:r>
              <a:rPr lang="en-US" sz="1600" b="1">
                <a:solidFill>
                  <a:srgbClr val="FF0000"/>
                </a:solidFill>
                <a:ea typeface="+mn-lt"/>
                <a:cs typeface="+mn-lt"/>
              </a:rPr>
              <a:t>29.47%</a:t>
            </a:r>
            <a:r>
              <a:rPr lang="en-US" sz="1600">
                <a:ea typeface="+mn-lt"/>
                <a:cs typeface="+mn-lt"/>
              </a:rPr>
              <a:t> in 2023.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1600">
                <a:ea typeface="+mn-lt"/>
                <a:cs typeface="+mn-lt"/>
              </a:rPr>
              <a:t>A further breakdown reveals that direct search, which accounts for most visits has seen less decline in conversion rate compared to paid search</a:t>
            </a:r>
            <a:endParaRPr lang="en-US" sz="1600">
              <a:ea typeface="Calibri"/>
              <a:cs typeface="Calibri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310F6EA-89FC-6839-359C-8554B4776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p:pic>
        <p:nvPicPr>
          <p:cNvPr id="2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80B88D-C928-C443-04EA-D55253093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42" y="3231269"/>
            <a:ext cx="3983476" cy="3419146"/>
          </a:xfrm>
          <a:prstGeom prst="rect">
            <a:avLst/>
          </a:prstGeo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EA9118AC-2E2A-35EF-155D-4D638178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442" y="3227962"/>
            <a:ext cx="829809" cy="3427856"/>
          </a:xfrm>
          <a:prstGeom prst="rect">
            <a:avLst/>
          </a:prstGeom>
        </p:spPr>
      </p:pic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1DAB5A5-B886-F03F-6A6A-8EAA03C4A1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804" y="1032932"/>
            <a:ext cx="9787646" cy="192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6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5">
            <a:extLst>
              <a:ext uri="{FF2B5EF4-FFF2-40B4-BE49-F238E27FC236}">
                <a16:creationId xmlns:a16="http://schemas.microsoft.com/office/drawing/2014/main" id="{5A527B42-9234-84D4-E29B-E92E100DDE84}"/>
              </a:ext>
            </a:extLst>
          </p:cNvPr>
          <p:cNvSpPr txBox="1">
            <a:spLocks/>
          </p:cNvSpPr>
          <p:nvPr/>
        </p:nvSpPr>
        <p:spPr>
          <a:xfrm>
            <a:off x="320623" y="90815"/>
            <a:ext cx="4673407" cy="66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 pitchFamily="2" charset="0"/>
                <a:ea typeface="Roboto Slab" pitchFamily="2" charset="0"/>
                <a:cs typeface="Roboto Slab" pitchFamily="2" charset="0"/>
                <a:sym typeface="Roboto Slab"/>
              </a:rPr>
              <a:t>  </a:t>
            </a:r>
            <a:r>
              <a:rPr lang="en-US" sz="3200" kern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Conversion Rate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 pitchFamily="2" charset="0"/>
              <a:ea typeface="Roboto Slab" pitchFamily="2" charset="0"/>
              <a:cs typeface="Roboto Slab" pitchFamily="2" charset="0"/>
              <a:sym typeface="Roboto Slab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310F6EA-89FC-6839-359C-8554B4776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p:pic>
        <p:nvPicPr>
          <p:cNvPr id="2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8459B86-1699-995A-BF39-A8DCC42EF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91" y="1574138"/>
            <a:ext cx="9755220" cy="45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88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A99313-AD44-5DEE-63DD-F6061FF55F3A}"/>
              </a:ext>
            </a:extLst>
          </p:cNvPr>
          <p:cNvSpPr txBox="1"/>
          <p:nvPr/>
        </p:nvSpPr>
        <p:spPr>
          <a:xfrm>
            <a:off x="1714166" y="463436"/>
            <a:ext cx="833336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>
                <a:latin typeface="Roboto Slab"/>
                <a:ea typeface="Roboto Slab"/>
                <a:cs typeface="Roboto Slab"/>
              </a:rPr>
              <a:t>Recommendations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FF1737-0A0D-D5C1-6767-D7F6AB9A78A2}"/>
              </a:ext>
            </a:extLst>
          </p:cNvPr>
          <p:cNvSpPr/>
          <p:nvPr/>
        </p:nvSpPr>
        <p:spPr>
          <a:xfrm>
            <a:off x="0" y="6491235"/>
            <a:ext cx="12192000" cy="366765"/>
          </a:xfrm>
          <a:prstGeom prst="rect">
            <a:avLst/>
          </a:prstGeom>
          <a:solidFill>
            <a:srgbClr val="CC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02EFA-135B-9B05-3751-0BAB880EFF41}"/>
              </a:ext>
            </a:extLst>
          </p:cNvPr>
          <p:cNvSpPr txBox="1"/>
          <p:nvPr/>
        </p:nvSpPr>
        <p:spPr>
          <a:xfrm>
            <a:off x="784663" y="2123154"/>
            <a:ext cx="10401625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ü"/>
            </a:pPr>
            <a:r>
              <a:rPr lang="en-US" sz="1600" b="1" u="sng">
                <a:solidFill>
                  <a:srgbClr val="000000"/>
                </a:solidFill>
                <a:ea typeface="+mn-lt"/>
                <a:cs typeface="+mn-lt"/>
              </a:rPr>
              <a:t>Increased user convenience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: By making the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 checkout process as easy and seamless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 as possible with reduced </a:t>
            </a:r>
          </a:p>
          <a:p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        number of steps required to complete a purchase; it can be possible to increase the degree of user friendliness</a:t>
            </a:r>
            <a:endParaRPr lang="en-US" sz="1600">
              <a:solidFill>
                <a:srgbClr val="000000"/>
              </a:solidFill>
              <a:cs typeface="Calibri"/>
            </a:endParaRPr>
          </a:p>
          <a:p>
            <a:pPr marL="342900" indent="-342900">
              <a:buFont typeface="Wingdings"/>
              <a:buChar char="ü"/>
            </a:pP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Wingdings"/>
              <a:buChar char="ü"/>
            </a:pPr>
            <a:r>
              <a:rPr lang="en-US" sz="1600" b="1" u="sng">
                <a:solidFill>
                  <a:srgbClr val="000000"/>
                </a:solidFill>
                <a:ea typeface="+mn-lt"/>
                <a:cs typeface="+mn-lt"/>
              </a:rPr>
              <a:t>Adding Incentives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Coupons or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discounts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 can be offered to customers who abandon their carts, to encourage them to return and complete the purchase</a:t>
            </a:r>
            <a:endParaRPr lang="en-US" sz="1600">
              <a:solidFill>
                <a:srgbClr val="000000"/>
              </a:solidFill>
              <a:cs typeface="Calibri"/>
            </a:endParaRPr>
          </a:p>
          <a:p>
            <a:pPr marL="342900" indent="-342900">
              <a:buFont typeface="Wingdings"/>
              <a:buChar char="ü"/>
            </a:pP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Wingdings"/>
              <a:buChar char="ü"/>
            </a:pPr>
            <a:r>
              <a:rPr lang="en-US" sz="1600" b="1" u="sng">
                <a:solidFill>
                  <a:srgbClr val="000000"/>
                </a:solidFill>
                <a:ea typeface="+mn-lt"/>
                <a:cs typeface="+mn-lt"/>
              </a:rPr>
              <a:t>Enhanced lead generation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: Customer reviews and ratings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 can be used to show social proof and build trust with potential customers. Detailed breakdown about 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shipping and return policies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 can also be provided to reduce uncertainty and build trust</a:t>
            </a:r>
            <a:endParaRPr lang="en-US" sz="1600">
              <a:solidFill>
                <a:srgbClr val="000000"/>
              </a:solidFill>
              <a:cs typeface="Calibri"/>
            </a:endParaRPr>
          </a:p>
          <a:p>
            <a:pPr marL="342900" indent="-342900">
              <a:buFont typeface="Wingdings"/>
              <a:buChar char="ü"/>
            </a:pP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Wingdings"/>
              <a:buChar char="ü"/>
            </a:pPr>
            <a:r>
              <a:rPr lang="en-US" sz="1600" b="1" u="sng">
                <a:solidFill>
                  <a:srgbClr val="000000"/>
                </a:solidFill>
                <a:ea typeface="+mn-lt"/>
                <a:cs typeface="+mn-lt"/>
              </a:rPr>
              <a:t>Retargeted campaigns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Social media retargeting ads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 can be used to reach customers who have visited the website but did not make a purchase. 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Abandoned cart emails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 can be sent to customers who leave items in their cart but do not complete the checkout process.</a:t>
            </a:r>
            <a:endParaRPr lang="en-US" sz="160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F82ACCE-793B-299F-0804-E2231D278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CEFDE3-730C-31E3-2C00-5D4FACA379BE}"/>
                  </a:ext>
                </a:extLst>
              </p14:cNvPr>
              <p14:cNvContentPartPr/>
              <p14:nvPr/>
            </p14:nvContentPartPr>
            <p14:xfrm>
              <a:off x="5593976" y="2581834"/>
              <a:ext cx="13447" cy="13447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8CEFDE3-730C-31E3-2C00-5D4FACA379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1626" y="1909484"/>
                <a:ext cx="1344700" cy="1344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EBD3B7-F92F-08C8-C4C1-993415DDB66C}"/>
                  </a:ext>
                </a:extLst>
              </p14:cNvPr>
              <p14:cNvContentPartPr/>
              <p14:nvPr/>
            </p14:nvContentPartPr>
            <p14:xfrm>
              <a:off x="5593976" y="2581834"/>
              <a:ext cx="13447" cy="13447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EBD3B7-F92F-08C8-C4C1-993415DDB6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1626" y="1909484"/>
                <a:ext cx="1344700" cy="1344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A780169-1069-3403-679D-90F0FBDD4E15}"/>
                  </a:ext>
                </a:extLst>
              </p14:cNvPr>
              <p14:cNvContentPartPr/>
              <p14:nvPr/>
            </p14:nvContentPartPr>
            <p14:xfrm>
              <a:off x="5593976" y="2581834"/>
              <a:ext cx="13447" cy="13447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780169-1069-3403-679D-90F0FBDD4E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1626" y="1909484"/>
                <a:ext cx="1344700" cy="1344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CCF49A9-DBED-3F8E-BE7B-FA2B6EA83261}"/>
                  </a:ext>
                </a:extLst>
              </p14:cNvPr>
              <p14:cNvContentPartPr/>
              <p14:nvPr/>
            </p14:nvContentPartPr>
            <p14:xfrm>
              <a:off x="6167717" y="3307976"/>
              <a:ext cx="13447" cy="13447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CCF49A9-DBED-3F8E-BE7B-FA2B6EA832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5367" y="2635626"/>
                <a:ext cx="1344700" cy="1344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29B55D4-8825-CF51-8E9F-1A3E5F03AE8C}"/>
                  </a:ext>
                </a:extLst>
              </p14:cNvPr>
              <p14:cNvContentPartPr/>
              <p14:nvPr/>
            </p14:nvContentPartPr>
            <p14:xfrm>
              <a:off x="5925670" y="3191434"/>
              <a:ext cx="13447" cy="13447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29B55D4-8825-CF51-8E9F-1A3E5F03AE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53320" y="2519084"/>
                <a:ext cx="1344700" cy="1344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555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5">
            <a:extLst>
              <a:ext uri="{FF2B5EF4-FFF2-40B4-BE49-F238E27FC236}">
                <a16:creationId xmlns:a16="http://schemas.microsoft.com/office/drawing/2014/main" id="{5A527B42-9234-84D4-E29B-E92E100DDE84}"/>
              </a:ext>
            </a:extLst>
          </p:cNvPr>
          <p:cNvSpPr txBox="1">
            <a:spLocks/>
          </p:cNvSpPr>
          <p:nvPr/>
        </p:nvSpPr>
        <p:spPr>
          <a:xfrm>
            <a:off x="320623" y="90815"/>
            <a:ext cx="4673407" cy="66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 pitchFamily="2" charset="0"/>
                <a:ea typeface="Roboto Slab" pitchFamily="2" charset="0"/>
                <a:cs typeface="Roboto Slab" pitchFamily="2" charset="0"/>
                <a:sym typeface="Roboto Slab"/>
              </a:rPr>
              <a:t>  Average Order Value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 pitchFamily="2" charset="0"/>
              <a:ea typeface="Roboto Slab" pitchFamily="2" charset="0"/>
              <a:cs typeface="Roboto Slab" pitchFamily="2" charset="0"/>
              <a:sym typeface="Roboto Slab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5F6A22-CBBF-5ADA-2835-D28E51DC9D7A}"/>
              </a:ext>
            </a:extLst>
          </p:cNvPr>
          <p:cNvSpPr txBox="1"/>
          <p:nvPr/>
        </p:nvSpPr>
        <p:spPr>
          <a:xfrm>
            <a:off x="8860323" y="3570455"/>
            <a:ext cx="2405326" cy="30087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ea typeface="+mn-lt"/>
                <a:cs typeface="+mn-lt"/>
              </a:rPr>
              <a:t>Average Order Value has </a:t>
            </a:r>
            <a:r>
              <a:rPr lang="en-US" sz="1600" b="1">
                <a:ea typeface="+mn-lt"/>
                <a:cs typeface="+mn-lt"/>
              </a:rPr>
              <a:t>gone up by </a:t>
            </a:r>
            <a:r>
              <a:rPr lang="en-US" sz="1600" b="1">
                <a:solidFill>
                  <a:schemeClr val="accent6"/>
                </a:solidFill>
                <a:ea typeface="+mn-lt"/>
                <a:cs typeface="+mn-lt"/>
              </a:rPr>
              <a:t>8.19</a:t>
            </a:r>
            <a:r>
              <a:rPr lang="en-US" sz="1600" b="1">
                <a:solidFill>
                  <a:srgbClr val="00B050"/>
                </a:solidFill>
                <a:ea typeface="+mn-lt"/>
                <a:cs typeface="+mn-lt"/>
              </a:rPr>
              <a:t>%</a:t>
            </a:r>
            <a:r>
              <a:rPr lang="en-US" sz="1600">
                <a:ea typeface="+mn-lt"/>
                <a:cs typeface="+mn-lt"/>
              </a:rPr>
              <a:t> compared to March 2023. Even though it seemed like the AOV was dropping in the second week of March 2023, it ultimately stays a little higher at $115</a:t>
            </a:r>
            <a:r>
              <a:rPr lang="en-US" sz="1600" b="1">
                <a:ea typeface="+mn-lt"/>
                <a:cs typeface="+mn-lt"/>
              </a:rPr>
              <a:t>.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AC95F12-0B01-4D8A-977F-691125A54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5F29A54-1ED4-2A91-9141-976EFC43B48B}"/>
                  </a:ext>
                </a:extLst>
              </p14:cNvPr>
              <p14:cNvContentPartPr/>
              <p14:nvPr/>
            </p14:nvContentPartPr>
            <p14:xfrm>
              <a:off x="7028329" y="4518211"/>
              <a:ext cx="13447" cy="13447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5F29A54-1ED4-2A91-9141-976EFC43B4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5979" y="3845861"/>
                <a:ext cx="1344700" cy="13447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D041DAB7-439E-3D3A-0320-064D65031C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00" y="975314"/>
            <a:ext cx="9503322" cy="2510357"/>
          </a:xfrm>
          <a:prstGeom prst="rect">
            <a:avLst/>
          </a:prstGeom>
        </p:spPr>
      </p:pic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971F1772-F637-CB33-33B9-A0E20EBD51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193" y="3494318"/>
            <a:ext cx="8346526" cy="24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4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5">
            <a:extLst>
              <a:ext uri="{FF2B5EF4-FFF2-40B4-BE49-F238E27FC236}">
                <a16:creationId xmlns:a16="http://schemas.microsoft.com/office/drawing/2014/main" id="{5A527B42-9234-84D4-E29B-E92E100DDE84}"/>
              </a:ext>
            </a:extLst>
          </p:cNvPr>
          <p:cNvSpPr txBox="1">
            <a:spLocks/>
          </p:cNvSpPr>
          <p:nvPr/>
        </p:nvSpPr>
        <p:spPr>
          <a:xfrm>
            <a:off x="320623" y="90815"/>
            <a:ext cx="4673407" cy="66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 pitchFamily="2" charset="0"/>
                <a:ea typeface="Roboto Slab" pitchFamily="2" charset="0"/>
                <a:cs typeface="Roboto Slab" pitchFamily="2" charset="0"/>
                <a:sym typeface="Roboto Slab"/>
              </a:rPr>
              <a:t>  Average Order Value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 pitchFamily="2" charset="0"/>
              <a:ea typeface="Roboto Slab" pitchFamily="2" charset="0"/>
              <a:cs typeface="Roboto Slab" pitchFamily="2" charset="0"/>
              <a:sym typeface="Roboto Slab"/>
            </a:endParaRP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E191BC2C-0020-EB8B-A83C-89106161EF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39"/>
          <a:stretch/>
        </p:blipFill>
        <p:spPr>
          <a:xfrm>
            <a:off x="398384" y="3643688"/>
            <a:ext cx="3935175" cy="280849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A68D51-7230-3447-BE29-3FF78DBE3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279852"/>
              </p:ext>
            </p:extLst>
          </p:nvPr>
        </p:nvGraphicFramePr>
        <p:xfrm>
          <a:off x="4104204" y="1666620"/>
          <a:ext cx="6074297" cy="31843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7959">
                  <a:extLst>
                    <a:ext uri="{9D8B030D-6E8A-4147-A177-3AD203B41FA5}">
                      <a16:colId xmlns:a16="http://schemas.microsoft.com/office/drawing/2014/main" val="4220667513"/>
                    </a:ext>
                  </a:extLst>
                </a:gridCol>
                <a:gridCol w="1415968">
                  <a:extLst>
                    <a:ext uri="{9D8B030D-6E8A-4147-A177-3AD203B41FA5}">
                      <a16:colId xmlns:a16="http://schemas.microsoft.com/office/drawing/2014/main" val="1349614145"/>
                    </a:ext>
                  </a:extLst>
                </a:gridCol>
                <a:gridCol w="1457010">
                  <a:extLst>
                    <a:ext uri="{9D8B030D-6E8A-4147-A177-3AD203B41FA5}">
                      <a16:colId xmlns:a16="http://schemas.microsoft.com/office/drawing/2014/main" val="714689107"/>
                    </a:ext>
                  </a:extLst>
                </a:gridCol>
                <a:gridCol w="1313360">
                  <a:extLst>
                    <a:ext uri="{9D8B030D-6E8A-4147-A177-3AD203B41FA5}">
                      <a16:colId xmlns:a16="http://schemas.microsoft.com/office/drawing/2014/main" val="3180305939"/>
                    </a:ext>
                  </a:extLst>
                </a:gridCol>
              </a:tblGrid>
              <a:tr h="291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REGION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AOV 2022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AOV 2023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% CHANGE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36264"/>
                  </a:ext>
                </a:extLst>
              </a:tr>
              <a:tr h="271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TEXAS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$118.39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$78.12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-34.02%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298589"/>
                  </a:ext>
                </a:extLst>
              </a:tr>
              <a:tr h="291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FLORIDA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$118.31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$182.80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54.51%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553954"/>
                  </a:ext>
                </a:extLst>
              </a:tr>
              <a:tr h="291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NEW JERSEY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$100.70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$170.49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69.31%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690546"/>
                  </a:ext>
                </a:extLst>
              </a:tr>
              <a:tr h="291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PENNSYLVANIA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$124.94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$67.34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-46.10%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453966"/>
                  </a:ext>
                </a:extLst>
              </a:tr>
              <a:tr h="291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OHIO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$145.38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$78.00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-46.35%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501269"/>
                  </a:ext>
                </a:extLst>
              </a:tr>
              <a:tr h="291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TENNESSEE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$204.45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$85.38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-58.24%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150049"/>
                  </a:ext>
                </a:extLst>
              </a:tr>
              <a:tr h="291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SOUTH CAROLINA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$120.90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$235.42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94.72%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105164"/>
                  </a:ext>
                </a:extLst>
              </a:tr>
              <a:tr h="291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UTAH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$255.35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$94.67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-62.92%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662182"/>
                  </a:ext>
                </a:extLst>
              </a:tr>
              <a:tr h="291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NEW HAMPSHIRE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$154.73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$85.60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-44.68%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958789"/>
                  </a:ext>
                </a:extLst>
              </a:tr>
              <a:tr h="291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HAWAII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$48.75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$180.00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269.23%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843632"/>
                  </a:ext>
                </a:extLst>
              </a:tr>
            </a:tbl>
          </a:graphicData>
        </a:graphic>
      </p:graphicFrame>
      <p:pic>
        <p:nvPicPr>
          <p:cNvPr id="2" name="Picture 1" descr="Map&#10;&#10;Description automatically generated">
            <a:extLst>
              <a:ext uri="{FF2B5EF4-FFF2-40B4-BE49-F238E27FC236}">
                <a16:creationId xmlns:a16="http://schemas.microsoft.com/office/drawing/2014/main" id="{838E77CD-6752-56AD-7F0A-716ECDC8A0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8"/>
          <a:stretch/>
        </p:blipFill>
        <p:spPr>
          <a:xfrm>
            <a:off x="397337" y="969907"/>
            <a:ext cx="3596612" cy="2817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67F5A9-7840-8FA4-33FC-86B3F68DF11A}"/>
              </a:ext>
            </a:extLst>
          </p:cNvPr>
          <p:cNvSpPr txBox="1"/>
          <p:nvPr/>
        </p:nvSpPr>
        <p:spPr>
          <a:xfrm>
            <a:off x="4678000" y="5181311"/>
            <a:ext cx="6795211" cy="111594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>
                <a:solidFill>
                  <a:srgbClr val="CC0000"/>
                </a:solidFill>
                <a:ea typeface="+mn-lt"/>
                <a:cs typeface="+mn-lt"/>
              </a:rPr>
              <a:t>Alarming drops in: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 Texas, Pennsylvania, Ohio, Tennessee, Utah, New Hampshire </a:t>
            </a:r>
          </a:p>
          <a:p>
            <a:pPr algn="ctr">
              <a:lnSpc>
                <a:spcPct val="150000"/>
              </a:lnSpc>
            </a:pPr>
            <a:endParaRPr lang="en-US" sz="1400">
              <a:latin typeface="HelveticaNeue for Target"/>
            </a:endParaRPr>
          </a:p>
          <a:p>
            <a:pPr algn="ctr">
              <a:lnSpc>
                <a:spcPct val="150000"/>
              </a:lnSpc>
            </a:pPr>
            <a:r>
              <a:rPr lang="en-US" sz="1600" b="1">
                <a:solidFill>
                  <a:srgbClr val="00B050"/>
                </a:solidFill>
                <a:ea typeface="+mn-lt"/>
                <a:cs typeface="+mn-lt"/>
              </a:rPr>
              <a:t>Notable increase in: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 Florida, New Jersey, South Carolina and Hawaii 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14DC37F-A96C-5D65-667B-5E22227F3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646E337-CECE-F333-0C0C-211B320A0F28}"/>
                  </a:ext>
                </a:extLst>
              </p14:cNvPr>
              <p14:cNvContentPartPr/>
              <p14:nvPr/>
            </p14:nvContentPartPr>
            <p14:xfrm>
              <a:off x="7351058" y="5369858"/>
              <a:ext cx="13447" cy="13447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646E337-CECE-F333-0C0C-211B320A0F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78708" y="4697508"/>
                <a:ext cx="1344700" cy="1344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9336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A99313-AD44-5DEE-63DD-F6061FF55F3A}"/>
              </a:ext>
            </a:extLst>
          </p:cNvPr>
          <p:cNvSpPr txBox="1"/>
          <p:nvPr/>
        </p:nvSpPr>
        <p:spPr>
          <a:xfrm>
            <a:off x="1687272" y="472400"/>
            <a:ext cx="833336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>
                <a:latin typeface="Roboto Slab"/>
                <a:ea typeface="Roboto Slab"/>
                <a:cs typeface="Roboto Slab"/>
              </a:rPr>
              <a:t>Recommendations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FF1737-0A0D-D5C1-6767-D7F6AB9A78A2}"/>
              </a:ext>
            </a:extLst>
          </p:cNvPr>
          <p:cNvSpPr/>
          <p:nvPr/>
        </p:nvSpPr>
        <p:spPr>
          <a:xfrm>
            <a:off x="0" y="6491235"/>
            <a:ext cx="12192000" cy="366765"/>
          </a:xfrm>
          <a:prstGeom prst="rect">
            <a:avLst/>
          </a:prstGeom>
          <a:solidFill>
            <a:srgbClr val="CC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2FD034C7-C176-DAB9-1768-FFF86049B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0901E2-D032-404C-C891-B018199A11C0}"/>
              </a:ext>
            </a:extLst>
          </p:cNvPr>
          <p:cNvSpPr txBox="1"/>
          <p:nvPr/>
        </p:nvSpPr>
        <p:spPr>
          <a:xfrm>
            <a:off x="946027" y="2123154"/>
            <a:ext cx="9980284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ü"/>
            </a:pPr>
            <a:r>
              <a:rPr lang="en-US" sz="1600" b="1" u="sng">
                <a:solidFill>
                  <a:srgbClr val="000000"/>
                </a:solidFill>
                <a:ea typeface="+mn-lt"/>
                <a:cs typeface="+mn-lt"/>
              </a:rPr>
              <a:t>Offer Product Bundles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 Creating product bundles can encourage customers to buy more items at once and increase the AOV. Bundling complementary products that customers typically purchase together and offering a discounted price for the bundle.</a:t>
            </a:r>
          </a:p>
          <a:p>
            <a:pPr marL="342900" indent="-342900">
              <a:buFont typeface="Wingdings"/>
              <a:buChar char="ü"/>
            </a:pP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Wingdings"/>
              <a:buChar char="ü"/>
            </a:pPr>
            <a:r>
              <a:rPr lang="en-US" sz="1600" b="1" u="sng">
                <a:solidFill>
                  <a:srgbClr val="000000"/>
                </a:solidFill>
                <a:ea typeface="+mn-lt"/>
                <a:cs typeface="+mn-lt"/>
              </a:rPr>
              <a:t>Upsell and Cross-Sell: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 Suggesting complementary products or upgrades to customers during the checkout process or on product pages. For example, if a customer is buying a camera, suggest a camera bag or additional lenses to go with it.</a:t>
            </a:r>
          </a:p>
          <a:p>
            <a:pPr marL="342900" indent="-342900">
              <a:buFont typeface="Wingdings"/>
              <a:buChar char="ü"/>
            </a:pP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Wingdings"/>
              <a:buChar char="ü"/>
            </a:pPr>
            <a:r>
              <a:rPr lang="en-US" sz="1600" b="1" u="sng">
                <a:solidFill>
                  <a:srgbClr val="000000"/>
                </a:solidFill>
                <a:ea typeface="+mn-lt"/>
                <a:cs typeface="+mn-lt"/>
              </a:rPr>
              <a:t>Implement a Loyalty Program: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 Rewarding customers for spending more with a loyalty program. Offering discounts, free items, or exclusive access to products for customers who reach certain spending thresholds.</a:t>
            </a:r>
          </a:p>
          <a:p>
            <a:pPr marL="342900" indent="-342900">
              <a:buFont typeface="Wingdings"/>
              <a:buChar char="ü"/>
            </a:pP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7887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6D50-D2D4-6E04-DDD6-0E5F1D71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74" y="108835"/>
            <a:ext cx="7292425" cy="677295"/>
          </a:xfrm>
        </p:spPr>
        <p:txBody>
          <a:bodyPr>
            <a:normAutofit/>
          </a:bodyPr>
          <a:lstStyle/>
          <a:p>
            <a:r>
              <a:rPr lang="en-US" sz="3600" b="1">
                <a:latin typeface="Roboto Slab" pitchFamily="2" charset="0"/>
                <a:ea typeface="Roboto Slab" pitchFamily="2" charset="0"/>
                <a:cs typeface="Roboto Slab" pitchFamily="2" charset="0"/>
              </a:rPr>
              <a:t>Waterfall Table</a:t>
            </a:r>
            <a:endParaRPr lang="en-IN" sz="3600" b="1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05A18-990E-A8D5-60E4-DF823F593204}"/>
              </a:ext>
            </a:extLst>
          </p:cNvPr>
          <p:cNvSpPr txBox="1"/>
          <p:nvPr/>
        </p:nvSpPr>
        <p:spPr>
          <a:xfrm>
            <a:off x="780291" y="4752502"/>
            <a:ext cx="11000765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1" kern="100">
                <a:latin typeface="Calibri"/>
                <a:cs typeface="Times New Roman"/>
              </a:rPr>
              <a:t>Decrease in conversion rate</a:t>
            </a:r>
            <a:r>
              <a:rPr lang="en-US" sz="1600" kern="100">
                <a:latin typeface="Calibri"/>
                <a:cs typeface="Times New Roman"/>
              </a:rPr>
              <a:t> has been the biggest driver of decrease in revenue with an adjusted impact of </a:t>
            </a:r>
            <a:r>
              <a:rPr lang="en-US" sz="1600" kern="100">
                <a:solidFill>
                  <a:srgbClr val="000000"/>
                </a:solidFill>
                <a:latin typeface="Calibri"/>
                <a:cs typeface="Times New Roman"/>
              </a:rPr>
              <a:t>approximately </a:t>
            </a:r>
            <a:r>
              <a:rPr lang="en-US" sz="1600" kern="100">
                <a:solidFill>
                  <a:srgbClr val="CC0000"/>
                </a:solidFill>
                <a:latin typeface="Calibri"/>
                <a:cs typeface="Times New Roman"/>
              </a:rPr>
              <a:t>($57k)</a:t>
            </a:r>
            <a:endParaRPr lang="en-US" sz="1600" kern="100">
              <a:solidFill>
                <a:srgbClr val="CC0000"/>
              </a:solidFill>
              <a:latin typeface="Calibri"/>
              <a:cs typeface="Times New Roman" panose="02020603050405020304" pitchFamily="18" charset="0"/>
            </a:endParaRPr>
          </a:p>
          <a:p>
            <a:endParaRPr lang="en-US" sz="1600" kern="100">
              <a:latin typeface="Calibri"/>
              <a:cs typeface="Times New Roman" panose="02020603050405020304" pitchFamily="18" charset="0"/>
            </a:endParaRPr>
          </a:p>
          <a:p>
            <a:r>
              <a:rPr lang="en-US" sz="1600" b="1" kern="100">
                <a:latin typeface="Calibri"/>
                <a:cs typeface="Times New Roman"/>
              </a:rPr>
              <a:t>Increase in AOV</a:t>
            </a:r>
            <a:r>
              <a:rPr lang="en-US" sz="1600" kern="100">
                <a:latin typeface="Calibri"/>
                <a:cs typeface="Times New Roman"/>
              </a:rPr>
              <a:t> had a positive impact on revenue with adjusted impact of </a:t>
            </a:r>
            <a:r>
              <a:rPr lang="en-US" sz="1600" kern="100">
                <a:solidFill>
                  <a:srgbClr val="000000"/>
                </a:solidFill>
                <a:ea typeface="+mn-lt"/>
                <a:cs typeface="+mn-lt"/>
              </a:rPr>
              <a:t>approximately </a:t>
            </a:r>
            <a:r>
              <a:rPr lang="en-US" sz="1600" kern="100">
                <a:solidFill>
                  <a:srgbClr val="00B050"/>
                </a:solidFill>
                <a:latin typeface="Calibri"/>
                <a:cs typeface="Times New Roman"/>
              </a:rPr>
              <a:t>$15k</a:t>
            </a:r>
            <a:endParaRPr lang="en-US" sz="1600" kern="100">
              <a:solidFill>
                <a:srgbClr val="00B050"/>
              </a:solidFill>
              <a:latin typeface="Calibri"/>
              <a:ea typeface="Calibri"/>
              <a:cs typeface="Times New Roman"/>
            </a:endParaRPr>
          </a:p>
          <a:p>
            <a:endParaRPr lang="en-US" sz="1600" kern="100">
              <a:latin typeface="Calibri"/>
              <a:cs typeface="Times New Roman" panose="02020603050405020304" pitchFamily="18" charset="0"/>
            </a:endParaRPr>
          </a:p>
          <a:p>
            <a:r>
              <a:rPr lang="en-US" sz="1600" b="1" kern="100">
                <a:latin typeface="Calibri"/>
                <a:cs typeface="Times New Roman"/>
              </a:rPr>
              <a:t>Decrease in number of visits</a:t>
            </a:r>
            <a:r>
              <a:rPr lang="en-US" sz="1600" kern="100">
                <a:latin typeface="Calibri"/>
                <a:cs typeface="Times New Roman"/>
              </a:rPr>
              <a:t> had a negative impact on revenue with adjusted impact of </a:t>
            </a:r>
            <a:r>
              <a:rPr lang="en-US" sz="1600" kern="100">
                <a:solidFill>
                  <a:srgbClr val="000000"/>
                </a:solidFill>
                <a:ea typeface="+mn-lt"/>
                <a:cs typeface="+mn-lt"/>
              </a:rPr>
              <a:t>approximately </a:t>
            </a:r>
            <a:r>
              <a:rPr lang="en-US" sz="1600" kern="100">
                <a:solidFill>
                  <a:srgbClr val="CC0000"/>
                </a:solidFill>
                <a:latin typeface="Calibri"/>
                <a:cs typeface="Times New Roman"/>
              </a:rPr>
              <a:t>($46k)</a:t>
            </a:r>
            <a:endParaRPr lang="en-US" sz="1600" kern="100">
              <a:solidFill>
                <a:srgbClr val="CC00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E6FD6F-F265-BD44-4431-7378BDD7A0C3}"/>
              </a:ext>
            </a:extLst>
          </p:cNvPr>
          <p:cNvSpPr/>
          <p:nvPr/>
        </p:nvSpPr>
        <p:spPr>
          <a:xfrm>
            <a:off x="415392" y="5348241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613099-3219-3F1A-0006-AB1AB5362D7D}"/>
              </a:ext>
            </a:extLst>
          </p:cNvPr>
          <p:cNvSpPr/>
          <p:nvPr/>
        </p:nvSpPr>
        <p:spPr>
          <a:xfrm>
            <a:off x="424357" y="5841300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B5A2CB-715A-FFE5-A8D9-4F13ABDF3B6A}"/>
              </a:ext>
            </a:extLst>
          </p:cNvPr>
          <p:cNvSpPr/>
          <p:nvPr/>
        </p:nvSpPr>
        <p:spPr>
          <a:xfrm>
            <a:off x="415392" y="4855182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7DD56FE-3EDE-6996-7328-76B5312DA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p:pic>
        <p:nvPicPr>
          <p:cNvPr id="10" name="Picture 11" descr="Table&#10;&#10;Description automatically generated">
            <a:extLst>
              <a:ext uri="{FF2B5EF4-FFF2-40B4-BE49-F238E27FC236}">
                <a16:creationId xmlns:a16="http://schemas.microsoft.com/office/drawing/2014/main" id="{691B84A1-7172-7E1B-C73F-4D913A6D2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2" y="944034"/>
            <a:ext cx="8218713" cy="1377645"/>
          </a:xfrm>
          <a:prstGeom prst="rect">
            <a:avLst/>
          </a:prstGeom>
        </p:spPr>
      </p:pic>
      <p:pic>
        <p:nvPicPr>
          <p:cNvPr id="12" name="Picture 12" descr="Table&#10;&#10;Description automatically generated">
            <a:extLst>
              <a:ext uri="{FF2B5EF4-FFF2-40B4-BE49-F238E27FC236}">
                <a16:creationId xmlns:a16="http://schemas.microsoft.com/office/drawing/2014/main" id="{9802C965-7E72-C539-6F11-F4F67042B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71" y="2609170"/>
            <a:ext cx="5998028" cy="137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0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8A2A-BFF2-BDED-6225-5EEDBB35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273" y="2858943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b="1">
                <a:solidFill>
                  <a:srgbClr val="C00000"/>
                </a:solidFill>
                <a:cs typeface="Calibri Light"/>
              </a:rPr>
              <a:t>Thanks!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746F01B-0019-1936-442A-DFDC50241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79E3A3B1-A551-5AAD-BD0F-5662D7191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691" y="2680855"/>
            <a:ext cx="1219200" cy="1219200"/>
          </a:xfrm>
          <a:prstGeom prst="rect">
            <a:avLst/>
          </a:prstGeom>
        </p:spPr>
      </p:pic>
      <p:pic>
        <p:nvPicPr>
          <p:cNvPr id="6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12D2918-A07A-1D1D-A12A-1BD5550C5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082" y="2671330"/>
            <a:ext cx="1295399" cy="13490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D53D24A-0227-FB00-2715-C45EDD6F534D}"/>
                  </a:ext>
                </a:extLst>
              </p14:cNvPr>
              <p14:cNvContentPartPr/>
              <p14:nvPr/>
            </p14:nvContentPartPr>
            <p14:xfrm>
              <a:off x="4984376" y="3907831"/>
              <a:ext cx="865223" cy="108729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D53D24A-0227-FB00-2715-C45EDD6F53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66388" y="3889889"/>
                <a:ext cx="900839" cy="1442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021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E09A-6059-5D09-4D8C-EF26CA1B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latin typeface="Roboto Slab"/>
                <a:ea typeface="Roboto Slab"/>
                <a:cs typeface="Roboto Slab"/>
              </a:rPr>
              <a:t>Agenda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9FB3-5757-BB93-3B72-2C3ADBB5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331"/>
            <a:ext cx="10515600" cy="45306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Company Introduction</a:t>
            </a:r>
          </a:p>
          <a:p>
            <a:endParaRPr lang="en-US" sz="2000" b="1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Business Objectives</a:t>
            </a:r>
          </a:p>
          <a:p>
            <a:endParaRPr lang="en-US" sz="2000" b="1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Key Performance Indicators</a:t>
            </a:r>
          </a:p>
          <a:p>
            <a:pPr lvl="1"/>
            <a:r>
              <a:rPr lang="en-US" sz="1600" b="1">
                <a:ea typeface="+mn-lt"/>
                <a:cs typeface="+mn-lt"/>
              </a:rPr>
              <a:t>Revenue</a:t>
            </a:r>
          </a:p>
          <a:p>
            <a:pPr lvl="1"/>
            <a:r>
              <a:rPr lang="en-US" sz="1600" b="1">
                <a:ea typeface="+mn-lt"/>
                <a:cs typeface="+mn-lt"/>
              </a:rPr>
              <a:t>Conversion Rate</a:t>
            </a:r>
          </a:p>
          <a:p>
            <a:pPr lvl="1"/>
            <a:r>
              <a:rPr lang="en-US" sz="1600" b="1">
                <a:ea typeface="+mn-lt"/>
                <a:cs typeface="+mn-lt"/>
              </a:rPr>
              <a:t>Average Order Value</a:t>
            </a:r>
          </a:p>
          <a:p>
            <a:r>
              <a:rPr lang="en-US" sz="2000" b="1">
                <a:ea typeface="+mn-lt"/>
                <a:cs typeface="+mn-lt"/>
              </a:rPr>
              <a:t>Recommendations</a:t>
            </a:r>
          </a:p>
          <a:p>
            <a:endParaRPr lang="en-US" sz="2000" b="1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Waterfall Table Analysis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BCEFC2-912D-C7D2-68DE-7D4BFCEBD46F}"/>
              </a:ext>
            </a:extLst>
          </p:cNvPr>
          <p:cNvSpPr/>
          <p:nvPr/>
        </p:nvSpPr>
        <p:spPr>
          <a:xfrm>
            <a:off x="898452" y="1716247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6A381E-AB4D-C5D2-CB3B-C672F3E7DEDF}"/>
              </a:ext>
            </a:extLst>
          </p:cNvPr>
          <p:cNvSpPr/>
          <p:nvPr/>
        </p:nvSpPr>
        <p:spPr>
          <a:xfrm>
            <a:off x="930202" y="5342470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EFA7A7-6979-0679-600F-685A5C5F913D}"/>
              </a:ext>
            </a:extLst>
          </p:cNvPr>
          <p:cNvSpPr/>
          <p:nvPr/>
        </p:nvSpPr>
        <p:spPr>
          <a:xfrm>
            <a:off x="930202" y="4547226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C78C81-8765-7103-1772-6A44807CC055}"/>
              </a:ext>
            </a:extLst>
          </p:cNvPr>
          <p:cNvSpPr/>
          <p:nvPr/>
        </p:nvSpPr>
        <p:spPr>
          <a:xfrm>
            <a:off x="898452" y="3354920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14428B96-2F1E-3D9B-7027-3B4715135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217" y="-950055"/>
            <a:ext cx="3013733" cy="2950981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E49990B-08E3-C150-BA24-2FD4F43B155E}"/>
              </a:ext>
            </a:extLst>
          </p:cNvPr>
          <p:cNvSpPr/>
          <p:nvPr/>
        </p:nvSpPr>
        <p:spPr>
          <a:xfrm>
            <a:off x="894343" y="2513732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6CFCBD-3D89-B1F7-D629-AC19F8EC93E9}"/>
              </a:ext>
            </a:extLst>
          </p:cNvPr>
          <p:cNvSpPr/>
          <p:nvPr/>
        </p:nvSpPr>
        <p:spPr>
          <a:xfrm>
            <a:off x="1373582" y="3649635"/>
            <a:ext cx="91129" cy="7945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C4DF32-BA79-1231-A91A-1052BE4269D1}"/>
              </a:ext>
            </a:extLst>
          </p:cNvPr>
          <p:cNvSpPr/>
          <p:nvPr/>
        </p:nvSpPr>
        <p:spPr>
          <a:xfrm>
            <a:off x="1379932" y="3953314"/>
            <a:ext cx="91129" cy="7945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EFA8901-0651-61AE-8B0F-CA48594ED1BC}"/>
              </a:ext>
            </a:extLst>
          </p:cNvPr>
          <p:cNvSpPr/>
          <p:nvPr/>
        </p:nvSpPr>
        <p:spPr>
          <a:xfrm>
            <a:off x="1373581" y="4223375"/>
            <a:ext cx="97479" cy="7945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40A776-C21A-F9B5-51EB-5D32B8B930CB}"/>
              </a:ext>
            </a:extLst>
          </p:cNvPr>
          <p:cNvSpPr/>
          <p:nvPr/>
        </p:nvSpPr>
        <p:spPr>
          <a:xfrm>
            <a:off x="7174796" y="2422959"/>
            <a:ext cx="4473529" cy="29838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98;p5">
            <a:extLst>
              <a:ext uri="{FF2B5EF4-FFF2-40B4-BE49-F238E27FC236}">
                <a16:creationId xmlns:a16="http://schemas.microsoft.com/office/drawing/2014/main" id="{5A527B42-9234-84D4-E29B-E92E100DDE84}"/>
              </a:ext>
            </a:extLst>
          </p:cNvPr>
          <p:cNvSpPr txBox="1">
            <a:spLocks/>
          </p:cNvSpPr>
          <p:nvPr/>
        </p:nvSpPr>
        <p:spPr>
          <a:xfrm>
            <a:off x="356542" y="382217"/>
            <a:ext cx="5089362" cy="66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 pitchFamily="2" charset="0"/>
                <a:ea typeface="Roboto Slab" pitchFamily="2" charset="0"/>
                <a:cs typeface="Roboto Slab" pitchFamily="2" charset="0"/>
                <a:sym typeface="Roboto Slab"/>
              </a:rPr>
              <a:t>  </a:t>
            </a:r>
            <a:r>
              <a:rPr lang="en-US" sz="3600" kern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Company: Target</a:t>
            </a: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 pitchFamily="2" charset="0"/>
                <a:ea typeface="Roboto Slab" pitchFamily="2" charset="0"/>
                <a:cs typeface="Roboto Slab" pitchFamily="2" charset="0"/>
                <a:sym typeface="Roboto Slab"/>
              </a:rPr>
              <a:t> 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 pitchFamily="2" charset="0"/>
              <a:ea typeface="Roboto Slab" pitchFamily="2" charset="0"/>
              <a:cs typeface="Roboto Slab" pitchFamily="2" charset="0"/>
              <a:sym typeface="Roboto Slab"/>
            </a:endParaRPr>
          </a:p>
        </p:txBody>
      </p:sp>
      <p:pic>
        <p:nvPicPr>
          <p:cNvPr id="1032" name="Picture 8" descr="a target store with cars parked in front of it">
            <a:extLst>
              <a:ext uri="{FF2B5EF4-FFF2-40B4-BE49-F238E27FC236}">
                <a16:creationId xmlns:a16="http://schemas.microsoft.com/office/drawing/2014/main" id="{2A551FB8-6CEE-F6BF-8AC6-1DD4CC280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110" y="1886772"/>
            <a:ext cx="4473530" cy="298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5F6A22-CBBF-5ADA-2835-D28E51DC9D7A}"/>
              </a:ext>
            </a:extLst>
          </p:cNvPr>
          <p:cNvSpPr txBox="1"/>
          <p:nvPr/>
        </p:nvSpPr>
        <p:spPr>
          <a:xfrm>
            <a:off x="718893" y="1444719"/>
            <a:ext cx="5319202" cy="49403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1">
                <a:ea typeface="+mn-lt"/>
                <a:cs typeface="+mn-lt"/>
              </a:rPr>
              <a:t>General merchandise retailer</a:t>
            </a:r>
            <a:r>
              <a:rPr lang="en-US" sz="1600">
                <a:ea typeface="+mn-lt"/>
                <a:cs typeface="+mn-lt"/>
              </a:rPr>
              <a:t> with stores in all the US states</a:t>
            </a:r>
          </a:p>
          <a:p>
            <a:endParaRPr lang="en-US" sz="1600">
              <a:solidFill>
                <a:srgbClr val="454545"/>
              </a:solidFill>
              <a:latin typeface="HelveticaNeue for Target"/>
            </a:endParaRPr>
          </a:p>
          <a:p>
            <a:endParaRPr lang="en-US" sz="1600">
              <a:solidFill>
                <a:srgbClr val="454545"/>
              </a:solidFill>
              <a:latin typeface="HelveticaNeue for Target"/>
            </a:endParaRPr>
          </a:p>
          <a:p>
            <a:r>
              <a:rPr lang="en-US" sz="1600">
                <a:ea typeface="+mn-lt"/>
                <a:cs typeface="+mn-lt"/>
              </a:rPr>
              <a:t>Tagline: </a:t>
            </a:r>
            <a:r>
              <a:rPr lang="en-US" sz="1600" b="1">
                <a:ea typeface="+mn-lt"/>
                <a:cs typeface="+mn-lt"/>
              </a:rPr>
              <a:t>‘Expect More. Pay Less.’</a:t>
            </a:r>
          </a:p>
          <a:p>
            <a:endParaRPr lang="en-US" sz="1600">
              <a:ea typeface="+mn-lt"/>
              <a:cs typeface="+mn-lt"/>
            </a:endParaRPr>
          </a:p>
          <a:p>
            <a:endParaRPr lang="en-US" sz="1600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A total of </a:t>
            </a:r>
            <a:r>
              <a:rPr lang="en-US" sz="1600" b="1">
                <a:ea typeface="+mn-lt"/>
                <a:cs typeface="+mn-lt"/>
              </a:rPr>
              <a:t>1954</a:t>
            </a:r>
            <a:r>
              <a:rPr lang="en-US" sz="1600">
                <a:ea typeface="+mn-lt"/>
                <a:cs typeface="+mn-lt"/>
              </a:rPr>
              <a:t> stores in the USA</a:t>
            </a:r>
          </a:p>
          <a:p>
            <a:endParaRPr lang="en-US" sz="1600">
              <a:ea typeface="+mn-lt"/>
              <a:cs typeface="+mn-lt"/>
            </a:endParaRPr>
          </a:p>
          <a:p>
            <a:endParaRPr lang="en-US" sz="1600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Teamed up with </a:t>
            </a:r>
            <a:r>
              <a:rPr lang="en-US" sz="1600" b="1">
                <a:ea typeface="+mn-lt"/>
                <a:cs typeface="+mn-lt"/>
              </a:rPr>
              <a:t>Apple, </a:t>
            </a:r>
            <a:r>
              <a:rPr lang="en-US" sz="1600" b="1" err="1">
                <a:ea typeface="+mn-lt"/>
                <a:cs typeface="+mn-lt"/>
              </a:rPr>
              <a:t>Ulta</a:t>
            </a:r>
            <a:r>
              <a:rPr lang="en-US" sz="1600" b="1">
                <a:ea typeface="+mn-lt"/>
                <a:cs typeface="+mn-lt"/>
              </a:rPr>
              <a:t> Beauty, Starbucks, Levi, Strauss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 b="1">
                <a:ea typeface="+mn-lt"/>
                <a:cs typeface="+mn-lt"/>
              </a:rPr>
              <a:t>&amp;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b="1">
                <a:ea typeface="+mn-lt"/>
                <a:cs typeface="+mn-lt"/>
              </a:rPr>
              <a:t>Co</a:t>
            </a:r>
            <a:r>
              <a:rPr lang="en-US" sz="1600">
                <a:ea typeface="+mn-lt"/>
                <a:cs typeface="+mn-lt"/>
              </a:rPr>
              <a:t> to create innovative new in-store and digital shopping experiences </a:t>
            </a:r>
          </a:p>
          <a:p>
            <a:endParaRPr lang="en-US" sz="1600">
              <a:ea typeface="+mn-lt"/>
              <a:cs typeface="+mn-lt"/>
            </a:endParaRPr>
          </a:p>
          <a:p>
            <a:endParaRPr lang="en-US" sz="1600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There are </a:t>
            </a:r>
            <a:r>
              <a:rPr lang="en-US" sz="1600" b="1">
                <a:ea typeface="+mn-lt"/>
                <a:cs typeface="+mn-lt"/>
              </a:rPr>
              <a:t>45+ owned brands</a:t>
            </a:r>
            <a:r>
              <a:rPr lang="en-US" sz="1600">
                <a:ea typeface="+mn-lt"/>
                <a:cs typeface="+mn-lt"/>
              </a:rPr>
              <a:t> unique to target</a:t>
            </a:r>
          </a:p>
          <a:p>
            <a:endParaRPr lang="en-US" sz="1600">
              <a:ea typeface="+mn-lt"/>
              <a:cs typeface="+mn-lt"/>
            </a:endParaRPr>
          </a:p>
          <a:p>
            <a:endParaRPr lang="en-US" sz="1600">
              <a:ea typeface="+mn-lt"/>
              <a:cs typeface="+mn-lt"/>
            </a:endParaRPr>
          </a:p>
          <a:p>
            <a:r>
              <a:rPr lang="en-US" sz="1600" b="1">
                <a:ea typeface="+mn-lt"/>
                <a:cs typeface="+mn-lt"/>
              </a:rPr>
              <a:t>5%</a:t>
            </a:r>
            <a:r>
              <a:rPr lang="en-US" sz="1600">
                <a:ea typeface="+mn-lt"/>
                <a:cs typeface="+mn-lt"/>
              </a:rPr>
              <a:t> of Target’s profits go back to the community</a:t>
            </a:r>
            <a:r>
              <a:rPr lang="en-US" sz="1600">
                <a:solidFill>
                  <a:srgbClr val="454545"/>
                </a:solidFill>
                <a:latin typeface="HelveticaNeue for Target"/>
              </a:rPr>
              <a:t> </a:t>
            </a:r>
            <a:endParaRPr lang="en-US" sz="1600" b="0" i="0">
              <a:solidFill>
                <a:srgbClr val="454545"/>
              </a:solidFill>
              <a:effectLst/>
              <a:latin typeface="HelveticaNeue for Target"/>
            </a:endParaRPr>
          </a:p>
          <a:p>
            <a:pPr>
              <a:lnSpc>
                <a:spcPct val="200000"/>
              </a:lnSpc>
            </a:pPr>
            <a:endParaRPr lang="en-US" sz="1600">
              <a:latin typeface="HelveticaNeue for Targe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26498D-99B1-2C23-2F78-E28AE1596FA0}"/>
              </a:ext>
            </a:extLst>
          </p:cNvPr>
          <p:cNvSpPr/>
          <p:nvPr/>
        </p:nvSpPr>
        <p:spPr>
          <a:xfrm>
            <a:off x="540898" y="1553388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5F1B12-D95A-2204-BB06-C761966D34EC}"/>
              </a:ext>
            </a:extLst>
          </p:cNvPr>
          <p:cNvSpPr/>
          <p:nvPr/>
        </p:nvSpPr>
        <p:spPr>
          <a:xfrm>
            <a:off x="540898" y="2273347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9B1A40-46BF-BC02-9A47-6FACE6B12932}"/>
              </a:ext>
            </a:extLst>
          </p:cNvPr>
          <p:cNvSpPr/>
          <p:nvPr/>
        </p:nvSpPr>
        <p:spPr>
          <a:xfrm>
            <a:off x="540898" y="2993306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32BE955-8A7B-D983-D053-799680B1879E}"/>
              </a:ext>
            </a:extLst>
          </p:cNvPr>
          <p:cNvSpPr/>
          <p:nvPr/>
        </p:nvSpPr>
        <p:spPr>
          <a:xfrm>
            <a:off x="540898" y="3713265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3B66E2A-7EC0-08DA-0B7F-A82E8089C88E}"/>
              </a:ext>
            </a:extLst>
          </p:cNvPr>
          <p:cNvSpPr/>
          <p:nvPr/>
        </p:nvSpPr>
        <p:spPr>
          <a:xfrm>
            <a:off x="543675" y="4951734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403B9BE-C57F-0DAF-DD8D-3976AFB41B4E}"/>
              </a:ext>
            </a:extLst>
          </p:cNvPr>
          <p:cNvSpPr/>
          <p:nvPr/>
        </p:nvSpPr>
        <p:spPr>
          <a:xfrm>
            <a:off x="540898" y="5671693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36C2ADA-AA14-3BC2-6276-4E8C70889F70}"/>
              </a:ext>
            </a:extLst>
          </p:cNvPr>
          <p:cNvSpPr txBox="1">
            <a:spLocks/>
          </p:cNvSpPr>
          <p:nvPr/>
        </p:nvSpPr>
        <p:spPr>
          <a:xfrm>
            <a:off x="9116213" y="6526589"/>
            <a:ext cx="3364832" cy="331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HelveticaNeue for Target"/>
              </a:rPr>
              <a:t>Source: https://</a:t>
            </a:r>
            <a:r>
              <a:rPr lang="en-US" sz="1100" err="1">
                <a:latin typeface="HelveticaNeue for Target"/>
              </a:rPr>
              <a:t>corporate.target.com</a:t>
            </a:r>
            <a:br>
              <a:rPr lang="en-US" sz="1100">
                <a:latin typeface="HelveticaNeue for Target"/>
              </a:rPr>
            </a:br>
            <a:endParaRPr lang="en-US" sz="1100">
              <a:latin typeface="HelveticaNeue for Target"/>
            </a:endParaRPr>
          </a:p>
          <a:p>
            <a:endParaRPr lang="en-US" sz="1600">
              <a:solidFill>
                <a:srgbClr val="454545"/>
              </a:solidFill>
              <a:latin typeface="HelveticaNeue for Target"/>
            </a:endParaRPr>
          </a:p>
          <a:p>
            <a:br>
              <a:rPr lang="en-US" sz="1600"/>
            </a:br>
            <a:endParaRPr lang="en-US" sz="1600"/>
          </a:p>
          <a:p>
            <a:endParaRPr lang="en-US" sz="160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0727EBF-B60D-BC03-1C6B-57F468C2E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217" y="-950055"/>
            <a:ext cx="3013733" cy="295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5">
            <a:extLst>
              <a:ext uri="{FF2B5EF4-FFF2-40B4-BE49-F238E27FC236}">
                <a16:creationId xmlns:a16="http://schemas.microsoft.com/office/drawing/2014/main" id="{5A527B42-9234-84D4-E29B-E92E100DDE84}"/>
              </a:ext>
            </a:extLst>
          </p:cNvPr>
          <p:cNvSpPr txBox="1">
            <a:spLocks/>
          </p:cNvSpPr>
          <p:nvPr/>
        </p:nvSpPr>
        <p:spPr>
          <a:xfrm>
            <a:off x="5040542" y="372300"/>
            <a:ext cx="5089362" cy="66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Clr>
                <a:srgbClr val="FFFFFF"/>
              </a:buClr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Roboto Slab"/>
              </a:rPr>
              <a:t>Business Objectives</a:t>
            </a:r>
            <a:r>
              <a:rPr lang="en-US" sz="3600" kern="0">
                <a:solidFill>
                  <a:schemeClr val="tx1"/>
                </a:solidFill>
              </a:rPr>
              <a:t> 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 pitchFamily="2" charset="0"/>
              <a:ea typeface="Roboto Slab" pitchFamily="2" charset="0"/>
              <a:cs typeface="Roboto Slab" pitchFamily="2" charset="0"/>
              <a:sym typeface="Roboto Slab"/>
            </a:endParaRPr>
          </a:p>
        </p:txBody>
      </p:sp>
      <p:pic>
        <p:nvPicPr>
          <p:cNvPr id="2052" name="Picture 4" descr="blue shopping cart on street during daytime">
            <a:extLst>
              <a:ext uri="{FF2B5EF4-FFF2-40B4-BE49-F238E27FC236}">
                <a16:creationId xmlns:a16="http://schemas.microsoft.com/office/drawing/2014/main" id="{3D43E339-768A-292B-B8FF-44682BA98C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09"/>
          <a:stretch/>
        </p:blipFill>
        <p:spPr bwMode="auto">
          <a:xfrm>
            <a:off x="-14854" y="0"/>
            <a:ext cx="38071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218395-B3D8-7B62-EA66-F46FB03E9BA0}"/>
              </a:ext>
            </a:extLst>
          </p:cNvPr>
          <p:cNvSpPr txBox="1"/>
          <p:nvPr/>
        </p:nvSpPr>
        <p:spPr>
          <a:xfrm>
            <a:off x="4577163" y="2452436"/>
            <a:ext cx="7177266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>
                <a:ea typeface="+mn-lt"/>
                <a:cs typeface="+mn-lt"/>
              </a:rPr>
              <a:t>Increasing </a:t>
            </a:r>
            <a:r>
              <a:rPr lang="en-US" sz="1600" b="1">
                <a:ea typeface="+mn-lt"/>
                <a:cs typeface="+mn-lt"/>
              </a:rPr>
              <a:t>Revenue </a:t>
            </a:r>
            <a:r>
              <a:rPr lang="en-US" sz="1600">
                <a:ea typeface="+mn-lt"/>
                <a:cs typeface="+mn-lt"/>
              </a:rPr>
              <a:t>across all geographical locations in the US, </a:t>
            </a:r>
            <a:endParaRPr lang="en-US"/>
          </a:p>
          <a:p>
            <a:r>
              <a:rPr lang="en-US" sz="1600">
                <a:ea typeface="+mn-lt"/>
                <a:cs typeface="+mn-lt"/>
              </a:rPr>
              <a:t>channels and device</a:t>
            </a:r>
            <a:r>
              <a:rPr lang="en-US" sz="1600">
                <a:solidFill>
                  <a:srgbClr val="000000"/>
                </a:solidFill>
                <a:latin typeface="HelveticaNeue for Target"/>
                <a:cs typeface="Calibri" panose="020F0502020204030204"/>
              </a:rPr>
              <a:t> categories.</a:t>
            </a:r>
            <a:endParaRPr lang="en-US" sz="1600" b="0" i="0">
              <a:solidFill>
                <a:srgbClr val="000000"/>
              </a:solidFill>
              <a:effectLst/>
              <a:latin typeface="HelveticaNeue for Target"/>
              <a:cs typeface="Calibri" panose="020F0502020204030204"/>
            </a:endParaRPr>
          </a:p>
          <a:p>
            <a:pPr algn="l"/>
            <a:endParaRPr lang="en-US" sz="1600" b="0" i="0">
              <a:solidFill>
                <a:srgbClr val="000000"/>
              </a:solidFill>
              <a:effectLst/>
              <a:latin typeface="HelveticaNeue for Target"/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>
              <a:latin typeface="HelveticaNeue for Target"/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Increasing the </a:t>
            </a:r>
            <a:r>
              <a:rPr lang="en-US" sz="1600" b="1">
                <a:ea typeface="+mn-lt"/>
                <a:cs typeface="+mn-lt"/>
              </a:rPr>
              <a:t>percentage of website visitors</a:t>
            </a:r>
            <a:r>
              <a:rPr lang="en-US" sz="1600">
                <a:ea typeface="+mn-lt"/>
                <a:cs typeface="+mn-lt"/>
              </a:rPr>
              <a:t> who will make more purchases and enhance overall business growth.</a:t>
            </a:r>
            <a:endParaRPr lang="en-US" sz="1600">
              <a:latin typeface="Calibri"/>
              <a:cs typeface="Calibri"/>
            </a:endParaRPr>
          </a:p>
          <a:p>
            <a:endParaRPr lang="en-US" sz="1600">
              <a:solidFill>
                <a:srgbClr val="000000"/>
              </a:solidFill>
              <a:latin typeface="Calibri" panose="020F0502020204030204"/>
              <a:ea typeface="+mn-lt"/>
              <a:cs typeface="+mn-lt"/>
            </a:endParaRPr>
          </a:p>
          <a:p>
            <a:endParaRPr lang="en-US" sz="1600">
              <a:latin typeface="HelveticaNeue for Target"/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Increasing </a:t>
            </a:r>
            <a:r>
              <a:rPr lang="en-US" sz="1600" b="1">
                <a:ea typeface="+mn-lt"/>
                <a:cs typeface="+mn-lt"/>
              </a:rPr>
              <a:t>Average Order Value </a:t>
            </a:r>
            <a:r>
              <a:rPr lang="en-US" sz="1600">
                <a:ea typeface="+mn-lt"/>
                <a:cs typeface="+mn-lt"/>
              </a:rPr>
              <a:t>across different states in the US and across all visitors that come into our website.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AB1EF8-0506-849B-61B0-01F9777D3A66}"/>
              </a:ext>
            </a:extLst>
          </p:cNvPr>
          <p:cNvSpPr/>
          <p:nvPr/>
        </p:nvSpPr>
        <p:spPr>
          <a:xfrm>
            <a:off x="4326525" y="2585592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6410FA-EB98-15BD-68AB-E449765CB575}"/>
              </a:ext>
            </a:extLst>
          </p:cNvPr>
          <p:cNvSpPr/>
          <p:nvPr/>
        </p:nvSpPr>
        <p:spPr>
          <a:xfrm>
            <a:off x="4326523" y="3493912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F97ED4-E45F-49EE-F2EA-3F53BB1BB571}"/>
              </a:ext>
            </a:extLst>
          </p:cNvPr>
          <p:cNvSpPr/>
          <p:nvPr/>
        </p:nvSpPr>
        <p:spPr>
          <a:xfrm>
            <a:off x="4326522" y="4499366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83C67D7-C674-29EF-1195-BD13E12AC304}"/>
              </a:ext>
            </a:extLst>
          </p:cNvPr>
          <p:cNvSpPr txBox="1">
            <a:spLocks/>
          </p:cNvSpPr>
          <p:nvPr/>
        </p:nvSpPr>
        <p:spPr>
          <a:xfrm>
            <a:off x="9246841" y="6581251"/>
            <a:ext cx="3364832" cy="331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HelveticaNeue for Target"/>
              </a:rPr>
              <a:t>Source: https://</a:t>
            </a:r>
            <a:r>
              <a:rPr lang="en-US" sz="1100" err="1">
                <a:latin typeface="HelveticaNeue for Target"/>
              </a:rPr>
              <a:t>corporate.target.com</a:t>
            </a:r>
            <a:br>
              <a:rPr lang="en-US" sz="1100">
                <a:latin typeface="HelveticaNeue for Target"/>
              </a:rPr>
            </a:br>
            <a:endParaRPr lang="en-US" sz="1100">
              <a:latin typeface="HelveticaNeue for Target"/>
            </a:endParaRPr>
          </a:p>
          <a:p>
            <a:endParaRPr lang="en-US" sz="1600">
              <a:solidFill>
                <a:srgbClr val="454545"/>
              </a:solidFill>
              <a:latin typeface="HelveticaNeue for Target"/>
            </a:endParaRPr>
          </a:p>
          <a:p>
            <a:br>
              <a:rPr lang="en-US" sz="1600"/>
            </a:br>
            <a:endParaRPr lang="en-US" sz="1600"/>
          </a:p>
          <a:p>
            <a:endParaRPr lang="en-US" sz="160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DD91861-36F6-7C2A-2F49-48C6ABD93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7934" y="-878337"/>
            <a:ext cx="2888228" cy="282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4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8;p5">
            <a:extLst>
              <a:ext uri="{FF2B5EF4-FFF2-40B4-BE49-F238E27FC236}">
                <a16:creationId xmlns:a16="http://schemas.microsoft.com/office/drawing/2014/main" id="{56430CC6-FC58-D323-E741-3A3056B94081}"/>
              </a:ext>
            </a:extLst>
          </p:cNvPr>
          <p:cNvSpPr txBox="1">
            <a:spLocks/>
          </p:cNvSpPr>
          <p:nvPr/>
        </p:nvSpPr>
        <p:spPr>
          <a:xfrm>
            <a:off x="708606" y="356849"/>
            <a:ext cx="6256942" cy="66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buClr>
                <a:srgbClr val="FFFFFF"/>
              </a:buClr>
              <a:defRPr/>
            </a:pPr>
            <a:r>
              <a:rPr lang="en-US" sz="3200" kern="0">
                <a:solidFill>
                  <a:schemeClr val="tx1"/>
                </a:solidFill>
              </a:rPr>
              <a:t> 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Roboto Slab"/>
              </a:rPr>
              <a:t> </a:t>
            </a:r>
            <a:r>
              <a:rPr lang="en-US" sz="3200" kern="0">
                <a:solidFill>
                  <a:schemeClr val="tx1"/>
                </a:solidFill>
              </a:rPr>
              <a:t>Key Performance Indicators</a:t>
            </a:r>
            <a:r>
              <a:rPr lang="en-US" sz="3600" kern="0">
                <a:solidFill>
                  <a:schemeClr val="tx1"/>
                </a:solidFill>
              </a:rPr>
              <a:t> 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 pitchFamily="2" charset="0"/>
              <a:ea typeface="Roboto Slab" pitchFamily="2" charset="0"/>
              <a:cs typeface="Roboto Slab" pitchFamily="2" charset="0"/>
              <a:sym typeface="Roboto Slab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5ABBABF-DA48-5988-189F-C633CA787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92" y="1775215"/>
            <a:ext cx="754629" cy="745665"/>
          </a:xfrm>
          <a:prstGeom prst="rect">
            <a:avLst/>
          </a:prstGeom>
        </p:spPr>
      </p:pic>
      <p:sp>
        <p:nvSpPr>
          <p:cNvPr id="10" name="Google Shape;98;p5">
            <a:extLst>
              <a:ext uri="{FF2B5EF4-FFF2-40B4-BE49-F238E27FC236}">
                <a16:creationId xmlns:a16="http://schemas.microsoft.com/office/drawing/2014/main" id="{291AC409-9CF1-2255-960F-FFBFF9C4BB70}"/>
              </a:ext>
            </a:extLst>
          </p:cNvPr>
          <p:cNvSpPr txBox="1">
            <a:spLocks/>
          </p:cNvSpPr>
          <p:nvPr/>
        </p:nvSpPr>
        <p:spPr>
          <a:xfrm>
            <a:off x="3419334" y="4566219"/>
            <a:ext cx="4757670" cy="617741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>
              <a:defRPr/>
            </a:pPr>
            <a:r>
              <a:rPr lang="en-US" sz="2400" kern="0">
                <a:solidFill>
                  <a:srgbClr val="FFFFFF"/>
                </a:solidFill>
              </a:rPr>
              <a:t>Average Order Value (AOV)</a:t>
            </a:r>
            <a:r>
              <a:rPr lang="en-US" sz="3600" kern="0">
                <a:solidFill>
                  <a:srgbClr val="FFFFFF"/>
                </a:solidFill>
              </a:rPr>
              <a:t> </a:t>
            </a:r>
            <a:endParaRPr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11" name="Google Shape;98;p5">
            <a:extLst>
              <a:ext uri="{FF2B5EF4-FFF2-40B4-BE49-F238E27FC236}">
                <a16:creationId xmlns:a16="http://schemas.microsoft.com/office/drawing/2014/main" id="{B989843F-9733-6BE2-8440-F21374158406}"/>
              </a:ext>
            </a:extLst>
          </p:cNvPr>
          <p:cNvSpPr txBox="1">
            <a:spLocks/>
          </p:cNvSpPr>
          <p:nvPr/>
        </p:nvSpPr>
        <p:spPr>
          <a:xfrm>
            <a:off x="3419334" y="3147783"/>
            <a:ext cx="4757669" cy="608099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>
              <a:buClr>
                <a:srgbClr val="FFFFFF"/>
              </a:buClr>
              <a:defRPr/>
            </a:pPr>
            <a:r>
              <a:rPr lang="en-US" sz="2400" kern="0">
                <a:solidFill>
                  <a:schemeClr val="bg1"/>
                </a:solidFill>
              </a:rPr>
              <a:t>Conversion Rate</a:t>
            </a:r>
            <a:endParaRPr lang="en-US" sz="2400" kern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12" name="Google Shape;98;p5">
            <a:extLst>
              <a:ext uri="{FF2B5EF4-FFF2-40B4-BE49-F238E27FC236}">
                <a16:creationId xmlns:a16="http://schemas.microsoft.com/office/drawing/2014/main" id="{8DA68EC8-B5AC-60EA-2BF4-9EE108009934}"/>
              </a:ext>
            </a:extLst>
          </p:cNvPr>
          <p:cNvSpPr txBox="1">
            <a:spLocks/>
          </p:cNvSpPr>
          <p:nvPr/>
        </p:nvSpPr>
        <p:spPr>
          <a:xfrm>
            <a:off x="3419335" y="1778436"/>
            <a:ext cx="4757668" cy="670851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>
              <a:buClr>
                <a:srgbClr val="FFFFFF"/>
              </a:buClr>
              <a:defRPr/>
            </a:pPr>
            <a:r>
              <a:rPr lang="en-US" sz="2400" kern="0">
                <a:solidFill>
                  <a:srgbClr val="FFFFFF"/>
                </a:solidFill>
              </a:rPr>
              <a:t>Revenue</a:t>
            </a:r>
            <a:endParaRPr lang="en-US" sz="2400" kern="0">
              <a:solidFill>
                <a:srgbClr val="FFFFFF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9FCEF27-2726-F020-64F4-4C19ED6F9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0E9669A-943B-8132-96BD-65DAED6C8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91" y="3084061"/>
            <a:ext cx="754629" cy="745665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0DD3161-A8ED-71B4-1297-49C653600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93" y="4473592"/>
            <a:ext cx="754629" cy="7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7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6D50-D2D4-6E04-DDD6-0E5F1D71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74" y="108835"/>
            <a:ext cx="7292425" cy="677295"/>
          </a:xfrm>
        </p:spPr>
        <p:txBody>
          <a:bodyPr>
            <a:normAutofit/>
          </a:bodyPr>
          <a:lstStyle/>
          <a:p>
            <a:r>
              <a:rPr lang="en-US" sz="3600" b="1">
                <a:latin typeface="Roboto Slab" pitchFamily="2" charset="0"/>
                <a:ea typeface="Roboto Slab" pitchFamily="2" charset="0"/>
                <a:cs typeface="Roboto Slab" pitchFamily="2" charset="0"/>
              </a:rPr>
              <a:t>Revenue – Overall Analysis</a:t>
            </a:r>
            <a:endParaRPr lang="en-IN" sz="3600" b="1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FBD227-EB93-98EE-CA13-61314443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29" y="1135064"/>
            <a:ext cx="4064209" cy="27115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19C9DD-01BE-AE03-8F66-477098FE6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438" y="1115973"/>
            <a:ext cx="3871161" cy="27154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88F352-8756-C083-A3CA-F8C335696C63}"/>
              </a:ext>
            </a:extLst>
          </p:cNvPr>
          <p:cNvSpPr txBox="1"/>
          <p:nvPr/>
        </p:nvSpPr>
        <p:spPr>
          <a:xfrm>
            <a:off x="8391647" y="2002956"/>
            <a:ext cx="3139843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ea typeface="+mn-lt"/>
                <a:cs typeface="+mn-lt"/>
              </a:rPr>
              <a:t>California</a:t>
            </a:r>
            <a:r>
              <a:rPr lang="en-US" sz="1600">
                <a:ea typeface="+mn-lt"/>
                <a:cs typeface="+mn-lt"/>
              </a:rPr>
              <a:t> has retained its top spot as the state with the highest revenue for the month of March in year 2022 and 2023.</a:t>
            </a:r>
            <a:r>
              <a:rPr lang="en-US" sz="1600">
                <a:latin typeface="HelveticaNeue for Target"/>
              </a:rPr>
              <a:t> </a:t>
            </a:r>
          </a:p>
          <a:p>
            <a:endParaRPr lang="en-US" sz="1600">
              <a:latin typeface="HelveticaNeue for Target"/>
            </a:endParaRPr>
          </a:p>
          <a:p>
            <a:endParaRPr lang="en-US" sz="1600">
              <a:latin typeface="HelveticaNeue for Targe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ea typeface="+mn-lt"/>
                <a:cs typeface="+mn-lt"/>
              </a:rPr>
              <a:t>According to the line graph, the United States' overall revenue was around </a:t>
            </a:r>
            <a:r>
              <a:rPr lang="en-US" sz="1600" b="1">
                <a:solidFill>
                  <a:srgbClr val="C00000"/>
                </a:solidFill>
                <a:ea typeface="+mn-lt"/>
                <a:cs typeface="+mn-lt"/>
              </a:rPr>
              <a:t>41% lower</a:t>
            </a:r>
            <a:r>
              <a:rPr lang="en-US" sz="1600">
                <a:ea typeface="+mn-lt"/>
                <a:cs typeface="+mn-lt"/>
              </a:rPr>
              <a:t> in 2023 than it was in 2022 for March.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HelveticaNeue for Targe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HelveticaNeue for Targe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ea typeface="+mn-lt"/>
                <a:cs typeface="+mn-lt"/>
              </a:rPr>
              <a:t>There was a significant change in revenue difference ratio after a first fortnight and at the conclusion of month, it retained the original ratio.</a:t>
            </a:r>
            <a:endParaRPr lang="en-IN" sz="1600">
              <a:ea typeface="+mn-lt"/>
              <a:cs typeface="+mn-lt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D357252-A302-F56D-C9FF-DE24F2A25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9AB3799-878D-CB24-1572-D04EC99E1404}"/>
              </a:ext>
            </a:extLst>
          </p:cNvPr>
          <p:cNvSpPr/>
          <p:nvPr/>
        </p:nvSpPr>
        <p:spPr>
          <a:xfrm>
            <a:off x="8437770" y="2119659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EAD0F4-0B8F-60EB-A2B2-A9B183BA95F2}"/>
              </a:ext>
            </a:extLst>
          </p:cNvPr>
          <p:cNvSpPr/>
          <p:nvPr/>
        </p:nvSpPr>
        <p:spPr>
          <a:xfrm>
            <a:off x="8437769" y="3769164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F1A076-6057-F81F-9A56-9F044015B54D}"/>
              </a:ext>
            </a:extLst>
          </p:cNvPr>
          <p:cNvSpPr/>
          <p:nvPr/>
        </p:nvSpPr>
        <p:spPr>
          <a:xfrm>
            <a:off x="8437770" y="5266270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7675D62-9AFE-F453-5B59-B3E5DB825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29" y="4267089"/>
            <a:ext cx="7879976" cy="199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8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6D50-D2D4-6E04-DDD6-0E5F1D71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74" y="108835"/>
            <a:ext cx="7292425" cy="677295"/>
          </a:xfrm>
        </p:spPr>
        <p:txBody>
          <a:bodyPr>
            <a:normAutofit/>
          </a:bodyPr>
          <a:lstStyle/>
          <a:p>
            <a:r>
              <a:rPr lang="en-US" sz="3600" b="1">
                <a:latin typeface="Roboto Slab" pitchFamily="2" charset="0"/>
                <a:ea typeface="Roboto Slab" pitchFamily="2" charset="0"/>
                <a:cs typeface="Roboto Slab" pitchFamily="2" charset="0"/>
              </a:rPr>
              <a:t>Revenue – Channel Grouping</a:t>
            </a:r>
            <a:endParaRPr lang="en-IN" sz="3600" b="1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2D5FA-54E1-6D5A-49C3-DBC6B3CB8B90}"/>
              </a:ext>
            </a:extLst>
          </p:cNvPr>
          <p:cNvSpPr txBox="1"/>
          <p:nvPr/>
        </p:nvSpPr>
        <p:spPr>
          <a:xfrm>
            <a:off x="4204094" y="4374657"/>
            <a:ext cx="782984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600">
                <a:latin typeface="Calibri"/>
                <a:ea typeface="+mn-lt"/>
                <a:cs typeface="+mn-lt"/>
              </a:rPr>
              <a:t> Direct channel is the primary driver of revenue for the website, as it consistently generates the most revenue in both March 2022 and March 2023</a:t>
            </a:r>
          </a:p>
          <a:p>
            <a:pPr marL="171450" indent="-171450">
              <a:buFont typeface="Arial"/>
              <a:buChar char="•"/>
            </a:pPr>
            <a:endParaRPr lang="en-US" sz="1600">
              <a:latin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600">
                <a:latin typeface="Calibri"/>
                <a:ea typeface="+mn-lt"/>
                <a:cs typeface="+mn-lt"/>
              </a:rPr>
              <a:t> Paid Search generates a smaller portion of the revenue, but it still plays an important role in driving traffic to the website. </a:t>
            </a:r>
            <a:endParaRPr lang="en-US" sz="1600">
              <a:latin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sz="1600">
              <a:latin typeface="Calibri"/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600">
                <a:latin typeface="Calibri"/>
                <a:ea typeface="+mn-lt"/>
                <a:cs typeface="+mn-lt"/>
              </a:rPr>
              <a:t> Display and Affiliates channels generated minimal revenue in both March 2022 and March 2023. This suggests that the website may not be putting enough resources into these channels.</a:t>
            </a:r>
            <a:endParaRPr lang="en-US" sz="1600">
              <a:latin typeface="Calibri"/>
              <a:cs typeface="Calibri" panose="020F0502020204030204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4F0181-76F2-FB93-FBCD-2190B6F8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632DEF8-44D3-A62A-40EA-389FA286C2F4}"/>
              </a:ext>
            </a:extLst>
          </p:cNvPr>
          <p:cNvSpPr/>
          <p:nvPr/>
        </p:nvSpPr>
        <p:spPr>
          <a:xfrm>
            <a:off x="4270216" y="4478664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D0A6CE-BECB-FE6B-0EC4-894921DF0674}"/>
              </a:ext>
            </a:extLst>
          </p:cNvPr>
          <p:cNvSpPr/>
          <p:nvPr/>
        </p:nvSpPr>
        <p:spPr>
          <a:xfrm>
            <a:off x="4270216" y="5195841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F97FF0-067E-453F-A0F0-B4DD1A85E60F}"/>
              </a:ext>
            </a:extLst>
          </p:cNvPr>
          <p:cNvSpPr/>
          <p:nvPr/>
        </p:nvSpPr>
        <p:spPr>
          <a:xfrm>
            <a:off x="4270216" y="5921982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8" descr="Table&#10;&#10;Description automatically generated">
            <a:extLst>
              <a:ext uri="{FF2B5EF4-FFF2-40B4-BE49-F238E27FC236}">
                <a16:creationId xmlns:a16="http://schemas.microsoft.com/office/drawing/2014/main" id="{50BB23CF-C9C4-FB5F-9BDD-1701330B0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9" y="953557"/>
            <a:ext cx="3388658" cy="5273615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03F89C91-8E04-8AF9-A435-70181337A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624" y="956626"/>
            <a:ext cx="5916705" cy="32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0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6D50-D2D4-6E04-DDD6-0E5F1D71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74" y="108835"/>
            <a:ext cx="7292425" cy="677295"/>
          </a:xfrm>
        </p:spPr>
        <p:txBody>
          <a:bodyPr>
            <a:normAutofit/>
          </a:bodyPr>
          <a:lstStyle/>
          <a:p>
            <a:r>
              <a:rPr lang="en-US" sz="3600" b="1">
                <a:latin typeface="Roboto Slab" pitchFamily="2" charset="0"/>
                <a:ea typeface="Roboto Slab" pitchFamily="2" charset="0"/>
                <a:cs typeface="Roboto Slab" pitchFamily="2" charset="0"/>
              </a:rPr>
              <a:t>Revenue – Device Category</a:t>
            </a:r>
            <a:endParaRPr lang="en-IN" sz="3600" b="1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05A18-990E-A8D5-60E4-DF823F593204}"/>
              </a:ext>
            </a:extLst>
          </p:cNvPr>
          <p:cNvSpPr txBox="1"/>
          <p:nvPr/>
        </p:nvSpPr>
        <p:spPr>
          <a:xfrm>
            <a:off x="387080" y="5103022"/>
            <a:ext cx="11417840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ea typeface="+mn-lt"/>
                <a:cs typeface="+mn-lt"/>
              </a:rPr>
              <a:t>Revenue from </a:t>
            </a:r>
            <a:r>
              <a:rPr lang="en-US" sz="1600" b="1">
                <a:ea typeface="+mn-lt"/>
                <a:cs typeface="+mn-lt"/>
              </a:rPr>
              <a:t>Desktop traffic</a:t>
            </a:r>
            <a:r>
              <a:rPr lang="en-US" sz="1600">
                <a:ea typeface="+mn-lt"/>
                <a:cs typeface="+mn-lt"/>
              </a:rPr>
              <a:t> was much greater for both years than from Mobile and Tablet traffic. It consumed almost </a:t>
            </a:r>
            <a:r>
              <a:rPr lang="en-US" sz="1600" b="1">
                <a:ea typeface="+mn-lt"/>
                <a:cs typeface="+mn-lt"/>
              </a:rPr>
              <a:t>95%</a:t>
            </a:r>
            <a:r>
              <a:rPr lang="en-US" sz="1600">
                <a:ea typeface="+mn-lt"/>
                <a:cs typeface="+mn-lt"/>
              </a:rPr>
              <a:t> of the entire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>
                <a:ea typeface="+mn-lt"/>
                <a:cs typeface="+mn-lt"/>
              </a:rPr>
              <a:t>Mobile and Tablet traffic</a:t>
            </a:r>
            <a:r>
              <a:rPr lang="en-US" sz="1600">
                <a:ea typeface="+mn-lt"/>
                <a:cs typeface="+mn-lt"/>
              </a:rPr>
              <a:t> dramatically underperformed Desktop in terms of revenue. Especially, Tablet had a </a:t>
            </a:r>
            <a:r>
              <a:rPr lang="en-US" sz="1600" b="1">
                <a:ea typeface="+mn-lt"/>
                <a:cs typeface="+mn-lt"/>
              </a:rPr>
              <a:t>negligible income</a:t>
            </a:r>
            <a:r>
              <a:rPr lang="en-US" sz="1600">
                <a:ea typeface="+mn-lt"/>
                <a:cs typeface="+mn-lt"/>
              </a:rPr>
              <a:t> for year 2022 than 2023.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D8C7B8-D195-171C-6395-0007F070DB3C}"/>
              </a:ext>
            </a:extLst>
          </p:cNvPr>
          <p:cNvSpPr/>
          <p:nvPr/>
        </p:nvSpPr>
        <p:spPr>
          <a:xfrm>
            <a:off x="487110" y="5195840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8CE143-095F-380F-9F10-81971295E93B}"/>
              </a:ext>
            </a:extLst>
          </p:cNvPr>
          <p:cNvSpPr/>
          <p:nvPr/>
        </p:nvSpPr>
        <p:spPr>
          <a:xfrm>
            <a:off x="487110" y="5913017"/>
            <a:ext cx="135953" cy="14220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23D70E3-EB4A-3876-E8A4-F31D8FDC3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E9C66EE-1F9E-FE46-6B60-75320CCD851B}"/>
                  </a:ext>
                </a:extLst>
              </p14:cNvPr>
              <p14:cNvContentPartPr/>
              <p14:nvPr/>
            </p14:nvContentPartPr>
            <p14:xfrm>
              <a:off x="905434" y="3612776"/>
              <a:ext cx="13447" cy="13447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E9C66EE-1F9E-FE46-6B60-75320CCD85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084" y="2940426"/>
                <a:ext cx="1344700" cy="1344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0EE837-6258-9BCB-D43E-733E249093FB}"/>
                  </a:ext>
                </a:extLst>
              </p14:cNvPr>
              <p14:cNvContentPartPr/>
              <p14:nvPr/>
            </p14:nvContentPartPr>
            <p14:xfrm>
              <a:off x="1586752" y="5325034"/>
              <a:ext cx="13447" cy="13447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0EE837-6258-9BCB-D43E-733E249093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402" y="4652684"/>
                <a:ext cx="1344700" cy="1344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8EAAFD1-250D-BCC0-9B99-89D2CB67B015}"/>
                  </a:ext>
                </a:extLst>
              </p14:cNvPr>
              <p14:cNvContentPartPr/>
              <p14:nvPr/>
            </p14:nvContentPartPr>
            <p14:xfrm>
              <a:off x="1586752" y="5325034"/>
              <a:ext cx="13447" cy="13447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8EAAFD1-250D-BCC0-9B99-89D2CB67B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402" y="4652684"/>
                <a:ext cx="1344700" cy="13447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5" descr="Table&#10;&#10;Description automatically generated">
            <a:extLst>
              <a:ext uri="{FF2B5EF4-FFF2-40B4-BE49-F238E27FC236}">
                <a16:creationId xmlns:a16="http://schemas.microsoft.com/office/drawing/2014/main" id="{90DAE730-AB23-FF36-7550-CC47BE4F3C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777" y="1098592"/>
            <a:ext cx="9583270" cy="388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A99313-AD44-5DEE-63DD-F6061FF55F3A}"/>
              </a:ext>
            </a:extLst>
          </p:cNvPr>
          <p:cNvSpPr txBox="1"/>
          <p:nvPr/>
        </p:nvSpPr>
        <p:spPr>
          <a:xfrm>
            <a:off x="1929319" y="391718"/>
            <a:ext cx="833336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>
                <a:latin typeface="Roboto Slab"/>
                <a:ea typeface="Roboto Slab"/>
                <a:cs typeface="Roboto Slab"/>
              </a:rPr>
              <a:t>Recommendations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FF1737-0A0D-D5C1-6767-D7F6AB9A78A2}"/>
              </a:ext>
            </a:extLst>
          </p:cNvPr>
          <p:cNvSpPr/>
          <p:nvPr/>
        </p:nvSpPr>
        <p:spPr>
          <a:xfrm>
            <a:off x="0" y="6491235"/>
            <a:ext cx="12192000" cy="366765"/>
          </a:xfrm>
          <a:prstGeom prst="rect">
            <a:avLst/>
          </a:prstGeom>
          <a:solidFill>
            <a:srgbClr val="CC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02EFA-135B-9B05-3751-0BAB880EFF41}"/>
              </a:ext>
            </a:extLst>
          </p:cNvPr>
          <p:cNvSpPr txBox="1"/>
          <p:nvPr/>
        </p:nvSpPr>
        <p:spPr>
          <a:xfrm>
            <a:off x="725685" y="1715124"/>
            <a:ext cx="10177861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US" sz="1600" b="1" u="sng">
                <a:ea typeface="+mn-lt"/>
                <a:cs typeface="+mn-lt"/>
              </a:rPr>
              <a:t>Focus on the Direct channel</a:t>
            </a:r>
            <a:r>
              <a:rPr lang="en-US" sz="1600">
                <a:ea typeface="+mn-lt"/>
                <a:cs typeface="+mn-lt"/>
              </a:rPr>
              <a:t>: It consistently generates the most revenue for the website. By providing these customers with personalized user experiences and incentives to refer their friends, the website can retain them and increase revenue. </a:t>
            </a:r>
          </a:p>
          <a:p>
            <a:pPr marL="285750" indent="-285750">
              <a:buFont typeface="Wingdings"/>
              <a:buChar char="ü"/>
            </a:pPr>
            <a:endParaRPr lang="en-US" sz="1600"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US" sz="1600" b="1" u="sng">
                <a:ea typeface="+mn-lt"/>
                <a:cs typeface="+mn-lt"/>
              </a:rPr>
              <a:t>Allocate more resources towards improving Paid Search</a:t>
            </a:r>
            <a:r>
              <a:rPr lang="en-US" sz="1600">
                <a:ea typeface="+mn-lt"/>
                <a:cs typeface="+mn-lt"/>
              </a:rPr>
              <a:t>: The website should allocate more resources toward Paid Search to improve its effectiveness. This can be done by optimizing ad copy, bidding strategies, and targeting to reach potential customers.</a:t>
            </a:r>
          </a:p>
          <a:p>
            <a:endParaRPr lang="en-US" sz="1600"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US" sz="1600" b="1" u="sng">
                <a:ea typeface="+mn-lt"/>
                <a:cs typeface="+mn-lt"/>
              </a:rPr>
              <a:t>Optimizing the Display and Affiliate channels</a:t>
            </a:r>
            <a:r>
              <a:rPr lang="en-US" sz="1600">
                <a:ea typeface="+mn-lt"/>
                <a:cs typeface="+mn-lt"/>
              </a:rPr>
              <a:t>: It can increase their revenue potential. The website should focus on targeting relevant audiences, optimizing ad placements, and improving the user experience to increase engagement and revenue from these channels.</a:t>
            </a:r>
            <a:endParaRPr lang="en-US" sz="1600">
              <a:cs typeface="Calibri"/>
            </a:endParaRPr>
          </a:p>
          <a:p>
            <a:pPr marL="285750" indent="-285750">
              <a:buFont typeface="Wingdings"/>
              <a:buChar char="ü"/>
            </a:pPr>
            <a:endParaRPr lang="en-US" sz="1600" b="1"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US" sz="1600" b="1">
                <a:ea typeface="+mn-lt"/>
                <a:cs typeface="+mn-lt"/>
              </a:rPr>
              <a:t> </a:t>
            </a:r>
            <a:r>
              <a:rPr lang="en-US" sz="1600" b="1" u="sng">
                <a:ea typeface="+mn-lt"/>
                <a:cs typeface="+mn-lt"/>
              </a:rPr>
              <a:t>Invest in improving the website's mobile and tablet experience</a:t>
            </a:r>
            <a:r>
              <a:rPr lang="en-US" sz="1600" u="sng">
                <a:ea typeface="+mn-lt"/>
                <a:cs typeface="+mn-lt"/>
              </a:rPr>
              <a:t>:</a:t>
            </a:r>
            <a:r>
              <a:rPr lang="en-US" sz="1600">
                <a:ea typeface="+mn-lt"/>
                <a:cs typeface="+mn-lt"/>
              </a:rPr>
              <a:t> Optimizing the website's design and functionality for smaller screens, improving page load speed, and ensuring a smooth user experience to increase revenue from these channels.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endParaRPr lang="en-US" sz="1600">
              <a:ea typeface="+mn-lt"/>
              <a:cs typeface="+mn-lt"/>
            </a:endParaRPr>
          </a:p>
          <a:p>
            <a:endParaRPr lang="en-US" sz="1600">
              <a:ea typeface="+mn-lt"/>
              <a:cs typeface="+mn-lt"/>
            </a:endParaRPr>
          </a:p>
          <a:p>
            <a:endParaRPr lang="en-US" sz="1600">
              <a:cs typeface="Calibri" panose="020F0502020204030204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3695A14-0117-E5AB-3ABD-2BB93B42D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252" y="-905232"/>
            <a:ext cx="3013733" cy="295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0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Agenda </vt:lpstr>
      <vt:lpstr>PowerPoint Presentation</vt:lpstr>
      <vt:lpstr>PowerPoint Presentation</vt:lpstr>
      <vt:lpstr>PowerPoint Presentation</vt:lpstr>
      <vt:lpstr>Revenue – Overall Analysis</vt:lpstr>
      <vt:lpstr>Revenue – Channel Grouping</vt:lpstr>
      <vt:lpstr>Revenue – Device Category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Waterfall Table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Md Raiyan</dc:creator>
  <cp:revision>2</cp:revision>
  <dcterms:created xsi:type="dcterms:W3CDTF">2023-05-03T12:20:23Z</dcterms:created>
  <dcterms:modified xsi:type="dcterms:W3CDTF">2023-11-08T20:49:09Z</dcterms:modified>
</cp:coreProperties>
</file>