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7"/>
  </p:notesMasterIdLst>
  <p:sldIdLst>
    <p:sldId id="308" r:id="rId2"/>
    <p:sldId id="282" r:id="rId3"/>
    <p:sldId id="294" r:id="rId4"/>
    <p:sldId id="295" r:id="rId5"/>
    <p:sldId id="284" r:id="rId6"/>
    <p:sldId id="296" r:id="rId7"/>
    <p:sldId id="299" r:id="rId8"/>
    <p:sldId id="301" r:id="rId9"/>
    <p:sldId id="300" r:id="rId10"/>
    <p:sldId id="302" r:id="rId11"/>
    <p:sldId id="304" r:id="rId12"/>
    <p:sldId id="305" r:id="rId13"/>
    <p:sldId id="292" r:id="rId14"/>
    <p:sldId id="306" r:id="rId15"/>
    <p:sldId id="293"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78" d="100"/>
          <a:sy n="78" d="100"/>
        </p:scale>
        <p:origin x="878" y="5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diagrams/_rels/data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FD896B-CCCF-42C1-B624-7499D9922F58}"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CA7EC1DA-096D-47A6-AC46-116E72D38B4E}">
      <dgm:prSet/>
      <dgm:spPr/>
      <dgm:t>
        <a:bodyPr/>
        <a:lstStyle/>
        <a:p>
          <a:r>
            <a:rPr lang="en-US" b="0" i="0" dirty="0">
              <a:solidFill>
                <a:schemeClr val="accent1">
                  <a:lumMod val="10000"/>
                </a:schemeClr>
              </a:solidFill>
            </a:rPr>
            <a:t>Project Title: Super Store Data Analysis</a:t>
          </a:r>
          <a:endParaRPr lang="en-US" dirty="0">
            <a:solidFill>
              <a:schemeClr val="accent1">
                <a:lumMod val="10000"/>
              </a:schemeClr>
            </a:solidFill>
          </a:endParaRPr>
        </a:p>
      </dgm:t>
    </dgm:pt>
    <dgm:pt modelId="{9E790B02-0332-4CBC-B25E-EB30E5A289A7}" type="parTrans" cxnId="{7F911C7B-3319-46D5-B2E7-676F78FD8493}">
      <dgm:prSet/>
      <dgm:spPr/>
      <dgm:t>
        <a:bodyPr/>
        <a:lstStyle/>
        <a:p>
          <a:endParaRPr lang="en-US"/>
        </a:p>
      </dgm:t>
    </dgm:pt>
    <dgm:pt modelId="{B8DBBCFC-7532-4A1D-9825-8EDD923AC0CA}" type="sibTrans" cxnId="{7F911C7B-3319-46D5-B2E7-676F78FD8493}">
      <dgm:prSet/>
      <dgm:spPr/>
      <dgm:t>
        <a:bodyPr/>
        <a:lstStyle/>
        <a:p>
          <a:endParaRPr lang="en-US"/>
        </a:p>
      </dgm:t>
    </dgm:pt>
    <dgm:pt modelId="{5F6C8BC9-A48D-4DB3-BE6A-98E520F720F6}">
      <dgm:prSet/>
      <dgm:spPr/>
      <dgm:t>
        <a:bodyPr/>
        <a:lstStyle/>
        <a:p>
          <a:r>
            <a:rPr lang="en-US" b="1" i="0">
              <a:solidFill>
                <a:schemeClr val="accent1">
                  <a:lumMod val="25000"/>
                </a:schemeClr>
              </a:solidFill>
            </a:rPr>
            <a:t>Objectives:</a:t>
          </a:r>
          <a:endParaRPr lang="en-US">
            <a:solidFill>
              <a:schemeClr val="accent1">
                <a:lumMod val="25000"/>
              </a:schemeClr>
            </a:solidFill>
          </a:endParaRPr>
        </a:p>
      </dgm:t>
    </dgm:pt>
    <dgm:pt modelId="{17476CE5-84B9-413D-B287-B5F9AB8ACC14}" type="parTrans" cxnId="{83B98B39-BE53-48B9-B17F-2C1F656E1816}">
      <dgm:prSet/>
      <dgm:spPr/>
      <dgm:t>
        <a:bodyPr/>
        <a:lstStyle/>
        <a:p>
          <a:endParaRPr lang="en-US"/>
        </a:p>
      </dgm:t>
    </dgm:pt>
    <dgm:pt modelId="{F09D769C-7FA4-4016-99CF-B751FE39CE41}" type="sibTrans" cxnId="{83B98B39-BE53-48B9-B17F-2C1F656E1816}">
      <dgm:prSet/>
      <dgm:spPr/>
      <dgm:t>
        <a:bodyPr/>
        <a:lstStyle/>
        <a:p>
          <a:endParaRPr lang="en-US"/>
        </a:p>
      </dgm:t>
    </dgm:pt>
    <dgm:pt modelId="{7B864488-4324-4024-8687-51E3C698CDF4}">
      <dgm:prSet/>
      <dgm:spPr/>
      <dgm:t>
        <a:bodyPr/>
        <a:lstStyle/>
        <a:p>
          <a:r>
            <a:rPr lang="en-US" b="0" i="0" dirty="0"/>
            <a:t>Identify the top-performing product categories, regions, or customer segments</a:t>
          </a:r>
          <a:endParaRPr lang="en-US" dirty="0"/>
        </a:p>
      </dgm:t>
    </dgm:pt>
    <dgm:pt modelId="{4375234F-2A09-4D24-8058-68C836C53EA9}" type="parTrans" cxnId="{60247664-F5E8-4CA7-A35B-4206FD1D5883}">
      <dgm:prSet/>
      <dgm:spPr/>
      <dgm:t>
        <a:bodyPr/>
        <a:lstStyle/>
        <a:p>
          <a:endParaRPr lang="en-US"/>
        </a:p>
      </dgm:t>
    </dgm:pt>
    <dgm:pt modelId="{EB873A77-DA13-4A9E-8577-AB2444B17AEF}" type="sibTrans" cxnId="{60247664-F5E8-4CA7-A35B-4206FD1D5883}">
      <dgm:prSet/>
      <dgm:spPr/>
      <dgm:t>
        <a:bodyPr/>
        <a:lstStyle/>
        <a:p>
          <a:endParaRPr lang="en-US"/>
        </a:p>
      </dgm:t>
    </dgm:pt>
    <dgm:pt modelId="{16B06A42-C22B-4B6F-8201-E9BBF6945893}">
      <dgm:prSet/>
      <dgm:spPr/>
      <dgm:t>
        <a:bodyPr/>
        <a:lstStyle/>
        <a:p>
          <a:r>
            <a:rPr lang="en-US" b="0" i="0" dirty="0"/>
            <a:t>Analyze sales performance, profitability, and factors impacting business success</a:t>
          </a:r>
          <a:endParaRPr lang="en-US" dirty="0"/>
        </a:p>
      </dgm:t>
    </dgm:pt>
    <dgm:pt modelId="{3E73C0E4-A3E6-4D55-AAAF-55439919D4CD}" type="parTrans" cxnId="{CD74DA7E-4474-46FE-BB41-F1E1A9D0EF9F}">
      <dgm:prSet/>
      <dgm:spPr/>
      <dgm:t>
        <a:bodyPr/>
        <a:lstStyle/>
        <a:p>
          <a:endParaRPr lang="en-US"/>
        </a:p>
      </dgm:t>
    </dgm:pt>
    <dgm:pt modelId="{E4391749-796C-498E-91A2-D58C225BD6D8}" type="sibTrans" cxnId="{CD74DA7E-4474-46FE-BB41-F1E1A9D0EF9F}">
      <dgm:prSet/>
      <dgm:spPr/>
      <dgm:t>
        <a:bodyPr/>
        <a:lstStyle/>
        <a:p>
          <a:endParaRPr lang="en-US"/>
        </a:p>
      </dgm:t>
    </dgm:pt>
    <dgm:pt modelId="{2F3F8530-6A79-426C-A191-93ED07735971}">
      <dgm:prSet/>
      <dgm:spPr/>
      <dgm:t>
        <a:bodyPr/>
        <a:lstStyle/>
        <a:p>
          <a:r>
            <a:rPr lang="en-US" b="0" i="0"/>
            <a:t>Uncover trends, patterns, and opportunities for improvement</a:t>
          </a:r>
          <a:endParaRPr lang="en-US"/>
        </a:p>
      </dgm:t>
    </dgm:pt>
    <dgm:pt modelId="{15EE751E-940A-4742-A8FB-51D8487A31FA}" type="parTrans" cxnId="{DC61A8B8-0981-4F29-A0F4-C2C81B6C2338}">
      <dgm:prSet/>
      <dgm:spPr/>
      <dgm:t>
        <a:bodyPr/>
        <a:lstStyle/>
        <a:p>
          <a:endParaRPr lang="en-US"/>
        </a:p>
      </dgm:t>
    </dgm:pt>
    <dgm:pt modelId="{7AAB5465-BD3D-4B07-B6EF-FD80D5BE8D48}" type="sibTrans" cxnId="{DC61A8B8-0981-4F29-A0F4-C2C81B6C2338}">
      <dgm:prSet/>
      <dgm:spPr/>
      <dgm:t>
        <a:bodyPr/>
        <a:lstStyle/>
        <a:p>
          <a:endParaRPr lang="en-US"/>
        </a:p>
      </dgm:t>
    </dgm:pt>
    <dgm:pt modelId="{CB6F29BF-5D04-4C53-8620-49B2DD324105}">
      <dgm:prSet/>
      <dgm:spPr/>
      <dgm:t>
        <a:bodyPr/>
        <a:lstStyle/>
        <a:p>
          <a:r>
            <a:rPr lang="en-US" b="0" i="0"/>
            <a:t>Provide actionable insights to optimize business strategies and maximize profitability</a:t>
          </a:r>
          <a:endParaRPr lang="en-US"/>
        </a:p>
      </dgm:t>
    </dgm:pt>
    <dgm:pt modelId="{8BF119B2-638F-4AAA-9674-601476B3ECD6}" type="parTrans" cxnId="{60E87E26-1FF3-4672-B051-A886921EE77B}">
      <dgm:prSet/>
      <dgm:spPr/>
      <dgm:t>
        <a:bodyPr/>
        <a:lstStyle/>
        <a:p>
          <a:endParaRPr lang="en-US"/>
        </a:p>
      </dgm:t>
    </dgm:pt>
    <dgm:pt modelId="{22D6A566-5536-4920-83D3-29F69E39C83C}" type="sibTrans" cxnId="{60E87E26-1FF3-4672-B051-A886921EE77B}">
      <dgm:prSet/>
      <dgm:spPr/>
      <dgm:t>
        <a:bodyPr/>
        <a:lstStyle/>
        <a:p>
          <a:endParaRPr lang="en-US"/>
        </a:p>
      </dgm:t>
    </dgm:pt>
    <dgm:pt modelId="{88CBF95E-E946-4936-82EC-54211D2F56B7}" type="pres">
      <dgm:prSet presAssocID="{46FD896B-CCCF-42C1-B624-7499D9922F58}" presName="linear" presStyleCnt="0">
        <dgm:presLayoutVars>
          <dgm:dir/>
          <dgm:animLvl val="lvl"/>
          <dgm:resizeHandles val="exact"/>
        </dgm:presLayoutVars>
      </dgm:prSet>
      <dgm:spPr/>
    </dgm:pt>
    <dgm:pt modelId="{86C342BF-4713-4D5D-878A-FFE744A6399C}" type="pres">
      <dgm:prSet presAssocID="{CA7EC1DA-096D-47A6-AC46-116E72D38B4E}" presName="parentLin" presStyleCnt="0"/>
      <dgm:spPr/>
    </dgm:pt>
    <dgm:pt modelId="{96700E29-E570-42F4-AE3D-7A7B6423452E}" type="pres">
      <dgm:prSet presAssocID="{CA7EC1DA-096D-47A6-AC46-116E72D38B4E}" presName="parentLeftMargin" presStyleLbl="node1" presStyleIdx="0" presStyleCnt="2"/>
      <dgm:spPr/>
    </dgm:pt>
    <dgm:pt modelId="{2C095DF8-27C3-4B10-85B7-B95FD86630E7}" type="pres">
      <dgm:prSet presAssocID="{CA7EC1DA-096D-47A6-AC46-116E72D38B4E}" presName="parentText" presStyleLbl="node1" presStyleIdx="0" presStyleCnt="2">
        <dgm:presLayoutVars>
          <dgm:chMax val="0"/>
          <dgm:bulletEnabled val="1"/>
        </dgm:presLayoutVars>
      </dgm:prSet>
      <dgm:spPr/>
    </dgm:pt>
    <dgm:pt modelId="{F9E5EDA4-E3F4-4D76-8015-3463BE14A820}" type="pres">
      <dgm:prSet presAssocID="{CA7EC1DA-096D-47A6-AC46-116E72D38B4E}" presName="negativeSpace" presStyleCnt="0"/>
      <dgm:spPr/>
    </dgm:pt>
    <dgm:pt modelId="{F78C2DF3-7C3C-413B-B2F4-DB0AD50BD772}" type="pres">
      <dgm:prSet presAssocID="{CA7EC1DA-096D-47A6-AC46-116E72D38B4E}" presName="childText" presStyleLbl="conFgAcc1" presStyleIdx="0" presStyleCnt="2">
        <dgm:presLayoutVars>
          <dgm:bulletEnabled val="1"/>
        </dgm:presLayoutVars>
      </dgm:prSet>
      <dgm:spPr/>
    </dgm:pt>
    <dgm:pt modelId="{41E58831-F6AB-4CBF-A6BD-02B0F2E44E81}" type="pres">
      <dgm:prSet presAssocID="{B8DBBCFC-7532-4A1D-9825-8EDD923AC0CA}" presName="spaceBetweenRectangles" presStyleCnt="0"/>
      <dgm:spPr/>
    </dgm:pt>
    <dgm:pt modelId="{58DDF69F-0DA2-4B36-A720-39175C185C24}" type="pres">
      <dgm:prSet presAssocID="{5F6C8BC9-A48D-4DB3-BE6A-98E520F720F6}" presName="parentLin" presStyleCnt="0"/>
      <dgm:spPr/>
    </dgm:pt>
    <dgm:pt modelId="{B709449A-B5F4-4E71-A757-166AF1B2E2DC}" type="pres">
      <dgm:prSet presAssocID="{5F6C8BC9-A48D-4DB3-BE6A-98E520F720F6}" presName="parentLeftMargin" presStyleLbl="node1" presStyleIdx="0" presStyleCnt="2"/>
      <dgm:spPr/>
    </dgm:pt>
    <dgm:pt modelId="{CB4A81D1-642C-46F2-AD16-55DA8E79D99E}" type="pres">
      <dgm:prSet presAssocID="{5F6C8BC9-A48D-4DB3-BE6A-98E520F720F6}" presName="parentText" presStyleLbl="node1" presStyleIdx="1" presStyleCnt="2">
        <dgm:presLayoutVars>
          <dgm:chMax val="0"/>
          <dgm:bulletEnabled val="1"/>
        </dgm:presLayoutVars>
      </dgm:prSet>
      <dgm:spPr/>
    </dgm:pt>
    <dgm:pt modelId="{82E7C577-A0F6-455E-B7A7-98C59B5C4A98}" type="pres">
      <dgm:prSet presAssocID="{5F6C8BC9-A48D-4DB3-BE6A-98E520F720F6}" presName="negativeSpace" presStyleCnt="0"/>
      <dgm:spPr/>
    </dgm:pt>
    <dgm:pt modelId="{8506FA30-6D51-4D80-BE20-4EEC25D13408}" type="pres">
      <dgm:prSet presAssocID="{5F6C8BC9-A48D-4DB3-BE6A-98E520F720F6}" presName="childText" presStyleLbl="conFgAcc1" presStyleIdx="1" presStyleCnt="2">
        <dgm:presLayoutVars>
          <dgm:bulletEnabled val="1"/>
        </dgm:presLayoutVars>
      </dgm:prSet>
      <dgm:spPr/>
    </dgm:pt>
  </dgm:ptLst>
  <dgm:cxnLst>
    <dgm:cxn modelId="{33071800-CF37-461F-B639-D2B22A37BF2A}" type="presOf" srcId="{46FD896B-CCCF-42C1-B624-7499D9922F58}" destId="{88CBF95E-E946-4936-82EC-54211D2F56B7}" srcOrd="0" destOrd="0" presId="urn:microsoft.com/office/officeart/2005/8/layout/list1"/>
    <dgm:cxn modelId="{54B80708-ABEF-4328-A28C-9C365E8E8FCC}" type="presOf" srcId="{CA7EC1DA-096D-47A6-AC46-116E72D38B4E}" destId="{2C095DF8-27C3-4B10-85B7-B95FD86630E7}" srcOrd="1" destOrd="0" presId="urn:microsoft.com/office/officeart/2005/8/layout/list1"/>
    <dgm:cxn modelId="{6C4A790D-BF6E-4139-9CC5-51AB3E3D77B9}" type="presOf" srcId="{CA7EC1DA-096D-47A6-AC46-116E72D38B4E}" destId="{96700E29-E570-42F4-AE3D-7A7B6423452E}" srcOrd="0" destOrd="0" presId="urn:microsoft.com/office/officeart/2005/8/layout/list1"/>
    <dgm:cxn modelId="{B527E013-1CA4-46F3-84B8-3925310055ED}" type="presOf" srcId="{5F6C8BC9-A48D-4DB3-BE6A-98E520F720F6}" destId="{B709449A-B5F4-4E71-A757-166AF1B2E2DC}" srcOrd="0" destOrd="0" presId="urn:microsoft.com/office/officeart/2005/8/layout/list1"/>
    <dgm:cxn modelId="{60E87E26-1FF3-4672-B051-A886921EE77B}" srcId="{5F6C8BC9-A48D-4DB3-BE6A-98E520F720F6}" destId="{CB6F29BF-5D04-4C53-8620-49B2DD324105}" srcOrd="3" destOrd="0" parTransId="{8BF119B2-638F-4AAA-9674-601476B3ECD6}" sibTransId="{22D6A566-5536-4920-83D3-29F69E39C83C}"/>
    <dgm:cxn modelId="{83B98B39-BE53-48B9-B17F-2C1F656E1816}" srcId="{46FD896B-CCCF-42C1-B624-7499D9922F58}" destId="{5F6C8BC9-A48D-4DB3-BE6A-98E520F720F6}" srcOrd="1" destOrd="0" parTransId="{17476CE5-84B9-413D-B287-B5F9AB8ACC14}" sibTransId="{F09D769C-7FA4-4016-99CF-B751FE39CE41}"/>
    <dgm:cxn modelId="{60247664-F5E8-4CA7-A35B-4206FD1D5883}" srcId="{5F6C8BC9-A48D-4DB3-BE6A-98E520F720F6}" destId="{7B864488-4324-4024-8687-51E3C698CDF4}" srcOrd="0" destOrd="0" parTransId="{4375234F-2A09-4D24-8058-68C836C53EA9}" sibTransId="{EB873A77-DA13-4A9E-8577-AB2444B17AEF}"/>
    <dgm:cxn modelId="{47A11255-E82B-4691-8B7C-6C95D97C9883}" type="presOf" srcId="{CB6F29BF-5D04-4C53-8620-49B2DD324105}" destId="{8506FA30-6D51-4D80-BE20-4EEC25D13408}" srcOrd="0" destOrd="3" presId="urn:microsoft.com/office/officeart/2005/8/layout/list1"/>
    <dgm:cxn modelId="{7F911C7B-3319-46D5-B2E7-676F78FD8493}" srcId="{46FD896B-CCCF-42C1-B624-7499D9922F58}" destId="{CA7EC1DA-096D-47A6-AC46-116E72D38B4E}" srcOrd="0" destOrd="0" parTransId="{9E790B02-0332-4CBC-B25E-EB30E5A289A7}" sibTransId="{B8DBBCFC-7532-4A1D-9825-8EDD923AC0CA}"/>
    <dgm:cxn modelId="{CD74DA7E-4474-46FE-BB41-F1E1A9D0EF9F}" srcId="{5F6C8BC9-A48D-4DB3-BE6A-98E520F720F6}" destId="{16B06A42-C22B-4B6F-8201-E9BBF6945893}" srcOrd="1" destOrd="0" parTransId="{3E73C0E4-A3E6-4D55-AAAF-55439919D4CD}" sibTransId="{E4391749-796C-498E-91A2-D58C225BD6D8}"/>
    <dgm:cxn modelId="{A94A479E-3D8F-415A-9015-9947C1A0D36C}" type="presOf" srcId="{7B864488-4324-4024-8687-51E3C698CDF4}" destId="{8506FA30-6D51-4D80-BE20-4EEC25D13408}" srcOrd="0" destOrd="0" presId="urn:microsoft.com/office/officeart/2005/8/layout/list1"/>
    <dgm:cxn modelId="{DC61A8B8-0981-4F29-A0F4-C2C81B6C2338}" srcId="{5F6C8BC9-A48D-4DB3-BE6A-98E520F720F6}" destId="{2F3F8530-6A79-426C-A191-93ED07735971}" srcOrd="2" destOrd="0" parTransId="{15EE751E-940A-4742-A8FB-51D8487A31FA}" sibTransId="{7AAB5465-BD3D-4B07-B6EF-FD80D5BE8D48}"/>
    <dgm:cxn modelId="{BA63B3C9-C6EC-4C22-88CE-5068BBDC70BE}" type="presOf" srcId="{5F6C8BC9-A48D-4DB3-BE6A-98E520F720F6}" destId="{CB4A81D1-642C-46F2-AD16-55DA8E79D99E}" srcOrd="1" destOrd="0" presId="urn:microsoft.com/office/officeart/2005/8/layout/list1"/>
    <dgm:cxn modelId="{272E68EB-BCDC-4BE3-B405-D9D685084946}" type="presOf" srcId="{2F3F8530-6A79-426C-A191-93ED07735971}" destId="{8506FA30-6D51-4D80-BE20-4EEC25D13408}" srcOrd="0" destOrd="2" presId="urn:microsoft.com/office/officeart/2005/8/layout/list1"/>
    <dgm:cxn modelId="{A2A9EDFC-0838-479E-B8DA-C427F52F03E1}" type="presOf" srcId="{16B06A42-C22B-4B6F-8201-E9BBF6945893}" destId="{8506FA30-6D51-4D80-BE20-4EEC25D13408}" srcOrd="0" destOrd="1" presId="urn:microsoft.com/office/officeart/2005/8/layout/list1"/>
    <dgm:cxn modelId="{9EA31432-ECD1-452D-8E26-0172EE190F38}" type="presParOf" srcId="{88CBF95E-E946-4936-82EC-54211D2F56B7}" destId="{86C342BF-4713-4D5D-878A-FFE744A6399C}" srcOrd="0" destOrd="0" presId="urn:microsoft.com/office/officeart/2005/8/layout/list1"/>
    <dgm:cxn modelId="{F6B03DB7-2F6E-45A6-BE90-FB91FA606B1B}" type="presParOf" srcId="{86C342BF-4713-4D5D-878A-FFE744A6399C}" destId="{96700E29-E570-42F4-AE3D-7A7B6423452E}" srcOrd="0" destOrd="0" presId="urn:microsoft.com/office/officeart/2005/8/layout/list1"/>
    <dgm:cxn modelId="{28CC8804-ABEE-4F12-8EE9-7C92A857FE7D}" type="presParOf" srcId="{86C342BF-4713-4D5D-878A-FFE744A6399C}" destId="{2C095DF8-27C3-4B10-85B7-B95FD86630E7}" srcOrd="1" destOrd="0" presId="urn:microsoft.com/office/officeart/2005/8/layout/list1"/>
    <dgm:cxn modelId="{0D998758-3F76-4BCB-811A-4E4067FC1E2B}" type="presParOf" srcId="{88CBF95E-E946-4936-82EC-54211D2F56B7}" destId="{F9E5EDA4-E3F4-4D76-8015-3463BE14A820}" srcOrd="1" destOrd="0" presId="urn:microsoft.com/office/officeart/2005/8/layout/list1"/>
    <dgm:cxn modelId="{4716F76C-2DB8-4015-A91D-9FE6EE78A6CF}" type="presParOf" srcId="{88CBF95E-E946-4936-82EC-54211D2F56B7}" destId="{F78C2DF3-7C3C-413B-B2F4-DB0AD50BD772}" srcOrd="2" destOrd="0" presId="urn:microsoft.com/office/officeart/2005/8/layout/list1"/>
    <dgm:cxn modelId="{90AAE94C-1101-476C-98E7-DF1641C5432D}" type="presParOf" srcId="{88CBF95E-E946-4936-82EC-54211D2F56B7}" destId="{41E58831-F6AB-4CBF-A6BD-02B0F2E44E81}" srcOrd="3" destOrd="0" presId="urn:microsoft.com/office/officeart/2005/8/layout/list1"/>
    <dgm:cxn modelId="{3FE0D6B4-AB1F-4D8A-8886-8819117C926E}" type="presParOf" srcId="{88CBF95E-E946-4936-82EC-54211D2F56B7}" destId="{58DDF69F-0DA2-4B36-A720-39175C185C24}" srcOrd="4" destOrd="0" presId="urn:microsoft.com/office/officeart/2005/8/layout/list1"/>
    <dgm:cxn modelId="{75578C03-5CEA-4641-B70D-7D2954C24AE2}" type="presParOf" srcId="{58DDF69F-0DA2-4B36-A720-39175C185C24}" destId="{B709449A-B5F4-4E71-A757-166AF1B2E2DC}" srcOrd="0" destOrd="0" presId="urn:microsoft.com/office/officeart/2005/8/layout/list1"/>
    <dgm:cxn modelId="{60394D71-07B4-4586-ABAC-636BD5F51B06}" type="presParOf" srcId="{58DDF69F-0DA2-4B36-A720-39175C185C24}" destId="{CB4A81D1-642C-46F2-AD16-55DA8E79D99E}" srcOrd="1" destOrd="0" presId="urn:microsoft.com/office/officeart/2005/8/layout/list1"/>
    <dgm:cxn modelId="{9DC76480-7827-4DFB-A579-CBE43266BAE7}" type="presParOf" srcId="{88CBF95E-E946-4936-82EC-54211D2F56B7}" destId="{82E7C577-A0F6-455E-B7A7-98C59B5C4A98}" srcOrd="5" destOrd="0" presId="urn:microsoft.com/office/officeart/2005/8/layout/list1"/>
    <dgm:cxn modelId="{C2728194-CA1E-4A51-B290-43AA88A91F61}" type="presParOf" srcId="{88CBF95E-E946-4936-82EC-54211D2F56B7}" destId="{8506FA30-6D51-4D80-BE20-4EEC25D13408}"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FD896B-CCCF-42C1-B624-7499D9922F58}"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5F6C8BC9-A48D-4DB3-BE6A-98E520F720F6}">
      <dgm:prSet/>
      <dgm:spPr/>
      <dgm:t>
        <a:bodyPr/>
        <a:lstStyle/>
        <a:p>
          <a:r>
            <a:rPr lang="en-US" b="1" i="0" dirty="0">
              <a:solidFill>
                <a:schemeClr val="accent1">
                  <a:lumMod val="10000"/>
                </a:schemeClr>
              </a:solidFill>
            </a:rPr>
            <a:t>Dataset Description:</a:t>
          </a:r>
          <a:endParaRPr lang="en-US" dirty="0">
            <a:solidFill>
              <a:schemeClr val="accent1">
                <a:lumMod val="10000"/>
              </a:schemeClr>
            </a:solidFill>
          </a:endParaRPr>
        </a:p>
      </dgm:t>
    </dgm:pt>
    <dgm:pt modelId="{17476CE5-84B9-413D-B287-B5F9AB8ACC14}" type="parTrans" cxnId="{83B98B39-BE53-48B9-B17F-2C1F656E1816}">
      <dgm:prSet/>
      <dgm:spPr/>
      <dgm:t>
        <a:bodyPr/>
        <a:lstStyle/>
        <a:p>
          <a:endParaRPr lang="en-US"/>
        </a:p>
      </dgm:t>
    </dgm:pt>
    <dgm:pt modelId="{F09D769C-7FA4-4016-99CF-B751FE39CE41}" type="sibTrans" cxnId="{83B98B39-BE53-48B9-B17F-2C1F656E1816}">
      <dgm:prSet/>
      <dgm:spPr/>
      <dgm:t>
        <a:bodyPr/>
        <a:lstStyle/>
        <a:p>
          <a:endParaRPr lang="en-US"/>
        </a:p>
      </dgm:t>
    </dgm:pt>
    <dgm:pt modelId="{7B864488-4324-4024-8687-51E3C698CDF4}">
      <dgm:prSet/>
      <dgm:spPr/>
      <dgm:t>
        <a:bodyPr/>
        <a:lstStyle/>
        <a:p>
          <a:r>
            <a:rPr lang="en-US" b="0" i="0" dirty="0"/>
            <a:t>The dataset used for this analysis is sourced from the Superstore database. It contains comprehensive information about sales transactions, including sales category states, city, Segments, Regions, Profit product categories, sales etc.. The dataset consists of 9977 rows and 13 columns.</a:t>
          </a:r>
          <a:endParaRPr lang="en-US" dirty="0"/>
        </a:p>
      </dgm:t>
    </dgm:pt>
    <dgm:pt modelId="{4375234F-2A09-4D24-8058-68C836C53EA9}" type="parTrans" cxnId="{60247664-F5E8-4CA7-A35B-4206FD1D5883}">
      <dgm:prSet/>
      <dgm:spPr/>
      <dgm:t>
        <a:bodyPr/>
        <a:lstStyle/>
        <a:p>
          <a:endParaRPr lang="en-US"/>
        </a:p>
      </dgm:t>
    </dgm:pt>
    <dgm:pt modelId="{EB873A77-DA13-4A9E-8577-AB2444B17AEF}" type="sibTrans" cxnId="{60247664-F5E8-4CA7-A35B-4206FD1D5883}">
      <dgm:prSet/>
      <dgm:spPr/>
      <dgm:t>
        <a:bodyPr/>
        <a:lstStyle/>
        <a:p>
          <a:endParaRPr lang="en-US"/>
        </a:p>
      </dgm:t>
    </dgm:pt>
    <dgm:pt modelId="{88CBF95E-E946-4936-82EC-54211D2F56B7}" type="pres">
      <dgm:prSet presAssocID="{46FD896B-CCCF-42C1-B624-7499D9922F58}" presName="linear" presStyleCnt="0">
        <dgm:presLayoutVars>
          <dgm:dir/>
          <dgm:animLvl val="lvl"/>
          <dgm:resizeHandles val="exact"/>
        </dgm:presLayoutVars>
      </dgm:prSet>
      <dgm:spPr/>
    </dgm:pt>
    <dgm:pt modelId="{58DDF69F-0DA2-4B36-A720-39175C185C24}" type="pres">
      <dgm:prSet presAssocID="{5F6C8BC9-A48D-4DB3-BE6A-98E520F720F6}" presName="parentLin" presStyleCnt="0"/>
      <dgm:spPr/>
    </dgm:pt>
    <dgm:pt modelId="{B709449A-B5F4-4E71-A757-166AF1B2E2DC}" type="pres">
      <dgm:prSet presAssocID="{5F6C8BC9-A48D-4DB3-BE6A-98E520F720F6}" presName="parentLeftMargin" presStyleLbl="node1" presStyleIdx="0" presStyleCnt="1"/>
      <dgm:spPr/>
    </dgm:pt>
    <dgm:pt modelId="{CB4A81D1-642C-46F2-AD16-55DA8E79D99E}" type="pres">
      <dgm:prSet presAssocID="{5F6C8BC9-A48D-4DB3-BE6A-98E520F720F6}" presName="parentText" presStyleLbl="node1" presStyleIdx="0" presStyleCnt="1" custLinFactNeighborY="2467">
        <dgm:presLayoutVars>
          <dgm:chMax val="0"/>
          <dgm:bulletEnabled val="1"/>
        </dgm:presLayoutVars>
      </dgm:prSet>
      <dgm:spPr/>
    </dgm:pt>
    <dgm:pt modelId="{82E7C577-A0F6-455E-B7A7-98C59B5C4A98}" type="pres">
      <dgm:prSet presAssocID="{5F6C8BC9-A48D-4DB3-BE6A-98E520F720F6}" presName="negativeSpace" presStyleCnt="0"/>
      <dgm:spPr/>
    </dgm:pt>
    <dgm:pt modelId="{8506FA30-6D51-4D80-BE20-4EEC25D13408}" type="pres">
      <dgm:prSet presAssocID="{5F6C8BC9-A48D-4DB3-BE6A-98E520F720F6}" presName="childText" presStyleLbl="conFgAcc1" presStyleIdx="0" presStyleCnt="1" custScaleX="100000">
        <dgm:presLayoutVars>
          <dgm:bulletEnabled val="1"/>
        </dgm:presLayoutVars>
      </dgm:prSet>
      <dgm:spPr/>
    </dgm:pt>
  </dgm:ptLst>
  <dgm:cxnLst>
    <dgm:cxn modelId="{33071800-CF37-461F-B639-D2B22A37BF2A}" type="presOf" srcId="{46FD896B-CCCF-42C1-B624-7499D9922F58}" destId="{88CBF95E-E946-4936-82EC-54211D2F56B7}" srcOrd="0" destOrd="0" presId="urn:microsoft.com/office/officeart/2005/8/layout/list1"/>
    <dgm:cxn modelId="{B527E013-1CA4-46F3-84B8-3925310055ED}" type="presOf" srcId="{5F6C8BC9-A48D-4DB3-BE6A-98E520F720F6}" destId="{B709449A-B5F4-4E71-A757-166AF1B2E2DC}" srcOrd="0" destOrd="0" presId="urn:microsoft.com/office/officeart/2005/8/layout/list1"/>
    <dgm:cxn modelId="{83B98B39-BE53-48B9-B17F-2C1F656E1816}" srcId="{46FD896B-CCCF-42C1-B624-7499D9922F58}" destId="{5F6C8BC9-A48D-4DB3-BE6A-98E520F720F6}" srcOrd="0" destOrd="0" parTransId="{17476CE5-84B9-413D-B287-B5F9AB8ACC14}" sibTransId="{F09D769C-7FA4-4016-99CF-B751FE39CE41}"/>
    <dgm:cxn modelId="{60247664-F5E8-4CA7-A35B-4206FD1D5883}" srcId="{5F6C8BC9-A48D-4DB3-BE6A-98E520F720F6}" destId="{7B864488-4324-4024-8687-51E3C698CDF4}" srcOrd="0" destOrd="0" parTransId="{4375234F-2A09-4D24-8058-68C836C53EA9}" sibTransId="{EB873A77-DA13-4A9E-8577-AB2444B17AEF}"/>
    <dgm:cxn modelId="{A94A479E-3D8F-415A-9015-9947C1A0D36C}" type="presOf" srcId="{7B864488-4324-4024-8687-51E3C698CDF4}" destId="{8506FA30-6D51-4D80-BE20-4EEC25D13408}" srcOrd="0" destOrd="0" presId="urn:microsoft.com/office/officeart/2005/8/layout/list1"/>
    <dgm:cxn modelId="{BA63B3C9-C6EC-4C22-88CE-5068BBDC70BE}" type="presOf" srcId="{5F6C8BC9-A48D-4DB3-BE6A-98E520F720F6}" destId="{CB4A81D1-642C-46F2-AD16-55DA8E79D99E}" srcOrd="1" destOrd="0" presId="urn:microsoft.com/office/officeart/2005/8/layout/list1"/>
    <dgm:cxn modelId="{3FE0D6B4-AB1F-4D8A-8886-8819117C926E}" type="presParOf" srcId="{88CBF95E-E946-4936-82EC-54211D2F56B7}" destId="{58DDF69F-0DA2-4B36-A720-39175C185C24}" srcOrd="0" destOrd="0" presId="urn:microsoft.com/office/officeart/2005/8/layout/list1"/>
    <dgm:cxn modelId="{75578C03-5CEA-4641-B70D-7D2954C24AE2}" type="presParOf" srcId="{58DDF69F-0DA2-4B36-A720-39175C185C24}" destId="{B709449A-B5F4-4E71-A757-166AF1B2E2DC}" srcOrd="0" destOrd="0" presId="urn:microsoft.com/office/officeart/2005/8/layout/list1"/>
    <dgm:cxn modelId="{60394D71-07B4-4586-ABAC-636BD5F51B06}" type="presParOf" srcId="{58DDF69F-0DA2-4B36-A720-39175C185C24}" destId="{CB4A81D1-642C-46F2-AD16-55DA8E79D99E}" srcOrd="1" destOrd="0" presId="urn:microsoft.com/office/officeart/2005/8/layout/list1"/>
    <dgm:cxn modelId="{9DC76480-7827-4DFB-A579-CBE43266BAE7}" type="presParOf" srcId="{88CBF95E-E946-4936-82EC-54211D2F56B7}" destId="{82E7C577-A0F6-455E-B7A7-98C59B5C4A98}" srcOrd="1" destOrd="0" presId="urn:microsoft.com/office/officeart/2005/8/layout/list1"/>
    <dgm:cxn modelId="{C2728194-CA1E-4A51-B290-43AA88A91F61}" type="presParOf" srcId="{88CBF95E-E946-4936-82EC-54211D2F56B7}" destId="{8506FA30-6D51-4D80-BE20-4EEC25D13408}"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91A5CE-123E-4BEF-B973-3873E8C8EB5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8D29E7D-F179-4C58-8FF8-2C19310D8858}">
      <dgm:prSet/>
      <dgm:spPr/>
      <dgm:t>
        <a:bodyPr/>
        <a:lstStyle/>
        <a:p>
          <a:r>
            <a:rPr lang="en-US" dirty="0">
              <a:solidFill>
                <a:schemeClr val="accent1">
                  <a:lumMod val="25000"/>
                </a:schemeClr>
              </a:solidFill>
            </a:rPr>
            <a:t>How did you customize the project and make it your own</a:t>
          </a:r>
          <a:r>
            <a:rPr lang="en-US" b="0" i="0" dirty="0">
              <a:solidFill>
                <a:schemeClr val="accent1">
                  <a:lumMod val="25000"/>
                </a:schemeClr>
              </a:solidFill>
            </a:rPr>
            <a:t>:</a:t>
          </a:r>
          <a:endParaRPr lang="en-US" dirty="0">
            <a:solidFill>
              <a:schemeClr val="accent1">
                <a:lumMod val="25000"/>
              </a:schemeClr>
            </a:solidFill>
          </a:endParaRPr>
        </a:p>
      </dgm:t>
    </dgm:pt>
    <dgm:pt modelId="{ADBAD7FC-3F7B-4A89-B2B3-8EC0EE85E5A0}" type="parTrans" cxnId="{7EB6588E-A890-45BB-BCD1-B942EFDE4BC0}">
      <dgm:prSet/>
      <dgm:spPr/>
      <dgm:t>
        <a:bodyPr/>
        <a:lstStyle/>
        <a:p>
          <a:endParaRPr lang="en-US"/>
        </a:p>
      </dgm:t>
    </dgm:pt>
    <dgm:pt modelId="{5F526181-85D5-47F1-AAC0-833C29BAF326}" type="sibTrans" cxnId="{7EB6588E-A890-45BB-BCD1-B942EFDE4BC0}">
      <dgm:prSet/>
      <dgm:spPr/>
      <dgm:t>
        <a:bodyPr/>
        <a:lstStyle/>
        <a:p>
          <a:endParaRPr lang="en-US"/>
        </a:p>
      </dgm:t>
    </dgm:pt>
    <dgm:pt modelId="{DC44B50E-E741-406B-9832-1C9EED362583}">
      <dgm:prSet/>
      <dgm:spPr/>
      <dgm:t>
        <a:bodyPr/>
        <a:lstStyle/>
        <a:p>
          <a:r>
            <a:rPr lang="en-IN" b="0" i="0" dirty="0"/>
            <a:t>Selected relevant dataset (Sample Superstore)</a:t>
          </a:r>
          <a:endParaRPr lang="en-US" dirty="0"/>
        </a:p>
      </dgm:t>
    </dgm:pt>
    <dgm:pt modelId="{CDA836E6-1667-4129-B28B-408BE00A5D42}" type="parTrans" cxnId="{CBF22123-C6F0-4C63-9085-5C77DDEC732B}">
      <dgm:prSet/>
      <dgm:spPr/>
      <dgm:t>
        <a:bodyPr/>
        <a:lstStyle/>
        <a:p>
          <a:endParaRPr lang="en-US"/>
        </a:p>
      </dgm:t>
    </dgm:pt>
    <dgm:pt modelId="{0576A9E6-31CB-42C9-9D6A-D09BB851ACE7}" type="sibTrans" cxnId="{CBF22123-C6F0-4C63-9085-5C77DDEC732B}">
      <dgm:prSet/>
      <dgm:spPr/>
      <dgm:t>
        <a:bodyPr/>
        <a:lstStyle/>
        <a:p>
          <a:endParaRPr lang="en-US"/>
        </a:p>
      </dgm:t>
    </dgm:pt>
    <dgm:pt modelId="{A4CB1B7E-BD55-4FBF-9D60-290541D0D0BD}">
      <dgm:prSet/>
      <dgm:spPr/>
      <dgm:t>
        <a:bodyPr/>
        <a:lstStyle/>
        <a:p>
          <a:endParaRPr lang="en-US" dirty="0"/>
        </a:p>
      </dgm:t>
    </dgm:pt>
    <dgm:pt modelId="{AE91B506-95B4-4983-B80F-847F5891934A}" type="sibTrans" cxnId="{66BE48DD-FD5E-4E08-BF09-E1A4E49DBC99}">
      <dgm:prSet/>
      <dgm:spPr/>
      <dgm:t>
        <a:bodyPr/>
        <a:lstStyle/>
        <a:p>
          <a:endParaRPr lang="en-US"/>
        </a:p>
      </dgm:t>
    </dgm:pt>
    <dgm:pt modelId="{98A761D5-9F6E-4F04-8A93-46C0A40881FE}" type="parTrans" cxnId="{66BE48DD-FD5E-4E08-BF09-E1A4E49DBC99}">
      <dgm:prSet/>
      <dgm:spPr/>
      <dgm:t>
        <a:bodyPr/>
        <a:lstStyle/>
        <a:p>
          <a:endParaRPr lang="en-US"/>
        </a:p>
      </dgm:t>
    </dgm:pt>
    <dgm:pt modelId="{CCCBB6EE-9EEC-4E14-A320-582AB64E79A7}">
      <dgm:prSet/>
      <dgm:spPr/>
      <dgm:t>
        <a:bodyPr/>
        <a:lstStyle/>
        <a:p>
          <a:pPr>
            <a:buFont typeface="Arial" panose="020B0604020202020204" pitchFamily="34" charset="0"/>
            <a:buChar char="•"/>
          </a:pPr>
          <a:r>
            <a:rPr lang="en-US" b="0" i="0" dirty="0"/>
            <a:t>Applied data cleaning and exploration techniques</a:t>
          </a:r>
        </a:p>
      </dgm:t>
    </dgm:pt>
    <dgm:pt modelId="{16AC597C-D9B3-47D0-95D2-B80F58CC576E}" type="parTrans" cxnId="{DD000C87-F0BD-4B99-82B3-61A6BCC531B1}">
      <dgm:prSet/>
      <dgm:spPr/>
      <dgm:t>
        <a:bodyPr/>
        <a:lstStyle/>
        <a:p>
          <a:endParaRPr lang="en-IN"/>
        </a:p>
      </dgm:t>
    </dgm:pt>
    <dgm:pt modelId="{E6320F24-09AC-42D8-B611-668515EB8E41}" type="sibTrans" cxnId="{DD000C87-F0BD-4B99-82B3-61A6BCC531B1}">
      <dgm:prSet/>
      <dgm:spPr/>
      <dgm:t>
        <a:bodyPr/>
        <a:lstStyle/>
        <a:p>
          <a:endParaRPr lang="en-IN"/>
        </a:p>
      </dgm:t>
    </dgm:pt>
    <dgm:pt modelId="{E3C91AA4-3894-4BEF-B037-14987303E6C8}">
      <dgm:prSet/>
      <dgm:spPr/>
      <dgm:t>
        <a:bodyPr/>
        <a:lstStyle/>
        <a:p>
          <a:pPr>
            <a:buFont typeface="Arial" panose="020B0604020202020204" pitchFamily="34" charset="0"/>
            <a:buChar char="•"/>
          </a:pPr>
          <a:r>
            <a:rPr lang="en-US" b="0" i="0" dirty="0"/>
            <a:t>Customized visualizations for clarity and aesthetics</a:t>
          </a:r>
        </a:p>
      </dgm:t>
    </dgm:pt>
    <dgm:pt modelId="{92A262AD-C36F-48EC-AF24-FE5B89E0513B}" type="parTrans" cxnId="{EB953438-059B-41C8-A76A-E59AF593A559}">
      <dgm:prSet/>
      <dgm:spPr/>
      <dgm:t>
        <a:bodyPr/>
        <a:lstStyle/>
        <a:p>
          <a:endParaRPr lang="en-IN"/>
        </a:p>
      </dgm:t>
    </dgm:pt>
    <dgm:pt modelId="{78FE158E-9B6B-4523-A477-1BAFCBC7DBAD}" type="sibTrans" cxnId="{EB953438-059B-41C8-A76A-E59AF593A559}">
      <dgm:prSet/>
      <dgm:spPr/>
      <dgm:t>
        <a:bodyPr/>
        <a:lstStyle/>
        <a:p>
          <a:endParaRPr lang="en-IN"/>
        </a:p>
      </dgm:t>
    </dgm:pt>
    <dgm:pt modelId="{E8673AC5-E5B7-48FE-8330-B3A3B5CBDF04}">
      <dgm:prSet/>
      <dgm:spPr/>
      <dgm:t>
        <a:bodyPr/>
        <a:lstStyle/>
        <a:p>
          <a:pPr>
            <a:buFont typeface="Arial" panose="020B0604020202020204" pitchFamily="34" charset="0"/>
            <a:buChar char="•"/>
          </a:pPr>
          <a:r>
            <a:rPr lang="en-US" b="0" i="0" dirty="0"/>
            <a:t>Generated valuable insights and actionable recommendations</a:t>
          </a:r>
        </a:p>
      </dgm:t>
    </dgm:pt>
    <dgm:pt modelId="{BE0B8F9E-5F5C-4126-B1AF-7168BBE7F702}" type="parTrans" cxnId="{72AB55C0-B635-4763-A2C3-57B329D48AE3}">
      <dgm:prSet/>
      <dgm:spPr/>
      <dgm:t>
        <a:bodyPr/>
        <a:lstStyle/>
        <a:p>
          <a:endParaRPr lang="en-IN"/>
        </a:p>
      </dgm:t>
    </dgm:pt>
    <dgm:pt modelId="{AB776459-07AF-4E67-815C-86CB296D7AEA}" type="sibTrans" cxnId="{72AB55C0-B635-4763-A2C3-57B329D48AE3}">
      <dgm:prSet/>
      <dgm:spPr/>
      <dgm:t>
        <a:bodyPr/>
        <a:lstStyle/>
        <a:p>
          <a:endParaRPr lang="en-IN"/>
        </a:p>
      </dgm:t>
    </dgm:pt>
    <dgm:pt modelId="{B423A4F6-022B-407F-91E7-A7B8F4529B0D}">
      <dgm:prSet/>
      <dgm:spPr/>
      <dgm:t>
        <a:bodyPr/>
        <a:lstStyle/>
        <a:p>
          <a:r>
            <a:rPr lang="en-US" b="0" i="0" dirty="0"/>
            <a:t> segments to focus on and improve targeting and sales strategies.</a:t>
          </a:r>
          <a:endParaRPr lang="en-US" dirty="0"/>
        </a:p>
      </dgm:t>
    </dgm:pt>
    <dgm:pt modelId="{9510DB3B-1800-4AD7-A7C1-534D814D1D97}" type="parTrans" cxnId="{26F23158-7F77-4EE6-8A7E-159165E59AAF}">
      <dgm:prSet/>
      <dgm:spPr/>
      <dgm:t>
        <a:bodyPr/>
        <a:lstStyle/>
        <a:p>
          <a:endParaRPr lang="en-IN"/>
        </a:p>
      </dgm:t>
    </dgm:pt>
    <dgm:pt modelId="{79C0A038-1E0C-41DE-9B50-13D869655384}" type="sibTrans" cxnId="{26F23158-7F77-4EE6-8A7E-159165E59AAF}">
      <dgm:prSet/>
      <dgm:spPr/>
      <dgm:t>
        <a:bodyPr/>
        <a:lstStyle/>
        <a:p>
          <a:endParaRPr lang="en-IN"/>
        </a:p>
      </dgm:t>
    </dgm:pt>
    <dgm:pt modelId="{CA44BC60-87B8-419F-A1B0-B8463D557DCF}" type="pres">
      <dgm:prSet presAssocID="{4691A5CE-123E-4BEF-B973-3873E8C8EB58}" presName="linear" presStyleCnt="0">
        <dgm:presLayoutVars>
          <dgm:animLvl val="lvl"/>
          <dgm:resizeHandles val="exact"/>
        </dgm:presLayoutVars>
      </dgm:prSet>
      <dgm:spPr/>
    </dgm:pt>
    <dgm:pt modelId="{FE89A979-5187-400C-A1D6-D2BBBE9DB9F8}" type="pres">
      <dgm:prSet presAssocID="{E8D29E7D-F179-4C58-8FF8-2C19310D8858}" presName="parentText" presStyleLbl="node1" presStyleIdx="0" presStyleCnt="1" custLinFactNeighborY="-557">
        <dgm:presLayoutVars>
          <dgm:chMax val="0"/>
          <dgm:bulletEnabled val="1"/>
        </dgm:presLayoutVars>
      </dgm:prSet>
      <dgm:spPr/>
    </dgm:pt>
    <dgm:pt modelId="{EE0C299E-B363-4E64-AB95-F011DF1399C1}" type="pres">
      <dgm:prSet presAssocID="{E8D29E7D-F179-4C58-8FF8-2C19310D8858}" presName="childText" presStyleLbl="revTx" presStyleIdx="0" presStyleCnt="1">
        <dgm:presLayoutVars>
          <dgm:bulletEnabled val="1"/>
        </dgm:presLayoutVars>
      </dgm:prSet>
      <dgm:spPr/>
    </dgm:pt>
  </dgm:ptLst>
  <dgm:cxnLst>
    <dgm:cxn modelId="{CBF22123-C6F0-4C63-9085-5C77DDEC732B}" srcId="{E8D29E7D-F179-4C58-8FF8-2C19310D8858}" destId="{DC44B50E-E741-406B-9832-1C9EED362583}" srcOrd="0" destOrd="0" parTransId="{CDA836E6-1667-4129-B28B-408BE00A5D42}" sibTransId="{0576A9E6-31CB-42C9-9D6A-D09BB851ACE7}"/>
    <dgm:cxn modelId="{9CB17523-1055-4E79-BC9C-612A70E2FABD}" type="presOf" srcId="{E8673AC5-E5B7-48FE-8330-B3A3B5CBDF04}" destId="{EE0C299E-B363-4E64-AB95-F011DF1399C1}" srcOrd="0" destOrd="3" presId="urn:microsoft.com/office/officeart/2005/8/layout/vList2"/>
    <dgm:cxn modelId="{5257912E-4D73-424B-858E-923AE2FCD40A}" type="presOf" srcId="{B423A4F6-022B-407F-91E7-A7B8F4529B0D}" destId="{EE0C299E-B363-4E64-AB95-F011DF1399C1}" srcOrd="0" destOrd="4" presId="urn:microsoft.com/office/officeart/2005/8/layout/vList2"/>
    <dgm:cxn modelId="{EB953438-059B-41C8-A76A-E59AF593A559}" srcId="{E8D29E7D-F179-4C58-8FF8-2C19310D8858}" destId="{E3C91AA4-3894-4BEF-B037-14987303E6C8}" srcOrd="2" destOrd="0" parTransId="{92A262AD-C36F-48EC-AF24-FE5B89E0513B}" sibTransId="{78FE158E-9B6B-4523-A477-1BAFCBC7DBAD}"/>
    <dgm:cxn modelId="{3093E242-0ABD-4DB9-B179-F194411672FE}" type="presOf" srcId="{CCCBB6EE-9EEC-4E14-A320-582AB64E79A7}" destId="{EE0C299E-B363-4E64-AB95-F011DF1399C1}" srcOrd="0" destOrd="1" presId="urn:microsoft.com/office/officeart/2005/8/layout/vList2"/>
    <dgm:cxn modelId="{26F23158-7F77-4EE6-8A7E-159165E59AAF}" srcId="{E8D29E7D-F179-4C58-8FF8-2C19310D8858}" destId="{B423A4F6-022B-407F-91E7-A7B8F4529B0D}" srcOrd="4" destOrd="0" parTransId="{9510DB3B-1800-4AD7-A7C1-534D814D1D97}" sibTransId="{79C0A038-1E0C-41DE-9B50-13D869655384}"/>
    <dgm:cxn modelId="{90607282-E08E-463A-965A-4CFC72A22F03}" type="presOf" srcId="{E8D29E7D-F179-4C58-8FF8-2C19310D8858}" destId="{FE89A979-5187-400C-A1D6-D2BBBE9DB9F8}" srcOrd="0" destOrd="0" presId="urn:microsoft.com/office/officeart/2005/8/layout/vList2"/>
    <dgm:cxn modelId="{2290D686-D400-4257-BA06-5B89A9D38F3E}" type="presOf" srcId="{A4CB1B7E-BD55-4FBF-9D60-290541D0D0BD}" destId="{EE0C299E-B363-4E64-AB95-F011DF1399C1}" srcOrd="0" destOrd="5" presId="urn:microsoft.com/office/officeart/2005/8/layout/vList2"/>
    <dgm:cxn modelId="{DD000C87-F0BD-4B99-82B3-61A6BCC531B1}" srcId="{E8D29E7D-F179-4C58-8FF8-2C19310D8858}" destId="{CCCBB6EE-9EEC-4E14-A320-582AB64E79A7}" srcOrd="1" destOrd="0" parTransId="{16AC597C-D9B3-47D0-95D2-B80F58CC576E}" sibTransId="{E6320F24-09AC-42D8-B611-668515EB8E41}"/>
    <dgm:cxn modelId="{7EB6588E-A890-45BB-BCD1-B942EFDE4BC0}" srcId="{4691A5CE-123E-4BEF-B973-3873E8C8EB58}" destId="{E8D29E7D-F179-4C58-8FF8-2C19310D8858}" srcOrd="0" destOrd="0" parTransId="{ADBAD7FC-3F7B-4A89-B2B3-8EC0EE85E5A0}" sibTransId="{5F526181-85D5-47F1-AAC0-833C29BAF326}"/>
    <dgm:cxn modelId="{D7352098-0985-422A-8CE0-1A13ADDB9A1D}" type="presOf" srcId="{4691A5CE-123E-4BEF-B973-3873E8C8EB58}" destId="{CA44BC60-87B8-419F-A1B0-B8463D557DCF}" srcOrd="0" destOrd="0" presId="urn:microsoft.com/office/officeart/2005/8/layout/vList2"/>
    <dgm:cxn modelId="{F2CB5DBE-058B-4C2D-811F-CDEF0EAC0E18}" type="presOf" srcId="{E3C91AA4-3894-4BEF-B037-14987303E6C8}" destId="{EE0C299E-B363-4E64-AB95-F011DF1399C1}" srcOrd="0" destOrd="2" presId="urn:microsoft.com/office/officeart/2005/8/layout/vList2"/>
    <dgm:cxn modelId="{72AB55C0-B635-4763-A2C3-57B329D48AE3}" srcId="{E8D29E7D-F179-4C58-8FF8-2C19310D8858}" destId="{E8673AC5-E5B7-48FE-8330-B3A3B5CBDF04}" srcOrd="3" destOrd="0" parTransId="{BE0B8F9E-5F5C-4126-B1AF-7168BBE7F702}" sibTransId="{AB776459-07AF-4E67-815C-86CB296D7AEA}"/>
    <dgm:cxn modelId="{3B5095C0-DE98-4249-A231-A3D27264FFFE}" type="presOf" srcId="{DC44B50E-E741-406B-9832-1C9EED362583}" destId="{EE0C299E-B363-4E64-AB95-F011DF1399C1}" srcOrd="0" destOrd="0" presId="urn:microsoft.com/office/officeart/2005/8/layout/vList2"/>
    <dgm:cxn modelId="{66BE48DD-FD5E-4E08-BF09-E1A4E49DBC99}" srcId="{E8D29E7D-F179-4C58-8FF8-2C19310D8858}" destId="{A4CB1B7E-BD55-4FBF-9D60-290541D0D0BD}" srcOrd="5" destOrd="0" parTransId="{98A761D5-9F6E-4F04-8A93-46C0A40881FE}" sibTransId="{AE91B506-95B4-4983-B80F-847F5891934A}"/>
    <dgm:cxn modelId="{3F25A016-B3E5-447E-BA7D-4BD383D250A2}" type="presParOf" srcId="{CA44BC60-87B8-419F-A1B0-B8463D557DCF}" destId="{FE89A979-5187-400C-A1D6-D2BBBE9DB9F8}" srcOrd="0" destOrd="0" presId="urn:microsoft.com/office/officeart/2005/8/layout/vList2"/>
    <dgm:cxn modelId="{14D0EFCF-8DDB-4258-AF34-3EE7571E0B84}" type="presParOf" srcId="{CA44BC60-87B8-419F-A1B0-B8463D557DCF}" destId="{EE0C299E-B363-4E64-AB95-F011DF1399C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52D61D3-E94A-4A83-92E4-99D150FDCCBC}"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58DDB8D5-CF16-47B4-ACA9-1F47C200BAD9}">
      <dgm:prSet/>
      <dgm:spPr/>
      <dgm:t>
        <a:bodyPr/>
        <a:lstStyle/>
        <a:p>
          <a:pPr>
            <a:defRPr b="1"/>
          </a:pPr>
          <a:r>
            <a:rPr lang="en-US" b="1" i="0" dirty="0"/>
            <a:t>Statistical Analysis:</a:t>
          </a:r>
          <a:endParaRPr lang="en-US" dirty="0"/>
        </a:p>
      </dgm:t>
    </dgm:pt>
    <dgm:pt modelId="{944297B6-B666-4A7F-94A4-0F046D7D92B2}" type="parTrans" cxnId="{8AD1C06B-A6E2-4984-8C29-19D997D67B87}">
      <dgm:prSet/>
      <dgm:spPr/>
      <dgm:t>
        <a:bodyPr/>
        <a:lstStyle/>
        <a:p>
          <a:endParaRPr lang="en-US"/>
        </a:p>
      </dgm:t>
    </dgm:pt>
    <dgm:pt modelId="{4CA4697C-4F4F-47C9-9269-483019F63F3A}" type="sibTrans" cxnId="{8AD1C06B-A6E2-4984-8C29-19D997D67B87}">
      <dgm:prSet/>
      <dgm:spPr/>
      <dgm:t>
        <a:bodyPr/>
        <a:lstStyle/>
        <a:p>
          <a:endParaRPr lang="en-US"/>
        </a:p>
      </dgm:t>
    </dgm:pt>
    <dgm:pt modelId="{4F1B0C2F-9396-4657-8709-E1E6FDFCD537}">
      <dgm:prSet/>
      <dgm:spPr/>
      <dgm:t>
        <a:bodyPr/>
        <a:lstStyle/>
        <a:p>
          <a:r>
            <a:rPr lang="en-US" b="0" i="0" dirty="0"/>
            <a:t>Descriptive Analysis : Utilized descriptive statistical techniques, such as calculating mean, median, and standard deviation, to summarize and explore key variables.</a:t>
          </a:r>
          <a:endParaRPr lang="en-US" dirty="0"/>
        </a:p>
      </dgm:t>
    </dgm:pt>
    <dgm:pt modelId="{505836AE-82AC-439D-A274-6B872812F8D8}" type="parTrans" cxnId="{52C880E1-0282-46A4-A6B6-A9E0DE43B39B}">
      <dgm:prSet/>
      <dgm:spPr/>
      <dgm:t>
        <a:bodyPr/>
        <a:lstStyle/>
        <a:p>
          <a:endParaRPr lang="en-US"/>
        </a:p>
      </dgm:t>
    </dgm:pt>
    <dgm:pt modelId="{BB672B3F-AC5E-4685-91F7-D1791CDAA0F9}" type="sibTrans" cxnId="{52C880E1-0282-46A4-A6B6-A9E0DE43B39B}">
      <dgm:prSet/>
      <dgm:spPr/>
      <dgm:t>
        <a:bodyPr/>
        <a:lstStyle/>
        <a:p>
          <a:endParaRPr lang="en-US"/>
        </a:p>
      </dgm:t>
    </dgm:pt>
    <dgm:pt modelId="{BEDBF579-12A9-4EA5-B347-EB5A0B42A675}">
      <dgm:prSet/>
      <dgm:spPr/>
      <dgm:t>
        <a:bodyPr/>
        <a:lstStyle/>
        <a:p>
          <a:r>
            <a:rPr lang="en-US" b="0" i="0"/>
            <a:t>Generated descriptive statistics to understand the central tendency, variability, and distribution of the data.</a:t>
          </a:r>
          <a:endParaRPr lang="en-US"/>
        </a:p>
      </dgm:t>
    </dgm:pt>
    <dgm:pt modelId="{82686A91-1FD1-4A96-B643-8124C12A9565}" type="parTrans" cxnId="{44519D22-80CB-47CA-820D-35C9C9516885}">
      <dgm:prSet/>
      <dgm:spPr/>
      <dgm:t>
        <a:bodyPr/>
        <a:lstStyle/>
        <a:p>
          <a:endParaRPr lang="en-US"/>
        </a:p>
      </dgm:t>
    </dgm:pt>
    <dgm:pt modelId="{D280F6B4-AB3C-4F4E-B603-A83C9FF59EBA}" type="sibTrans" cxnId="{44519D22-80CB-47CA-820D-35C9C9516885}">
      <dgm:prSet/>
      <dgm:spPr/>
      <dgm:t>
        <a:bodyPr/>
        <a:lstStyle/>
        <a:p>
          <a:endParaRPr lang="en-US"/>
        </a:p>
      </dgm:t>
    </dgm:pt>
    <dgm:pt modelId="{C8DE5D14-6B1C-4342-8F1F-62EFD188A591}">
      <dgm:prSet/>
      <dgm:spPr/>
      <dgm:t>
        <a:bodyPr/>
        <a:lstStyle/>
        <a:p>
          <a:pPr>
            <a:defRPr b="1"/>
          </a:pPr>
          <a:r>
            <a:rPr lang="en-US" b="1" i="0"/>
            <a:t>Visualization: </a:t>
          </a:r>
          <a:endParaRPr lang="en-US"/>
        </a:p>
      </dgm:t>
    </dgm:pt>
    <dgm:pt modelId="{4D1C8D4B-CC6A-4734-81F1-70A85E58B353}" type="parTrans" cxnId="{B1F22931-64CE-4A9E-AC3C-A30A1CAF5A53}">
      <dgm:prSet/>
      <dgm:spPr/>
      <dgm:t>
        <a:bodyPr/>
        <a:lstStyle/>
        <a:p>
          <a:endParaRPr lang="en-US"/>
        </a:p>
      </dgm:t>
    </dgm:pt>
    <dgm:pt modelId="{9DBBF4A0-8231-4D93-9E78-9D48FADADB88}" type="sibTrans" cxnId="{B1F22931-64CE-4A9E-AC3C-A30A1CAF5A53}">
      <dgm:prSet/>
      <dgm:spPr/>
      <dgm:t>
        <a:bodyPr/>
        <a:lstStyle/>
        <a:p>
          <a:endParaRPr lang="en-US"/>
        </a:p>
      </dgm:t>
    </dgm:pt>
    <dgm:pt modelId="{6DF1DB1E-9253-422D-87AE-94002AE9E114}">
      <dgm:prSet/>
      <dgm:spPr/>
      <dgm:t>
        <a:bodyPr/>
        <a:lstStyle/>
        <a:p>
          <a:r>
            <a:rPr lang="en-US" b="0" i="0" dirty="0"/>
            <a:t>Utilized various visualization techniques, including bar plots, pie charts, line plots, and scatter plots, to effectively communicate the findings of the analysis.</a:t>
          </a:r>
          <a:endParaRPr lang="en-US" dirty="0"/>
        </a:p>
      </dgm:t>
    </dgm:pt>
    <dgm:pt modelId="{AA30661F-278D-4B16-B544-B3714737AD9B}" type="parTrans" cxnId="{782AFBCB-D0DF-4774-863C-FF8537AC448B}">
      <dgm:prSet/>
      <dgm:spPr/>
      <dgm:t>
        <a:bodyPr/>
        <a:lstStyle/>
        <a:p>
          <a:endParaRPr lang="en-US"/>
        </a:p>
      </dgm:t>
    </dgm:pt>
    <dgm:pt modelId="{8177D0B7-D436-414D-BDF4-D1A4F41BC83E}" type="sibTrans" cxnId="{782AFBCB-D0DF-4774-863C-FF8537AC448B}">
      <dgm:prSet/>
      <dgm:spPr/>
      <dgm:t>
        <a:bodyPr/>
        <a:lstStyle/>
        <a:p>
          <a:endParaRPr lang="en-US"/>
        </a:p>
      </dgm:t>
    </dgm:pt>
    <dgm:pt modelId="{5E50D167-C674-4F1A-9D7C-24B8FA8FB7FD}">
      <dgm:prSet/>
      <dgm:spPr/>
      <dgm:t>
        <a:bodyPr/>
        <a:lstStyle/>
        <a:p>
          <a:r>
            <a:rPr lang="en-US" b="0" i="0"/>
            <a:t>Created visually appealing and informative graphs and charts to present the insights to stakeholders.</a:t>
          </a:r>
          <a:endParaRPr lang="en-US"/>
        </a:p>
      </dgm:t>
    </dgm:pt>
    <dgm:pt modelId="{D3043CC3-FF13-45EB-B444-F122186B25F0}" type="parTrans" cxnId="{37371763-5A23-4B41-9659-4D85CA17CF7A}">
      <dgm:prSet/>
      <dgm:spPr/>
      <dgm:t>
        <a:bodyPr/>
        <a:lstStyle/>
        <a:p>
          <a:endParaRPr lang="en-US"/>
        </a:p>
      </dgm:t>
    </dgm:pt>
    <dgm:pt modelId="{5C6CB6B1-00D6-4858-B981-AC62012BDFBA}" type="sibTrans" cxnId="{37371763-5A23-4B41-9659-4D85CA17CF7A}">
      <dgm:prSet/>
      <dgm:spPr/>
      <dgm:t>
        <a:bodyPr/>
        <a:lstStyle/>
        <a:p>
          <a:endParaRPr lang="en-US"/>
        </a:p>
      </dgm:t>
    </dgm:pt>
    <dgm:pt modelId="{6BBD48F5-8B85-4621-9AFB-DD59B1B448C0}" type="pres">
      <dgm:prSet presAssocID="{352D61D3-E94A-4A83-92E4-99D150FDCCBC}" presName="root" presStyleCnt="0">
        <dgm:presLayoutVars>
          <dgm:dir/>
          <dgm:resizeHandles val="exact"/>
        </dgm:presLayoutVars>
      </dgm:prSet>
      <dgm:spPr/>
    </dgm:pt>
    <dgm:pt modelId="{29522C3B-7AE8-471C-ABE8-F932273BE78B}" type="pres">
      <dgm:prSet presAssocID="{58DDB8D5-CF16-47B4-ACA9-1F47C200BAD9}" presName="compNode" presStyleCnt="0"/>
      <dgm:spPr/>
    </dgm:pt>
    <dgm:pt modelId="{8B883C66-053F-4613-9BA9-8DA6C9A9196B}" type="pres">
      <dgm:prSet presAssocID="{58DDB8D5-CF16-47B4-ACA9-1F47C200BAD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645E5693-5414-4162-BE50-7A4729850E6B}" type="pres">
      <dgm:prSet presAssocID="{58DDB8D5-CF16-47B4-ACA9-1F47C200BAD9}" presName="iconSpace" presStyleCnt="0"/>
      <dgm:spPr/>
    </dgm:pt>
    <dgm:pt modelId="{AD0C7001-C4B9-4B5C-80FD-E0DCE76278B5}" type="pres">
      <dgm:prSet presAssocID="{58DDB8D5-CF16-47B4-ACA9-1F47C200BAD9}" presName="parTx" presStyleLbl="revTx" presStyleIdx="0" presStyleCnt="4">
        <dgm:presLayoutVars>
          <dgm:chMax val="0"/>
          <dgm:chPref val="0"/>
        </dgm:presLayoutVars>
      </dgm:prSet>
      <dgm:spPr/>
    </dgm:pt>
    <dgm:pt modelId="{534A2EC6-16AF-4E9F-8C89-ED5A849DE47B}" type="pres">
      <dgm:prSet presAssocID="{58DDB8D5-CF16-47B4-ACA9-1F47C200BAD9}" presName="txSpace" presStyleCnt="0"/>
      <dgm:spPr/>
    </dgm:pt>
    <dgm:pt modelId="{B405947D-1F1C-478B-88A1-EBED8C16971D}" type="pres">
      <dgm:prSet presAssocID="{58DDB8D5-CF16-47B4-ACA9-1F47C200BAD9}" presName="desTx" presStyleLbl="revTx" presStyleIdx="1" presStyleCnt="4">
        <dgm:presLayoutVars/>
      </dgm:prSet>
      <dgm:spPr/>
    </dgm:pt>
    <dgm:pt modelId="{10785689-7CF7-478C-B6ED-D8E21B611150}" type="pres">
      <dgm:prSet presAssocID="{4CA4697C-4F4F-47C9-9269-483019F63F3A}" presName="sibTrans" presStyleCnt="0"/>
      <dgm:spPr/>
    </dgm:pt>
    <dgm:pt modelId="{59C13085-1E50-4481-B236-9A3429EF8D90}" type="pres">
      <dgm:prSet presAssocID="{C8DE5D14-6B1C-4342-8F1F-62EFD188A591}" presName="compNode" presStyleCnt="0"/>
      <dgm:spPr/>
    </dgm:pt>
    <dgm:pt modelId="{52408A73-2EB7-48AA-A108-9EC3C7037424}" type="pres">
      <dgm:prSet presAssocID="{C8DE5D14-6B1C-4342-8F1F-62EFD188A59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ie chart"/>
        </a:ext>
      </dgm:extLst>
    </dgm:pt>
    <dgm:pt modelId="{83999BFB-0D69-4ABD-B98F-C54CEE22791E}" type="pres">
      <dgm:prSet presAssocID="{C8DE5D14-6B1C-4342-8F1F-62EFD188A591}" presName="iconSpace" presStyleCnt="0"/>
      <dgm:spPr/>
    </dgm:pt>
    <dgm:pt modelId="{01C3888F-F1C5-48EF-9087-C5DB82A340D4}" type="pres">
      <dgm:prSet presAssocID="{C8DE5D14-6B1C-4342-8F1F-62EFD188A591}" presName="parTx" presStyleLbl="revTx" presStyleIdx="2" presStyleCnt="4">
        <dgm:presLayoutVars>
          <dgm:chMax val="0"/>
          <dgm:chPref val="0"/>
        </dgm:presLayoutVars>
      </dgm:prSet>
      <dgm:spPr/>
    </dgm:pt>
    <dgm:pt modelId="{0B189BA6-EE23-44E2-8EA8-BA3FD96AED9A}" type="pres">
      <dgm:prSet presAssocID="{C8DE5D14-6B1C-4342-8F1F-62EFD188A591}" presName="txSpace" presStyleCnt="0"/>
      <dgm:spPr/>
    </dgm:pt>
    <dgm:pt modelId="{FCA18884-AE33-48EF-A8AD-9473089E8F66}" type="pres">
      <dgm:prSet presAssocID="{C8DE5D14-6B1C-4342-8F1F-62EFD188A591}" presName="desTx" presStyleLbl="revTx" presStyleIdx="3" presStyleCnt="4">
        <dgm:presLayoutVars/>
      </dgm:prSet>
      <dgm:spPr/>
    </dgm:pt>
  </dgm:ptLst>
  <dgm:cxnLst>
    <dgm:cxn modelId="{D1999810-F4A6-4263-A463-713E7E5A5863}" type="presOf" srcId="{4F1B0C2F-9396-4657-8709-E1E6FDFCD537}" destId="{B405947D-1F1C-478B-88A1-EBED8C16971D}" srcOrd="0" destOrd="0" presId="urn:microsoft.com/office/officeart/2018/2/layout/IconLabelDescriptionList"/>
    <dgm:cxn modelId="{44519D22-80CB-47CA-820D-35C9C9516885}" srcId="{58DDB8D5-CF16-47B4-ACA9-1F47C200BAD9}" destId="{BEDBF579-12A9-4EA5-B347-EB5A0B42A675}" srcOrd="1" destOrd="0" parTransId="{82686A91-1FD1-4A96-B643-8124C12A9565}" sibTransId="{D280F6B4-AB3C-4F4E-B603-A83C9FF59EBA}"/>
    <dgm:cxn modelId="{B1F22931-64CE-4A9E-AC3C-A30A1CAF5A53}" srcId="{352D61D3-E94A-4A83-92E4-99D150FDCCBC}" destId="{C8DE5D14-6B1C-4342-8F1F-62EFD188A591}" srcOrd="1" destOrd="0" parTransId="{4D1C8D4B-CC6A-4734-81F1-70A85E58B353}" sibTransId="{9DBBF4A0-8231-4D93-9E78-9D48FADADB88}"/>
    <dgm:cxn modelId="{37371763-5A23-4B41-9659-4D85CA17CF7A}" srcId="{C8DE5D14-6B1C-4342-8F1F-62EFD188A591}" destId="{5E50D167-C674-4F1A-9D7C-24B8FA8FB7FD}" srcOrd="1" destOrd="0" parTransId="{D3043CC3-FF13-45EB-B444-F122186B25F0}" sibTransId="{5C6CB6B1-00D6-4858-B981-AC62012BDFBA}"/>
    <dgm:cxn modelId="{8AD1C06B-A6E2-4984-8C29-19D997D67B87}" srcId="{352D61D3-E94A-4A83-92E4-99D150FDCCBC}" destId="{58DDB8D5-CF16-47B4-ACA9-1F47C200BAD9}" srcOrd="0" destOrd="0" parTransId="{944297B6-B666-4A7F-94A4-0F046D7D92B2}" sibTransId="{4CA4697C-4F4F-47C9-9269-483019F63F3A}"/>
    <dgm:cxn modelId="{143B2870-B6C0-4324-8FC2-EA2437C990AB}" type="presOf" srcId="{C8DE5D14-6B1C-4342-8F1F-62EFD188A591}" destId="{01C3888F-F1C5-48EF-9087-C5DB82A340D4}" srcOrd="0" destOrd="0" presId="urn:microsoft.com/office/officeart/2018/2/layout/IconLabelDescriptionList"/>
    <dgm:cxn modelId="{7836CF55-E845-4280-B985-5B30DF9DE928}" type="presOf" srcId="{352D61D3-E94A-4A83-92E4-99D150FDCCBC}" destId="{6BBD48F5-8B85-4621-9AFB-DD59B1B448C0}" srcOrd="0" destOrd="0" presId="urn:microsoft.com/office/officeart/2018/2/layout/IconLabelDescriptionList"/>
    <dgm:cxn modelId="{75497295-60F0-43AE-8661-AE5CA0A12F5E}" type="presOf" srcId="{BEDBF579-12A9-4EA5-B347-EB5A0B42A675}" destId="{B405947D-1F1C-478B-88A1-EBED8C16971D}" srcOrd="0" destOrd="1" presId="urn:microsoft.com/office/officeart/2018/2/layout/IconLabelDescriptionList"/>
    <dgm:cxn modelId="{782AFBCB-D0DF-4774-863C-FF8537AC448B}" srcId="{C8DE5D14-6B1C-4342-8F1F-62EFD188A591}" destId="{6DF1DB1E-9253-422D-87AE-94002AE9E114}" srcOrd="0" destOrd="0" parTransId="{AA30661F-278D-4B16-B544-B3714737AD9B}" sibTransId="{8177D0B7-D436-414D-BDF4-D1A4F41BC83E}"/>
    <dgm:cxn modelId="{52C880E1-0282-46A4-A6B6-A9E0DE43B39B}" srcId="{58DDB8D5-CF16-47B4-ACA9-1F47C200BAD9}" destId="{4F1B0C2F-9396-4657-8709-E1E6FDFCD537}" srcOrd="0" destOrd="0" parTransId="{505836AE-82AC-439D-A274-6B872812F8D8}" sibTransId="{BB672B3F-AC5E-4685-91F7-D1791CDAA0F9}"/>
    <dgm:cxn modelId="{FF5384F4-D609-4D53-A5E1-E299DD338918}" type="presOf" srcId="{5E50D167-C674-4F1A-9D7C-24B8FA8FB7FD}" destId="{FCA18884-AE33-48EF-A8AD-9473089E8F66}" srcOrd="0" destOrd="1" presId="urn:microsoft.com/office/officeart/2018/2/layout/IconLabelDescriptionList"/>
    <dgm:cxn modelId="{7F7FFFF5-397A-4598-BDE8-BFB0EE3342EA}" type="presOf" srcId="{58DDB8D5-CF16-47B4-ACA9-1F47C200BAD9}" destId="{AD0C7001-C4B9-4B5C-80FD-E0DCE76278B5}" srcOrd="0" destOrd="0" presId="urn:microsoft.com/office/officeart/2018/2/layout/IconLabelDescriptionList"/>
    <dgm:cxn modelId="{586649FA-1586-43F3-83FD-AB4C6EDC423C}" type="presOf" srcId="{6DF1DB1E-9253-422D-87AE-94002AE9E114}" destId="{FCA18884-AE33-48EF-A8AD-9473089E8F66}" srcOrd="0" destOrd="0" presId="urn:microsoft.com/office/officeart/2018/2/layout/IconLabelDescriptionList"/>
    <dgm:cxn modelId="{121CDED3-BC54-4BAE-BBC1-5F2A5083E6C6}" type="presParOf" srcId="{6BBD48F5-8B85-4621-9AFB-DD59B1B448C0}" destId="{29522C3B-7AE8-471C-ABE8-F932273BE78B}" srcOrd="0" destOrd="0" presId="urn:microsoft.com/office/officeart/2018/2/layout/IconLabelDescriptionList"/>
    <dgm:cxn modelId="{5B551BD0-08AC-468D-A2FA-6F8CBB84B6AD}" type="presParOf" srcId="{29522C3B-7AE8-471C-ABE8-F932273BE78B}" destId="{8B883C66-053F-4613-9BA9-8DA6C9A9196B}" srcOrd="0" destOrd="0" presId="urn:microsoft.com/office/officeart/2018/2/layout/IconLabelDescriptionList"/>
    <dgm:cxn modelId="{320FB4F7-3F1B-4B53-9CCF-4FB9EDED542F}" type="presParOf" srcId="{29522C3B-7AE8-471C-ABE8-F932273BE78B}" destId="{645E5693-5414-4162-BE50-7A4729850E6B}" srcOrd="1" destOrd="0" presId="urn:microsoft.com/office/officeart/2018/2/layout/IconLabelDescriptionList"/>
    <dgm:cxn modelId="{94D84566-2E45-4F30-A21D-8B0583E8F78E}" type="presParOf" srcId="{29522C3B-7AE8-471C-ABE8-F932273BE78B}" destId="{AD0C7001-C4B9-4B5C-80FD-E0DCE76278B5}" srcOrd="2" destOrd="0" presId="urn:microsoft.com/office/officeart/2018/2/layout/IconLabelDescriptionList"/>
    <dgm:cxn modelId="{176CD0EB-E32D-450C-BCBB-1683F9CF8D57}" type="presParOf" srcId="{29522C3B-7AE8-471C-ABE8-F932273BE78B}" destId="{534A2EC6-16AF-4E9F-8C89-ED5A849DE47B}" srcOrd="3" destOrd="0" presId="urn:microsoft.com/office/officeart/2018/2/layout/IconLabelDescriptionList"/>
    <dgm:cxn modelId="{F71EAD1D-965D-48E5-B2F1-24BBFDC7A0E1}" type="presParOf" srcId="{29522C3B-7AE8-471C-ABE8-F932273BE78B}" destId="{B405947D-1F1C-478B-88A1-EBED8C16971D}" srcOrd="4" destOrd="0" presId="urn:microsoft.com/office/officeart/2018/2/layout/IconLabelDescriptionList"/>
    <dgm:cxn modelId="{96794B18-E1F6-49C5-A240-1848D0646913}" type="presParOf" srcId="{6BBD48F5-8B85-4621-9AFB-DD59B1B448C0}" destId="{10785689-7CF7-478C-B6ED-D8E21B611150}" srcOrd="1" destOrd="0" presId="urn:microsoft.com/office/officeart/2018/2/layout/IconLabelDescriptionList"/>
    <dgm:cxn modelId="{8C1A38B0-34D9-41BD-861A-EA18A51DDEFD}" type="presParOf" srcId="{6BBD48F5-8B85-4621-9AFB-DD59B1B448C0}" destId="{59C13085-1E50-4481-B236-9A3429EF8D90}" srcOrd="2" destOrd="0" presId="urn:microsoft.com/office/officeart/2018/2/layout/IconLabelDescriptionList"/>
    <dgm:cxn modelId="{9CEA8E94-58C2-4A6B-975F-1BB045DACC67}" type="presParOf" srcId="{59C13085-1E50-4481-B236-9A3429EF8D90}" destId="{52408A73-2EB7-48AA-A108-9EC3C7037424}" srcOrd="0" destOrd="0" presId="urn:microsoft.com/office/officeart/2018/2/layout/IconLabelDescriptionList"/>
    <dgm:cxn modelId="{15848957-F0BC-441B-95DF-C25DCE461BEB}" type="presParOf" srcId="{59C13085-1E50-4481-B236-9A3429EF8D90}" destId="{83999BFB-0D69-4ABD-B98F-C54CEE22791E}" srcOrd="1" destOrd="0" presId="urn:microsoft.com/office/officeart/2018/2/layout/IconLabelDescriptionList"/>
    <dgm:cxn modelId="{4C1572A8-18BA-4CBC-A72D-E38CDA83809D}" type="presParOf" srcId="{59C13085-1E50-4481-B236-9A3429EF8D90}" destId="{01C3888F-F1C5-48EF-9087-C5DB82A340D4}" srcOrd="2" destOrd="0" presId="urn:microsoft.com/office/officeart/2018/2/layout/IconLabelDescriptionList"/>
    <dgm:cxn modelId="{E4AA4360-6B19-4BE4-8C74-35F3FD864C99}" type="presParOf" srcId="{59C13085-1E50-4481-B236-9A3429EF8D90}" destId="{0B189BA6-EE23-44E2-8EA8-BA3FD96AED9A}" srcOrd="3" destOrd="0" presId="urn:microsoft.com/office/officeart/2018/2/layout/IconLabelDescriptionList"/>
    <dgm:cxn modelId="{4DCDF19A-75D9-472B-A4C6-3B3B228F4E30}" type="presParOf" srcId="{59C13085-1E50-4481-B236-9A3429EF8D90}" destId="{FCA18884-AE33-48EF-A8AD-9473089E8F66}"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8C2DF3-7C3C-413B-B2F4-DB0AD50BD772}">
      <dsp:nvSpPr>
        <dsp:cNvPr id="0" name=""/>
        <dsp:cNvSpPr/>
      </dsp:nvSpPr>
      <dsp:spPr>
        <a:xfrm>
          <a:off x="0" y="390869"/>
          <a:ext cx="11119103" cy="554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C095DF8-27C3-4B10-85B7-B95FD86630E7}">
      <dsp:nvSpPr>
        <dsp:cNvPr id="0" name=""/>
        <dsp:cNvSpPr/>
      </dsp:nvSpPr>
      <dsp:spPr>
        <a:xfrm>
          <a:off x="555955" y="66149"/>
          <a:ext cx="7783372" cy="6494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4193" tIns="0" rIns="294193" bIns="0" numCol="1" spcCol="1270" anchor="ctr" anchorCtr="0">
          <a:noAutofit/>
        </a:bodyPr>
        <a:lstStyle/>
        <a:p>
          <a:pPr marL="0" lvl="0" indent="0" algn="l" defTabSz="977900">
            <a:lnSpc>
              <a:spcPct val="90000"/>
            </a:lnSpc>
            <a:spcBef>
              <a:spcPct val="0"/>
            </a:spcBef>
            <a:spcAft>
              <a:spcPct val="35000"/>
            </a:spcAft>
            <a:buNone/>
          </a:pPr>
          <a:r>
            <a:rPr lang="en-US" sz="2200" b="0" i="0" kern="1200" dirty="0">
              <a:solidFill>
                <a:schemeClr val="accent1">
                  <a:lumMod val="10000"/>
                </a:schemeClr>
              </a:solidFill>
            </a:rPr>
            <a:t>Project Title: Super Store Data Analysis</a:t>
          </a:r>
          <a:endParaRPr lang="en-US" sz="2200" kern="1200" dirty="0">
            <a:solidFill>
              <a:schemeClr val="accent1">
                <a:lumMod val="10000"/>
              </a:schemeClr>
            </a:solidFill>
          </a:endParaRPr>
        </a:p>
      </dsp:txBody>
      <dsp:txXfrm>
        <a:off x="587658" y="97852"/>
        <a:ext cx="7719966" cy="586034"/>
      </dsp:txXfrm>
    </dsp:sp>
    <dsp:sp modelId="{8506FA30-6D51-4D80-BE20-4EEC25D13408}">
      <dsp:nvSpPr>
        <dsp:cNvPr id="0" name=""/>
        <dsp:cNvSpPr/>
      </dsp:nvSpPr>
      <dsp:spPr>
        <a:xfrm>
          <a:off x="0" y="1388789"/>
          <a:ext cx="11119103" cy="29799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62966" tIns="458216" rIns="862966" bIns="156464" numCol="1" spcCol="1270" anchor="t" anchorCtr="0">
          <a:noAutofit/>
        </a:bodyPr>
        <a:lstStyle/>
        <a:p>
          <a:pPr marL="228600" lvl="1" indent="-228600" algn="l" defTabSz="977900">
            <a:lnSpc>
              <a:spcPct val="90000"/>
            </a:lnSpc>
            <a:spcBef>
              <a:spcPct val="0"/>
            </a:spcBef>
            <a:spcAft>
              <a:spcPct val="15000"/>
            </a:spcAft>
            <a:buChar char="•"/>
          </a:pPr>
          <a:r>
            <a:rPr lang="en-US" sz="2200" b="0" i="0" kern="1200" dirty="0"/>
            <a:t>Identify the top-performing product categories, regions, or customer segments</a:t>
          </a:r>
          <a:endParaRPr lang="en-US" sz="2200" kern="1200" dirty="0"/>
        </a:p>
        <a:p>
          <a:pPr marL="228600" lvl="1" indent="-228600" algn="l" defTabSz="977900">
            <a:lnSpc>
              <a:spcPct val="90000"/>
            </a:lnSpc>
            <a:spcBef>
              <a:spcPct val="0"/>
            </a:spcBef>
            <a:spcAft>
              <a:spcPct val="15000"/>
            </a:spcAft>
            <a:buChar char="•"/>
          </a:pPr>
          <a:r>
            <a:rPr lang="en-US" sz="2200" b="0" i="0" kern="1200" dirty="0"/>
            <a:t>Analyze sales performance, profitability, and factors impacting business success</a:t>
          </a:r>
          <a:endParaRPr lang="en-US" sz="2200" kern="1200" dirty="0"/>
        </a:p>
        <a:p>
          <a:pPr marL="228600" lvl="1" indent="-228600" algn="l" defTabSz="977900">
            <a:lnSpc>
              <a:spcPct val="90000"/>
            </a:lnSpc>
            <a:spcBef>
              <a:spcPct val="0"/>
            </a:spcBef>
            <a:spcAft>
              <a:spcPct val="15000"/>
            </a:spcAft>
            <a:buChar char="•"/>
          </a:pPr>
          <a:r>
            <a:rPr lang="en-US" sz="2200" b="0" i="0" kern="1200"/>
            <a:t>Uncover trends, patterns, and opportunities for improvement</a:t>
          </a:r>
          <a:endParaRPr lang="en-US" sz="2200" kern="1200"/>
        </a:p>
        <a:p>
          <a:pPr marL="228600" lvl="1" indent="-228600" algn="l" defTabSz="977900">
            <a:lnSpc>
              <a:spcPct val="90000"/>
            </a:lnSpc>
            <a:spcBef>
              <a:spcPct val="0"/>
            </a:spcBef>
            <a:spcAft>
              <a:spcPct val="15000"/>
            </a:spcAft>
            <a:buChar char="•"/>
          </a:pPr>
          <a:r>
            <a:rPr lang="en-US" sz="2200" b="0" i="0" kern="1200"/>
            <a:t>Provide actionable insights to optimize business strategies and maximize profitability</a:t>
          </a:r>
          <a:endParaRPr lang="en-US" sz="2200" kern="1200"/>
        </a:p>
      </dsp:txBody>
      <dsp:txXfrm>
        <a:off x="0" y="1388789"/>
        <a:ext cx="11119103" cy="2979900"/>
      </dsp:txXfrm>
    </dsp:sp>
    <dsp:sp modelId="{CB4A81D1-642C-46F2-AD16-55DA8E79D99E}">
      <dsp:nvSpPr>
        <dsp:cNvPr id="0" name=""/>
        <dsp:cNvSpPr/>
      </dsp:nvSpPr>
      <dsp:spPr>
        <a:xfrm>
          <a:off x="555955" y="1064070"/>
          <a:ext cx="7783372" cy="6494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4193" tIns="0" rIns="294193" bIns="0" numCol="1" spcCol="1270" anchor="ctr" anchorCtr="0">
          <a:noAutofit/>
        </a:bodyPr>
        <a:lstStyle/>
        <a:p>
          <a:pPr marL="0" lvl="0" indent="0" algn="l" defTabSz="977900">
            <a:lnSpc>
              <a:spcPct val="90000"/>
            </a:lnSpc>
            <a:spcBef>
              <a:spcPct val="0"/>
            </a:spcBef>
            <a:spcAft>
              <a:spcPct val="35000"/>
            </a:spcAft>
            <a:buNone/>
          </a:pPr>
          <a:r>
            <a:rPr lang="en-US" sz="2200" b="1" i="0" kern="1200">
              <a:solidFill>
                <a:schemeClr val="accent1">
                  <a:lumMod val="25000"/>
                </a:schemeClr>
              </a:solidFill>
            </a:rPr>
            <a:t>Objectives:</a:t>
          </a:r>
          <a:endParaRPr lang="en-US" sz="2200" kern="1200">
            <a:solidFill>
              <a:schemeClr val="accent1">
                <a:lumMod val="25000"/>
              </a:schemeClr>
            </a:solidFill>
          </a:endParaRPr>
        </a:p>
      </dsp:txBody>
      <dsp:txXfrm>
        <a:off x="587658" y="1095773"/>
        <a:ext cx="7719966" cy="586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06FA30-6D51-4D80-BE20-4EEC25D13408}">
      <dsp:nvSpPr>
        <dsp:cNvPr id="0" name=""/>
        <dsp:cNvSpPr/>
      </dsp:nvSpPr>
      <dsp:spPr>
        <a:xfrm>
          <a:off x="0" y="600720"/>
          <a:ext cx="9574260" cy="3616199"/>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43069" tIns="583184" rIns="743069" bIns="199136" numCol="1" spcCol="1270" anchor="t" anchorCtr="0">
          <a:noAutofit/>
        </a:bodyPr>
        <a:lstStyle/>
        <a:p>
          <a:pPr marL="285750" lvl="1" indent="-285750" algn="l" defTabSz="1244600">
            <a:lnSpc>
              <a:spcPct val="90000"/>
            </a:lnSpc>
            <a:spcBef>
              <a:spcPct val="0"/>
            </a:spcBef>
            <a:spcAft>
              <a:spcPct val="15000"/>
            </a:spcAft>
            <a:buChar char="•"/>
          </a:pPr>
          <a:r>
            <a:rPr lang="en-US" sz="2800" b="0" i="0" kern="1200" dirty="0"/>
            <a:t>The dataset used for this analysis is sourced from the Superstore database. It contains comprehensive information about sales transactions, including sales category states, city, Segments, Regions, Profit product categories, sales etc.. The dataset consists of 9977 rows and 13 columns.</a:t>
          </a:r>
          <a:endParaRPr lang="en-US" sz="2800" kern="1200" dirty="0"/>
        </a:p>
      </dsp:txBody>
      <dsp:txXfrm>
        <a:off x="0" y="600720"/>
        <a:ext cx="9574260" cy="3616199"/>
      </dsp:txXfrm>
    </dsp:sp>
    <dsp:sp modelId="{CB4A81D1-642C-46F2-AD16-55DA8E79D99E}">
      <dsp:nvSpPr>
        <dsp:cNvPr id="0" name=""/>
        <dsp:cNvSpPr/>
      </dsp:nvSpPr>
      <dsp:spPr>
        <a:xfrm>
          <a:off x="478713" y="207831"/>
          <a:ext cx="6701982" cy="8265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3319" tIns="0" rIns="253319" bIns="0" numCol="1" spcCol="1270" anchor="ctr" anchorCtr="0">
          <a:noAutofit/>
        </a:bodyPr>
        <a:lstStyle/>
        <a:p>
          <a:pPr marL="0" lvl="0" indent="0" algn="l" defTabSz="1244600">
            <a:lnSpc>
              <a:spcPct val="90000"/>
            </a:lnSpc>
            <a:spcBef>
              <a:spcPct val="0"/>
            </a:spcBef>
            <a:spcAft>
              <a:spcPct val="35000"/>
            </a:spcAft>
            <a:buNone/>
          </a:pPr>
          <a:r>
            <a:rPr lang="en-US" sz="2800" b="1" i="0" kern="1200" dirty="0">
              <a:solidFill>
                <a:schemeClr val="accent1">
                  <a:lumMod val="10000"/>
                </a:schemeClr>
              </a:solidFill>
            </a:rPr>
            <a:t>Dataset Description:</a:t>
          </a:r>
          <a:endParaRPr lang="en-US" sz="2800" kern="1200" dirty="0">
            <a:solidFill>
              <a:schemeClr val="accent1">
                <a:lumMod val="10000"/>
              </a:schemeClr>
            </a:solidFill>
          </a:endParaRPr>
        </a:p>
      </dsp:txBody>
      <dsp:txXfrm>
        <a:off x="519062" y="248180"/>
        <a:ext cx="6621284" cy="7458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89A979-5187-400C-A1D6-D2BBBE9DB9F8}">
      <dsp:nvSpPr>
        <dsp:cNvPr id="0" name=""/>
        <dsp:cNvSpPr/>
      </dsp:nvSpPr>
      <dsp:spPr>
        <a:xfrm>
          <a:off x="0" y="87595"/>
          <a:ext cx="11119103" cy="9149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solidFill>
                <a:schemeClr val="accent1">
                  <a:lumMod val="25000"/>
                </a:schemeClr>
              </a:solidFill>
            </a:rPr>
            <a:t>How did you customize the project and make it your own</a:t>
          </a:r>
          <a:r>
            <a:rPr lang="en-US" sz="3400" b="0" i="0" kern="1200" dirty="0">
              <a:solidFill>
                <a:schemeClr val="accent1">
                  <a:lumMod val="25000"/>
                </a:schemeClr>
              </a:solidFill>
            </a:rPr>
            <a:t>:</a:t>
          </a:r>
          <a:endParaRPr lang="en-US" sz="3400" kern="1200" dirty="0">
            <a:solidFill>
              <a:schemeClr val="accent1">
                <a:lumMod val="25000"/>
              </a:schemeClr>
            </a:solidFill>
          </a:endParaRPr>
        </a:p>
      </dsp:txBody>
      <dsp:txXfrm>
        <a:off x="44664" y="132259"/>
        <a:ext cx="11029775" cy="825612"/>
      </dsp:txXfrm>
    </dsp:sp>
    <dsp:sp modelId="{EE0C299E-B363-4E64-AB95-F011DF1399C1}">
      <dsp:nvSpPr>
        <dsp:cNvPr id="0" name=""/>
        <dsp:cNvSpPr/>
      </dsp:nvSpPr>
      <dsp:spPr>
        <a:xfrm>
          <a:off x="0" y="1020959"/>
          <a:ext cx="11119103" cy="3307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3032" tIns="43180" rIns="241808" bIns="43180" numCol="1" spcCol="1270" anchor="t" anchorCtr="0">
          <a:noAutofit/>
        </a:bodyPr>
        <a:lstStyle/>
        <a:p>
          <a:pPr marL="228600" lvl="1" indent="-228600" algn="l" defTabSz="1200150">
            <a:lnSpc>
              <a:spcPct val="90000"/>
            </a:lnSpc>
            <a:spcBef>
              <a:spcPct val="0"/>
            </a:spcBef>
            <a:spcAft>
              <a:spcPct val="20000"/>
            </a:spcAft>
            <a:buChar char="•"/>
          </a:pPr>
          <a:r>
            <a:rPr lang="en-IN" sz="2700" b="0" i="0" kern="1200" dirty="0"/>
            <a:t>Selected relevant dataset (Sample Superstore)</a:t>
          </a:r>
          <a:endParaRPr lang="en-US" sz="2700" kern="1200" dirty="0"/>
        </a:p>
        <a:p>
          <a:pPr marL="228600" lvl="1" indent="-228600" algn="l" defTabSz="1200150">
            <a:lnSpc>
              <a:spcPct val="90000"/>
            </a:lnSpc>
            <a:spcBef>
              <a:spcPct val="0"/>
            </a:spcBef>
            <a:spcAft>
              <a:spcPct val="20000"/>
            </a:spcAft>
            <a:buFont typeface="Arial" panose="020B0604020202020204" pitchFamily="34" charset="0"/>
            <a:buChar char="•"/>
          </a:pPr>
          <a:r>
            <a:rPr lang="en-US" sz="2700" b="0" i="0" kern="1200" dirty="0"/>
            <a:t>Applied data cleaning and exploration techniques</a:t>
          </a:r>
        </a:p>
        <a:p>
          <a:pPr marL="228600" lvl="1" indent="-228600" algn="l" defTabSz="1200150">
            <a:lnSpc>
              <a:spcPct val="90000"/>
            </a:lnSpc>
            <a:spcBef>
              <a:spcPct val="0"/>
            </a:spcBef>
            <a:spcAft>
              <a:spcPct val="20000"/>
            </a:spcAft>
            <a:buFont typeface="Arial" panose="020B0604020202020204" pitchFamily="34" charset="0"/>
            <a:buChar char="•"/>
          </a:pPr>
          <a:r>
            <a:rPr lang="en-US" sz="2700" b="0" i="0" kern="1200" dirty="0"/>
            <a:t>Customized visualizations for clarity and aesthetics</a:t>
          </a:r>
        </a:p>
        <a:p>
          <a:pPr marL="228600" lvl="1" indent="-228600" algn="l" defTabSz="1200150">
            <a:lnSpc>
              <a:spcPct val="90000"/>
            </a:lnSpc>
            <a:spcBef>
              <a:spcPct val="0"/>
            </a:spcBef>
            <a:spcAft>
              <a:spcPct val="20000"/>
            </a:spcAft>
            <a:buFont typeface="Arial" panose="020B0604020202020204" pitchFamily="34" charset="0"/>
            <a:buChar char="•"/>
          </a:pPr>
          <a:r>
            <a:rPr lang="en-US" sz="2700" b="0" i="0" kern="1200" dirty="0"/>
            <a:t>Generated valuable insights and actionable recommendations</a:t>
          </a:r>
        </a:p>
        <a:p>
          <a:pPr marL="228600" lvl="1" indent="-228600" algn="l" defTabSz="1200150">
            <a:lnSpc>
              <a:spcPct val="90000"/>
            </a:lnSpc>
            <a:spcBef>
              <a:spcPct val="0"/>
            </a:spcBef>
            <a:spcAft>
              <a:spcPct val="20000"/>
            </a:spcAft>
            <a:buChar char="•"/>
          </a:pPr>
          <a:r>
            <a:rPr lang="en-US" sz="2700" b="0" i="0" kern="1200" dirty="0"/>
            <a:t> segments to focus on and improve targeting and sales strategies.</a:t>
          </a:r>
          <a:endParaRPr lang="en-US" sz="2700" kern="1200" dirty="0"/>
        </a:p>
        <a:p>
          <a:pPr marL="228600" lvl="1" indent="-228600" algn="l" defTabSz="1200150">
            <a:lnSpc>
              <a:spcPct val="90000"/>
            </a:lnSpc>
            <a:spcBef>
              <a:spcPct val="0"/>
            </a:spcBef>
            <a:spcAft>
              <a:spcPct val="20000"/>
            </a:spcAft>
            <a:buChar char="•"/>
          </a:pPr>
          <a:endParaRPr lang="en-US" sz="2700" kern="1200" dirty="0"/>
        </a:p>
      </dsp:txBody>
      <dsp:txXfrm>
        <a:off x="0" y="1020959"/>
        <a:ext cx="11119103" cy="33078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83C66-053F-4613-9BA9-8DA6C9A9196B}">
      <dsp:nvSpPr>
        <dsp:cNvPr id="0" name=""/>
        <dsp:cNvSpPr/>
      </dsp:nvSpPr>
      <dsp:spPr>
        <a:xfrm>
          <a:off x="870723" y="0"/>
          <a:ext cx="1509048" cy="14691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0C7001-C4B9-4B5C-80FD-E0DCE76278B5}">
      <dsp:nvSpPr>
        <dsp:cNvPr id="0" name=""/>
        <dsp:cNvSpPr/>
      </dsp:nvSpPr>
      <dsp:spPr>
        <a:xfrm>
          <a:off x="870723" y="1654641"/>
          <a:ext cx="4311566" cy="629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b="1" i="0" kern="1200" dirty="0"/>
            <a:t>Statistical Analysis:</a:t>
          </a:r>
          <a:endParaRPr lang="en-US" sz="3600" kern="1200" dirty="0"/>
        </a:p>
      </dsp:txBody>
      <dsp:txXfrm>
        <a:off x="870723" y="1654641"/>
        <a:ext cx="4311566" cy="629641"/>
      </dsp:txXfrm>
    </dsp:sp>
    <dsp:sp modelId="{B405947D-1F1C-478B-88A1-EBED8C16971D}">
      <dsp:nvSpPr>
        <dsp:cNvPr id="0" name=""/>
        <dsp:cNvSpPr/>
      </dsp:nvSpPr>
      <dsp:spPr>
        <a:xfrm>
          <a:off x="870723" y="2370551"/>
          <a:ext cx="4311566" cy="2064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b="0" i="0" kern="1200" dirty="0"/>
            <a:t>Descriptive Analysis : Utilized descriptive statistical techniques, such as calculating mean, median, and standard deviation, to summarize and explore key variables.</a:t>
          </a:r>
          <a:endParaRPr lang="en-US" sz="1700" kern="1200" dirty="0"/>
        </a:p>
        <a:p>
          <a:pPr marL="0" lvl="0" indent="0" algn="l" defTabSz="755650">
            <a:lnSpc>
              <a:spcPct val="90000"/>
            </a:lnSpc>
            <a:spcBef>
              <a:spcPct val="0"/>
            </a:spcBef>
            <a:spcAft>
              <a:spcPct val="35000"/>
            </a:spcAft>
            <a:buNone/>
          </a:pPr>
          <a:r>
            <a:rPr lang="en-US" sz="1700" b="0" i="0" kern="1200"/>
            <a:t>Generated descriptive statistics to understand the central tendency, variability, and distribution of the data.</a:t>
          </a:r>
          <a:endParaRPr lang="en-US" sz="1700" kern="1200"/>
        </a:p>
      </dsp:txBody>
      <dsp:txXfrm>
        <a:off x="870723" y="2370551"/>
        <a:ext cx="4311566" cy="2064288"/>
      </dsp:txXfrm>
    </dsp:sp>
    <dsp:sp modelId="{52408A73-2EB7-48AA-A108-9EC3C7037424}">
      <dsp:nvSpPr>
        <dsp:cNvPr id="0" name=""/>
        <dsp:cNvSpPr/>
      </dsp:nvSpPr>
      <dsp:spPr>
        <a:xfrm>
          <a:off x="5936814" y="0"/>
          <a:ext cx="1509048" cy="14691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C3888F-F1C5-48EF-9087-C5DB82A340D4}">
      <dsp:nvSpPr>
        <dsp:cNvPr id="0" name=""/>
        <dsp:cNvSpPr/>
      </dsp:nvSpPr>
      <dsp:spPr>
        <a:xfrm>
          <a:off x="5936814" y="1654641"/>
          <a:ext cx="4311566" cy="629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b="1" i="0" kern="1200"/>
            <a:t>Visualization: </a:t>
          </a:r>
          <a:endParaRPr lang="en-US" sz="3600" kern="1200"/>
        </a:p>
      </dsp:txBody>
      <dsp:txXfrm>
        <a:off x="5936814" y="1654641"/>
        <a:ext cx="4311566" cy="629641"/>
      </dsp:txXfrm>
    </dsp:sp>
    <dsp:sp modelId="{FCA18884-AE33-48EF-A8AD-9473089E8F66}">
      <dsp:nvSpPr>
        <dsp:cNvPr id="0" name=""/>
        <dsp:cNvSpPr/>
      </dsp:nvSpPr>
      <dsp:spPr>
        <a:xfrm>
          <a:off x="5936814" y="2370551"/>
          <a:ext cx="4311566" cy="2064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b="0" i="0" kern="1200" dirty="0"/>
            <a:t>Utilized various visualization techniques, including bar plots, pie charts, line plots, and scatter plots, to effectively communicate the findings of the analysis.</a:t>
          </a:r>
          <a:endParaRPr lang="en-US" sz="1700" kern="1200" dirty="0"/>
        </a:p>
        <a:p>
          <a:pPr marL="0" lvl="0" indent="0" algn="l" defTabSz="755650">
            <a:lnSpc>
              <a:spcPct val="90000"/>
            </a:lnSpc>
            <a:spcBef>
              <a:spcPct val="0"/>
            </a:spcBef>
            <a:spcAft>
              <a:spcPct val="35000"/>
            </a:spcAft>
            <a:buNone/>
          </a:pPr>
          <a:r>
            <a:rPr lang="en-US" sz="1700" b="0" i="0" kern="1200"/>
            <a:t>Created visually appealing and informative graphs and charts to present the insights to stakeholders.</a:t>
          </a:r>
          <a:endParaRPr lang="en-US" sz="1700" kern="1200"/>
        </a:p>
      </dsp:txBody>
      <dsp:txXfrm>
        <a:off x="5936814" y="2370551"/>
        <a:ext cx="4311566" cy="206428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 TargetMode="External"/><Relationship Id="rId7" Type="http://schemas.openxmlformats.org/officeDocument/2006/relationships/hyperlink" Target="https://www.ibm.com/products/watson-studio" TargetMode="External"/><Relationship Id="rId2" Type="http://schemas.openxmlformats.org/officeDocument/2006/relationships/hyperlink" Target="https://github.com/Varshithays/Superstore_dataAnalysis/tree/main" TargetMode="External"/><Relationship Id="rId1" Type="http://schemas.openxmlformats.org/officeDocument/2006/relationships/slideLayout" Target="../slideLayouts/slideLayout5.xml"/><Relationship Id="rId6" Type="http://schemas.openxmlformats.org/officeDocument/2006/relationships/hyperlink" Target="https://jupyter.org/try" TargetMode="External"/><Relationship Id="rId5" Type="http://schemas.openxmlformats.org/officeDocument/2006/relationships/hyperlink" Target="https://skillsbuild.org/" TargetMode="External"/><Relationship Id="rId4" Type="http://schemas.openxmlformats.org/officeDocument/2006/relationships/hyperlink" Target="https://www.python.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4AB8487-E876-814B-364C-5FA562ACD008}"/>
              </a:ext>
            </a:extLst>
          </p:cNvPr>
          <p:cNvSpPr>
            <a:spLocks noGrp="1"/>
          </p:cNvSpPr>
          <p:nvPr>
            <p:ph type="sldNum" sz="quarter" idx="12"/>
          </p:nvPr>
        </p:nvSpPr>
        <p:spPr/>
        <p:txBody>
          <a:bodyPr/>
          <a:lstStyle/>
          <a:p>
            <a:fld id="{48F63A3B-78C7-47BE-AE5E-E10140E04643}" type="slidenum">
              <a:rPr lang="en-US" smtClean="0"/>
              <a:t>1</a:t>
            </a:fld>
            <a:endParaRPr lang="en-US" dirty="0"/>
          </a:p>
        </p:txBody>
      </p:sp>
      <p:sp>
        <p:nvSpPr>
          <p:cNvPr id="9" name="TextBox 8">
            <a:extLst>
              <a:ext uri="{FF2B5EF4-FFF2-40B4-BE49-F238E27FC236}">
                <a16:creationId xmlns:a16="http://schemas.microsoft.com/office/drawing/2014/main" id="{29368885-A734-2A2D-EBF5-90164D91AE5A}"/>
              </a:ext>
            </a:extLst>
          </p:cNvPr>
          <p:cNvSpPr txBox="1"/>
          <p:nvPr/>
        </p:nvSpPr>
        <p:spPr>
          <a:xfrm>
            <a:off x="985884" y="2494414"/>
            <a:ext cx="7639664" cy="3570208"/>
          </a:xfrm>
          <a:prstGeom prst="rect">
            <a:avLst/>
          </a:prstGeom>
          <a:noFill/>
        </p:spPr>
        <p:txBody>
          <a:bodyPr wrap="square" rtlCol="0">
            <a:spAutoFit/>
          </a:bodyPr>
          <a:lstStyle/>
          <a:p>
            <a:pPr marL="0" indent="0">
              <a:buNone/>
            </a:pPr>
            <a:r>
              <a:rPr lang="en-US" sz="2600" dirty="0">
                <a:solidFill>
                  <a:schemeClr val="accent6">
                    <a:lumMod val="75000"/>
                  </a:schemeClr>
                </a:solidFill>
              </a:rPr>
              <a:t>Student Names : </a:t>
            </a:r>
            <a:r>
              <a:rPr lang="en-US" sz="2600" b="1" dirty="0">
                <a:solidFill>
                  <a:schemeClr val="accent6">
                    <a:lumMod val="75000"/>
                  </a:schemeClr>
                </a:solidFill>
              </a:rPr>
              <a:t>1. Jay Gurav -53</a:t>
            </a:r>
          </a:p>
          <a:p>
            <a:pPr marL="0" indent="0">
              <a:buNone/>
            </a:pPr>
            <a:r>
              <a:rPr lang="en-US" sz="2600" b="1" dirty="0">
                <a:solidFill>
                  <a:schemeClr val="accent6">
                    <a:lumMod val="75000"/>
                  </a:schemeClr>
                </a:solidFill>
              </a:rPr>
              <a:t>					 2.Aditya Kale -58</a:t>
            </a:r>
          </a:p>
          <a:p>
            <a:pPr marL="0" indent="0">
              <a:buNone/>
            </a:pPr>
            <a:r>
              <a:rPr lang="en-US" sz="2600" b="1" dirty="0">
                <a:solidFill>
                  <a:schemeClr val="accent6">
                    <a:lumMod val="75000"/>
                  </a:schemeClr>
                </a:solidFill>
              </a:rPr>
              <a:t>                             3.Krushna Wankhade -59</a:t>
            </a:r>
          </a:p>
          <a:p>
            <a:pPr marL="0" indent="0">
              <a:buNone/>
            </a:pPr>
            <a:endParaRPr lang="en-US" sz="2600" b="1" dirty="0">
              <a:solidFill>
                <a:schemeClr val="accent6">
                  <a:lumMod val="75000"/>
                </a:schemeClr>
              </a:solidFill>
            </a:endParaRPr>
          </a:p>
          <a:p>
            <a:pPr marL="0" indent="0">
              <a:buNone/>
            </a:pPr>
            <a:r>
              <a:rPr lang="en-US" sz="2600" dirty="0">
                <a:solidFill>
                  <a:schemeClr val="accent6">
                    <a:lumMod val="75000"/>
                  </a:schemeClr>
                </a:solidFill>
              </a:rPr>
              <a:t>College Name : </a:t>
            </a:r>
            <a:r>
              <a:rPr lang="en-US" sz="2600" b="1" dirty="0">
                <a:solidFill>
                  <a:schemeClr val="accent6">
                    <a:lumMod val="75000"/>
                  </a:schemeClr>
                </a:solidFill>
              </a:rPr>
              <a:t>D Y Patil College of Engineering &amp; Technology , Kolhapur.</a:t>
            </a:r>
          </a:p>
          <a:p>
            <a:pPr marL="0" indent="0">
              <a:buNone/>
            </a:pPr>
            <a:endParaRPr lang="en-US" sz="2600" b="1" dirty="0">
              <a:solidFill>
                <a:schemeClr val="accent6">
                  <a:lumMod val="75000"/>
                </a:schemeClr>
              </a:solidFill>
            </a:endParaRPr>
          </a:p>
          <a:p>
            <a:pPr marL="0" indent="0">
              <a:buNone/>
            </a:pPr>
            <a:r>
              <a:rPr lang="en-US" sz="2600" dirty="0">
                <a:solidFill>
                  <a:schemeClr val="accent6">
                    <a:lumMod val="75000"/>
                  </a:schemeClr>
                </a:solidFill>
              </a:rPr>
              <a:t>Project Domain : </a:t>
            </a:r>
            <a:r>
              <a:rPr lang="en-US" sz="2600" b="1" dirty="0">
                <a:solidFill>
                  <a:schemeClr val="accent6">
                    <a:lumMod val="75000"/>
                  </a:schemeClr>
                </a:solidFill>
              </a:rPr>
              <a:t>SuperStore Seals Data Analytics.</a:t>
            </a:r>
          </a:p>
          <a:p>
            <a:endParaRPr lang="en-IN" dirty="0"/>
          </a:p>
        </p:txBody>
      </p:sp>
      <p:sp>
        <p:nvSpPr>
          <p:cNvPr id="10" name="Title 1">
            <a:extLst>
              <a:ext uri="{FF2B5EF4-FFF2-40B4-BE49-F238E27FC236}">
                <a16:creationId xmlns:a16="http://schemas.microsoft.com/office/drawing/2014/main" id="{008CA599-EF32-E64F-8C93-429BBC15FD71}"/>
              </a:ext>
            </a:extLst>
          </p:cNvPr>
          <p:cNvSpPr>
            <a:spLocks noGrp="1"/>
          </p:cNvSpPr>
          <p:nvPr>
            <p:ph type="title"/>
          </p:nvPr>
        </p:nvSpPr>
        <p:spPr>
          <a:xfrm>
            <a:off x="752859" y="1410374"/>
            <a:ext cx="6457786" cy="768096"/>
          </a:xfrm>
        </p:spPr>
        <p:txBody>
          <a:bodyPr/>
          <a:lstStyle/>
          <a:p>
            <a:r>
              <a:rPr lang="en-US" dirty="0">
                <a:latin typeface="Arial Black" panose="020B0604020202020204" pitchFamily="34" charset="0"/>
                <a:ea typeface="Arial Regular" pitchFamily="34" charset="-122"/>
                <a:cs typeface="Arial Black" panose="020B0604020202020204" pitchFamily="34" charset="0"/>
              </a:rPr>
              <a:t>STUDENT DETAILS</a:t>
            </a:r>
            <a:endParaRPr lang="en-US" sz="4400" b="1" dirty="0">
              <a:solidFill>
                <a:schemeClr val="accent6"/>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4202854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E0DE23-9F0C-534D-F54A-19BD14F33BE3}"/>
              </a:ext>
            </a:extLst>
          </p:cNvPr>
          <p:cNvSpPr>
            <a:spLocks noGrp="1"/>
          </p:cNvSpPr>
          <p:nvPr>
            <p:ph sz="half" idx="1"/>
          </p:nvPr>
        </p:nvSpPr>
        <p:spPr>
          <a:xfrm>
            <a:off x="539496" y="619432"/>
            <a:ext cx="11119104" cy="5781368"/>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US" dirty="0">
              <a:solidFill>
                <a:srgbClr val="374151"/>
              </a:solidFill>
              <a:latin typeface="Söhne"/>
            </a:endParaRPr>
          </a:p>
          <a:p>
            <a:pPr marL="0" indent="0">
              <a:buNone/>
            </a:pPr>
            <a:endParaRPr lang="en-US" dirty="0">
              <a:solidFill>
                <a:srgbClr val="374151"/>
              </a:solidFill>
              <a:latin typeface="Söhne"/>
            </a:endParaRPr>
          </a:p>
          <a:p>
            <a:pPr marL="0" indent="0">
              <a:buNone/>
            </a:pPr>
            <a:endParaRPr lang="en-US" dirty="0">
              <a:solidFill>
                <a:srgbClr val="374151"/>
              </a:solidFill>
              <a:latin typeface="Söhne"/>
            </a:endParaRPr>
          </a:p>
          <a:p>
            <a:pPr marL="0" indent="0">
              <a:buNone/>
            </a:pPr>
            <a:endParaRPr lang="en-US" dirty="0">
              <a:solidFill>
                <a:srgbClr val="374151"/>
              </a:solidFill>
              <a:latin typeface="Söhne"/>
            </a:endParaRPr>
          </a:p>
          <a:p>
            <a:pPr marL="0" indent="0" algn="ctr">
              <a:buNone/>
            </a:pPr>
            <a:r>
              <a:rPr lang="en-US" dirty="0">
                <a:solidFill>
                  <a:srgbClr val="374151"/>
                </a:solidFill>
              </a:rPr>
              <a:t>I have analyzed</a:t>
            </a:r>
            <a:r>
              <a:rPr lang="en-US" b="0" i="0" dirty="0">
                <a:solidFill>
                  <a:srgbClr val="374151"/>
                </a:solidFill>
                <a:effectLst/>
              </a:rPr>
              <a:t> the profitability of different states and identified the bottom 10 states based on profit generated.</a:t>
            </a:r>
          </a:p>
          <a:p>
            <a:pPr marL="0" indent="0" algn="ctr">
              <a:buNone/>
            </a:pPr>
            <a:r>
              <a:rPr lang="en-US" b="0" i="0" dirty="0">
                <a:solidFill>
                  <a:srgbClr val="374151"/>
                </a:solidFill>
                <a:effectLst/>
              </a:rPr>
              <a:t>The analysis of the bottom 10 states by profit provides valuable insights into areas where the company can focus on improving profitability</a:t>
            </a:r>
            <a:endParaRPr lang="en-IN" dirty="0"/>
          </a:p>
        </p:txBody>
      </p:sp>
      <p:sp>
        <p:nvSpPr>
          <p:cNvPr id="5" name="Slide Number Placeholder 4">
            <a:extLst>
              <a:ext uri="{FF2B5EF4-FFF2-40B4-BE49-F238E27FC236}">
                <a16:creationId xmlns:a16="http://schemas.microsoft.com/office/drawing/2014/main" id="{57AF0795-5FE6-D9CF-F9AF-DEC919857A1A}"/>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9" name="Picture 8">
            <a:extLst>
              <a:ext uri="{FF2B5EF4-FFF2-40B4-BE49-F238E27FC236}">
                <a16:creationId xmlns:a16="http://schemas.microsoft.com/office/drawing/2014/main" id="{4A3578C6-01EF-9C24-B158-69A76CF08774}"/>
              </a:ext>
            </a:extLst>
          </p:cNvPr>
          <p:cNvPicPr>
            <a:picLocks noChangeAspect="1"/>
          </p:cNvPicPr>
          <p:nvPr/>
        </p:nvPicPr>
        <p:blipFill>
          <a:blip r:embed="rId2"/>
          <a:stretch>
            <a:fillRect/>
          </a:stretch>
        </p:blipFill>
        <p:spPr>
          <a:xfrm>
            <a:off x="1659808" y="619432"/>
            <a:ext cx="8929533" cy="4339958"/>
          </a:xfrm>
          <a:prstGeom prst="rect">
            <a:avLst/>
          </a:prstGeom>
        </p:spPr>
      </p:pic>
    </p:spTree>
    <p:extLst>
      <p:ext uri="{BB962C8B-B14F-4D97-AF65-F5344CB8AC3E}">
        <p14:creationId xmlns:p14="http://schemas.microsoft.com/office/powerpoint/2010/main" val="4100725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EBA404-9965-8B06-B286-7A4C19318D28}"/>
              </a:ext>
            </a:extLst>
          </p:cNvPr>
          <p:cNvSpPr>
            <a:spLocks noGrp="1"/>
          </p:cNvSpPr>
          <p:nvPr>
            <p:ph sz="half" idx="1"/>
          </p:nvPr>
        </p:nvSpPr>
        <p:spPr>
          <a:xfrm>
            <a:off x="621792" y="731520"/>
            <a:ext cx="11119104" cy="5557196"/>
          </a:xfrm>
        </p:spPr>
        <p:txBody>
          <a:bodyPr/>
          <a:lstStyle/>
          <a:p>
            <a:pPr marL="0" indent="0">
              <a:buNone/>
            </a:pPr>
            <a:r>
              <a:rPr lang="en-IN" sz="2400" b="1" i="0" dirty="0">
                <a:solidFill>
                  <a:schemeClr val="accent6">
                    <a:lumMod val="75000"/>
                  </a:schemeClr>
                </a:solidFill>
                <a:effectLst/>
              </a:rPr>
              <a:t>Distribution Analysis</a:t>
            </a:r>
          </a:p>
          <a:p>
            <a:pPr marL="0" indent="0">
              <a:buNone/>
            </a:pPr>
            <a:endParaRPr lang="en-IN" sz="2400" b="1" i="0" dirty="0">
              <a:solidFill>
                <a:srgbClr val="374151"/>
              </a:solidFill>
              <a:effectLst/>
            </a:endParaRPr>
          </a:p>
          <a:p>
            <a:pPr marL="0" indent="0">
              <a:buNone/>
            </a:pPr>
            <a:endParaRPr lang="en-IN" sz="2400" b="1" dirty="0">
              <a:solidFill>
                <a:srgbClr val="374151"/>
              </a:solidFill>
            </a:endParaRPr>
          </a:p>
          <a:p>
            <a:pPr marL="0" indent="0">
              <a:buNone/>
            </a:pPr>
            <a:endParaRPr lang="en-US" sz="2400" b="0" i="0" dirty="0">
              <a:solidFill>
                <a:srgbClr val="374151"/>
              </a:solidFill>
              <a:effectLst/>
              <a:latin typeface="Söhne"/>
            </a:endParaRPr>
          </a:p>
          <a:p>
            <a:pPr marL="0" indent="0">
              <a:buNone/>
            </a:pPr>
            <a:endParaRPr lang="en-US" sz="2400" dirty="0">
              <a:solidFill>
                <a:srgbClr val="374151"/>
              </a:solidFill>
              <a:latin typeface="Söhne"/>
            </a:endParaRPr>
          </a:p>
          <a:p>
            <a:pPr marL="0" indent="0">
              <a:buNone/>
            </a:pPr>
            <a:endParaRPr lang="en-US" sz="2400" b="0" i="0" dirty="0">
              <a:solidFill>
                <a:srgbClr val="374151"/>
              </a:solidFill>
              <a:effectLst/>
              <a:latin typeface="Söhne"/>
            </a:endParaRPr>
          </a:p>
          <a:p>
            <a:pPr marL="0" indent="0">
              <a:buNone/>
            </a:pPr>
            <a:endParaRPr lang="en-US" sz="2400" dirty="0">
              <a:solidFill>
                <a:srgbClr val="374151"/>
              </a:solidFill>
              <a:latin typeface="Söhne"/>
            </a:endParaRPr>
          </a:p>
          <a:p>
            <a:pPr marL="0" indent="0">
              <a:buNone/>
            </a:pPr>
            <a:endParaRPr lang="en-US" sz="2400" b="0" i="0" dirty="0">
              <a:solidFill>
                <a:srgbClr val="374151"/>
              </a:solidFill>
              <a:effectLst/>
              <a:latin typeface="Söhne"/>
            </a:endParaRPr>
          </a:p>
          <a:p>
            <a:pPr marL="0" indent="0">
              <a:buNone/>
            </a:pPr>
            <a:endParaRPr lang="en-US" sz="2400" dirty="0">
              <a:solidFill>
                <a:srgbClr val="374151"/>
              </a:solidFill>
              <a:latin typeface="Söhne"/>
            </a:endParaRPr>
          </a:p>
          <a:p>
            <a:pPr marL="0" indent="0">
              <a:buNone/>
            </a:pPr>
            <a:endParaRPr lang="en-US" sz="2400" b="0" i="0" dirty="0">
              <a:solidFill>
                <a:srgbClr val="374151"/>
              </a:solidFill>
              <a:effectLst/>
              <a:latin typeface="Söhne"/>
            </a:endParaRPr>
          </a:p>
          <a:p>
            <a:pPr marL="0" indent="0">
              <a:buNone/>
            </a:pPr>
            <a:endParaRPr lang="en-US" sz="2400" dirty="0">
              <a:solidFill>
                <a:srgbClr val="374151"/>
              </a:solidFill>
              <a:latin typeface="Söhne"/>
            </a:endParaRPr>
          </a:p>
          <a:p>
            <a:pPr marL="0" indent="0">
              <a:buNone/>
            </a:pPr>
            <a:r>
              <a:rPr lang="en-US" sz="2400" dirty="0">
                <a:solidFill>
                  <a:srgbClr val="374151"/>
                </a:solidFill>
                <a:latin typeface="Söhne"/>
              </a:rPr>
              <a:t>					</a:t>
            </a:r>
          </a:p>
          <a:p>
            <a:pPr marL="0" indent="0">
              <a:buNone/>
            </a:pPr>
            <a:r>
              <a:rPr lang="en-US" b="0" i="0" dirty="0">
                <a:solidFill>
                  <a:srgbClr val="374151"/>
                </a:solidFill>
                <a:effectLst/>
                <a:latin typeface="Söhne"/>
              </a:rPr>
              <a:t>					</a:t>
            </a:r>
            <a:endParaRPr lang="en-IN" sz="2400" b="1" dirty="0"/>
          </a:p>
        </p:txBody>
      </p:sp>
      <p:sp>
        <p:nvSpPr>
          <p:cNvPr id="5" name="Slide Number Placeholder 4">
            <a:extLst>
              <a:ext uri="{FF2B5EF4-FFF2-40B4-BE49-F238E27FC236}">
                <a16:creationId xmlns:a16="http://schemas.microsoft.com/office/drawing/2014/main" id="{39149BEE-1A95-E4EC-D457-58DA95BA7029}"/>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7" name="Picture 6">
            <a:extLst>
              <a:ext uri="{FF2B5EF4-FFF2-40B4-BE49-F238E27FC236}">
                <a16:creationId xmlns:a16="http://schemas.microsoft.com/office/drawing/2014/main" id="{341579B7-E7B5-5F24-484D-94BA3AB7E9BA}"/>
              </a:ext>
            </a:extLst>
          </p:cNvPr>
          <p:cNvPicPr>
            <a:picLocks noChangeAspect="1"/>
          </p:cNvPicPr>
          <p:nvPr/>
        </p:nvPicPr>
        <p:blipFill>
          <a:blip r:embed="rId2"/>
          <a:stretch>
            <a:fillRect/>
          </a:stretch>
        </p:blipFill>
        <p:spPr>
          <a:xfrm>
            <a:off x="6096000" y="1334369"/>
            <a:ext cx="5010042" cy="4189262"/>
          </a:xfrm>
          <a:prstGeom prst="rect">
            <a:avLst/>
          </a:prstGeom>
        </p:spPr>
      </p:pic>
      <p:pic>
        <p:nvPicPr>
          <p:cNvPr id="9" name="Picture 8">
            <a:extLst>
              <a:ext uri="{FF2B5EF4-FFF2-40B4-BE49-F238E27FC236}">
                <a16:creationId xmlns:a16="http://schemas.microsoft.com/office/drawing/2014/main" id="{130ADFD8-F461-207F-4CA2-3FB002FA2376}"/>
              </a:ext>
            </a:extLst>
          </p:cNvPr>
          <p:cNvPicPr>
            <a:picLocks noChangeAspect="1"/>
          </p:cNvPicPr>
          <p:nvPr/>
        </p:nvPicPr>
        <p:blipFill>
          <a:blip r:embed="rId3"/>
          <a:stretch>
            <a:fillRect/>
          </a:stretch>
        </p:blipFill>
        <p:spPr>
          <a:xfrm>
            <a:off x="1167238" y="1357900"/>
            <a:ext cx="4592449" cy="4142200"/>
          </a:xfrm>
          <a:prstGeom prst="rect">
            <a:avLst/>
          </a:prstGeom>
        </p:spPr>
      </p:pic>
      <p:sp>
        <p:nvSpPr>
          <p:cNvPr id="10" name="TextBox 9">
            <a:extLst>
              <a:ext uri="{FF2B5EF4-FFF2-40B4-BE49-F238E27FC236}">
                <a16:creationId xmlns:a16="http://schemas.microsoft.com/office/drawing/2014/main" id="{1EBD955E-5FA6-3777-479C-2CDBDCCE836E}"/>
              </a:ext>
            </a:extLst>
          </p:cNvPr>
          <p:cNvSpPr txBox="1"/>
          <p:nvPr/>
        </p:nvSpPr>
        <p:spPr>
          <a:xfrm>
            <a:off x="1085959" y="5624053"/>
            <a:ext cx="4233294" cy="369332"/>
          </a:xfrm>
          <a:prstGeom prst="rect">
            <a:avLst/>
          </a:prstGeom>
          <a:noFill/>
        </p:spPr>
        <p:txBody>
          <a:bodyPr wrap="square" rtlCol="0">
            <a:spAutoFit/>
          </a:bodyPr>
          <a:lstStyle/>
          <a:p>
            <a:r>
              <a:rPr lang="en-US" b="0" i="0" dirty="0">
                <a:solidFill>
                  <a:srgbClr val="374151"/>
                </a:solidFill>
                <a:effectLst/>
              </a:rPr>
              <a:t>Figure: Distribution of Sub-Categories</a:t>
            </a:r>
          </a:p>
        </p:txBody>
      </p:sp>
      <p:sp>
        <p:nvSpPr>
          <p:cNvPr id="11" name="TextBox 10">
            <a:extLst>
              <a:ext uri="{FF2B5EF4-FFF2-40B4-BE49-F238E27FC236}">
                <a16:creationId xmlns:a16="http://schemas.microsoft.com/office/drawing/2014/main" id="{2A82C75F-63CF-D489-5D6F-5ED20EEFD83C}"/>
              </a:ext>
            </a:extLst>
          </p:cNvPr>
          <p:cNvSpPr txBox="1"/>
          <p:nvPr/>
        </p:nvSpPr>
        <p:spPr>
          <a:xfrm>
            <a:off x="6567947" y="5665710"/>
            <a:ext cx="4306529" cy="369332"/>
          </a:xfrm>
          <a:prstGeom prst="rect">
            <a:avLst/>
          </a:prstGeom>
          <a:noFill/>
        </p:spPr>
        <p:txBody>
          <a:bodyPr wrap="square" rtlCol="0">
            <a:spAutoFit/>
          </a:bodyPr>
          <a:lstStyle/>
          <a:p>
            <a:r>
              <a:rPr lang="en-US" b="0" i="0" dirty="0">
                <a:solidFill>
                  <a:srgbClr val="374151"/>
                </a:solidFill>
                <a:effectLst/>
                <a:latin typeface="Söhne"/>
              </a:rPr>
              <a:t>Figure: Distribution of Sales by Region</a:t>
            </a:r>
            <a:endParaRPr lang="en-IN" dirty="0"/>
          </a:p>
        </p:txBody>
      </p:sp>
    </p:spTree>
    <p:extLst>
      <p:ext uri="{BB962C8B-B14F-4D97-AF65-F5344CB8AC3E}">
        <p14:creationId xmlns:p14="http://schemas.microsoft.com/office/powerpoint/2010/main" val="545004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CB8B0C-A3E7-EF8D-2194-4C1DE7C75D20}"/>
              </a:ext>
            </a:extLst>
          </p:cNvPr>
          <p:cNvSpPr>
            <a:spLocks noGrp="1"/>
          </p:cNvSpPr>
          <p:nvPr>
            <p:ph sz="half" idx="1"/>
          </p:nvPr>
        </p:nvSpPr>
        <p:spPr>
          <a:xfrm>
            <a:off x="259080" y="457200"/>
            <a:ext cx="11586333" cy="5284347"/>
          </a:xfrm>
        </p:spPr>
        <p:txBody>
          <a:bodyPr/>
          <a:lstStyle/>
          <a:p>
            <a:pPr marL="0" indent="0">
              <a:buNone/>
            </a:pPr>
            <a:endParaRPr lang="en-IN" sz="2400" b="1" dirty="0"/>
          </a:p>
          <a:p>
            <a:pPr marL="0" indent="0">
              <a:buNone/>
            </a:pPr>
            <a:r>
              <a:rPr lang="en-IN" sz="2400" b="1" dirty="0"/>
              <a:t>	</a:t>
            </a:r>
          </a:p>
          <a:p>
            <a:pPr marL="0" indent="0">
              <a:buNone/>
            </a:pPr>
            <a:r>
              <a:rPr lang="en-IN" sz="2400" b="1" dirty="0"/>
              <a:t>	Additional Visualizations</a:t>
            </a:r>
          </a:p>
          <a:p>
            <a:pPr marL="0" indent="0">
              <a:buNone/>
            </a:pPr>
            <a:endParaRPr lang="en-IN" sz="2400" b="1" dirty="0"/>
          </a:p>
          <a:p>
            <a:pPr marL="0" indent="0">
              <a:buNone/>
            </a:pPr>
            <a:endParaRPr lang="en-IN" sz="2400" b="1" dirty="0"/>
          </a:p>
          <a:p>
            <a:pPr marL="0" indent="0">
              <a:buNone/>
            </a:pPr>
            <a:endParaRPr lang="en-IN" sz="2400" b="1" dirty="0"/>
          </a:p>
        </p:txBody>
      </p:sp>
      <p:sp>
        <p:nvSpPr>
          <p:cNvPr id="5" name="Slide Number Placeholder 4">
            <a:extLst>
              <a:ext uri="{FF2B5EF4-FFF2-40B4-BE49-F238E27FC236}">
                <a16:creationId xmlns:a16="http://schemas.microsoft.com/office/drawing/2014/main" id="{962137CF-6218-C365-2623-72CC4ED29342}"/>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9" name="Picture 8">
            <a:extLst>
              <a:ext uri="{FF2B5EF4-FFF2-40B4-BE49-F238E27FC236}">
                <a16:creationId xmlns:a16="http://schemas.microsoft.com/office/drawing/2014/main" id="{7023DB68-9C1D-8A07-830B-37DA44C6BF10}"/>
              </a:ext>
            </a:extLst>
          </p:cNvPr>
          <p:cNvPicPr>
            <a:picLocks noChangeAspect="1"/>
          </p:cNvPicPr>
          <p:nvPr/>
        </p:nvPicPr>
        <p:blipFill>
          <a:blip r:embed="rId2"/>
          <a:stretch>
            <a:fillRect/>
          </a:stretch>
        </p:blipFill>
        <p:spPr>
          <a:xfrm>
            <a:off x="6971071" y="1713245"/>
            <a:ext cx="4647160" cy="3803367"/>
          </a:xfrm>
          <a:prstGeom prst="rect">
            <a:avLst/>
          </a:prstGeom>
        </p:spPr>
      </p:pic>
      <p:sp>
        <p:nvSpPr>
          <p:cNvPr id="10" name="TextBox 9">
            <a:extLst>
              <a:ext uri="{FF2B5EF4-FFF2-40B4-BE49-F238E27FC236}">
                <a16:creationId xmlns:a16="http://schemas.microsoft.com/office/drawing/2014/main" id="{9674D6AC-4128-B2AC-1CA4-C0C68B6B5DAC}"/>
              </a:ext>
            </a:extLst>
          </p:cNvPr>
          <p:cNvSpPr txBox="1"/>
          <p:nvPr/>
        </p:nvSpPr>
        <p:spPr>
          <a:xfrm>
            <a:off x="7950575" y="5613236"/>
            <a:ext cx="4404851" cy="369332"/>
          </a:xfrm>
          <a:prstGeom prst="rect">
            <a:avLst/>
          </a:prstGeom>
          <a:noFill/>
        </p:spPr>
        <p:txBody>
          <a:bodyPr wrap="square" rtlCol="0">
            <a:spAutoFit/>
          </a:bodyPr>
          <a:lstStyle/>
          <a:p>
            <a:r>
              <a:rPr lang="en-IN" b="0" i="0" dirty="0">
                <a:solidFill>
                  <a:srgbClr val="374151"/>
                </a:solidFill>
                <a:effectLst/>
              </a:rPr>
              <a:t>Figure: Profit vs. Discount</a:t>
            </a:r>
            <a:endParaRPr lang="en-IN" dirty="0"/>
          </a:p>
        </p:txBody>
      </p:sp>
      <p:pic>
        <p:nvPicPr>
          <p:cNvPr id="12" name="Picture 11">
            <a:extLst>
              <a:ext uri="{FF2B5EF4-FFF2-40B4-BE49-F238E27FC236}">
                <a16:creationId xmlns:a16="http://schemas.microsoft.com/office/drawing/2014/main" id="{E5600177-4B8D-CC0E-0F2C-4D0A83E124CF}"/>
              </a:ext>
            </a:extLst>
          </p:cNvPr>
          <p:cNvPicPr>
            <a:picLocks noChangeAspect="1"/>
          </p:cNvPicPr>
          <p:nvPr/>
        </p:nvPicPr>
        <p:blipFill>
          <a:blip r:embed="rId3"/>
          <a:stretch>
            <a:fillRect/>
          </a:stretch>
        </p:blipFill>
        <p:spPr>
          <a:xfrm>
            <a:off x="573770" y="2195675"/>
            <a:ext cx="5846766" cy="3256710"/>
          </a:xfrm>
          <a:prstGeom prst="rect">
            <a:avLst/>
          </a:prstGeom>
        </p:spPr>
      </p:pic>
      <p:sp>
        <p:nvSpPr>
          <p:cNvPr id="13" name="TextBox 12">
            <a:extLst>
              <a:ext uri="{FF2B5EF4-FFF2-40B4-BE49-F238E27FC236}">
                <a16:creationId xmlns:a16="http://schemas.microsoft.com/office/drawing/2014/main" id="{2E3DE547-63E9-49FA-41E5-6839E1AC431D}"/>
              </a:ext>
            </a:extLst>
          </p:cNvPr>
          <p:cNvSpPr txBox="1"/>
          <p:nvPr/>
        </p:nvSpPr>
        <p:spPr>
          <a:xfrm>
            <a:off x="1194199" y="5623560"/>
            <a:ext cx="5226337" cy="369332"/>
          </a:xfrm>
          <a:prstGeom prst="rect">
            <a:avLst/>
          </a:prstGeom>
          <a:noFill/>
        </p:spPr>
        <p:txBody>
          <a:bodyPr wrap="square" rtlCol="0">
            <a:spAutoFit/>
          </a:bodyPr>
          <a:lstStyle/>
          <a:p>
            <a:r>
              <a:rPr lang="en-US" b="0" i="0" dirty="0">
                <a:solidFill>
                  <a:srgbClr val="374151"/>
                </a:solidFill>
                <a:effectLst/>
              </a:rPr>
              <a:t>Figure: Profit and Purchasing Patterns by Segment</a:t>
            </a:r>
            <a:endParaRPr lang="en-IN" dirty="0"/>
          </a:p>
        </p:txBody>
      </p:sp>
    </p:spTree>
    <p:extLst>
      <p:ext uri="{BB962C8B-B14F-4D97-AF65-F5344CB8AC3E}">
        <p14:creationId xmlns:p14="http://schemas.microsoft.com/office/powerpoint/2010/main" val="4045369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931547" y="1411716"/>
            <a:ext cx="6766560" cy="768096"/>
          </a:xfrm>
        </p:spPr>
        <p:txBody>
          <a:bodyPr/>
          <a:lstStyle/>
          <a:p>
            <a:r>
              <a:rPr lang="en-US" dirty="0"/>
              <a:t>CONCLUSIONS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852889" y="2410280"/>
            <a:ext cx="5879592" cy="3563112"/>
          </a:xfrm>
        </p:spPr>
        <p:txBody>
          <a:bodyPr/>
          <a:lstStyle/>
          <a:p>
            <a:pPr marL="342900" indent="-342900">
              <a:buFont typeface="Wingdings" panose="05000000000000000000" pitchFamily="2" charset="2"/>
              <a:buChar char="§"/>
            </a:pPr>
            <a:r>
              <a:rPr lang="en-US" sz="2000" dirty="0">
                <a:solidFill>
                  <a:srgbClr val="374151"/>
                </a:solidFill>
              </a:rPr>
              <a:t>T</a:t>
            </a:r>
            <a:r>
              <a:rPr lang="en-US" sz="2000" b="0" i="0" dirty="0">
                <a:solidFill>
                  <a:srgbClr val="374151"/>
                </a:solidFill>
                <a:effectLst/>
              </a:rPr>
              <a:t>he analysis reveals that the Home Office segment contributes significantly to the overall profit</a:t>
            </a:r>
            <a:r>
              <a:rPr lang="en-US" sz="2000" dirty="0">
                <a:solidFill>
                  <a:srgbClr val="374151"/>
                </a:solidFill>
              </a:rPr>
              <a:t>.</a:t>
            </a:r>
          </a:p>
          <a:p>
            <a:pPr marL="342900" indent="-342900">
              <a:buFont typeface="Wingdings" panose="05000000000000000000" pitchFamily="2" charset="2"/>
              <a:buChar char="§"/>
            </a:pPr>
            <a:r>
              <a:rPr lang="en-US" sz="2000" b="0" i="0" dirty="0">
                <a:solidFill>
                  <a:srgbClr val="343541"/>
                </a:solidFill>
                <a:effectLst/>
              </a:rPr>
              <a:t>Profit is high in South &amp; less in central part </a:t>
            </a:r>
          </a:p>
          <a:p>
            <a:pPr marL="342900" indent="-342900">
              <a:buFont typeface="Wingdings" panose="05000000000000000000" pitchFamily="2" charset="2"/>
              <a:buChar char="§"/>
            </a:pPr>
            <a:r>
              <a:rPr lang="en-US" sz="2000" b="0" i="0" dirty="0">
                <a:solidFill>
                  <a:srgbClr val="343541"/>
                </a:solidFill>
                <a:effectLst/>
              </a:rPr>
              <a:t>Highest profit is earned in copiers while selling price for chairs &amp; phones is extremely high compared to other products </a:t>
            </a:r>
          </a:p>
          <a:p>
            <a:pPr marL="342900" indent="-342900">
              <a:buFont typeface="Wingdings" panose="05000000000000000000" pitchFamily="2" charset="2"/>
              <a:buChar char="§"/>
            </a:pPr>
            <a:r>
              <a:rPr lang="en-US" sz="2000" b="0" i="0" dirty="0">
                <a:solidFill>
                  <a:srgbClr val="343541"/>
                </a:solidFill>
                <a:effectLst/>
              </a:rPr>
              <a:t>Technology category is more number in count </a:t>
            </a:r>
          </a:p>
          <a:p>
            <a:pPr marL="342900" indent="-342900">
              <a:buFont typeface="Wingdings" panose="05000000000000000000" pitchFamily="2" charset="2"/>
              <a:buChar char="§"/>
            </a:pPr>
            <a:r>
              <a:rPr lang="en-US" sz="2000" b="0" i="0" dirty="0">
                <a:solidFill>
                  <a:srgbClr val="343541"/>
                </a:solidFill>
                <a:effectLst/>
              </a:rPr>
              <a:t>In region wise more count is in west region  and many more conclusions can be made.</a:t>
            </a:r>
            <a:endParaRPr lang="en-US" sz="2000" dirty="0"/>
          </a:p>
        </p:txBody>
      </p:sp>
    </p:spTree>
    <p:extLst>
      <p:ext uri="{BB962C8B-B14F-4D97-AF65-F5344CB8AC3E}">
        <p14:creationId xmlns:p14="http://schemas.microsoft.com/office/powerpoint/2010/main" val="94818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3A25D-1D1A-28F8-FD7F-69A4A94A94F5}"/>
              </a:ext>
            </a:extLst>
          </p:cNvPr>
          <p:cNvSpPr>
            <a:spLocks noGrp="1"/>
          </p:cNvSpPr>
          <p:nvPr>
            <p:ph type="title"/>
          </p:nvPr>
        </p:nvSpPr>
        <p:spPr/>
        <p:txBody>
          <a:bodyPr/>
          <a:lstStyle/>
          <a:p>
            <a:pPr algn="l"/>
            <a:r>
              <a:rPr lang="en-IN" dirty="0"/>
              <a:t>LINKS</a:t>
            </a:r>
          </a:p>
        </p:txBody>
      </p:sp>
      <p:sp>
        <p:nvSpPr>
          <p:cNvPr id="3" name="Content Placeholder 2">
            <a:extLst>
              <a:ext uri="{FF2B5EF4-FFF2-40B4-BE49-F238E27FC236}">
                <a16:creationId xmlns:a16="http://schemas.microsoft.com/office/drawing/2014/main" id="{A6EF2E9A-E1E6-6477-F7E6-0FCC1281659C}"/>
              </a:ext>
            </a:extLst>
          </p:cNvPr>
          <p:cNvSpPr>
            <a:spLocks noGrp="1"/>
          </p:cNvSpPr>
          <p:nvPr>
            <p:ph sz="half" idx="1"/>
          </p:nvPr>
        </p:nvSpPr>
        <p:spPr/>
        <p:txBody>
          <a:bodyPr/>
          <a:lstStyle/>
          <a:p>
            <a:pPr marL="342900" indent="-342900">
              <a:lnSpc>
                <a:spcPct val="150000"/>
              </a:lnSpc>
              <a:buFont typeface="+mj-lt"/>
              <a:buAutoNum type="arabicPeriod"/>
            </a:pPr>
            <a:r>
              <a:rPr lang="en-IN" dirty="0">
                <a:hlinkClick r:id="rId2"/>
              </a:rPr>
              <a:t>https://github.com/Varshithays/Superstore_dataAnalysis/tree/main</a:t>
            </a:r>
            <a:endParaRPr lang="en-IN" dirty="0"/>
          </a:p>
          <a:p>
            <a:pPr marL="342900" indent="-342900">
              <a:lnSpc>
                <a:spcPct val="150000"/>
              </a:lnSpc>
              <a:buFont typeface="+mj-lt"/>
              <a:buAutoNum type="arabicPeriod"/>
            </a:pPr>
            <a:r>
              <a:rPr lang="en-IN" dirty="0">
                <a:hlinkClick r:id="rId3"/>
              </a:rPr>
              <a:t>https://www.kaggle.com/</a:t>
            </a:r>
            <a:endParaRPr lang="en-IN" dirty="0"/>
          </a:p>
          <a:p>
            <a:pPr marL="342900" indent="-342900">
              <a:lnSpc>
                <a:spcPct val="150000"/>
              </a:lnSpc>
              <a:buFont typeface="+mj-lt"/>
              <a:buAutoNum type="arabicPeriod"/>
            </a:pPr>
            <a:r>
              <a:rPr lang="en-IN" dirty="0">
                <a:hlinkClick r:id="rId4"/>
              </a:rPr>
              <a:t>https://www.python.org/</a:t>
            </a:r>
            <a:endParaRPr lang="en-IN" dirty="0"/>
          </a:p>
          <a:p>
            <a:pPr marL="342900" indent="-342900">
              <a:lnSpc>
                <a:spcPct val="150000"/>
              </a:lnSpc>
              <a:buFont typeface="+mj-lt"/>
              <a:buAutoNum type="arabicPeriod"/>
            </a:pPr>
            <a:r>
              <a:rPr lang="en-IN" dirty="0">
                <a:hlinkClick r:id="rId5"/>
              </a:rPr>
              <a:t>https://skillsbuild.org/</a:t>
            </a:r>
            <a:endParaRPr lang="en-IN" dirty="0"/>
          </a:p>
          <a:p>
            <a:pPr marL="342900" indent="-342900">
              <a:lnSpc>
                <a:spcPct val="150000"/>
              </a:lnSpc>
              <a:buFont typeface="+mj-lt"/>
              <a:buAutoNum type="arabicPeriod"/>
            </a:pPr>
            <a:r>
              <a:rPr lang="en-IN" dirty="0">
                <a:hlinkClick r:id="rId6"/>
              </a:rPr>
              <a:t>https://jupyter.org/try</a:t>
            </a:r>
            <a:endParaRPr lang="en-IN" dirty="0"/>
          </a:p>
          <a:p>
            <a:pPr marL="342900" indent="-342900">
              <a:lnSpc>
                <a:spcPct val="150000"/>
              </a:lnSpc>
              <a:buFont typeface="+mj-lt"/>
              <a:buAutoNum type="arabicPeriod"/>
            </a:pPr>
            <a:r>
              <a:rPr lang="en-IN" dirty="0">
                <a:hlinkClick r:id="rId7"/>
              </a:rPr>
              <a:t>https://www.ibm.com/products/watson-studio</a:t>
            </a:r>
            <a:endParaRPr lang="en-IN" dirty="0"/>
          </a:p>
        </p:txBody>
      </p:sp>
      <p:sp>
        <p:nvSpPr>
          <p:cNvPr id="5" name="Slide Number Placeholder 4">
            <a:extLst>
              <a:ext uri="{FF2B5EF4-FFF2-40B4-BE49-F238E27FC236}">
                <a16:creationId xmlns:a16="http://schemas.microsoft.com/office/drawing/2014/main" id="{126A0579-3DA7-5834-4EB3-A4FBCF1BA29B}"/>
              </a:ext>
            </a:extLst>
          </p:cNvPr>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2740611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2535543"/>
            <a:ext cx="4169664" cy="66751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2</a:t>
            </a:fld>
            <a:endParaRPr lang="en-US" dirty="0"/>
          </a:p>
        </p:txBody>
      </p:sp>
      <p:sp>
        <p:nvSpPr>
          <p:cNvPr id="11" name="TextBox 10">
            <a:extLst>
              <a:ext uri="{FF2B5EF4-FFF2-40B4-BE49-F238E27FC236}">
                <a16:creationId xmlns:a16="http://schemas.microsoft.com/office/drawing/2014/main" id="{B21A6887-69BE-37B8-476E-0E330755B0A8}"/>
              </a:ext>
            </a:extLst>
          </p:cNvPr>
          <p:cNvSpPr txBox="1"/>
          <p:nvPr/>
        </p:nvSpPr>
        <p:spPr>
          <a:xfrm>
            <a:off x="3011537" y="2355940"/>
            <a:ext cx="8971227" cy="3032497"/>
          </a:xfrm>
          <a:prstGeom prst="rect">
            <a:avLst/>
          </a:prstGeom>
          <a:noFill/>
        </p:spPr>
        <p:txBody>
          <a:bodyPr wrap="square">
            <a:spAutoFit/>
          </a:bodyPr>
          <a:lstStyle/>
          <a:p>
            <a:pPr marL="0" indent="0">
              <a:lnSpc>
                <a:spcPct val="150000"/>
              </a:lnSpc>
              <a:buNone/>
            </a:pPr>
            <a:r>
              <a:rPr lang="en-US" sz="2600" b="1" i="0" dirty="0">
                <a:solidFill>
                  <a:schemeClr val="accent6">
                    <a:lumMod val="75000"/>
                  </a:schemeClr>
                </a:solidFill>
                <a:effectLst/>
              </a:rPr>
              <a:t>Problem Statement: </a:t>
            </a:r>
            <a:r>
              <a:rPr lang="en-US" sz="2600" b="0" i="0" dirty="0">
                <a:solidFill>
                  <a:schemeClr val="accent6">
                    <a:lumMod val="75000"/>
                  </a:schemeClr>
                </a:solidFill>
                <a:effectLst/>
              </a:rPr>
              <a:t>The primary objective of this analysis is to identify the key factors impacting sales and profitability in the Superstore business. We aim to uncover patterns, trends, and opportunities for improvement to optimize business strategies and maximize profitability.</a:t>
            </a:r>
            <a:endParaRPr lang="en-US" sz="2600" dirty="0">
              <a:solidFill>
                <a:schemeClr val="accent6">
                  <a:lumMod val="75000"/>
                </a:schemeClr>
              </a:solidFill>
            </a:endParaRPr>
          </a:p>
        </p:txBody>
      </p:sp>
      <p:sp>
        <p:nvSpPr>
          <p:cNvPr id="16" name="Title 1">
            <a:extLst>
              <a:ext uri="{FF2B5EF4-FFF2-40B4-BE49-F238E27FC236}">
                <a16:creationId xmlns:a16="http://schemas.microsoft.com/office/drawing/2014/main" id="{4C08ED67-9350-350A-37D4-9120DF890DE7}"/>
              </a:ext>
            </a:extLst>
          </p:cNvPr>
          <p:cNvSpPr>
            <a:spLocks noGrp="1"/>
          </p:cNvSpPr>
          <p:nvPr>
            <p:ph type="title"/>
          </p:nvPr>
        </p:nvSpPr>
        <p:spPr>
          <a:xfrm>
            <a:off x="3256546" y="1603562"/>
            <a:ext cx="9672059" cy="768096"/>
          </a:xfrm>
        </p:spPr>
        <p:txBody>
          <a:bodyPr anchor="t">
            <a:normAutofit/>
          </a:bodyPr>
          <a:lstStyle/>
          <a:p>
            <a:r>
              <a:rPr lang="en-US" sz="3800" dirty="0">
                <a:latin typeface="+mj-lt"/>
              </a:rPr>
              <a:t>SUPER STORE DATA ANALYSIS</a:t>
            </a:r>
          </a:p>
        </p:txBody>
      </p:sp>
    </p:spTree>
    <p:extLst>
      <p:ext uri="{BB962C8B-B14F-4D97-AF65-F5344CB8AC3E}">
        <p14:creationId xmlns:p14="http://schemas.microsoft.com/office/powerpoint/2010/main" val="685681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FCF549D-F822-FFD1-0E46-730CD6C8EBB5}"/>
              </a:ext>
            </a:extLst>
          </p:cNvPr>
          <p:cNvSpPr>
            <a:spLocks noGrp="1"/>
          </p:cNvSpPr>
          <p:nvPr>
            <p:ph type="title"/>
          </p:nvPr>
        </p:nvSpPr>
        <p:spPr>
          <a:xfrm>
            <a:off x="758952" y="1216152"/>
            <a:ext cx="10671048" cy="768096"/>
          </a:xfrm>
        </p:spPr>
        <p:txBody>
          <a:bodyPr/>
          <a:lstStyle/>
          <a:p>
            <a:r>
              <a:rPr lang="en-US" dirty="0"/>
              <a:t>PROJECT OVERVIEW</a:t>
            </a:r>
          </a:p>
        </p:txBody>
      </p:sp>
      <p:sp>
        <p:nvSpPr>
          <p:cNvPr id="5" name="Slide Number Placeholder 4">
            <a:extLst>
              <a:ext uri="{FF2B5EF4-FFF2-40B4-BE49-F238E27FC236}">
                <a16:creationId xmlns:a16="http://schemas.microsoft.com/office/drawing/2014/main" id="{D3ED4F56-F0D9-0C1D-3A83-EB95D1F2BDB8}"/>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3</a:t>
            </a:fld>
            <a:endParaRPr lang="en-US"/>
          </a:p>
        </p:txBody>
      </p:sp>
      <p:graphicFrame>
        <p:nvGraphicFramePr>
          <p:cNvPr id="6" name="Content Placeholder 2">
            <a:extLst>
              <a:ext uri="{FF2B5EF4-FFF2-40B4-BE49-F238E27FC236}">
                <a16:creationId xmlns:a16="http://schemas.microsoft.com/office/drawing/2014/main" id="{D79132E5-31D9-0B4A-458D-5B5CDFFD0DF7}"/>
              </a:ext>
            </a:extLst>
          </p:cNvPr>
          <p:cNvGraphicFramePr>
            <a:graphicFrameLocks/>
          </p:cNvGraphicFramePr>
          <p:nvPr>
            <p:extLst>
              <p:ext uri="{D42A27DB-BD31-4B8C-83A1-F6EECF244321}">
                <p14:modId xmlns:p14="http://schemas.microsoft.com/office/powerpoint/2010/main" val="2871449817"/>
              </p:ext>
            </p:extLst>
          </p:nvPr>
        </p:nvGraphicFramePr>
        <p:xfrm>
          <a:off x="539496" y="2103120"/>
          <a:ext cx="11119104" cy="4434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9142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0C213D7-7A15-F3B0-AE1F-F59F3A7F649E}"/>
              </a:ext>
            </a:extLst>
          </p:cNvPr>
          <p:cNvSpPr>
            <a:spLocks noGrp="1"/>
          </p:cNvSpPr>
          <p:nvPr>
            <p:ph type="sldNum" sz="quarter" idx="12"/>
          </p:nvPr>
        </p:nvSpPr>
        <p:spPr/>
        <p:txBody>
          <a:bodyPr/>
          <a:lstStyle/>
          <a:p>
            <a:fld id="{48F63A3B-78C7-47BE-AE5E-E10140E04643}" type="slidenum">
              <a:rPr lang="en-US" smtClean="0"/>
              <a:t>4</a:t>
            </a:fld>
            <a:endParaRPr lang="en-US" dirty="0"/>
          </a:p>
        </p:txBody>
      </p:sp>
      <p:graphicFrame>
        <p:nvGraphicFramePr>
          <p:cNvPr id="6" name="Content Placeholder 2">
            <a:extLst>
              <a:ext uri="{FF2B5EF4-FFF2-40B4-BE49-F238E27FC236}">
                <a16:creationId xmlns:a16="http://schemas.microsoft.com/office/drawing/2014/main" id="{A63DE47D-878E-3935-8716-E8EE9F4B1B4F}"/>
              </a:ext>
            </a:extLst>
          </p:cNvPr>
          <p:cNvGraphicFramePr>
            <a:graphicFrameLocks/>
          </p:cNvGraphicFramePr>
          <p:nvPr>
            <p:extLst>
              <p:ext uri="{D42A27DB-BD31-4B8C-83A1-F6EECF244321}">
                <p14:modId xmlns:p14="http://schemas.microsoft.com/office/powerpoint/2010/main" val="3589808213"/>
              </p:ext>
            </p:extLst>
          </p:nvPr>
        </p:nvGraphicFramePr>
        <p:xfrm>
          <a:off x="1467366" y="1226820"/>
          <a:ext cx="9574260" cy="4404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6651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sz="3800" b="1" dirty="0">
                <a:solidFill>
                  <a:schemeClr val="accent6"/>
                </a:solidFill>
                <a:latin typeface="Arial Black" panose="020B0604020202020204" pitchFamily="34" charset="0"/>
                <a:cs typeface="Arial Black" panose="020B0604020202020204" pitchFamily="34" charset="0"/>
              </a:rPr>
              <a:t>SOLUTION AND ITS PROPOSITION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4" name="Content Placeholder 3">
            <a:extLst>
              <a:ext uri="{FF2B5EF4-FFF2-40B4-BE49-F238E27FC236}">
                <a16:creationId xmlns:a16="http://schemas.microsoft.com/office/drawing/2014/main" id="{A842D520-23C1-B3EF-96E4-A86B32B6CBFC}"/>
              </a:ext>
            </a:extLst>
          </p:cNvPr>
          <p:cNvSpPr>
            <a:spLocks noGrp="1"/>
          </p:cNvSpPr>
          <p:nvPr>
            <p:ph sz="half" idx="1"/>
          </p:nvPr>
        </p:nvSpPr>
        <p:spPr>
          <a:xfrm>
            <a:off x="749808" y="2058579"/>
            <a:ext cx="10680192" cy="4234065"/>
          </a:xfrm>
        </p:spPr>
        <p:txBody>
          <a:bodyPr/>
          <a:lstStyle/>
          <a:p>
            <a:pPr marL="0" indent="0">
              <a:buNone/>
            </a:pPr>
            <a:r>
              <a:rPr lang="en-US" sz="2400" b="1" i="0" dirty="0">
                <a:solidFill>
                  <a:srgbClr val="343541"/>
                </a:solidFill>
                <a:effectLst/>
              </a:rPr>
              <a:t>Solution:</a:t>
            </a:r>
            <a:r>
              <a:rPr lang="en-US" sz="2400" b="0" i="0" dirty="0">
                <a:solidFill>
                  <a:srgbClr val="343541"/>
                </a:solidFill>
                <a:effectLst/>
              </a:rPr>
              <a:t> My analysis provides valuable insights into sales performance, profitability, and factors impacting business success. By leveraging data cleaning, exploratory data analysis, and </a:t>
            </a:r>
            <a:r>
              <a:rPr lang="en-US" sz="2400" dirty="0">
                <a:solidFill>
                  <a:srgbClr val="343541"/>
                </a:solidFill>
              </a:rPr>
              <a:t>visualization </a:t>
            </a:r>
            <a:r>
              <a:rPr lang="en-US" sz="2400" b="0" i="0" dirty="0">
                <a:solidFill>
                  <a:srgbClr val="343541"/>
                </a:solidFill>
                <a:effectLst/>
              </a:rPr>
              <a:t>techniques.</a:t>
            </a:r>
          </a:p>
          <a:p>
            <a:pPr marL="0" indent="0">
              <a:buNone/>
            </a:pPr>
            <a:r>
              <a:rPr lang="en-US" sz="2400" b="1" i="0" dirty="0">
                <a:solidFill>
                  <a:srgbClr val="343541"/>
                </a:solidFill>
                <a:effectLst/>
              </a:rPr>
              <a:t>Value Proposition: </a:t>
            </a:r>
          </a:p>
          <a:p>
            <a:r>
              <a:rPr lang="en-US" sz="2400" b="0" i="0" dirty="0">
                <a:solidFill>
                  <a:srgbClr val="343541"/>
                </a:solidFill>
                <a:effectLst/>
              </a:rPr>
              <a:t> Optimize Profitability</a:t>
            </a:r>
          </a:p>
          <a:p>
            <a:r>
              <a:rPr lang="en-US" sz="2400" b="0" i="0" dirty="0">
                <a:solidFill>
                  <a:srgbClr val="343541"/>
                </a:solidFill>
                <a:effectLst/>
              </a:rPr>
              <a:t> Enhanced Sales Performance</a:t>
            </a:r>
          </a:p>
          <a:p>
            <a:r>
              <a:rPr lang="en-US" sz="2400" dirty="0">
                <a:solidFill>
                  <a:srgbClr val="343541"/>
                </a:solidFill>
              </a:rPr>
              <a:t> Improves Customer Satisfaction</a:t>
            </a:r>
            <a:endParaRPr lang="en-US" sz="2400" b="0" i="0" dirty="0">
              <a:solidFill>
                <a:srgbClr val="343541"/>
              </a:solidFill>
              <a:effectLst/>
            </a:endParaRPr>
          </a:p>
          <a:p>
            <a:r>
              <a:rPr lang="en-US" sz="2400" b="0" i="0" dirty="0">
                <a:solidFill>
                  <a:srgbClr val="343541"/>
                </a:solidFill>
                <a:effectLst/>
              </a:rPr>
              <a:t> Data Analysis Reference</a:t>
            </a:r>
          </a:p>
          <a:p>
            <a:r>
              <a:rPr lang="en-US" sz="2400" dirty="0">
                <a:solidFill>
                  <a:srgbClr val="343541"/>
                </a:solidFill>
              </a:rPr>
              <a:t> Competitive Advantages</a:t>
            </a:r>
            <a:endParaRPr lang="en-US" sz="2400" b="0" i="0" dirty="0">
              <a:solidFill>
                <a:srgbClr val="343541"/>
              </a:solidFill>
              <a:effectLst/>
            </a:endParaRPr>
          </a:p>
        </p:txBody>
      </p:sp>
    </p:spTree>
    <p:extLst>
      <p:ext uri="{BB962C8B-B14F-4D97-AF65-F5344CB8AC3E}">
        <p14:creationId xmlns:p14="http://schemas.microsoft.com/office/powerpoint/2010/main" val="288647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883BB21-98A8-3689-FC77-F53BDDB5ED88}"/>
              </a:ext>
            </a:extLst>
          </p:cNvPr>
          <p:cNvSpPr>
            <a:spLocks noGrp="1"/>
          </p:cNvSpPr>
          <p:nvPr>
            <p:ph type="sldNum" sz="quarter" idx="12"/>
          </p:nvPr>
        </p:nvSpPr>
        <p:spPr/>
        <p:txBody>
          <a:bodyPr/>
          <a:lstStyle/>
          <a:p>
            <a:fld id="{48F63A3B-78C7-47BE-AE5E-E10140E04643}" type="slidenum">
              <a:rPr lang="en-US" smtClean="0"/>
              <a:t>6</a:t>
            </a:fld>
            <a:endParaRPr lang="en-US" dirty="0"/>
          </a:p>
        </p:txBody>
      </p:sp>
      <p:graphicFrame>
        <p:nvGraphicFramePr>
          <p:cNvPr id="6" name="Content Placeholder 3">
            <a:extLst>
              <a:ext uri="{FF2B5EF4-FFF2-40B4-BE49-F238E27FC236}">
                <a16:creationId xmlns:a16="http://schemas.microsoft.com/office/drawing/2014/main" id="{D81679BB-074E-0BCE-CD36-DC0100512526}"/>
              </a:ext>
            </a:extLst>
          </p:cNvPr>
          <p:cNvGraphicFramePr>
            <a:graphicFrameLocks noGrp="1"/>
          </p:cNvGraphicFramePr>
          <p:nvPr>
            <p:ph sz="half" idx="1"/>
            <p:extLst>
              <p:ext uri="{D42A27DB-BD31-4B8C-83A1-F6EECF244321}">
                <p14:modId xmlns:p14="http://schemas.microsoft.com/office/powerpoint/2010/main" val="3747157758"/>
              </p:ext>
            </p:extLst>
          </p:nvPr>
        </p:nvGraphicFramePr>
        <p:xfrm>
          <a:off x="621792" y="1752354"/>
          <a:ext cx="11119104" cy="4434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1">
            <a:extLst>
              <a:ext uri="{FF2B5EF4-FFF2-40B4-BE49-F238E27FC236}">
                <a16:creationId xmlns:a16="http://schemas.microsoft.com/office/drawing/2014/main" id="{166CB2E2-2181-9393-2D45-829401AC81F9}"/>
              </a:ext>
            </a:extLst>
          </p:cNvPr>
          <p:cNvSpPr>
            <a:spLocks noGrp="1"/>
          </p:cNvSpPr>
          <p:nvPr>
            <p:ph type="title"/>
          </p:nvPr>
        </p:nvSpPr>
        <p:spPr>
          <a:xfrm>
            <a:off x="621792" y="1020539"/>
            <a:ext cx="10671048" cy="768096"/>
          </a:xfrm>
        </p:spPr>
        <p:txBody>
          <a:bodyPr anchor="t">
            <a:normAutofit/>
          </a:bodyPr>
          <a:lstStyle/>
          <a:p>
            <a:pPr>
              <a:lnSpc>
                <a:spcPct val="90000"/>
              </a:lnSpc>
            </a:pPr>
            <a:r>
              <a:rPr lang="en-US" sz="3100" b="1" dirty="0"/>
              <a:t>CUSTOMI</a:t>
            </a:r>
            <a:r>
              <a:rPr lang="en-US" sz="3100" dirty="0"/>
              <a:t>ZATION &amp;UNIQUENESS</a:t>
            </a:r>
            <a:endParaRPr lang="en-US" sz="3100" b="1" dirty="0"/>
          </a:p>
        </p:txBody>
      </p:sp>
    </p:spTree>
    <p:extLst>
      <p:ext uri="{BB962C8B-B14F-4D97-AF65-F5344CB8AC3E}">
        <p14:creationId xmlns:p14="http://schemas.microsoft.com/office/powerpoint/2010/main" val="980663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1774330-2B3F-A6E8-28BD-C4193FF21627}"/>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7</a:t>
            </a:fld>
            <a:endParaRPr lang="en-US"/>
          </a:p>
        </p:txBody>
      </p:sp>
      <p:graphicFrame>
        <p:nvGraphicFramePr>
          <p:cNvPr id="7" name="Content Placeholder 2">
            <a:extLst>
              <a:ext uri="{FF2B5EF4-FFF2-40B4-BE49-F238E27FC236}">
                <a16:creationId xmlns:a16="http://schemas.microsoft.com/office/drawing/2014/main" id="{377BC049-2D10-A39E-552E-62F91B4C9366}"/>
              </a:ext>
            </a:extLst>
          </p:cNvPr>
          <p:cNvGraphicFramePr>
            <a:graphicFrameLocks noGrp="1"/>
          </p:cNvGraphicFramePr>
          <p:nvPr>
            <p:ph sz="half" idx="1"/>
            <p:extLst>
              <p:ext uri="{D42A27DB-BD31-4B8C-83A1-F6EECF244321}">
                <p14:modId xmlns:p14="http://schemas.microsoft.com/office/powerpoint/2010/main" val="358614636"/>
              </p:ext>
            </p:extLst>
          </p:nvPr>
        </p:nvGraphicFramePr>
        <p:xfrm>
          <a:off x="813816" y="1211580"/>
          <a:ext cx="11119104" cy="4434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270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62E3E-E065-15A2-9F58-3924381BB022}"/>
              </a:ext>
            </a:extLst>
          </p:cNvPr>
          <p:cNvSpPr>
            <a:spLocks noGrp="1"/>
          </p:cNvSpPr>
          <p:nvPr>
            <p:ph type="title"/>
          </p:nvPr>
        </p:nvSpPr>
        <p:spPr>
          <a:xfrm>
            <a:off x="2797277" y="2743496"/>
            <a:ext cx="6400800" cy="768096"/>
          </a:xfrm>
        </p:spPr>
        <p:txBody>
          <a:bodyPr/>
          <a:lstStyle/>
          <a:p>
            <a:r>
              <a:rPr lang="en-IN" dirty="0"/>
              <a:t>RESULTS</a:t>
            </a:r>
            <a:br>
              <a:rPr lang="en-IN" dirty="0"/>
            </a:br>
            <a:r>
              <a:rPr lang="en-IN" dirty="0"/>
              <a:t> AND</a:t>
            </a:r>
            <a:br>
              <a:rPr lang="en-IN" dirty="0"/>
            </a:br>
            <a:r>
              <a:rPr lang="en-IN" dirty="0"/>
              <a:t> OUTPUTS</a:t>
            </a:r>
          </a:p>
        </p:txBody>
      </p:sp>
    </p:spTree>
    <p:extLst>
      <p:ext uri="{BB962C8B-B14F-4D97-AF65-F5344CB8AC3E}">
        <p14:creationId xmlns:p14="http://schemas.microsoft.com/office/powerpoint/2010/main" val="4003616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F35915-E8C0-D174-ED84-7E980A964E96}"/>
              </a:ext>
            </a:extLst>
          </p:cNvPr>
          <p:cNvSpPr>
            <a:spLocks noGrp="1"/>
          </p:cNvSpPr>
          <p:nvPr>
            <p:ph sz="half" idx="1"/>
          </p:nvPr>
        </p:nvSpPr>
        <p:spPr>
          <a:xfrm>
            <a:off x="758952" y="731520"/>
            <a:ext cx="10186416" cy="5519202"/>
          </a:xfrm>
        </p:spPr>
        <p:txBody>
          <a:bodyPr/>
          <a:lstStyle/>
          <a:p>
            <a:pPr marL="0" indent="0">
              <a:buNone/>
            </a:pPr>
            <a:r>
              <a:rPr lang="en-IN" sz="2600" b="1" dirty="0"/>
              <a:t>Profit Analysis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lgn="ctr">
              <a:buNone/>
            </a:pPr>
            <a:r>
              <a:rPr lang="en-US" b="0" i="0" dirty="0">
                <a:solidFill>
                  <a:srgbClr val="374151"/>
                </a:solidFill>
                <a:effectLst/>
                <a:latin typeface="Söhne"/>
              </a:rPr>
              <a:t> </a:t>
            </a:r>
            <a:r>
              <a:rPr lang="en-US" dirty="0">
                <a:solidFill>
                  <a:srgbClr val="374151"/>
                </a:solidFill>
              </a:rPr>
              <a:t>A</a:t>
            </a:r>
            <a:r>
              <a:rPr lang="en-US" b="0" i="0" dirty="0">
                <a:solidFill>
                  <a:srgbClr val="374151"/>
                </a:solidFill>
                <a:effectLst/>
              </a:rPr>
              <a:t>nalyzed the sales and profit distribution by region. The left chart displays the total sales by region, highlighting regions with high sales volume. The right chart shows the total profit by region, identifying regions with strong profit margins. These insights inform strategic decision-making, resource allocation, and revenue optimization.</a:t>
            </a:r>
            <a:endParaRPr lang="en-IN" dirty="0"/>
          </a:p>
        </p:txBody>
      </p:sp>
      <p:sp>
        <p:nvSpPr>
          <p:cNvPr id="5" name="Slide Number Placeholder 4">
            <a:extLst>
              <a:ext uri="{FF2B5EF4-FFF2-40B4-BE49-F238E27FC236}">
                <a16:creationId xmlns:a16="http://schemas.microsoft.com/office/drawing/2014/main" id="{6139BAA9-9B3B-5938-6493-3318F6E5D75B}"/>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15" name="Picture 14">
            <a:extLst>
              <a:ext uri="{FF2B5EF4-FFF2-40B4-BE49-F238E27FC236}">
                <a16:creationId xmlns:a16="http://schemas.microsoft.com/office/drawing/2014/main" id="{C0307E31-0195-3600-236E-F4C85224F20D}"/>
              </a:ext>
            </a:extLst>
          </p:cNvPr>
          <p:cNvPicPr>
            <a:picLocks noChangeAspect="1"/>
          </p:cNvPicPr>
          <p:nvPr/>
        </p:nvPicPr>
        <p:blipFill>
          <a:blip r:embed="rId2"/>
          <a:stretch>
            <a:fillRect/>
          </a:stretch>
        </p:blipFill>
        <p:spPr>
          <a:xfrm>
            <a:off x="1223471" y="1284031"/>
            <a:ext cx="9257378" cy="3714750"/>
          </a:xfrm>
          <a:prstGeom prst="rect">
            <a:avLst/>
          </a:prstGeom>
        </p:spPr>
      </p:pic>
    </p:spTree>
    <p:extLst>
      <p:ext uri="{BB962C8B-B14F-4D97-AF65-F5344CB8AC3E}">
        <p14:creationId xmlns:p14="http://schemas.microsoft.com/office/powerpoint/2010/main" val="833439723"/>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{30E9ECFC-6140-42DA-B511-D301ADEB7AC3}tf78438558_win32</Template>
  <TotalTime>263</TotalTime>
  <Words>694</Words>
  <Application>Microsoft Office PowerPoint</Application>
  <PresentationFormat>Widescreen</PresentationFormat>
  <Paragraphs>119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Black</vt:lpstr>
      <vt:lpstr>Sabon Next LT</vt:lpstr>
      <vt:lpstr>Söhne</vt:lpstr>
      <vt:lpstr>Wingdings</vt:lpstr>
      <vt:lpstr>Office Theme</vt:lpstr>
      <vt:lpstr>STUDENT DETAILS</vt:lpstr>
      <vt:lpstr>SUPER STORE DATA ANALYSIS</vt:lpstr>
      <vt:lpstr>PROJECT OVERVIEW</vt:lpstr>
      <vt:lpstr>PowerPoint Presentation</vt:lpstr>
      <vt:lpstr>SOLUTION AND ITS PROPOSITION</vt:lpstr>
      <vt:lpstr>CUSTOMIZATION &amp;UNIQUENESS</vt:lpstr>
      <vt:lpstr>PowerPoint Presentation</vt:lpstr>
      <vt:lpstr>RESULTS  AND  OUTPUTS</vt:lpstr>
      <vt:lpstr>PowerPoint Presentation</vt:lpstr>
      <vt:lpstr>PowerPoint Presentation</vt:lpstr>
      <vt:lpstr>PowerPoint Presentation</vt:lpstr>
      <vt:lpstr>PowerPoint Presentation</vt:lpstr>
      <vt:lpstr>CONCLUSIONS </vt:lpstr>
      <vt:lpstr>LINKS</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DETAILS</dc:title>
  <dc:subject/>
  <dc:creator>Varshitha Y S</dc:creator>
  <cp:lastModifiedBy>Krushna Wankhade</cp:lastModifiedBy>
  <cp:revision>6</cp:revision>
  <dcterms:created xsi:type="dcterms:W3CDTF">2023-07-15T15:54:06Z</dcterms:created>
  <dcterms:modified xsi:type="dcterms:W3CDTF">2024-04-22T03:22:32Z</dcterms:modified>
</cp:coreProperties>
</file>