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7" r:id="rId1"/>
  </p:sldMasterIdLst>
  <p:notesMasterIdLst>
    <p:notesMasterId r:id="rId21"/>
  </p:notesMasterIdLst>
  <p:sldIdLst>
    <p:sldId id="275" r:id="rId2"/>
    <p:sldId id="287" r:id="rId3"/>
    <p:sldId id="292" r:id="rId4"/>
    <p:sldId id="294" r:id="rId5"/>
    <p:sldId id="289" r:id="rId6"/>
    <p:sldId id="295" r:id="rId7"/>
    <p:sldId id="296" r:id="rId8"/>
    <p:sldId id="298" r:id="rId9"/>
    <p:sldId id="299" r:id="rId10"/>
    <p:sldId id="304" r:id="rId11"/>
    <p:sldId id="302" r:id="rId12"/>
    <p:sldId id="300" r:id="rId13"/>
    <p:sldId id="306" r:id="rId14"/>
    <p:sldId id="309" r:id="rId15"/>
    <p:sldId id="308" r:id="rId16"/>
    <p:sldId id="313" r:id="rId17"/>
    <p:sldId id="311" r:id="rId18"/>
    <p:sldId id="314" r:id="rId19"/>
    <p:sldId id="315" r:id="rId20"/>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it Viit" initials="VV" lastIdx="2" clrIdx="0">
    <p:extLst>
      <p:ext uri="{19B8F6BF-5375-455C-9EA6-DF929625EA0E}">
        <p15:presenceInfo xmlns:p15="http://schemas.microsoft.com/office/powerpoint/2012/main" userId="Viit Vii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AEFF"/>
    <a:srgbClr val="25A2FF"/>
    <a:srgbClr val="189CDE"/>
    <a:srgbClr val="0996FF"/>
    <a:srgbClr val="0192FF"/>
    <a:srgbClr val="0594FF"/>
    <a:srgbClr val="008FFA"/>
    <a:srgbClr val="008A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1B1B30-07C0-46DF-B688-0553DB7F4629}" v="5" dt="2023-12-14T13:36:46.9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p:cViewPr varScale="1">
        <p:scale>
          <a:sx n="104" d="100"/>
          <a:sy n="104" d="100"/>
        </p:scale>
        <p:origin x="106" y="19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USHNA BABAR" userId="d97c9c73916954f8" providerId="LiveId" clId="{AC1B1B30-07C0-46DF-B688-0553DB7F4629}"/>
    <pc:docChg chg="undo custSel addSld modSld">
      <pc:chgData name="KRUSHNA BABAR" userId="d97c9c73916954f8" providerId="LiveId" clId="{AC1B1B30-07C0-46DF-B688-0553DB7F4629}" dt="2023-12-14T13:37:01.912" v="265" actId="26606"/>
      <pc:docMkLst>
        <pc:docMk/>
      </pc:docMkLst>
      <pc:sldChg chg="modSp mod">
        <pc:chgData name="KRUSHNA BABAR" userId="d97c9c73916954f8" providerId="LiveId" clId="{AC1B1B30-07C0-46DF-B688-0553DB7F4629}" dt="2023-12-14T13:20:32.623" v="37" actId="207"/>
        <pc:sldMkLst>
          <pc:docMk/>
          <pc:sldMk cId="2675140295" sldId="275"/>
        </pc:sldMkLst>
        <pc:spChg chg="mod">
          <ac:chgData name="KRUSHNA BABAR" userId="d97c9c73916954f8" providerId="LiveId" clId="{AC1B1B30-07C0-46DF-B688-0553DB7F4629}" dt="2023-12-14T13:20:32.623" v="37" actId="207"/>
          <ac:spMkLst>
            <pc:docMk/>
            <pc:sldMk cId="2675140295" sldId="275"/>
            <ac:spMk id="2" creationId="{4B2322FD-CCA9-4406-9618-24339941CFF9}"/>
          </ac:spMkLst>
        </pc:spChg>
      </pc:sldChg>
      <pc:sldChg chg="addSp delSp modSp mod">
        <pc:chgData name="KRUSHNA BABAR" userId="d97c9c73916954f8" providerId="LiveId" clId="{AC1B1B30-07C0-46DF-B688-0553DB7F4629}" dt="2023-12-14T13:19:24.340" v="15" actId="478"/>
        <pc:sldMkLst>
          <pc:docMk/>
          <pc:sldMk cId="1365333265" sldId="289"/>
        </pc:sldMkLst>
        <pc:spChg chg="add del">
          <ac:chgData name="KRUSHNA BABAR" userId="d97c9c73916954f8" providerId="LiveId" clId="{AC1B1B30-07C0-46DF-B688-0553DB7F4629}" dt="2023-12-14T13:18:19.946" v="6" actId="22"/>
          <ac:spMkLst>
            <pc:docMk/>
            <pc:sldMk cId="1365333265" sldId="289"/>
            <ac:spMk id="3" creationId="{5CF4C39C-C7DF-4187-946D-B1FB9DD72284}"/>
          </ac:spMkLst>
        </pc:spChg>
        <pc:spChg chg="add del mod">
          <ac:chgData name="KRUSHNA BABAR" userId="d97c9c73916954f8" providerId="LiveId" clId="{AC1B1B30-07C0-46DF-B688-0553DB7F4629}" dt="2023-12-14T13:19:24.340" v="15" actId="478"/>
          <ac:spMkLst>
            <pc:docMk/>
            <pc:sldMk cId="1365333265" sldId="289"/>
            <ac:spMk id="5" creationId="{396785E6-A1A5-0EED-8259-39F26984887C}"/>
          </ac:spMkLst>
        </pc:spChg>
        <pc:spChg chg="mod">
          <ac:chgData name="KRUSHNA BABAR" userId="d97c9c73916954f8" providerId="LiveId" clId="{AC1B1B30-07C0-46DF-B688-0553DB7F4629}" dt="2023-12-14T13:18:41.724" v="9" actId="1076"/>
          <ac:spMkLst>
            <pc:docMk/>
            <pc:sldMk cId="1365333265" sldId="289"/>
            <ac:spMk id="16" creationId="{60DE4A6E-8CE2-0328-DAB9-4C3C2CFCBDA0}"/>
          </ac:spMkLst>
        </pc:spChg>
      </pc:sldChg>
      <pc:sldChg chg="modSp mod">
        <pc:chgData name="KRUSHNA BABAR" userId="d97c9c73916954f8" providerId="LiveId" clId="{AC1B1B30-07C0-46DF-B688-0553DB7F4629}" dt="2023-12-14T13:16:42.779" v="0" actId="115"/>
        <pc:sldMkLst>
          <pc:docMk/>
          <pc:sldMk cId="3532468764" sldId="292"/>
        </pc:sldMkLst>
        <pc:spChg chg="mod">
          <ac:chgData name="KRUSHNA BABAR" userId="d97c9c73916954f8" providerId="LiveId" clId="{AC1B1B30-07C0-46DF-B688-0553DB7F4629}" dt="2023-12-14T13:16:42.779" v="0" actId="115"/>
          <ac:spMkLst>
            <pc:docMk/>
            <pc:sldMk cId="3532468764" sldId="292"/>
            <ac:spMk id="18" creationId="{7DACC52D-E715-3D97-AB86-FE3382B63DC8}"/>
          </ac:spMkLst>
        </pc:spChg>
      </pc:sldChg>
      <pc:sldChg chg="modSp mod">
        <pc:chgData name="KRUSHNA BABAR" userId="d97c9c73916954f8" providerId="LiveId" clId="{AC1B1B30-07C0-46DF-B688-0553DB7F4629}" dt="2023-12-14T13:19:57.063" v="21" actId="207"/>
        <pc:sldMkLst>
          <pc:docMk/>
          <pc:sldMk cId="3664614811" sldId="295"/>
        </pc:sldMkLst>
        <pc:spChg chg="mod">
          <ac:chgData name="KRUSHNA BABAR" userId="d97c9c73916954f8" providerId="LiveId" clId="{AC1B1B30-07C0-46DF-B688-0553DB7F4629}" dt="2023-12-14T13:19:57.063" v="21" actId="207"/>
          <ac:spMkLst>
            <pc:docMk/>
            <pc:sldMk cId="3664614811" sldId="295"/>
            <ac:spMk id="12" creationId="{739C8528-2244-F0A9-A2EF-1C4691EFB3D1}"/>
          </ac:spMkLst>
        </pc:spChg>
      </pc:sldChg>
      <pc:sldChg chg="delSp modSp mod">
        <pc:chgData name="KRUSHNA BABAR" userId="d97c9c73916954f8" providerId="LiveId" clId="{AC1B1B30-07C0-46DF-B688-0553DB7F4629}" dt="2023-12-14T13:17:44.339" v="4"/>
        <pc:sldMkLst>
          <pc:docMk/>
          <pc:sldMk cId="2884500425" sldId="298"/>
        </pc:sldMkLst>
        <pc:spChg chg="del mod">
          <ac:chgData name="KRUSHNA BABAR" userId="d97c9c73916954f8" providerId="LiveId" clId="{AC1B1B30-07C0-46DF-B688-0553DB7F4629}" dt="2023-12-14T13:17:44.339" v="4"/>
          <ac:spMkLst>
            <pc:docMk/>
            <pc:sldMk cId="2884500425" sldId="298"/>
            <ac:spMk id="7" creationId="{E50ADE4F-1353-B7E4-6784-424D4031AE26}"/>
          </ac:spMkLst>
        </pc:spChg>
      </pc:sldChg>
      <pc:sldChg chg="addSp delSp modSp new mod">
        <pc:chgData name="KRUSHNA BABAR" userId="d97c9c73916954f8" providerId="LiveId" clId="{AC1B1B30-07C0-46DF-B688-0553DB7F4629}" dt="2023-12-14T13:31:59.516" v="223" actId="20577"/>
        <pc:sldMkLst>
          <pc:docMk/>
          <pc:sldMk cId="151626721" sldId="314"/>
        </pc:sldMkLst>
        <pc:spChg chg="mod">
          <ac:chgData name="KRUSHNA BABAR" userId="d97c9c73916954f8" providerId="LiveId" clId="{AC1B1B30-07C0-46DF-B688-0553DB7F4629}" dt="2023-12-14T13:25:27.919" v="66" actId="207"/>
          <ac:spMkLst>
            <pc:docMk/>
            <pc:sldMk cId="151626721" sldId="314"/>
            <ac:spMk id="2" creationId="{343F9A96-8872-CFB7-3D38-16CE1D260E6F}"/>
          </ac:spMkLst>
        </pc:spChg>
        <pc:spChg chg="del">
          <ac:chgData name="KRUSHNA BABAR" userId="d97c9c73916954f8" providerId="LiveId" clId="{AC1B1B30-07C0-46DF-B688-0553DB7F4629}" dt="2023-12-14T13:25:18.642" v="64" actId="478"/>
          <ac:spMkLst>
            <pc:docMk/>
            <pc:sldMk cId="151626721" sldId="314"/>
            <ac:spMk id="3" creationId="{BD771A35-F11C-561D-1DE9-0256B6680BC5}"/>
          </ac:spMkLst>
        </pc:spChg>
        <pc:spChg chg="del">
          <ac:chgData name="KRUSHNA BABAR" userId="d97c9c73916954f8" providerId="LiveId" clId="{AC1B1B30-07C0-46DF-B688-0553DB7F4629}" dt="2023-12-14T13:25:31.730" v="67" actId="478"/>
          <ac:spMkLst>
            <pc:docMk/>
            <pc:sldMk cId="151626721" sldId="314"/>
            <ac:spMk id="4" creationId="{9DCC73FA-F367-C819-875B-FB1CC3745E10}"/>
          </ac:spMkLst>
        </pc:spChg>
        <pc:spChg chg="add mod">
          <ac:chgData name="KRUSHNA BABAR" userId="d97c9c73916954f8" providerId="LiveId" clId="{AC1B1B30-07C0-46DF-B688-0553DB7F4629}" dt="2023-12-14T13:31:59.516" v="223" actId="20577"/>
          <ac:spMkLst>
            <pc:docMk/>
            <pc:sldMk cId="151626721" sldId="314"/>
            <ac:spMk id="7" creationId="{D6FAF715-8702-E347-A0B1-D7587C03AF7D}"/>
          </ac:spMkLst>
        </pc:spChg>
      </pc:sldChg>
      <pc:sldChg chg="addSp delSp modSp new mod setBg">
        <pc:chgData name="KRUSHNA BABAR" userId="d97c9c73916954f8" providerId="LiveId" clId="{AC1B1B30-07C0-46DF-B688-0553DB7F4629}" dt="2023-12-14T13:37:01.912" v="265" actId="26606"/>
        <pc:sldMkLst>
          <pc:docMk/>
          <pc:sldMk cId="3603656560" sldId="315"/>
        </pc:sldMkLst>
        <pc:spChg chg="del">
          <ac:chgData name="KRUSHNA BABAR" userId="d97c9c73916954f8" providerId="LiveId" clId="{AC1B1B30-07C0-46DF-B688-0553DB7F4629}" dt="2023-12-14T13:32:11.948" v="225" actId="478"/>
          <ac:spMkLst>
            <pc:docMk/>
            <pc:sldMk cId="3603656560" sldId="315"/>
            <ac:spMk id="2" creationId="{DCDA1488-C981-127C-8C74-F909796350E5}"/>
          </ac:spMkLst>
        </pc:spChg>
        <pc:spChg chg="del">
          <ac:chgData name="KRUSHNA BABAR" userId="d97c9c73916954f8" providerId="LiveId" clId="{AC1B1B30-07C0-46DF-B688-0553DB7F4629}" dt="2023-12-14T13:32:15.446" v="226" actId="478"/>
          <ac:spMkLst>
            <pc:docMk/>
            <pc:sldMk cId="3603656560" sldId="315"/>
            <ac:spMk id="3" creationId="{38B4B034-50DA-662F-4859-063FF7115424}"/>
          </ac:spMkLst>
        </pc:spChg>
        <pc:spChg chg="del">
          <ac:chgData name="KRUSHNA BABAR" userId="d97c9c73916954f8" providerId="LiveId" clId="{AC1B1B30-07C0-46DF-B688-0553DB7F4629}" dt="2023-12-14T13:33:47.340" v="227" actId="478"/>
          <ac:spMkLst>
            <pc:docMk/>
            <pc:sldMk cId="3603656560" sldId="315"/>
            <ac:spMk id="4" creationId="{A437142F-A26A-49B4-B7FA-8F79C993F91C}"/>
          </ac:spMkLst>
        </pc:spChg>
        <pc:spChg chg="mod ord">
          <ac:chgData name="KRUSHNA BABAR" userId="d97c9c73916954f8" providerId="LiveId" clId="{AC1B1B30-07C0-46DF-B688-0553DB7F4629}" dt="2023-12-14T13:37:01.912" v="265" actId="26606"/>
          <ac:spMkLst>
            <pc:docMk/>
            <pc:sldMk cId="3603656560" sldId="315"/>
            <ac:spMk id="5" creationId="{83CA3063-B8EE-5470-DFBD-A1A55F94ED37}"/>
          </ac:spMkLst>
        </pc:spChg>
        <pc:spChg chg="add del mod">
          <ac:chgData name="KRUSHNA BABAR" userId="d97c9c73916954f8" providerId="LiveId" clId="{AC1B1B30-07C0-46DF-B688-0553DB7F4629}" dt="2023-12-14T13:35:48.550" v="247" actId="478"/>
          <ac:spMkLst>
            <pc:docMk/>
            <pc:sldMk cId="3603656560" sldId="315"/>
            <ac:spMk id="12" creationId="{BFE86DE1-8A8C-839C-A4AE-648657F1F6B1}"/>
          </ac:spMkLst>
        </pc:spChg>
        <pc:spChg chg="add del">
          <ac:chgData name="KRUSHNA BABAR" userId="d97c9c73916954f8" providerId="LiveId" clId="{AC1B1B30-07C0-46DF-B688-0553DB7F4629}" dt="2023-12-14T13:36:53.451" v="252" actId="26606"/>
          <ac:spMkLst>
            <pc:docMk/>
            <pc:sldMk cId="3603656560" sldId="315"/>
            <ac:spMk id="19" creationId="{42A4FC2C-047E-45A5-965D-8E1E3BF09BC6}"/>
          </ac:spMkLst>
        </pc:spChg>
        <pc:spChg chg="add del">
          <ac:chgData name="KRUSHNA BABAR" userId="d97c9c73916954f8" providerId="LiveId" clId="{AC1B1B30-07C0-46DF-B688-0553DB7F4629}" dt="2023-12-14T13:36:54.874" v="254" actId="26606"/>
          <ac:spMkLst>
            <pc:docMk/>
            <pc:sldMk cId="3603656560" sldId="315"/>
            <ac:spMk id="21" creationId="{83C98ABE-055B-441F-B07E-44F97F083C39}"/>
          </ac:spMkLst>
        </pc:spChg>
        <pc:spChg chg="add del">
          <ac:chgData name="KRUSHNA BABAR" userId="d97c9c73916954f8" providerId="LiveId" clId="{AC1B1B30-07C0-46DF-B688-0553DB7F4629}" dt="2023-12-14T13:36:54.874" v="254" actId="26606"/>
          <ac:spMkLst>
            <pc:docMk/>
            <pc:sldMk cId="3603656560" sldId="315"/>
            <ac:spMk id="22" creationId="{F3060C83-F051-4F0E-ABAD-AA0DFC48B218}"/>
          </ac:spMkLst>
        </pc:spChg>
        <pc:spChg chg="add del">
          <ac:chgData name="KRUSHNA BABAR" userId="d97c9c73916954f8" providerId="LiveId" clId="{AC1B1B30-07C0-46DF-B688-0553DB7F4629}" dt="2023-12-14T13:36:54.874" v="254" actId="26606"/>
          <ac:spMkLst>
            <pc:docMk/>
            <pc:sldMk cId="3603656560" sldId="315"/>
            <ac:spMk id="23" creationId="{29FDB030-9B49-4CED-8CCD-4D99382388AC}"/>
          </ac:spMkLst>
        </pc:spChg>
        <pc:spChg chg="add del">
          <ac:chgData name="KRUSHNA BABAR" userId="d97c9c73916954f8" providerId="LiveId" clId="{AC1B1B30-07C0-46DF-B688-0553DB7F4629}" dt="2023-12-14T13:36:54.874" v="254" actId="26606"/>
          <ac:spMkLst>
            <pc:docMk/>
            <pc:sldMk cId="3603656560" sldId="315"/>
            <ac:spMk id="25" creationId="{3783CA14-24A1-485C-8B30-D6A5D87987AD}"/>
          </ac:spMkLst>
        </pc:spChg>
        <pc:spChg chg="add del">
          <ac:chgData name="KRUSHNA BABAR" userId="d97c9c73916954f8" providerId="LiveId" clId="{AC1B1B30-07C0-46DF-B688-0553DB7F4629}" dt="2023-12-14T13:36:54.874" v="254" actId="26606"/>
          <ac:spMkLst>
            <pc:docMk/>
            <pc:sldMk cId="3603656560" sldId="315"/>
            <ac:spMk id="27" creationId="{9A97C86A-04D6-40F7-AE84-31AB43E6A846}"/>
          </ac:spMkLst>
        </pc:spChg>
        <pc:spChg chg="add del">
          <ac:chgData name="KRUSHNA BABAR" userId="d97c9c73916954f8" providerId="LiveId" clId="{AC1B1B30-07C0-46DF-B688-0553DB7F4629}" dt="2023-12-14T13:36:54.874" v="254" actId="26606"/>
          <ac:spMkLst>
            <pc:docMk/>
            <pc:sldMk cId="3603656560" sldId="315"/>
            <ac:spMk id="29" creationId="{FF9F2414-84E8-453E-B1F3-389FDE8192D9}"/>
          </ac:spMkLst>
        </pc:spChg>
        <pc:spChg chg="add del">
          <ac:chgData name="KRUSHNA BABAR" userId="d97c9c73916954f8" providerId="LiveId" clId="{AC1B1B30-07C0-46DF-B688-0553DB7F4629}" dt="2023-12-14T13:36:54.874" v="254" actId="26606"/>
          <ac:spMkLst>
            <pc:docMk/>
            <pc:sldMk cId="3603656560" sldId="315"/>
            <ac:spMk id="31" creationId="{3ECA69A1-7536-43AC-85EF-C7106179F5ED}"/>
          </ac:spMkLst>
        </pc:spChg>
        <pc:spChg chg="add del">
          <ac:chgData name="KRUSHNA BABAR" userId="d97c9c73916954f8" providerId="LiveId" clId="{AC1B1B30-07C0-46DF-B688-0553DB7F4629}" dt="2023-12-14T13:36:55.980" v="256" actId="26606"/>
          <ac:spMkLst>
            <pc:docMk/>
            <pc:sldMk cId="3603656560" sldId="315"/>
            <ac:spMk id="33" creationId="{42A4FC2C-047E-45A5-965D-8E1E3BF09BC6}"/>
          </ac:spMkLst>
        </pc:spChg>
        <pc:spChg chg="add del">
          <ac:chgData name="KRUSHNA BABAR" userId="d97c9c73916954f8" providerId="LiveId" clId="{AC1B1B30-07C0-46DF-B688-0553DB7F4629}" dt="2023-12-14T13:36:57.439" v="258" actId="26606"/>
          <ac:spMkLst>
            <pc:docMk/>
            <pc:sldMk cId="3603656560" sldId="315"/>
            <ac:spMk id="35" creationId="{94087E04-C99E-4195-8EBA-1BD4C45117C9}"/>
          </ac:spMkLst>
        </pc:spChg>
        <pc:spChg chg="add del">
          <ac:chgData name="KRUSHNA BABAR" userId="d97c9c73916954f8" providerId="LiveId" clId="{AC1B1B30-07C0-46DF-B688-0553DB7F4629}" dt="2023-12-14T13:36:57.439" v="258" actId="26606"/>
          <ac:spMkLst>
            <pc:docMk/>
            <pc:sldMk cId="3603656560" sldId="315"/>
            <ac:spMk id="39" creationId="{FD73501D-A515-4725-8404-1315A591A54C}"/>
          </ac:spMkLst>
        </pc:spChg>
        <pc:spChg chg="add del">
          <ac:chgData name="KRUSHNA BABAR" userId="d97c9c73916954f8" providerId="LiveId" clId="{AC1B1B30-07C0-46DF-B688-0553DB7F4629}" dt="2023-12-14T13:36:58.266" v="260" actId="26606"/>
          <ac:spMkLst>
            <pc:docMk/>
            <pc:sldMk cId="3603656560" sldId="315"/>
            <ac:spMk id="41" creationId="{216BB327-7AA9-4EC5-815F-9D8E6BC53E34}"/>
          </ac:spMkLst>
        </pc:spChg>
        <pc:spChg chg="add del">
          <ac:chgData name="KRUSHNA BABAR" userId="d97c9c73916954f8" providerId="LiveId" clId="{AC1B1B30-07C0-46DF-B688-0553DB7F4629}" dt="2023-12-14T13:36:59.938" v="262" actId="26606"/>
          <ac:spMkLst>
            <pc:docMk/>
            <pc:sldMk cId="3603656560" sldId="315"/>
            <ac:spMk id="43" creationId="{22F15A2D-2324-487D-A02A-BF46C5C580EB}"/>
          </ac:spMkLst>
        </pc:spChg>
        <pc:spChg chg="add del">
          <ac:chgData name="KRUSHNA BABAR" userId="d97c9c73916954f8" providerId="LiveId" clId="{AC1B1B30-07C0-46DF-B688-0553DB7F4629}" dt="2023-12-14T13:36:59.938" v="262" actId="26606"/>
          <ac:spMkLst>
            <pc:docMk/>
            <pc:sldMk cId="3603656560" sldId="315"/>
            <ac:spMk id="44" creationId="{17A7F34E-D418-47E2-9F86-2C45BBC31210}"/>
          </ac:spMkLst>
        </pc:spChg>
        <pc:spChg chg="add del">
          <ac:chgData name="KRUSHNA BABAR" userId="d97c9c73916954f8" providerId="LiveId" clId="{AC1B1B30-07C0-46DF-B688-0553DB7F4629}" dt="2023-12-14T13:36:59.938" v="262" actId="26606"/>
          <ac:spMkLst>
            <pc:docMk/>
            <pc:sldMk cId="3603656560" sldId="315"/>
            <ac:spMk id="45" creationId="{2AEAFA59-923A-4F54-8B49-44C970BCC323}"/>
          </ac:spMkLst>
        </pc:spChg>
        <pc:spChg chg="add del">
          <ac:chgData name="KRUSHNA BABAR" userId="d97c9c73916954f8" providerId="LiveId" clId="{AC1B1B30-07C0-46DF-B688-0553DB7F4629}" dt="2023-12-14T13:37:01.894" v="264" actId="26606"/>
          <ac:spMkLst>
            <pc:docMk/>
            <pc:sldMk cId="3603656560" sldId="315"/>
            <ac:spMk id="47" creationId="{42A4FC2C-047E-45A5-965D-8E1E3BF09BC6}"/>
          </ac:spMkLst>
        </pc:spChg>
        <pc:spChg chg="add">
          <ac:chgData name="KRUSHNA BABAR" userId="d97c9c73916954f8" providerId="LiveId" clId="{AC1B1B30-07C0-46DF-B688-0553DB7F4629}" dt="2023-12-14T13:37:01.912" v="265" actId="26606"/>
          <ac:spMkLst>
            <pc:docMk/>
            <pc:sldMk cId="3603656560" sldId="315"/>
            <ac:spMk id="49" creationId="{94087E04-C99E-4195-8EBA-1BD4C45117C9}"/>
          </ac:spMkLst>
        </pc:spChg>
        <pc:spChg chg="add">
          <ac:chgData name="KRUSHNA BABAR" userId="d97c9c73916954f8" providerId="LiveId" clId="{AC1B1B30-07C0-46DF-B688-0553DB7F4629}" dt="2023-12-14T13:37:01.912" v="265" actId="26606"/>
          <ac:spMkLst>
            <pc:docMk/>
            <pc:sldMk cId="3603656560" sldId="315"/>
            <ac:spMk id="53" creationId="{FD73501D-A515-4725-8404-1315A591A54C}"/>
          </ac:spMkLst>
        </pc:spChg>
        <pc:grpChg chg="add del">
          <ac:chgData name="KRUSHNA BABAR" userId="d97c9c73916954f8" providerId="LiveId" clId="{AC1B1B30-07C0-46DF-B688-0553DB7F4629}" dt="2023-12-14T13:36:57.439" v="258" actId="26606"/>
          <ac:grpSpMkLst>
            <pc:docMk/>
            <pc:sldMk cId="3603656560" sldId="315"/>
            <ac:grpSpMk id="36" creationId="{336EACDA-272E-4472-852A-83CAB409195F}"/>
          </ac:grpSpMkLst>
        </pc:grpChg>
        <pc:grpChg chg="add">
          <ac:chgData name="KRUSHNA BABAR" userId="d97c9c73916954f8" providerId="LiveId" clId="{AC1B1B30-07C0-46DF-B688-0553DB7F4629}" dt="2023-12-14T13:37:01.912" v="265" actId="26606"/>
          <ac:grpSpMkLst>
            <pc:docMk/>
            <pc:sldMk cId="3603656560" sldId="315"/>
            <ac:grpSpMk id="50" creationId="{336EACDA-272E-4472-852A-83CAB409195F}"/>
          </ac:grpSpMkLst>
        </pc:grpChg>
        <pc:picChg chg="add del mod">
          <ac:chgData name="KRUSHNA BABAR" userId="d97c9c73916954f8" providerId="LiveId" clId="{AC1B1B30-07C0-46DF-B688-0553DB7F4629}" dt="2023-12-14T13:34:41.886" v="235" actId="478"/>
          <ac:picMkLst>
            <pc:docMk/>
            <pc:sldMk cId="3603656560" sldId="315"/>
            <ac:picMk id="7" creationId="{AE90105C-AABE-38D1-6FB8-121525C6269C}"/>
          </ac:picMkLst>
        </pc:picChg>
        <pc:picChg chg="add del mod ord">
          <ac:chgData name="KRUSHNA BABAR" userId="d97c9c73916954f8" providerId="LiveId" clId="{AC1B1B30-07C0-46DF-B688-0553DB7F4629}" dt="2023-12-14T13:35:48.550" v="247" actId="478"/>
          <ac:picMkLst>
            <pc:docMk/>
            <pc:sldMk cId="3603656560" sldId="315"/>
            <ac:picMk id="9" creationId="{66FFCE3B-54E6-7563-DE40-2BD30891E947}"/>
          </ac:picMkLst>
        </pc:picChg>
        <pc:picChg chg="add del mod">
          <ac:chgData name="KRUSHNA BABAR" userId="d97c9c73916954f8" providerId="LiveId" clId="{AC1B1B30-07C0-46DF-B688-0553DB7F4629}" dt="2023-12-14T13:35:48.550" v="247" actId="478"/>
          <ac:picMkLst>
            <pc:docMk/>
            <pc:sldMk cId="3603656560" sldId="315"/>
            <ac:picMk id="11" creationId="{759BD950-928E-2749-175B-A6BEF4A042B9}"/>
          </ac:picMkLst>
        </pc:picChg>
        <pc:picChg chg="add mod">
          <ac:chgData name="KRUSHNA BABAR" userId="d97c9c73916954f8" providerId="LiveId" clId="{AC1B1B30-07C0-46DF-B688-0553DB7F4629}" dt="2023-12-14T13:37:01.912" v="265" actId="26606"/>
          <ac:picMkLst>
            <pc:docMk/>
            <pc:sldMk cId="3603656560" sldId="315"/>
            <ac:picMk id="14" creationId="{B57A9D84-7126-52AF-5D1D-9505CEF8C00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9981B592-AEF7-4F19-89CE-62E2656F1C5E}" type="datetimeFigureOut">
              <a:rPr lang="en-IN" smtClean="0"/>
              <a:t>15-12-2023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D5559C-9A1D-465C-BD22-C64000BBBB10}" type="slidenum">
              <a:rPr lang="en-IN" smtClean="0"/>
              <a:t>‹#›</a:t>
            </a:fld>
            <a:endParaRPr lang="en-IN"/>
          </a:p>
        </p:txBody>
      </p:sp>
    </p:spTree>
    <p:extLst>
      <p:ext uri="{BB962C8B-B14F-4D97-AF65-F5344CB8AC3E}">
        <p14:creationId xmlns:p14="http://schemas.microsoft.com/office/powerpoint/2010/main" val="311978485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2</a:t>
            </a:fld>
            <a:endParaRPr lang="en-IN"/>
          </a:p>
        </p:txBody>
      </p:sp>
    </p:spTree>
    <p:extLst>
      <p:ext uri="{BB962C8B-B14F-4D97-AF65-F5344CB8AC3E}">
        <p14:creationId xmlns:p14="http://schemas.microsoft.com/office/powerpoint/2010/main" val="3089091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13</a:t>
            </a:fld>
            <a:endParaRPr lang="en-IN"/>
          </a:p>
        </p:txBody>
      </p:sp>
    </p:spTree>
    <p:extLst>
      <p:ext uri="{BB962C8B-B14F-4D97-AF65-F5344CB8AC3E}">
        <p14:creationId xmlns:p14="http://schemas.microsoft.com/office/powerpoint/2010/main" val="3963907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4BD5559C-9A1D-465C-BD22-C64000BBBB10}"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14</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50072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4BD5559C-9A1D-465C-BD22-C64000BBBB10}"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15</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15895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4BD5559C-9A1D-465C-BD22-C64000BBBB10}"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16</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58716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4BD5559C-9A1D-465C-BD22-C64000BBBB10}"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17</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2144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5</a:t>
            </a:fld>
            <a:endParaRPr lang="en-IN"/>
          </a:p>
        </p:txBody>
      </p:sp>
    </p:spTree>
    <p:extLst>
      <p:ext uri="{BB962C8B-B14F-4D97-AF65-F5344CB8AC3E}">
        <p14:creationId xmlns:p14="http://schemas.microsoft.com/office/powerpoint/2010/main" val="3089091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6</a:t>
            </a:fld>
            <a:endParaRPr lang="en-IN"/>
          </a:p>
        </p:txBody>
      </p:sp>
    </p:spTree>
    <p:extLst>
      <p:ext uri="{BB962C8B-B14F-4D97-AF65-F5344CB8AC3E}">
        <p14:creationId xmlns:p14="http://schemas.microsoft.com/office/powerpoint/2010/main" val="3996654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7</a:t>
            </a:fld>
            <a:endParaRPr lang="en-IN"/>
          </a:p>
        </p:txBody>
      </p:sp>
    </p:spTree>
    <p:extLst>
      <p:ext uri="{BB962C8B-B14F-4D97-AF65-F5344CB8AC3E}">
        <p14:creationId xmlns:p14="http://schemas.microsoft.com/office/powerpoint/2010/main" val="3404458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8</a:t>
            </a:fld>
            <a:endParaRPr lang="en-IN"/>
          </a:p>
        </p:txBody>
      </p:sp>
    </p:spTree>
    <p:extLst>
      <p:ext uri="{BB962C8B-B14F-4D97-AF65-F5344CB8AC3E}">
        <p14:creationId xmlns:p14="http://schemas.microsoft.com/office/powerpoint/2010/main" val="1389611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9</a:t>
            </a:fld>
            <a:endParaRPr lang="en-IN"/>
          </a:p>
        </p:txBody>
      </p:sp>
    </p:spTree>
    <p:extLst>
      <p:ext uri="{BB962C8B-B14F-4D97-AF65-F5344CB8AC3E}">
        <p14:creationId xmlns:p14="http://schemas.microsoft.com/office/powerpoint/2010/main" val="1817443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10</a:t>
            </a:fld>
            <a:endParaRPr lang="en-IN"/>
          </a:p>
        </p:txBody>
      </p:sp>
    </p:spTree>
    <p:extLst>
      <p:ext uri="{BB962C8B-B14F-4D97-AF65-F5344CB8AC3E}">
        <p14:creationId xmlns:p14="http://schemas.microsoft.com/office/powerpoint/2010/main" val="3460726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11</a:t>
            </a:fld>
            <a:endParaRPr lang="en-IN"/>
          </a:p>
        </p:txBody>
      </p:sp>
    </p:spTree>
    <p:extLst>
      <p:ext uri="{BB962C8B-B14F-4D97-AF65-F5344CB8AC3E}">
        <p14:creationId xmlns:p14="http://schemas.microsoft.com/office/powerpoint/2010/main" val="2646694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12</a:t>
            </a:fld>
            <a:endParaRPr lang="en-IN"/>
          </a:p>
        </p:txBody>
      </p:sp>
    </p:spTree>
    <p:extLst>
      <p:ext uri="{BB962C8B-B14F-4D97-AF65-F5344CB8AC3E}">
        <p14:creationId xmlns:p14="http://schemas.microsoft.com/office/powerpoint/2010/main" val="3751982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FE9C4-19AC-4D01-81DA-E140B97A9BAC}"/>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44BCA5E5-3A78-455F-A1D5-145EA9173844}"/>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BA8103-6802-402E-8A9C-2FB10C13AF4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9AEAE19A-DC0A-4D53-A4FB-E883E9391AD9}"/>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6" name="Slide Number Placeholder 5">
            <a:extLst>
              <a:ext uri="{FF2B5EF4-FFF2-40B4-BE49-F238E27FC236}">
                <a16:creationId xmlns:a16="http://schemas.microsoft.com/office/drawing/2014/main" id="{017209EA-FF5B-4648-B17D-3689B5157532}"/>
              </a:ext>
            </a:extLst>
          </p:cNvPr>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1827367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DBA33-3BCA-4D04-8B42-26F6BB1720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73B614-80E5-43E5-ACC0-10C0948786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10C068-F4B8-4482-BCC2-F12B8405BE9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2756C726-B8F7-46D8-A302-A3C69CBCE485}"/>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6" name="Slide Number Placeholder 5">
            <a:extLst>
              <a:ext uri="{FF2B5EF4-FFF2-40B4-BE49-F238E27FC236}">
                <a16:creationId xmlns:a16="http://schemas.microsoft.com/office/drawing/2014/main" id="{BB672F82-7742-49B4-9D22-A703AE78350A}"/>
              </a:ext>
            </a:extLst>
          </p:cNvPr>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2519751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894F4A-84CD-42EC-A311-E7DDDE5B9138}"/>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A6F8A3-D97A-477F-8A9F-5D2D8FC9CD93}"/>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DC056D-23ED-4173-85A0-B789F940CF41}"/>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D5C1BBEB-F29D-4181-968D-AF3F415CEC4F}"/>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6" name="Slide Number Placeholder 5">
            <a:extLst>
              <a:ext uri="{FF2B5EF4-FFF2-40B4-BE49-F238E27FC236}">
                <a16:creationId xmlns:a16="http://schemas.microsoft.com/office/drawing/2014/main" id="{0FA03474-7DC7-49B8-A4C4-B10099ED3194}"/>
              </a:ext>
            </a:extLst>
          </p:cNvPr>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385764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FBEFC-853B-4E71-90C0-35BD8D1F83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AD4BB9-BDA4-4C04-BA11-57AE021A73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11086A-60FA-47B2-80EA-B781B0D07FF2}"/>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4C0DE884-2704-4762-B1F7-A390B52525A3}"/>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6" name="Slide Number Placeholder 5">
            <a:extLst>
              <a:ext uri="{FF2B5EF4-FFF2-40B4-BE49-F238E27FC236}">
                <a16:creationId xmlns:a16="http://schemas.microsoft.com/office/drawing/2014/main" id="{4A9461B4-73E9-4628-92E8-74939F9E75BC}"/>
              </a:ext>
            </a:extLst>
          </p:cNvPr>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75226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0589E-9D4B-44E6-BF11-C075A0629675}"/>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B2C8F49-9067-4135-A992-6FB9ECEA2A98}"/>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CD58BF-DC88-48A8-8054-8760C54DAE4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B410900E-11FD-4ACA-8E87-4EC87F1A1911}"/>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6" name="Slide Number Placeholder 5">
            <a:extLst>
              <a:ext uri="{FF2B5EF4-FFF2-40B4-BE49-F238E27FC236}">
                <a16:creationId xmlns:a16="http://schemas.microsoft.com/office/drawing/2014/main" id="{D8AF7084-87E6-4F73-9995-37B9D5DA77B1}"/>
              </a:ext>
            </a:extLst>
          </p:cNvPr>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1995462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22823-44FC-4F0E-988B-2ACF3A6CE4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CB5ADA-214B-4BFF-9D95-4AACAA678348}"/>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DA0DDFE-CE85-4487-A2F7-D43D9AD99D2F}"/>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CFE3102-E054-4C70-8672-73C06D74E67B}"/>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3AADA228-140D-4F9B-A2FE-74BFB213CF25}"/>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7" name="Slide Number Placeholder 6">
            <a:extLst>
              <a:ext uri="{FF2B5EF4-FFF2-40B4-BE49-F238E27FC236}">
                <a16:creationId xmlns:a16="http://schemas.microsoft.com/office/drawing/2014/main" id="{728C3789-8D8D-4D5C-A015-00F074C78764}"/>
              </a:ext>
            </a:extLst>
          </p:cNvPr>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3932263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DAFB0-2CA1-458E-8D17-13C9D16023B7}"/>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598FFF-DC4E-46B0-93F5-FAB67A7D4A58}"/>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45204111-7E13-4A52-A9E1-956A87C87EDF}"/>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A34A28-7BD2-4B06-ABF5-89A47C156453}"/>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6BDF0-5B29-4A2F-8CC0-14E57446D9A1}"/>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741CA3A-A01B-4B5C-A4F8-C14D8EC45F28}"/>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88FCAA6B-C991-48DE-B578-AE2A9961C3C1}"/>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9" name="Slide Number Placeholder 8">
            <a:extLst>
              <a:ext uri="{FF2B5EF4-FFF2-40B4-BE49-F238E27FC236}">
                <a16:creationId xmlns:a16="http://schemas.microsoft.com/office/drawing/2014/main" id="{D005B9A6-E7CF-4D3D-9193-F5CCF0408725}"/>
              </a:ext>
            </a:extLst>
          </p:cNvPr>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3722196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DAF43-78DB-4D57-9B2D-80B50CE225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3681968-C016-4D62-894F-92EC20981B84}"/>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A43BC0E1-975B-4302-8CF3-C520CED7189D}"/>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5" name="Slide Number Placeholder 4">
            <a:extLst>
              <a:ext uri="{FF2B5EF4-FFF2-40B4-BE49-F238E27FC236}">
                <a16:creationId xmlns:a16="http://schemas.microsoft.com/office/drawing/2014/main" id="{C92DAC7F-9355-4792-84EA-A4C808E3F218}"/>
              </a:ext>
            </a:extLst>
          </p:cNvPr>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1815359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56E9C9-69F5-4D64-AFCA-189935E7A949}"/>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C3FB54D1-AD89-4CA0-8134-5D2BAF3393B5}"/>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4" name="Slide Number Placeholder 3">
            <a:extLst>
              <a:ext uri="{FF2B5EF4-FFF2-40B4-BE49-F238E27FC236}">
                <a16:creationId xmlns:a16="http://schemas.microsoft.com/office/drawing/2014/main" id="{413B8272-E3A3-4683-B86E-79218886BA30}"/>
              </a:ext>
            </a:extLst>
          </p:cNvPr>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405398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8ADB3-F3C8-4862-AF7F-04DDE9A441EC}"/>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A9489C0-5D66-43A0-995C-51CDB2B895D5}"/>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969A2F6-A867-42FE-8C9C-0CD7E6653E7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Click to edit Master text styles</a:t>
            </a:r>
          </a:p>
        </p:txBody>
      </p:sp>
      <p:sp>
        <p:nvSpPr>
          <p:cNvPr id="5" name="Date Placeholder 4">
            <a:extLst>
              <a:ext uri="{FF2B5EF4-FFF2-40B4-BE49-F238E27FC236}">
                <a16:creationId xmlns:a16="http://schemas.microsoft.com/office/drawing/2014/main" id="{B1724A67-3315-4540-9790-4166A5A82574}"/>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25DC2BE8-6B25-4D6D-A216-0288779C1086}"/>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7" name="Slide Number Placeholder 6">
            <a:extLst>
              <a:ext uri="{FF2B5EF4-FFF2-40B4-BE49-F238E27FC236}">
                <a16:creationId xmlns:a16="http://schemas.microsoft.com/office/drawing/2014/main" id="{C8F23A18-5A76-4536-926B-E6B38286EE49}"/>
              </a:ext>
            </a:extLst>
          </p:cNvPr>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87258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43C2C-789D-4AF3-A6E0-0AE714409AD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A586BE-F0E8-46DC-B95E-EBCA679965BD}"/>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C35E20C7-39DD-4D17-B93E-E92481C7AFB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Click to edit Master text styles</a:t>
            </a:r>
          </a:p>
        </p:txBody>
      </p:sp>
      <p:sp>
        <p:nvSpPr>
          <p:cNvPr id="5" name="Date Placeholder 4">
            <a:extLst>
              <a:ext uri="{FF2B5EF4-FFF2-40B4-BE49-F238E27FC236}">
                <a16:creationId xmlns:a16="http://schemas.microsoft.com/office/drawing/2014/main" id="{EB26E00D-6FB3-4F93-91B6-3385B363A08C}"/>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F4432EE8-F875-4115-8DB6-6E4C5A4D21ED}"/>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7" name="Slide Number Placeholder 6">
            <a:extLst>
              <a:ext uri="{FF2B5EF4-FFF2-40B4-BE49-F238E27FC236}">
                <a16:creationId xmlns:a16="http://schemas.microsoft.com/office/drawing/2014/main" id="{C4D366B0-CAEE-4D99-8704-EBC2029AC63D}"/>
              </a:ext>
            </a:extLst>
          </p:cNvPr>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1035520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72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A35254-BA2C-4834-85C4-C01A1408BB62}"/>
              </a:ext>
            </a:extLst>
          </p:cNvPr>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11206B-E85F-4151-9F6F-B42BD4F2A14C}"/>
              </a:ext>
            </a:extLst>
          </p:cNvPr>
          <p:cNvSpPr>
            <a:spLocks noGrp="1"/>
          </p:cNvSpPr>
          <p:nvPr>
            <p:ph type="body" idx="1"/>
          </p:nvPr>
        </p:nvSpPr>
        <p:spPr>
          <a:xfrm>
            <a:off x="628650" y="1369219"/>
            <a:ext cx="7886700" cy="3263504"/>
          </a:xfrm>
          <a:prstGeom prst="rect">
            <a:avLst/>
          </a:prstGeom>
        </p:spPr>
        <p:txBody>
          <a:bodyPr vert="horz" lIns="68580" tIns="34290" rIns="68580" bIns="342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7575DC-D9A3-4246-8E04-359C1E241650}"/>
              </a:ext>
            </a:extLst>
          </p:cNvPr>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A17412CA-D198-4AFA-9ADD-37508EAD6F93}"/>
              </a:ext>
            </a:extLst>
          </p:cNvPr>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r>
              <a:rPr lang="en-US"/>
              <a:t>Faculty Name(optional), Department of ______Engineering, VIIT,Pune-48</a:t>
            </a:r>
            <a:endParaRPr lang="en-IN"/>
          </a:p>
        </p:txBody>
      </p:sp>
      <p:sp>
        <p:nvSpPr>
          <p:cNvPr id="6" name="Slide Number Placeholder 5">
            <a:extLst>
              <a:ext uri="{FF2B5EF4-FFF2-40B4-BE49-F238E27FC236}">
                <a16:creationId xmlns:a16="http://schemas.microsoft.com/office/drawing/2014/main" id="{5F525125-6F41-48E5-B98E-9C500B8810AA}"/>
              </a:ext>
            </a:extLst>
          </p:cNvPr>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3FCAF691-C30B-4477-A4FB-AFF7F164B000}" type="slidenum">
              <a:rPr lang="en-IN" smtClean="0"/>
              <a:t>‹#›</a:t>
            </a:fld>
            <a:endParaRPr lang="en-IN"/>
          </a:p>
        </p:txBody>
      </p:sp>
    </p:spTree>
    <p:extLst>
      <p:ext uri="{BB962C8B-B14F-4D97-AF65-F5344CB8AC3E}">
        <p14:creationId xmlns:p14="http://schemas.microsoft.com/office/powerpoint/2010/main" val="3182384893"/>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aac-plant.in/Force%20Engineering%2050m3%20Project%20Report.pdf" TargetMode="External"/><Relationship Id="rId2" Type="http://schemas.openxmlformats.org/officeDocument/2006/relationships/hyperlink" Target="https://www.researchgate.net/publication/349366832_MANUFACTURING_PROCESS_OF_AAC_BLOCK"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pixabay.com/en/thank-you-thanks-official-card-603996/"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322FD-CCA9-4406-9618-24339941CFF9}"/>
              </a:ext>
            </a:extLst>
          </p:cNvPr>
          <p:cNvSpPr>
            <a:spLocks noGrp="1"/>
          </p:cNvSpPr>
          <p:nvPr>
            <p:ph type="ctrTitle"/>
          </p:nvPr>
        </p:nvSpPr>
        <p:spPr>
          <a:xfrm>
            <a:off x="323133" y="422210"/>
            <a:ext cx="8007281" cy="902154"/>
          </a:xfrm>
        </p:spPr>
        <p:txBody>
          <a:bodyPr>
            <a:normAutofit fontScale="90000"/>
          </a:bodyPr>
          <a:lstStyle/>
          <a:p>
            <a:pPr>
              <a:lnSpc>
                <a:spcPct val="100000"/>
              </a:lnSpc>
            </a:pPr>
            <a:r>
              <a:rPr lang="en-IN" sz="4400" dirty="0">
                <a:solidFill>
                  <a:srgbClr val="FF0000"/>
                </a:solidFill>
                <a:latin typeface="Aldhabi" panose="01000000000000000000" pitchFamily="2" charset="-78"/>
                <a:cs typeface="Aldhabi" panose="01000000000000000000" pitchFamily="2" charset="-78"/>
              </a:rPr>
              <a:t>Topic :-  </a:t>
            </a:r>
            <a:r>
              <a:rPr lang="en-IN" sz="3100" u="sng" dirty="0">
                <a:solidFill>
                  <a:schemeClr val="accent4">
                    <a:lumMod val="50000"/>
                  </a:schemeClr>
                </a:solidFill>
                <a:latin typeface="Aldhabi" panose="01000000000000000000" pitchFamily="2" charset="-78"/>
                <a:cs typeface="Aldhabi" panose="01000000000000000000" pitchFamily="2" charset="-78"/>
              </a:rPr>
              <a:t>STUDY  OF  MANUFACTURING   </a:t>
            </a:r>
            <a:r>
              <a:rPr lang="en-US" sz="3600" u="sng" spc="300" dirty="0">
                <a:solidFill>
                  <a:schemeClr val="accent4">
                    <a:lumMod val="50000"/>
                  </a:schemeClr>
                </a:solidFill>
                <a:latin typeface="Aldhabi" panose="01000000000000000000" pitchFamily="2" charset="-78"/>
                <a:cs typeface="Aldhabi" panose="01000000000000000000" pitchFamily="2" charset="-78"/>
              </a:rPr>
              <a:t>FOR SIPOREX AAC BLOCKS &amp; PAVER BLOCKS</a:t>
            </a:r>
            <a:endParaRPr lang="en-IN" sz="3600" dirty="0">
              <a:solidFill>
                <a:schemeClr val="accent4">
                  <a:lumMod val="50000"/>
                </a:schemeClr>
              </a:solidFill>
              <a:latin typeface="Aldhabi" panose="01000000000000000000" pitchFamily="2" charset="-78"/>
              <a:cs typeface="Aldhabi" panose="01000000000000000000" pitchFamily="2" charset="-78"/>
            </a:endParaRPr>
          </a:p>
        </p:txBody>
      </p:sp>
      <p:sp>
        <p:nvSpPr>
          <p:cNvPr id="5" name="Subtitle 2">
            <a:extLst>
              <a:ext uri="{FF2B5EF4-FFF2-40B4-BE49-F238E27FC236}">
                <a16:creationId xmlns:a16="http://schemas.microsoft.com/office/drawing/2014/main" id="{82E6DDC4-FD95-4802-92CF-9A0A66152708}"/>
              </a:ext>
            </a:extLst>
          </p:cNvPr>
          <p:cNvSpPr txBox="1">
            <a:spLocks/>
          </p:cNvSpPr>
          <p:nvPr/>
        </p:nvSpPr>
        <p:spPr>
          <a:xfrm>
            <a:off x="177772" y="3500275"/>
            <a:ext cx="8645581" cy="420461"/>
          </a:xfrm>
          <a:prstGeom prst="rect">
            <a:avLst/>
          </a:prstGeom>
          <a:solidFill>
            <a:srgbClr val="25A2FF"/>
          </a:solidFill>
          <a:ln>
            <a:noFill/>
          </a:ln>
        </p:spPr>
        <p:style>
          <a:lnRef idx="1">
            <a:schemeClr val="accent1"/>
          </a:lnRef>
          <a:fillRef idx="3">
            <a:schemeClr val="accent1"/>
          </a:fillRef>
          <a:effectRef idx="2">
            <a:schemeClr val="accent1"/>
          </a:effectRef>
          <a:fontRef idx="minor">
            <a:schemeClr val="lt1"/>
          </a:fontRef>
        </p:style>
        <p:txBody>
          <a:bodyPr vert="horz" lIns="68580" tIns="34290" rIns="68580" bIns="34290"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40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n-IN" sz="2000" b="1" dirty="0">
                <a:solidFill>
                  <a:schemeClr val="bg1"/>
                </a:solidFill>
                <a:latin typeface="Arial" pitchFamily="34" charset="0"/>
                <a:cs typeface="Arial" pitchFamily="34" charset="0"/>
              </a:rPr>
              <a:t>BRACT’S, Vishwakarma Institute of Information Technology, Pune-48</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85" y="1937354"/>
            <a:ext cx="939017" cy="1015536"/>
          </a:xfrm>
          <a:prstGeom prst="rect">
            <a:avLst/>
          </a:prstGeom>
        </p:spPr>
      </p:pic>
      <p:sp>
        <p:nvSpPr>
          <p:cNvPr id="6" name="Rectangle 5"/>
          <p:cNvSpPr/>
          <p:nvPr/>
        </p:nvSpPr>
        <p:spPr>
          <a:xfrm>
            <a:off x="152103" y="4215160"/>
            <a:ext cx="8349342" cy="523220"/>
          </a:xfrm>
          <a:prstGeom prst="rect">
            <a:avLst/>
          </a:prstGeom>
        </p:spPr>
        <p:txBody>
          <a:bodyPr wrap="square">
            <a:spAutoFit/>
          </a:bodyPr>
          <a:lstStyle/>
          <a:p>
            <a:pPr algn="ctr"/>
            <a:r>
              <a:rPr lang="en-IN" b="1" dirty="0">
                <a:solidFill>
                  <a:schemeClr val="tx1">
                    <a:lumMod val="50000"/>
                    <a:lumOff val="50000"/>
                  </a:schemeClr>
                </a:solidFill>
                <a:latin typeface="Arial" pitchFamily="34" charset="0"/>
                <a:cs typeface="Arial" pitchFamily="34" charset="0"/>
              </a:rPr>
              <a:t>(An Autonomous Institute affiliated to Savitribai Phule Pune University)</a:t>
            </a:r>
          </a:p>
          <a:p>
            <a:pPr algn="ctr"/>
            <a:r>
              <a:rPr lang="en-IN" b="1" dirty="0">
                <a:solidFill>
                  <a:schemeClr val="tx1">
                    <a:lumMod val="50000"/>
                    <a:lumOff val="50000"/>
                  </a:schemeClr>
                </a:solidFill>
                <a:latin typeface="Arial" pitchFamily="34" charset="0"/>
                <a:cs typeface="Arial" pitchFamily="34" charset="0"/>
              </a:rPr>
              <a:t>(NBA and NAAC accredited, ISO 9001:2015 certified) </a:t>
            </a:r>
          </a:p>
        </p:txBody>
      </p:sp>
      <p:sp>
        <p:nvSpPr>
          <p:cNvPr id="3" name="TextBox 2">
            <a:extLst>
              <a:ext uri="{FF2B5EF4-FFF2-40B4-BE49-F238E27FC236}">
                <a16:creationId xmlns:a16="http://schemas.microsoft.com/office/drawing/2014/main" id="{DED0B70B-AD94-6C43-99D4-53B0BE3862EE}"/>
              </a:ext>
            </a:extLst>
          </p:cNvPr>
          <p:cNvSpPr txBox="1"/>
          <p:nvPr/>
        </p:nvSpPr>
        <p:spPr>
          <a:xfrm>
            <a:off x="1233267" y="1389969"/>
            <a:ext cx="4832625" cy="1815882"/>
          </a:xfrm>
          <a:prstGeom prst="rect">
            <a:avLst/>
          </a:prstGeom>
          <a:noFill/>
        </p:spPr>
        <p:txBody>
          <a:bodyPr wrap="square" rtlCol="0">
            <a:spAutoFit/>
          </a:bodyPr>
          <a:lstStyle/>
          <a:p>
            <a:r>
              <a:rPr lang="en-US" sz="1600" b="1" dirty="0">
                <a:latin typeface="Biome Light" panose="020B0303030204020804" pitchFamily="34" charset="0"/>
                <a:cs typeface="Biome Light" panose="020B0303030204020804" pitchFamily="34" charset="0"/>
              </a:rPr>
              <a:t>                                                      Project 1</a:t>
            </a:r>
          </a:p>
          <a:p>
            <a:endParaRPr lang="en-US" sz="1600" b="1" dirty="0">
              <a:latin typeface="Biome Light" panose="020B0303030204020804" pitchFamily="34" charset="0"/>
              <a:cs typeface="Biome Light" panose="020B0303030204020804" pitchFamily="34" charset="0"/>
            </a:endParaRPr>
          </a:p>
          <a:p>
            <a:r>
              <a:rPr lang="en-US" sz="1600" b="1" dirty="0">
                <a:cs typeface="Biome Light" panose="020B0303030204020804" pitchFamily="34" charset="0"/>
              </a:rPr>
              <a:t>Roll Nos : - 361003 </a:t>
            </a:r>
          </a:p>
          <a:p>
            <a:r>
              <a:rPr lang="en-US" sz="1600" b="1" dirty="0">
                <a:cs typeface="Biome Light" panose="020B0303030204020804" pitchFamily="34" charset="0"/>
              </a:rPr>
              <a:t>	     361009</a:t>
            </a:r>
          </a:p>
          <a:p>
            <a:r>
              <a:rPr lang="en-US" sz="1600" b="1" dirty="0">
                <a:cs typeface="Biome Light" panose="020B0303030204020804" pitchFamily="34" charset="0"/>
              </a:rPr>
              <a:t>	     361015</a:t>
            </a:r>
          </a:p>
          <a:p>
            <a:r>
              <a:rPr lang="en-US" sz="1600" b="1" dirty="0">
                <a:cs typeface="Biome Light" panose="020B0303030204020804" pitchFamily="34" charset="0"/>
              </a:rPr>
              <a:t>	     361022</a:t>
            </a:r>
          </a:p>
          <a:p>
            <a:r>
              <a:rPr lang="en-US" sz="1600" b="1" dirty="0">
                <a:cs typeface="Biome Light" panose="020B0303030204020804" pitchFamily="34" charset="0"/>
              </a:rPr>
              <a:t>	     361063</a:t>
            </a:r>
          </a:p>
        </p:txBody>
      </p:sp>
      <p:sp>
        <p:nvSpPr>
          <p:cNvPr id="8" name="Rectangle 7"/>
          <p:cNvSpPr/>
          <p:nvPr/>
        </p:nvSpPr>
        <p:spPr>
          <a:xfrm>
            <a:off x="2486835" y="22100"/>
            <a:ext cx="3579057" cy="400110"/>
          </a:xfrm>
          <a:prstGeom prst="rect">
            <a:avLst/>
          </a:prstGeom>
        </p:spPr>
        <p:txBody>
          <a:bodyPr wrap="none">
            <a:spAutoFit/>
          </a:bodyPr>
          <a:lstStyle/>
          <a:p>
            <a:r>
              <a:rPr lang="en-IN" sz="2000" b="1" dirty="0">
                <a:solidFill>
                  <a:srgbClr val="000000"/>
                </a:solidFill>
                <a:latin typeface="Calibri" panose="020F0502020204030204" pitchFamily="34" charset="0"/>
                <a:ea typeface="Calibri" panose="020F0502020204030204" pitchFamily="34" charset="0"/>
              </a:rPr>
              <a:t>Department</a:t>
            </a:r>
            <a:r>
              <a:rPr lang="en-IN" sz="2000" dirty="0">
                <a:solidFill>
                  <a:srgbClr val="000000"/>
                </a:solidFill>
                <a:latin typeface="Calibri" panose="020F0502020204030204" pitchFamily="34" charset="0"/>
                <a:ea typeface="Calibri" panose="020F0502020204030204" pitchFamily="34" charset="0"/>
              </a:rPr>
              <a:t> </a:t>
            </a:r>
            <a:r>
              <a:rPr lang="en-IN" sz="2000" b="1" dirty="0">
                <a:solidFill>
                  <a:srgbClr val="000000"/>
                </a:solidFill>
                <a:latin typeface="Calibri" panose="020F0502020204030204" pitchFamily="34" charset="0"/>
                <a:ea typeface="Calibri" panose="020F0502020204030204" pitchFamily="34" charset="0"/>
              </a:rPr>
              <a:t>of</a:t>
            </a:r>
            <a:r>
              <a:rPr lang="en-IN" sz="2000" dirty="0">
                <a:solidFill>
                  <a:srgbClr val="000000"/>
                </a:solidFill>
                <a:latin typeface="Calibri" panose="020F0502020204030204" pitchFamily="34" charset="0"/>
                <a:ea typeface="Calibri" panose="020F0502020204030204" pitchFamily="34" charset="0"/>
              </a:rPr>
              <a:t> </a:t>
            </a:r>
            <a:r>
              <a:rPr lang="en-IN" sz="2000" b="1" dirty="0">
                <a:solidFill>
                  <a:srgbClr val="000000"/>
                </a:solidFill>
                <a:latin typeface="Calibri" panose="020F0502020204030204" pitchFamily="34" charset="0"/>
                <a:ea typeface="Calibri" panose="020F0502020204030204" pitchFamily="34" charset="0"/>
              </a:rPr>
              <a:t>Civil</a:t>
            </a:r>
            <a:r>
              <a:rPr lang="en-IN" sz="2000" dirty="0">
                <a:solidFill>
                  <a:srgbClr val="000000"/>
                </a:solidFill>
                <a:latin typeface="Calibri" panose="020F0502020204030204" pitchFamily="34" charset="0"/>
                <a:ea typeface="Calibri" panose="020F0502020204030204" pitchFamily="34" charset="0"/>
              </a:rPr>
              <a:t> </a:t>
            </a:r>
            <a:r>
              <a:rPr lang="en-IN" sz="2000" b="1" dirty="0">
                <a:solidFill>
                  <a:srgbClr val="000000"/>
                </a:solidFill>
                <a:latin typeface="Calibri" panose="020F0502020204030204" pitchFamily="34" charset="0"/>
                <a:ea typeface="Calibri" panose="020F0502020204030204" pitchFamily="34" charset="0"/>
              </a:rPr>
              <a:t>Engineering</a:t>
            </a:r>
            <a:endParaRPr lang="en-IN" sz="2000" dirty="0"/>
          </a:p>
        </p:txBody>
      </p:sp>
    </p:spTree>
    <p:extLst>
      <p:ext uri="{BB962C8B-B14F-4D97-AF65-F5344CB8AC3E}">
        <p14:creationId xmlns:p14="http://schemas.microsoft.com/office/powerpoint/2010/main" val="2675140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Department of Civil Engineering, VIIT, Pune-48</a:t>
            </a: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10</a:t>
            </a:fld>
            <a:endParaRPr lang="en-IN" sz="1200" b="1" dirty="0">
              <a:solidFill>
                <a:schemeClr val="tx1"/>
              </a:solidFill>
            </a:endParaRPr>
          </a:p>
        </p:txBody>
      </p:sp>
      <p:sp>
        <p:nvSpPr>
          <p:cNvPr id="6" name="TextBox 5">
            <a:extLst>
              <a:ext uri="{FF2B5EF4-FFF2-40B4-BE49-F238E27FC236}">
                <a16:creationId xmlns:a16="http://schemas.microsoft.com/office/drawing/2014/main" id="{157929D8-F603-44FE-FCE5-C495F9C1B226}"/>
              </a:ext>
            </a:extLst>
          </p:cNvPr>
          <p:cNvSpPr txBox="1"/>
          <p:nvPr/>
        </p:nvSpPr>
        <p:spPr>
          <a:xfrm>
            <a:off x="854926" y="117284"/>
            <a:ext cx="6290797" cy="584775"/>
          </a:xfrm>
          <a:prstGeom prst="rect">
            <a:avLst/>
          </a:prstGeom>
          <a:noFill/>
        </p:spPr>
        <p:txBody>
          <a:bodyPr wrap="square" rtlCol="0">
            <a:spAutoFit/>
          </a:bodyPr>
          <a:lstStyle/>
          <a:p>
            <a:pPr marL="342900" indent="-342900">
              <a:buFont typeface="Wingdings" panose="05000000000000000000" pitchFamily="2" charset="2"/>
              <a:buChar char="Ø"/>
            </a:pPr>
            <a:r>
              <a:rPr lang="en-US" sz="3200">
                <a:solidFill>
                  <a:schemeClr val="accent5">
                    <a:lumMod val="75000"/>
                  </a:schemeClr>
                </a:solidFill>
                <a:latin typeface="Aldhabi" panose="01000000000000000000" pitchFamily="2" charset="-78"/>
                <a:cs typeface="Aldhabi" panose="01000000000000000000" pitchFamily="2" charset="-78"/>
              </a:rPr>
              <a:t>Casting Of Paver Blocks  </a:t>
            </a:r>
            <a:r>
              <a:rPr lang="en-US" sz="3200" dirty="0">
                <a:solidFill>
                  <a:schemeClr val="accent5">
                    <a:lumMod val="75000"/>
                  </a:schemeClr>
                </a:solidFill>
                <a:latin typeface="Aldhabi" panose="01000000000000000000" pitchFamily="2" charset="-78"/>
                <a:cs typeface="Aldhabi" panose="01000000000000000000" pitchFamily="2" charset="-78"/>
              </a:rPr>
              <a:t>: - </a:t>
            </a:r>
            <a:endParaRPr lang="en-IN" sz="3200" dirty="0">
              <a:solidFill>
                <a:schemeClr val="accent5">
                  <a:lumMod val="75000"/>
                </a:schemeClr>
              </a:solidFill>
              <a:latin typeface="Aldhabi" panose="01000000000000000000" pitchFamily="2" charset="-78"/>
              <a:cs typeface="Aldhabi" panose="01000000000000000000" pitchFamily="2" charset="-78"/>
            </a:endParaRPr>
          </a:p>
        </p:txBody>
      </p:sp>
      <p:sp>
        <p:nvSpPr>
          <p:cNvPr id="4" name="TextBox 3">
            <a:extLst>
              <a:ext uri="{FF2B5EF4-FFF2-40B4-BE49-F238E27FC236}">
                <a16:creationId xmlns:a16="http://schemas.microsoft.com/office/drawing/2014/main" id="{7EDBD9F3-C8D4-BF40-3AC1-9164611A5F90}"/>
              </a:ext>
            </a:extLst>
          </p:cNvPr>
          <p:cNvSpPr txBox="1"/>
          <p:nvPr/>
        </p:nvSpPr>
        <p:spPr>
          <a:xfrm>
            <a:off x="634110" y="702059"/>
            <a:ext cx="7060231" cy="1661993"/>
          </a:xfrm>
          <a:prstGeom prst="rect">
            <a:avLst/>
          </a:prstGeom>
          <a:noFill/>
        </p:spPr>
        <p:txBody>
          <a:bodyPr wrap="square">
            <a:spAutoFit/>
          </a:bodyPr>
          <a:lstStyle/>
          <a:p>
            <a:r>
              <a:rPr lang="en-US" dirty="0"/>
              <a:t>Pavement blocks, also known as paving stones or pavers, are commonly used in outdoor flooring. They are typically made from concrete, clay, or natural stone. These blocks come in various shapes, sizes, and colors, allowing for versatile and </a:t>
            </a:r>
            <a:r>
              <a:rPr lang="en-US" sz="1600" dirty="0"/>
              <a:t>aesthetic</a:t>
            </a:r>
            <a:r>
              <a:rPr lang="en-US" dirty="0"/>
              <a:t> designs in walkways, driveways, patios, and other outdoor surfaces. The interlocking nature of pavement blocks provides stability and durability. Installation </a:t>
            </a:r>
            <a:r>
              <a:rPr lang="en-US" sz="1600" dirty="0"/>
              <a:t>involves</a:t>
            </a:r>
            <a:r>
              <a:rPr lang="en-US" dirty="0"/>
              <a:t> compacting a base material, such as sand or gravel, and then laying the blocks in a desired pattern. This type of paving offers easy maintenance and repair, as individual blocks can be replaced if damaged.</a:t>
            </a:r>
            <a:endParaRPr lang="en-IN" dirty="0"/>
          </a:p>
        </p:txBody>
      </p:sp>
      <p:pic>
        <p:nvPicPr>
          <p:cNvPr id="5" name="Picture 4">
            <a:extLst>
              <a:ext uri="{FF2B5EF4-FFF2-40B4-BE49-F238E27FC236}">
                <a16:creationId xmlns:a16="http://schemas.microsoft.com/office/drawing/2014/main" id="{8499A152-3966-E37B-8292-5B5926F232FA}"/>
              </a:ext>
            </a:extLst>
          </p:cNvPr>
          <p:cNvPicPr>
            <a:picLocks noChangeAspect="1"/>
          </p:cNvPicPr>
          <p:nvPr/>
        </p:nvPicPr>
        <p:blipFill>
          <a:blip r:embed="rId4"/>
          <a:stretch>
            <a:fillRect/>
          </a:stretch>
        </p:blipFill>
        <p:spPr>
          <a:xfrm>
            <a:off x="979610" y="2625560"/>
            <a:ext cx="2799898" cy="2089371"/>
          </a:xfrm>
          <a:prstGeom prst="rect">
            <a:avLst/>
          </a:prstGeom>
        </p:spPr>
      </p:pic>
    </p:spTree>
    <p:extLst>
      <p:ext uri="{BB962C8B-B14F-4D97-AF65-F5344CB8AC3E}">
        <p14:creationId xmlns:p14="http://schemas.microsoft.com/office/powerpoint/2010/main" val="2246089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Department of Civil Engineering, VIIT, Pune-48</a:t>
            </a: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11</a:t>
            </a:fld>
            <a:endParaRPr lang="en-IN" sz="1200" b="1" dirty="0">
              <a:solidFill>
                <a:schemeClr val="tx1"/>
              </a:solidFill>
            </a:endParaRPr>
          </a:p>
        </p:txBody>
      </p:sp>
      <p:sp>
        <p:nvSpPr>
          <p:cNvPr id="4" name="TextBox 3">
            <a:extLst>
              <a:ext uri="{FF2B5EF4-FFF2-40B4-BE49-F238E27FC236}">
                <a16:creationId xmlns:a16="http://schemas.microsoft.com/office/drawing/2014/main" id="{CBB67F9B-BF69-1F97-59F2-60086D36DF85}"/>
              </a:ext>
            </a:extLst>
          </p:cNvPr>
          <p:cNvSpPr txBox="1"/>
          <p:nvPr/>
        </p:nvSpPr>
        <p:spPr>
          <a:xfrm>
            <a:off x="798965" y="921240"/>
            <a:ext cx="7341426" cy="3046988"/>
          </a:xfrm>
          <a:prstGeom prst="rect">
            <a:avLst/>
          </a:prstGeom>
          <a:noFill/>
        </p:spPr>
        <p:txBody>
          <a:bodyPr wrap="square">
            <a:spAutoFit/>
          </a:bodyPr>
          <a:lstStyle/>
          <a:p>
            <a:r>
              <a:rPr lang="en-US" sz="2400" dirty="0"/>
              <a:t>Concrete pavement blocks are typically made from a mix of Portland cement, aggregates (such as sand and crushed stone), water, and sometimes additives or pigments for color. The proportions of these components can vary, and the manufacturing process involves mixing, molding, and curing the concrete. The resulting blocks are durable, strong, and well-suited for various paving applications</a:t>
            </a:r>
            <a:r>
              <a:rPr lang="en-US" sz="1600" dirty="0"/>
              <a:t>.</a:t>
            </a:r>
            <a:endParaRPr lang="en-IN" sz="1600" dirty="0"/>
          </a:p>
        </p:txBody>
      </p:sp>
    </p:spTree>
    <p:extLst>
      <p:ext uri="{BB962C8B-B14F-4D97-AF65-F5344CB8AC3E}">
        <p14:creationId xmlns:p14="http://schemas.microsoft.com/office/powerpoint/2010/main" val="933835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Department of Civil Engineering, VIIT, Pune-48</a:t>
            </a: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12</a:t>
            </a:fld>
            <a:endParaRPr lang="en-IN" sz="1200" b="1" dirty="0">
              <a:solidFill>
                <a:schemeClr val="tx1"/>
              </a:solidFill>
            </a:endParaRPr>
          </a:p>
        </p:txBody>
      </p:sp>
      <p:pic>
        <p:nvPicPr>
          <p:cNvPr id="4" name="Picture 3">
            <a:extLst>
              <a:ext uri="{FF2B5EF4-FFF2-40B4-BE49-F238E27FC236}">
                <a16:creationId xmlns:a16="http://schemas.microsoft.com/office/drawing/2014/main" id="{564394AF-FDAA-55DD-AEFB-D6CB69676C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461" y="898844"/>
            <a:ext cx="4725239" cy="3635655"/>
          </a:xfrm>
          <a:prstGeom prst="rect">
            <a:avLst/>
          </a:prstGeom>
        </p:spPr>
      </p:pic>
      <p:sp>
        <p:nvSpPr>
          <p:cNvPr id="7" name="TextBox 6">
            <a:extLst>
              <a:ext uri="{FF2B5EF4-FFF2-40B4-BE49-F238E27FC236}">
                <a16:creationId xmlns:a16="http://schemas.microsoft.com/office/drawing/2014/main" id="{9C7F8AC0-FCFC-AC9E-37EF-A00D06A10A4D}"/>
              </a:ext>
            </a:extLst>
          </p:cNvPr>
          <p:cNvSpPr txBox="1"/>
          <p:nvPr/>
        </p:nvSpPr>
        <p:spPr>
          <a:xfrm>
            <a:off x="1074234" y="86506"/>
            <a:ext cx="4586868" cy="646331"/>
          </a:xfrm>
          <a:prstGeom prst="rect">
            <a:avLst/>
          </a:prstGeom>
          <a:noFill/>
        </p:spPr>
        <p:txBody>
          <a:bodyPr wrap="square">
            <a:spAutoFit/>
          </a:bodyPr>
          <a:lstStyle/>
          <a:p>
            <a:pPr marL="342900" indent="-342900">
              <a:buFont typeface="Wingdings" panose="05000000000000000000" pitchFamily="2" charset="2"/>
              <a:buChar char="Ø"/>
            </a:pPr>
            <a:r>
              <a:rPr lang="en-US" sz="3600" dirty="0">
                <a:solidFill>
                  <a:schemeClr val="accent5">
                    <a:lumMod val="75000"/>
                  </a:schemeClr>
                </a:solidFill>
                <a:latin typeface="Aldhabi" panose="01000000000000000000" pitchFamily="2" charset="-78"/>
                <a:cs typeface="Aldhabi" panose="01000000000000000000" pitchFamily="2" charset="-78"/>
              </a:rPr>
              <a:t>Mixing proportion chart  : - </a:t>
            </a:r>
            <a:endParaRPr lang="en-IN" sz="3600" dirty="0">
              <a:solidFill>
                <a:schemeClr val="accent5">
                  <a:lumMod val="75000"/>
                </a:schemeClr>
              </a:solidFill>
              <a:latin typeface="Aldhabi" panose="01000000000000000000" pitchFamily="2" charset="-78"/>
              <a:cs typeface="Aldhabi" panose="01000000000000000000" pitchFamily="2" charset="-78"/>
            </a:endParaRPr>
          </a:p>
        </p:txBody>
      </p:sp>
      <p:sp>
        <p:nvSpPr>
          <p:cNvPr id="2" name="TextBox 1">
            <a:extLst>
              <a:ext uri="{FF2B5EF4-FFF2-40B4-BE49-F238E27FC236}">
                <a16:creationId xmlns:a16="http://schemas.microsoft.com/office/drawing/2014/main" id="{3414B37F-95D2-393F-5B1C-3B18B118C759}"/>
              </a:ext>
            </a:extLst>
          </p:cNvPr>
          <p:cNvSpPr txBox="1"/>
          <p:nvPr/>
        </p:nvSpPr>
        <p:spPr>
          <a:xfrm>
            <a:off x="6002594" y="1254422"/>
            <a:ext cx="2971800" cy="1384995"/>
          </a:xfrm>
          <a:prstGeom prst="rect">
            <a:avLst/>
          </a:prstGeom>
          <a:noFill/>
        </p:spPr>
        <p:txBody>
          <a:bodyPr wrap="square" rtlCol="0">
            <a:spAutoFit/>
          </a:bodyPr>
          <a:lstStyle/>
          <a:p>
            <a:r>
              <a:rPr lang="en-US" sz="2000" dirty="0">
                <a:solidFill>
                  <a:srgbClr val="FF0000"/>
                </a:solidFill>
              </a:rPr>
              <a:t>PPF : - </a:t>
            </a:r>
            <a:r>
              <a:rPr lang="en-US" sz="1600" dirty="0"/>
              <a:t>polypropylene </a:t>
            </a:r>
            <a:r>
              <a:rPr lang="en-US" sz="1600" dirty="0" err="1"/>
              <a:t>Fibre</a:t>
            </a:r>
            <a:r>
              <a:rPr lang="en-US" sz="1600" dirty="0"/>
              <a:t> .</a:t>
            </a:r>
          </a:p>
          <a:p>
            <a:endParaRPr lang="en-US" sz="1600" dirty="0"/>
          </a:p>
          <a:p>
            <a:r>
              <a:rPr lang="en-US" sz="1600" dirty="0">
                <a:solidFill>
                  <a:srgbClr val="FF0000"/>
                </a:solidFill>
              </a:rPr>
              <a:t>W/c  : -</a:t>
            </a:r>
            <a:r>
              <a:rPr lang="en-US" sz="1600" dirty="0"/>
              <a:t> water cement ratio .</a:t>
            </a:r>
          </a:p>
          <a:p>
            <a:endParaRPr lang="en-US" sz="1600" dirty="0"/>
          </a:p>
          <a:p>
            <a:r>
              <a:rPr lang="en-US" sz="1600" dirty="0">
                <a:solidFill>
                  <a:srgbClr val="FF0000"/>
                </a:solidFill>
              </a:rPr>
              <a:t>SP</a:t>
            </a:r>
            <a:r>
              <a:rPr lang="en-US" sz="1600" dirty="0"/>
              <a:t>     </a:t>
            </a:r>
            <a:r>
              <a:rPr lang="en-US" sz="1600" dirty="0">
                <a:solidFill>
                  <a:srgbClr val="FF0000"/>
                </a:solidFill>
              </a:rPr>
              <a:t>: - </a:t>
            </a:r>
            <a:r>
              <a:rPr lang="en-US" sz="1600" dirty="0"/>
              <a:t>Standard  Practice .</a:t>
            </a:r>
            <a:endParaRPr lang="en-IN" dirty="0">
              <a:solidFill>
                <a:srgbClr val="FF0000"/>
              </a:solidFill>
            </a:endParaRPr>
          </a:p>
        </p:txBody>
      </p:sp>
    </p:spTree>
    <p:extLst>
      <p:ext uri="{BB962C8B-B14F-4D97-AF65-F5344CB8AC3E}">
        <p14:creationId xmlns:p14="http://schemas.microsoft.com/office/powerpoint/2010/main" val="2924753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Department of Civil Engineering, VIIT, Pune-48</a:t>
            </a: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13</a:t>
            </a:fld>
            <a:endParaRPr lang="en-IN" sz="1200" b="1" dirty="0">
              <a:solidFill>
                <a:schemeClr val="tx1"/>
              </a:solidFill>
            </a:endParaRPr>
          </a:p>
        </p:txBody>
      </p:sp>
      <p:sp>
        <p:nvSpPr>
          <p:cNvPr id="7" name="TextBox 6">
            <a:extLst>
              <a:ext uri="{FF2B5EF4-FFF2-40B4-BE49-F238E27FC236}">
                <a16:creationId xmlns:a16="http://schemas.microsoft.com/office/drawing/2014/main" id="{9C7F8AC0-FCFC-AC9E-37EF-A00D06A10A4D}"/>
              </a:ext>
            </a:extLst>
          </p:cNvPr>
          <p:cNvSpPr txBox="1"/>
          <p:nvPr/>
        </p:nvSpPr>
        <p:spPr>
          <a:xfrm>
            <a:off x="1074234" y="86506"/>
            <a:ext cx="4586868" cy="646331"/>
          </a:xfrm>
          <a:prstGeom prst="rect">
            <a:avLst/>
          </a:prstGeom>
          <a:noFill/>
        </p:spPr>
        <p:txBody>
          <a:bodyPr wrap="square">
            <a:spAutoFit/>
          </a:bodyPr>
          <a:lstStyle/>
          <a:p>
            <a:pPr marL="342900" indent="-342900">
              <a:buFont typeface="Wingdings" panose="05000000000000000000" pitchFamily="2" charset="2"/>
              <a:buChar char="Ø"/>
            </a:pPr>
            <a:r>
              <a:rPr lang="en-US" sz="3600" dirty="0">
                <a:solidFill>
                  <a:schemeClr val="accent5">
                    <a:lumMod val="75000"/>
                  </a:schemeClr>
                </a:solidFill>
                <a:latin typeface="Aldhabi" panose="01000000000000000000" pitchFamily="2" charset="-78"/>
                <a:cs typeface="Aldhabi" panose="01000000000000000000" pitchFamily="2" charset="-78"/>
              </a:rPr>
              <a:t>Photographs :-</a:t>
            </a:r>
            <a:endParaRPr lang="en-IN" sz="3600" dirty="0">
              <a:solidFill>
                <a:schemeClr val="accent5">
                  <a:lumMod val="75000"/>
                </a:schemeClr>
              </a:solidFill>
              <a:latin typeface="Aldhabi" panose="01000000000000000000" pitchFamily="2" charset="-78"/>
              <a:cs typeface="Aldhabi" panose="01000000000000000000" pitchFamily="2" charset="-78"/>
            </a:endParaRPr>
          </a:p>
        </p:txBody>
      </p:sp>
      <p:pic>
        <p:nvPicPr>
          <p:cNvPr id="3" name="Picture 2">
            <a:extLst>
              <a:ext uri="{FF2B5EF4-FFF2-40B4-BE49-F238E27FC236}">
                <a16:creationId xmlns:a16="http://schemas.microsoft.com/office/drawing/2014/main" id="{D0B2D57F-A170-AE3D-F8E4-3680F5FB8D8C}"/>
              </a:ext>
            </a:extLst>
          </p:cNvPr>
          <p:cNvPicPr>
            <a:picLocks noChangeAspect="1"/>
          </p:cNvPicPr>
          <p:nvPr/>
        </p:nvPicPr>
        <p:blipFill>
          <a:blip r:embed="rId4"/>
          <a:stretch>
            <a:fillRect/>
          </a:stretch>
        </p:blipFill>
        <p:spPr>
          <a:xfrm>
            <a:off x="1359252" y="732837"/>
            <a:ext cx="5100212" cy="3928114"/>
          </a:xfrm>
          <a:prstGeom prst="rect">
            <a:avLst/>
          </a:prstGeom>
        </p:spPr>
      </p:pic>
    </p:spTree>
    <p:extLst>
      <p:ext uri="{BB962C8B-B14F-4D97-AF65-F5344CB8AC3E}">
        <p14:creationId xmlns:p14="http://schemas.microsoft.com/office/powerpoint/2010/main" val="1087333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Calibri"/>
                <a:ea typeface="+mn-ea"/>
                <a:cs typeface="+mn-cs"/>
              </a:rPr>
              <a:t>Department of Civil Engineering, VIIT, Pune-48</a:t>
            </a: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FCAF691-C30B-4477-A4FB-AFF7F164B000}" type="slidenum">
              <a:rPr kumimoji="0" lang="en-IN" sz="1200" b="1"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14</a:t>
            </a:fld>
            <a:endParaRPr kumimoji="0" lang="en-IN" sz="1200" b="1" i="0" u="none" strike="noStrike" kern="1200" cap="none" spc="0" normalizeH="0" baseline="0" noProof="0" dirty="0">
              <a:ln>
                <a:noFill/>
              </a:ln>
              <a:solidFill>
                <a:prstClr val="black"/>
              </a:solidFill>
              <a:effectLst/>
              <a:uLnTx/>
              <a:uFillTx/>
              <a:latin typeface="Calibri"/>
              <a:ea typeface="+mn-ea"/>
              <a:cs typeface="+mn-cs"/>
            </a:endParaRPr>
          </a:p>
        </p:txBody>
      </p:sp>
      <p:sp>
        <p:nvSpPr>
          <p:cNvPr id="6" name="TextBox 5">
            <a:extLst>
              <a:ext uri="{FF2B5EF4-FFF2-40B4-BE49-F238E27FC236}">
                <a16:creationId xmlns:a16="http://schemas.microsoft.com/office/drawing/2014/main" id="{157929D8-F603-44FE-FCE5-C495F9C1B226}"/>
              </a:ext>
            </a:extLst>
          </p:cNvPr>
          <p:cNvSpPr txBox="1"/>
          <p:nvPr/>
        </p:nvSpPr>
        <p:spPr>
          <a:xfrm>
            <a:off x="802887" y="-76003"/>
            <a:ext cx="6290797" cy="584775"/>
          </a:xfrm>
          <a:prstGeom prst="rect">
            <a:avLst/>
          </a:prstGeom>
          <a:noFill/>
        </p:spPr>
        <p:txBody>
          <a:bodyPr wrap="square" rtlCol="0">
            <a:spAutoFit/>
          </a:bodyPr>
          <a:lstStyle/>
          <a:p>
            <a:pPr marL="342900" marR="0" lvl="0" indent="-342900" algn="l" defTabSz="6858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3200" b="0" i="0" u="none" strike="noStrike" kern="1200" cap="none" spc="0" normalizeH="0" baseline="0" noProof="0" dirty="0">
                <a:ln>
                  <a:noFill/>
                </a:ln>
                <a:solidFill>
                  <a:srgbClr val="5B9BD5">
                    <a:lumMod val="75000"/>
                  </a:srgbClr>
                </a:solidFill>
                <a:effectLst/>
                <a:uLnTx/>
                <a:uFillTx/>
                <a:latin typeface="Aldhabi" panose="01000000000000000000" pitchFamily="2" charset="-78"/>
                <a:ea typeface="+mn-ea"/>
                <a:cs typeface="Aldhabi" panose="01000000000000000000" pitchFamily="2" charset="-78"/>
              </a:rPr>
              <a:t>Manufacturing Process : - </a:t>
            </a:r>
            <a:endParaRPr kumimoji="0" lang="en-IN" sz="3200" b="0" i="0" u="none" strike="noStrike" kern="1200" cap="none" spc="0" normalizeH="0" baseline="0" noProof="0" dirty="0">
              <a:ln>
                <a:noFill/>
              </a:ln>
              <a:solidFill>
                <a:srgbClr val="5B9BD5">
                  <a:lumMod val="75000"/>
                </a:srgbClr>
              </a:solidFill>
              <a:effectLst/>
              <a:uLnTx/>
              <a:uFillTx/>
              <a:latin typeface="Aldhabi" panose="01000000000000000000" pitchFamily="2" charset="-78"/>
              <a:ea typeface="+mn-ea"/>
              <a:cs typeface="Aldhabi" panose="01000000000000000000" pitchFamily="2" charset="-78"/>
            </a:endParaRPr>
          </a:p>
        </p:txBody>
      </p:sp>
      <p:sp>
        <p:nvSpPr>
          <p:cNvPr id="3" name="TextBox 2">
            <a:extLst>
              <a:ext uri="{FF2B5EF4-FFF2-40B4-BE49-F238E27FC236}">
                <a16:creationId xmlns:a16="http://schemas.microsoft.com/office/drawing/2014/main" id="{FCFCE749-F0C3-7FEB-FC09-1965B1980011}"/>
              </a:ext>
            </a:extLst>
          </p:cNvPr>
          <p:cNvSpPr txBox="1"/>
          <p:nvPr/>
        </p:nvSpPr>
        <p:spPr>
          <a:xfrm>
            <a:off x="802887" y="555813"/>
            <a:ext cx="7471318" cy="4278094"/>
          </a:xfrm>
          <a:prstGeom prst="rect">
            <a:avLst/>
          </a:prstGeom>
          <a:noFill/>
        </p:spPr>
        <p:txBody>
          <a:bodyPr wrap="square">
            <a:spAutoFit/>
          </a:bodyPr>
          <a:lstStyle/>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Calibri"/>
                <a:ea typeface="+mn-ea"/>
                <a:cs typeface="+mn-cs"/>
              </a:rPr>
              <a:t>The manufacturing process of pavement blocks typically involves the following steps:</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Calibri"/>
                <a:ea typeface="+mn-ea"/>
                <a:cs typeface="+mn-cs"/>
              </a:rPr>
              <a:t>Raw Material Selection: Choose raw materials such as concrete, cement, aggregates (sand and gravel), and </a:t>
            </a:r>
            <a:r>
              <a:rPr kumimoji="0" lang="en-IN" sz="1600" b="0" i="0" u="none" strike="noStrike" kern="1200" cap="none" spc="0" normalizeH="0" baseline="0" noProof="0" dirty="0" err="1">
                <a:ln>
                  <a:noFill/>
                </a:ln>
                <a:solidFill>
                  <a:prstClr val="black"/>
                </a:solidFill>
                <a:effectLst/>
                <a:uLnTx/>
                <a:uFillTx/>
                <a:latin typeface="Calibri"/>
                <a:ea typeface="+mn-ea"/>
                <a:cs typeface="+mn-cs"/>
              </a:rPr>
              <a:t>color</a:t>
            </a:r>
            <a:r>
              <a:rPr kumimoji="0" lang="en-IN" sz="1600" b="0" i="0" u="none" strike="noStrike" kern="1200" cap="none" spc="0" normalizeH="0" baseline="0" noProof="0" dirty="0">
                <a:ln>
                  <a:noFill/>
                </a:ln>
                <a:solidFill>
                  <a:prstClr val="black"/>
                </a:solidFill>
                <a:effectLst/>
                <a:uLnTx/>
                <a:uFillTx/>
                <a:latin typeface="Calibri"/>
                <a:ea typeface="+mn-ea"/>
                <a:cs typeface="+mn-cs"/>
              </a:rPr>
              <a:t> pigments. The quality of these materials impacts the durability and appearance of the blocks.</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Calibri"/>
                <a:ea typeface="+mn-ea"/>
                <a:cs typeface="+mn-cs"/>
              </a:rPr>
              <a:t>Mixing: Combine the selected raw materials in precise proportions using a concrete mixer. This ensures a homogeneous mixture that will form the basis of the pavement blocks.</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prstClr val="black"/>
                </a:solidFill>
                <a:effectLst/>
                <a:uLnTx/>
                <a:uFillTx/>
                <a:latin typeface="Calibri"/>
                <a:ea typeface="+mn-ea"/>
                <a:cs typeface="+mn-cs"/>
              </a:rPr>
              <a:t>Molding</a:t>
            </a:r>
            <a:r>
              <a:rPr kumimoji="0" lang="en-IN" sz="1600" b="0" i="0" u="none" strike="noStrike" kern="1200" cap="none" spc="0" normalizeH="0" baseline="0" noProof="0" dirty="0">
                <a:ln>
                  <a:noFill/>
                </a:ln>
                <a:solidFill>
                  <a:prstClr val="black"/>
                </a:solidFill>
                <a:effectLst/>
                <a:uLnTx/>
                <a:uFillTx/>
                <a:latin typeface="Calibri"/>
                <a:ea typeface="+mn-ea"/>
                <a:cs typeface="+mn-cs"/>
              </a:rPr>
              <a:t>: Place the mixed concrete into </a:t>
            </a:r>
            <a:r>
              <a:rPr kumimoji="0" lang="en-IN" sz="1600" b="0" i="0" u="none" strike="noStrike" kern="1200" cap="none" spc="0" normalizeH="0" baseline="0" noProof="0" dirty="0" err="1">
                <a:ln>
                  <a:noFill/>
                </a:ln>
                <a:solidFill>
                  <a:prstClr val="black"/>
                </a:solidFill>
                <a:effectLst/>
                <a:uLnTx/>
                <a:uFillTx/>
                <a:latin typeface="Calibri"/>
                <a:ea typeface="+mn-ea"/>
                <a:cs typeface="+mn-cs"/>
              </a:rPr>
              <a:t>molds</a:t>
            </a:r>
            <a:r>
              <a:rPr kumimoji="0" lang="en-IN" sz="1600" b="0" i="0" u="none" strike="noStrike" kern="1200" cap="none" spc="0" normalizeH="0" baseline="0" noProof="0" dirty="0">
                <a:ln>
                  <a:noFill/>
                </a:ln>
                <a:solidFill>
                  <a:prstClr val="black"/>
                </a:solidFill>
                <a:effectLst/>
                <a:uLnTx/>
                <a:uFillTx/>
                <a:latin typeface="Calibri"/>
                <a:ea typeface="+mn-ea"/>
                <a:cs typeface="+mn-cs"/>
              </a:rPr>
              <a:t> of desired shapes and sizes. The </a:t>
            </a:r>
            <a:r>
              <a:rPr kumimoji="0" lang="en-IN" sz="1600" b="0" i="0" u="none" strike="noStrike" kern="1200" cap="none" spc="0" normalizeH="0" baseline="0" noProof="0" dirty="0" err="1">
                <a:ln>
                  <a:noFill/>
                </a:ln>
                <a:solidFill>
                  <a:prstClr val="black"/>
                </a:solidFill>
                <a:effectLst/>
                <a:uLnTx/>
                <a:uFillTx/>
                <a:latin typeface="Calibri"/>
                <a:ea typeface="+mn-ea"/>
                <a:cs typeface="+mn-cs"/>
              </a:rPr>
              <a:t>molds</a:t>
            </a:r>
            <a:r>
              <a:rPr kumimoji="0" lang="en-IN" sz="1600" b="0" i="0" u="none" strike="noStrike" kern="1200" cap="none" spc="0" normalizeH="0" baseline="0" noProof="0" dirty="0">
                <a:ln>
                  <a:noFill/>
                </a:ln>
                <a:solidFill>
                  <a:prstClr val="black"/>
                </a:solidFill>
                <a:effectLst/>
                <a:uLnTx/>
                <a:uFillTx/>
                <a:latin typeface="Calibri"/>
                <a:ea typeface="+mn-ea"/>
                <a:cs typeface="+mn-cs"/>
              </a:rPr>
              <a:t> may have patterns or textures to create different surface finishes on the blocks.</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Calibri"/>
                <a:ea typeface="+mn-ea"/>
                <a:cs typeface="+mn-cs"/>
              </a:rPr>
              <a:t>Compaction: Compact the concrete within the </a:t>
            </a:r>
            <a:r>
              <a:rPr kumimoji="0" lang="en-IN" sz="1600" b="0" i="0" u="none" strike="noStrike" kern="1200" cap="none" spc="0" normalizeH="0" baseline="0" noProof="0" dirty="0" err="1">
                <a:ln>
                  <a:noFill/>
                </a:ln>
                <a:solidFill>
                  <a:prstClr val="black"/>
                </a:solidFill>
                <a:effectLst/>
                <a:uLnTx/>
                <a:uFillTx/>
                <a:latin typeface="Calibri"/>
                <a:ea typeface="+mn-ea"/>
                <a:cs typeface="+mn-cs"/>
              </a:rPr>
              <a:t>molds</a:t>
            </a:r>
            <a:r>
              <a:rPr kumimoji="0" lang="en-IN" sz="1600" b="0" i="0" u="none" strike="noStrike" kern="1200" cap="none" spc="0" normalizeH="0" baseline="0" noProof="0" dirty="0">
                <a:ln>
                  <a:noFill/>
                </a:ln>
                <a:solidFill>
                  <a:prstClr val="black"/>
                </a:solidFill>
                <a:effectLst/>
                <a:uLnTx/>
                <a:uFillTx/>
                <a:latin typeface="Calibri"/>
                <a:ea typeface="+mn-ea"/>
                <a:cs typeface="+mn-cs"/>
              </a:rPr>
              <a:t> to eliminate air gaps and achieve the desired density. This can be done through vibration or hydraulic pressure.</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Calibri"/>
                <a:ea typeface="+mn-ea"/>
                <a:cs typeface="+mn-cs"/>
              </a:rPr>
              <a:t>Curing: Allow the </a:t>
            </a:r>
            <a:r>
              <a:rPr kumimoji="0" lang="en-IN" sz="1600" b="0" i="0" u="none" strike="noStrike" kern="1200" cap="none" spc="0" normalizeH="0" baseline="0" noProof="0" dirty="0" err="1">
                <a:ln>
                  <a:noFill/>
                </a:ln>
                <a:solidFill>
                  <a:prstClr val="black"/>
                </a:solidFill>
                <a:effectLst/>
                <a:uLnTx/>
                <a:uFillTx/>
                <a:latin typeface="Calibri"/>
                <a:ea typeface="+mn-ea"/>
                <a:cs typeface="+mn-cs"/>
              </a:rPr>
              <a:t>molded</a:t>
            </a:r>
            <a:r>
              <a:rPr kumimoji="0" lang="en-IN" sz="1600" b="0" i="0" u="none" strike="noStrike" kern="1200" cap="none" spc="0" normalizeH="0" baseline="0" noProof="0" dirty="0">
                <a:ln>
                  <a:noFill/>
                </a:ln>
                <a:solidFill>
                  <a:prstClr val="black"/>
                </a:solidFill>
                <a:effectLst/>
                <a:uLnTx/>
                <a:uFillTx/>
                <a:latin typeface="Calibri"/>
                <a:ea typeface="+mn-ea"/>
                <a:cs typeface="+mn-cs"/>
              </a:rPr>
              <a:t> blocks to cure. This process involves maintaining the right conditions of temperature and humidity for a specific duration, ensuring the concrete reaches its designed strength.</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prstClr val="black"/>
                </a:solidFill>
                <a:effectLst/>
                <a:uLnTx/>
                <a:uFillTx/>
                <a:latin typeface="Calibri"/>
                <a:ea typeface="+mn-ea"/>
                <a:cs typeface="+mn-cs"/>
              </a:rPr>
              <a:t>Demolding</a:t>
            </a:r>
            <a:r>
              <a:rPr kumimoji="0" lang="en-IN" sz="1600" b="0" i="0" u="none" strike="noStrike" kern="1200" cap="none" spc="0" normalizeH="0" baseline="0" noProof="0" dirty="0">
                <a:ln>
                  <a:noFill/>
                </a:ln>
                <a:solidFill>
                  <a:prstClr val="black"/>
                </a:solidFill>
                <a:effectLst/>
                <a:uLnTx/>
                <a:uFillTx/>
                <a:latin typeface="Calibri"/>
                <a:ea typeface="+mn-ea"/>
                <a:cs typeface="+mn-cs"/>
              </a:rPr>
              <a:t>: Once the blocks have sufficiently cured, remove them from the </a:t>
            </a:r>
            <a:r>
              <a:rPr kumimoji="0" lang="en-IN" sz="1600" b="0" i="0" u="none" strike="noStrike" kern="1200" cap="none" spc="0" normalizeH="0" baseline="0" noProof="0" dirty="0" err="1">
                <a:ln>
                  <a:noFill/>
                </a:ln>
                <a:solidFill>
                  <a:prstClr val="black"/>
                </a:solidFill>
                <a:effectLst/>
                <a:uLnTx/>
                <a:uFillTx/>
                <a:latin typeface="Calibri"/>
                <a:ea typeface="+mn-ea"/>
                <a:cs typeface="+mn-cs"/>
              </a:rPr>
              <a:t>molds</a:t>
            </a:r>
            <a:r>
              <a:rPr kumimoji="0" lang="en-IN" sz="1600" b="0" i="0" u="none" strike="noStrike" kern="1200" cap="none" spc="0" normalizeH="0" baseline="0" noProof="0" dirty="0">
                <a:ln>
                  <a:noFill/>
                </a:ln>
                <a:solidFill>
                  <a:prstClr val="black"/>
                </a:solidFill>
                <a:effectLst/>
                <a:uLnTx/>
                <a:uFillTx/>
                <a:latin typeface="Calibri"/>
                <a:ea typeface="+mn-ea"/>
                <a:cs typeface="+mn-cs"/>
              </a:rPr>
              <a:t> carefully. This step requires precision to avoid damaging the blocks.</a:t>
            </a:r>
          </a:p>
        </p:txBody>
      </p:sp>
    </p:spTree>
    <p:extLst>
      <p:ext uri="{BB962C8B-B14F-4D97-AF65-F5344CB8AC3E}">
        <p14:creationId xmlns:p14="http://schemas.microsoft.com/office/powerpoint/2010/main" val="2660251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Calibri"/>
                <a:ea typeface="+mn-ea"/>
                <a:cs typeface="+mn-cs"/>
              </a:rPr>
              <a:t>Department of Civil Engineering, VIIT, Pune-48</a:t>
            </a: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FCAF691-C30B-4477-A4FB-AFF7F164B000}" type="slidenum">
              <a:rPr kumimoji="0" lang="en-IN" sz="1200" b="1"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15</a:t>
            </a:fld>
            <a:endParaRPr kumimoji="0" lang="en-IN" sz="1200" b="1" i="0" u="none" strike="noStrike" kern="1200" cap="none" spc="0" normalizeH="0" baseline="0" noProof="0" dirty="0">
              <a:ln>
                <a:noFill/>
              </a:ln>
              <a:solidFill>
                <a:prstClr val="black"/>
              </a:solidFill>
              <a:effectLst/>
              <a:uLnTx/>
              <a:uFillTx/>
              <a:latin typeface="Calibri"/>
              <a:ea typeface="+mn-ea"/>
              <a:cs typeface="+mn-cs"/>
            </a:endParaRPr>
          </a:p>
        </p:txBody>
      </p:sp>
      <p:sp>
        <p:nvSpPr>
          <p:cNvPr id="6" name="TextBox 5">
            <a:extLst>
              <a:ext uri="{FF2B5EF4-FFF2-40B4-BE49-F238E27FC236}">
                <a16:creationId xmlns:a16="http://schemas.microsoft.com/office/drawing/2014/main" id="{157929D8-F603-44FE-FCE5-C495F9C1B226}"/>
              </a:ext>
            </a:extLst>
          </p:cNvPr>
          <p:cNvSpPr txBox="1"/>
          <p:nvPr/>
        </p:nvSpPr>
        <p:spPr>
          <a:xfrm>
            <a:off x="854926" y="117284"/>
            <a:ext cx="6290797" cy="584775"/>
          </a:xfrm>
          <a:prstGeom prst="rect">
            <a:avLst/>
          </a:prstGeom>
          <a:noFill/>
        </p:spPr>
        <p:txBody>
          <a:bodyPr wrap="square" rtlCol="0">
            <a:spAutoFit/>
          </a:bodyPr>
          <a:lstStyle/>
          <a:p>
            <a:pPr marR="0" lvl="0" algn="l" defTabSz="685800" rtl="0" eaLnBrk="1" fontAlgn="auto" latinLnBrk="0" hangingPunct="1">
              <a:lnSpc>
                <a:spcPct val="100000"/>
              </a:lnSpc>
              <a:spcBef>
                <a:spcPts val="0"/>
              </a:spcBef>
              <a:spcAft>
                <a:spcPts val="0"/>
              </a:spcAft>
              <a:buClrTx/>
              <a:buSzTx/>
              <a:tabLst/>
              <a:defRPr/>
            </a:pPr>
            <a:r>
              <a:rPr kumimoji="0" lang="en-US" sz="3200" b="0" i="0" u="none" strike="noStrike" kern="1200" cap="none" spc="0" normalizeH="0" baseline="0" noProof="0" dirty="0">
                <a:ln>
                  <a:noFill/>
                </a:ln>
                <a:solidFill>
                  <a:srgbClr val="5B9BD5">
                    <a:lumMod val="75000"/>
                  </a:srgbClr>
                </a:solidFill>
                <a:effectLst/>
                <a:uLnTx/>
                <a:uFillTx/>
                <a:latin typeface="Aldhabi" panose="01000000000000000000" pitchFamily="2" charset="-78"/>
                <a:ea typeface="+mn-ea"/>
                <a:cs typeface="Aldhabi" panose="01000000000000000000" pitchFamily="2" charset="-78"/>
              </a:rPr>
              <a:t> </a:t>
            </a:r>
            <a:endParaRPr kumimoji="0" lang="en-IN" sz="3200" b="0" i="0" u="none" strike="noStrike" kern="1200" cap="none" spc="0" normalizeH="0" baseline="0" noProof="0" dirty="0">
              <a:ln>
                <a:noFill/>
              </a:ln>
              <a:solidFill>
                <a:srgbClr val="5B9BD5">
                  <a:lumMod val="75000"/>
                </a:srgbClr>
              </a:solidFill>
              <a:effectLst/>
              <a:uLnTx/>
              <a:uFillTx/>
              <a:latin typeface="Aldhabi" panose="01000000000000000000" pitchFamily="2" charset="-78"/>
              <a:ea typeface="+mn-ea"/>
              <a:cs typeface="Aldhabi" panose="01000000000000000000" pitchFamily="2" charset="-78"/>
            </a:endParaRPr>
          </a:p>
        </p:txBody>
      </p:sp>
      <p:sp>
        <p:nvSpPr>
          <p:cNvPr id="8" name="TextBox 7">
            <a:extLst>
              <a:ext uri="{FF2B5EF4-FFF2-40B4-BE49-F238E27FC236}">
                <a16:creationId xmlns:a16="http://schemas.microsoft.com/office/drawing/2014/main" id="{475ADF85-F0C1-37C8-5A74-CCC017C57EF8}"/>
              </a:ext>
            </a:extLst>
          </p:cNvPr>
          <p:cNvSpPr txBox="1"/>
          <p:nvPr/>
        </p:nvSpPr>
        <p:spPr>
          <a:xfrm>
            <a:off x="1018479" y="379141"/>
            <a:ext cx="7136780" cy="4031873"/>
          </a:xfrm>
          <a:prstGeom prst="rect">
            <a:avLst/>
          </a:prstGeom>
          <a:noFill/>
        </p:spPr>
        <p:txBody>
          <a:bodyPr wrap="square">
            <a:spAutoFit/>
          </a:bodyPr>
          <a:lstStyle/>
          <a:p>
            <a:pPr marL="285750" indent="-285750">
              <a:buFont typeface="Arial" panose="020B0604020202020204" pitchFamily="34" charset="0"/>
              <a:buChar char="•"/>
            </a:pPr>
            <a:r>
              <a:rPr lang="en-IN" sz="1600" dirty="0"/>
              <a:t>Surface Finishing (optional): Depending on the desired appearance, the surface of the blocks may undergo additional treatments such as shot blasting or brushing to enhance texture or expose aggregates.</a:t>
            </a:r>
          </a:p>
          <a:p>
            <a:pPr marL="285750" indent="-285750">
              <a:buFont typeface="Arial" panose="020B0604020202020204" pitchFamily="34" charset="0"/>
              <a:buChar char="•"/>
            </a:pPr>
            <a:r>
              <a:rPr lang="en-IN" sz="1600" dirty="0"/>
              <a:t>Quality Control: Inspect the blocks for any defects or irregularities. This may involve checking dimensions, </a:t>
            </a:r>
            <a:r>
              <a:rPr lang="en-IN" sz="1600" dirty="0" err="1"/>
              <a:t>color</a:t>
            </a:r>
            <a:r>
              <a:rPr lang="en-IN" sz="1600" dirty="0"/>
              <a:t> consistency, and overall quality.</a:t>
            </a:r>
          </a:p>
          <a:p>
            <a:pPr marL="285750" indent="-285750">
              <a:buFont typeface="Arial" panose="020B0604020202020204" pitchFamily="34" charset="0"/>
              <a:buChar char="•"/>
            </a:pPr>
            <a:r>
              <a:rPr lang="en-IN" sz="1600" dirty="0"/>
              <a:t>Packaging: Prepare the pavement blocks for transportation by packaging them securely. This ensures they reach their destination without damage.</a:t>
            </a:r>
          </a:p>
          <a:p>
            <a:pPr marL="285750" indent="-285750">
              <a:buFont typeface="Arial" panose="020B0604020202020204" pitchFamily="34" charset="0"/>
              <a:buChar char="•"/>
            </a:pPr>
            <a:r>
              <a:rPr lang="en-IN" sz="1600" dirty="0"/>
              <a:t>Distribution: Distribute the manufactured blocks to retailers or construction sites, depending on the production scale and business model.</a:t>
            </a:r>
          </a:p>
          <a:p>
            <a:pPr marL="285750" indent="-285750">
              <a:buFont typeface="Arial" panose="020B0604020202020204" pitchFamily="34" charset="0"/>
              <a:buChar char="•"/>
            </a:pPr>
            <a:r>
              <a:rPr lang="en-IN" sz="1600" dirty="0"/>
              <a:t>Installation Guidelines (optional): Provide guidelines or recommendations for the proper installation of the pavement blocks. This may include details on base preparation, laying patterns, and jointing materials.</a:t>
            </a:r>
          </a:p>
          <a:p>
            <a:pPr marL="285750" indent="-285750">
              <a:buFont typeface="Arial" panose="020B0604020202020204" pitchFamily="34" charset="0"/>
              <a:buChar char="•"/>
            </a:pPr>
            <a:endParaRPr lang="en-IN" sz="1600" dirty="0"/>
          </a:p>
          <a:p>
            <a:r>
              <a:rPr lang="en-IN" sz="1600" dirty="0"/>
              <a:t>It's crucial for manufacturers to adhere to quality control standards and local regulations throughout the production process to ensure the durability and safety of the pavement block</a:t>
            </a:r>
          </a:p>
        </p:txBody>
      </p:sp>
    </p:spTree>
    <p:extLst>
      <p:ext uri="{BB962C8B-B14F-4D97-AF65-F5344CB8AC3E}">
        <p14:creationId xmlns:p14="http://schemas.microsoft.com/office/powerpoint/2010/main" val="1574824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Calibri"/>
                <a:ea typeface="+mn-ea"/>
                <a:cs typeface="+mn-cs"/>
              </a:rPr>
              <a:t>Department of Civil Engineering, VIIT, Pune-48</a:t>
            </a: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FCAF691-C30B-4477-A4FB-AFF7F164B000}" type="slidenum">
              <a:rPr kumimoji="0" lang="en-IN" sz="1200" b="1"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16</a:t>
            </a:fld>
            <a:endParaRPr kumimoji="0" lang="en-IN" sz="1200" b="1" i="0" u="none" strike="noStrike" kern="1200" cap="none" spc="0" normalizeH="0" baseline="0" noProof="0" dirty="0">
              <a:ln>
                <a:noFill/>
              </a:ln>
              <a:solidFill>
                <a:prstClr val="black"/>
              </a:solidFill>
              <a:effectLst/>
              <a:uLnTx/>
              <a:uFillTx/>
              <a:latin typeface="Calibri"/>
              <a:ea typeface="+mn-ea"/>
              <a:cs typeface="+mn-cs"/>
            </a:endParaRPr>
          </a:p>
        </p:txBody>
      </p:sp>
      <p:sp>
        <p:nvSpPr>
          <p:cNvPr id="6" name="TextBox 5">
            <a:extLst>
              <a:ext uri="{FF2B5EF4-FFF2-40B4-BE49-F238E27FC236}">
                <a16:creationId xmlns:a16="http://schemas.microsoft.com/office/drawing/2014/main" id="{157929D8-F603-44FE-FCE5-C495F9C1B226}"/>
              </a:ext>
            </a:extLst>
          </p:cNvPr>
          <p:cNvSpPr txBox="1"/>
          <p:nvPr/>
        </p:nvSpPr>
        <p:spPr>
          <a:xfrm>
            <a:off x="802887" y="-76003"/>
            <a:ext cx="6290797" cy="584775"/>
          </a:xfrm>
          <a:prstGeom prst="rect">
            <a:avLst/>
          </a:prstGeom>
          <a:noFill/>
        </p:spPr>
        <p:txBody>
          <a:bodyPr wrap="square" rtlCol="0">
            <a:spAutoFit/>
          </a:bodyPr>
          <a:lstStyle/>
          <a:p>
            <a:pPr marL="342900" marR="0" lvl="0" indent="-342900" algn="l" defTabSz="6858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3200" dirty="0">
                <a:solidFill>
                  <a:srgbClr val="5B9BD5">
                    <a:lumMod val="75000"/>
                  </a:srgbClr>
                </a:solidFill>
                <a:latin typeface="Aldhabi" panose="01000000000000000000" pitchFamily="2" charset="-78"/>
                <a:cs typeface="Aldhabi" panose="01000000000000000000" pitchFamily="2" charset="-78"/>
              </a:rPr>
              <a:t>Advantages</a:t>
            </a:r>
            <a:r>
              <a:rPr kumimoji="0" lang="en-US" sz="3200" b="0" i="0" u="none" strike="noStrike" kern="1200" cap="none" spc="0" normalizeH="0" baseline="0" noProof="0" dirty="0">
                <a:ln>
                  <a:noFill/>
                </a:ln>
                <a:solidFill>
                  <a:srgbClr val="5B9BD5">
                    <a:lumMod val="75000"/>
                  </a:srgbClr>
                </a:solidFill>
                <a:effectLst/>
                <a:uLnTx/>
                <a:uFillTx/>
                <a:latin typeface="Aldhabi" panose="01000000000000000000" pitchFamily="2" charset="-78"/>
                <a:ea typeface="+mn-ea"/>
                <a:cs typeface="Aldhabi" panose="01000000000000000000" pitchFamily="2" charset="-78"/>
              </a:rPr>
              <a:t> : - </a:t>
            </a:r>
            <a:endParaRPr kumimoji="0" lang="en-IN" sz="3200" b="0" i="0" u="none" strike="noStrike" kern="1200" cap="none" spc="0" normalizeH="0" baseline="0" noProof="0" dirty="0">
              <a:ln>
                <a:noFill/>
              </a:ln>
              <a:solidFill>
                <a:srgbClr val="5B9BD5">
                  <a:lumMod val="75000"/>
                </a:srgbClr>
              </a:solidFill>
              <a:effectLst/>
              <a:uLnTx/>
              <a:uFillTx/>
              <a:latin typeface="Aldhabi" panose="01000000000000000000" pitchFamily="2" charset="-78"/>
              <a:ea typeface="+mn-ea"/>
              <a:cs typeface="Aldhabi" panose="01000000000000000000" pitchFamily="2" charset="-78"/>
            </a:endParaRPr>
          </a:p>
        </p:txBody>
      </p:sp>
      <p:sp>
        <p:nvSpPr>
          <p:cNvPr id="4" name="TextBox 3">
            <a:extLst>
              <a:ext uri="{FF2B5EF4-FFF2-40B4-BE49-F238E27FC236}">
                <a16:creationId xmlns:a16="http://schemas.microsoft.com/office/drawing/2014/main" id="{4B7FF722-B751-B672-9D15-FB903DE955E6}"/>
              </a:ext>
            </a:extLst>
          </p:cNvPr>
          <p:cNvSpPr txBox="1"/>
          <p:nvPr/>
        </p:nvSpPr>
        <p:spPr>
          <a:xfrm>
            <a:off x="966439" y="508772"/>
            <a:ext cx="6356195" cy="4278094"/>
          </a:xfrm>
          <a:prstGeom prst="rect">
            <a:avLst/>
          </a:prstGeom>
          <a:noFill/>
        </p:spPr>
        <p:txBody>
          <a:bodyPr wrap="square">
            <a:spAutoFit/>
          </a:bodyPr>
          <a:lstStyle/>
          <a:p>
            <a:pPr marL="285750" indent="-285750">
              <a:buFont typeface="Arial" panose="020B0604020202020204" pitchFamily="34" charset="0"/>
              <a:buChar char="•"/>
            </a:pPr>
            <a:r>
              <a:rPr lang="en-IN" sz="1600" dirty="0"/>
              <a:t>Advantages Durability: Resistant to wear and able to withstand heavy traffic over time .</a:t>
            </a:r>
          </a:p>
          <a:p>
            <a:pPr marL="285750" indent="-285750">
              <a:buFont typeface="Arial" panose="020B0604020202020204" pitchFamily="34" charset="0"/>
              <a:buChar char="•"/>
            </a:pPr>
            <a:r>
              <a:rPr lang="en-IN" sz="1600" dirty="0"/>
              <a:t>Easy maintenance: Simple to replace individual blocks, making repairs more manageable compared to traditional pavement.</a:t>
            </a:r>
          </a:p>
          <a:p>
            <a:pPr marL="285750" indent="-285750">
              <a:buFont typeface="Arial" panose="020B0604020202020204" pitchFamily="34" charset="0"/>
              <a:buChar char="•"/>
            </a:pPr>
            <a:r>
              <a:rPr lang="en-IN" sz="1600" dirty="0"/>
              <a:t>Versatile Design: Offers flexibility in design with various shapes, </a:t>
            </a:r>
            <a:r>
              <a:rPr lang="en-IN" sz="1600" dirty="0" err="1"/>
              <a:t>colors</a:t>
            </a:r>
            <a:r>
              <a:rPr lang="en-IN" sz="1600" dirty="0"/>
              <a:t>, and patterns, enhancing aesthetic appeal.</a:t>
            </a:r>
          </a:p>
          <a:p>
            <a:pPr marL="285750" indent="-285750">
              <a:buFont typeface="Arial" panose="020B0604020202020204" pitchFamily="34" charset="0"/>
              <a:buChar char="•"/>
            </a:pPr>
            <a:r>
              <a:rPr lang="en-IN" sz="1600" dirty="0"/>
              <a:t>Stability: Provides a stable surface for walking, driving, or other activities.</a:t>
            </a:r>
          </a:p>
          <a:p>
            <a:pPr marL="285750" indent="-285750">
              <a:buFont typeface="Arial" panose="020B0604020202020204" pitchFamily="34" charset="0"/>
              <a:buChar char="•"/>
            </a:pPr>
            <a:r>
              <a:rPr lang="en-IN" sz="1600" dirty="0"/>
              <a:t>Water Drainage: Permeable design allows efficient water drainage, reducing the risk of flooding and aiding in stormwater management.</a:t>
            </a:r>
          </a:p>
          <a:p>
            <a:pPr marL="285750" indent="-285750">
              <a:buFont typeface="Arial" panose="020B0604020202020204" pitchFamily="34" charset="0"/>
              <a:buChar char="•"/>
            </a:pPr>
            <a:r>
              <a:rPr lang="en-IN" sz="1600" dirty="0"/>
              <a:t>Environmentally Friendly: Can be made from recycled materials, contributing to sustainability.</a:t>
            </a:r>
          </a:p>
          <a:p>
            <a:pPr marL="285750" indent="-285750">
              <a:buFont typeface="Arial" panose="020B0604020202020204" pitchFamily="34" charset="0"/>
              <a:buChar char="•"/>
            </a:pPr>
            <a:r>
              <a:rPr lang="en-IN" sz="1600" dirty="0"/>
              <a:t>Reduced Runoff: Permeable surfaces help minimize water runoff and contribute to sustainable urban development.</a:t>
            </a:r>
          </a:p>
          <a:p>
            <a:pPr marL="285750" indent="-285750">
              <a:buFont typeface="Arial" panose="020B0604020202020204" pitchFamily="34" charset="0"/>
              <a:buChar char="•"/>
            </a:pPr>
            <a:endParaRPr lang="en-IN" sz="1600" dirty="0"/>
          </a:p>
          <a:p>
            <a:r>
              <a:rPr lang="en-IN" sz="1600" dirty="0"/>
              <a:t>These advantages collectively make pavement blocks a popular choice for various outdoor applications.</a:t>
            </a:r>
          </a:p>
        </p:txBody>
      </p:sp>
    </p:spTree>
    <p:extLst>
      <p:ext uri="{BB962C8B-B14F-4D97-AF65-F5344CB8AC3E}">
        <p14:creationId xmlns:p14="http://schemas.microsoft.com/office/powerpoint/2010/main" val="828946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Calibri"/>
                <a:ea typeface="+mn-ea"/>
                <a:cs typeface="+mn-cs"/>
              </a:rPr>
              <a:t>Department of Civil Engineering, VIIT, Pune-48</a:t>
            </a: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FCAF691-C30B-4477-A4FB-AFF7F164B000}" type="slidenum">
              <a:rPr kumimoji="0" lang="en-IN" sz="1200" b="1"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17</a:t>
            </a:fld>
            <a:endParaRPr kumimoji="0" lang="en-IN" sz="1200" b="1" i="0" u="none" strike="noStrike" kern="1200" cap="none" spc="0" normalizeH="0" baseline="0" noProof="0" dirty="0">
              <a:ln>
                <a:noFill/>
              </a:ln>
              <a:solidFill>
                <a:prstClr val="black"/>
              </a:solidFill>
              <a:effectLst/>
              <a:uLnTx/>
              <a:uFillTx/>
              <a:latin typeface="Calibri"/>
              <a:ea typeface="+mn-ea"/>
              <a:cs typeface="+mn-cs"/>
            </a:endParaRPr>
          </a:p>
        </p:txBody>
      </p:sp>
      <p:sp>
        <p:nvSpPr>
          <p:cNvPr id="6" name="TextBox 5">
            <a:extLst>
              <a:ext uri="{FF2B5EF4-FFF2-40B4-BE49-F238E27FC236}">
                <a16:creationId xmlns:a16="http://schemas.microsoft.com/office/drawing/2014/main" id="{157929D8-F603-44FE-FCE5-C495F9C1B226}"/>
              </a:ext>
            </a:extLst>
          </p:cNvPr>
          <p:cNvSpPr txBox="1"/>
          <p:nvPr/>
        </p:nvSpPr>
        <p:spPr>
          <a:xfrm>
            <a:off x="877230" y="128903"/>
            <a:ext cx="6290797" cy="584775"/>
          </a:xfrm>
          <a:prstGeom prst="rect">
            <a:avLst/>
          </a:prstGeom>
          <a:noFill/>
        </p:spPr>
        <p:txBody>
          <a:bodyPr wrap="square" rtlCol="0">
            <a:spAutoFit/>
          </a:bodyPr>
          <a:lstStyle/>
          <a:p>
            <a:pPr marL="342900" marR="0" lvl="0" indent="-342900" algn="l" defTabSz="6858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3200" dirty="0" err="1">
                <a:solidFill>
                  <a:srgbClr val="5B9BD5">
                    <a:lumMod val="75000"/>
                  </a:srgbClr>
                </a:solidFill>
                <a:latin typeface="Aldhabi" panose="01000000000000000000" pitchFamily="2" charset="-78"/>
                <a:cs typeface="Aldhabi" panose="01000000000000000000" pitchFamily="2" charset="-78"/>
              </a:rPr>
              <a:t>Disa</a:t>
            </a:r>
            <a:r>
              <a:rPr kumimoji="0" lang="en-US" sz="3200" b="0" i="0" u="none" strike="noStrike" kern="1200" cap="none" spc="0" normalizeH="0" baseline="0" noProof="0" dirty="0" err="1">
                <a:ln>
                  <a:noFill/>
                </a:ln>
                <a:solidFill>
                  <a:srgbClr val="5B9BD5">
                    <a:lumMod val="75000"/>
                  </a:srgbClr>
                </a:solidFill>
                <a:effectLst/>
                <a:uLnTx/>
                <a:uFillTx/>
                <a:latin typeface="Aldhabi" panose="01000000000000000000" pitchFamily="2" charset="-78"/>
                <a:ea typeface="+mn-ea"/>
                <a:cs typeface="Aldhabi" panose="01000000000000000000" pitchFamily="2" charset="-78"/>
              </a:rPr>
              <a:t>dvantages</a:t>
            </a:r>
            <a:r>
              <a:rPr kumimoji="0" lang="en-US" sz="3200" b="0" i="0" u="none" strike="noStrike" kern="1200" cap="none" spc="0" normalizeH="0" baseline="0" noProof="0" dirty="0">
                <a:ln>
                  <a:noFill/>
                </a:ln>
                <a:solidFill>
                  <a:srgbClr val="5B9BD5">
                    <a:lumMod val="75000"/>
                  </a:srgbClr>
                </a:solidFill>
                <a:effectLst/>
                <a:uLnTx/>
                <a:uFillTx/>
                <a:latin typeface="Aldhabi" panose="01000000000000000000" pitchFamily="2" charset="-78"/>
                <a:ea typeface="+mn-ea"/>
                <a:cs typeface="Aldhabi" panose="01000000000000000000" pitchFamily="2" charset="-78"/>
              </a:rPr>
              <a:t> : - </a:t>
            </a:r>
            <a:endParaRPr kumimoji="0" lang="en-IN" sz="3200" b="0" i="0" u="none" strike="noStrike" kern="1200" cap="none" spc="0" normalizeH="0" baseline="0" noProof="0" dirty="0">
              <a:ln>
                <a:noFill/>
              </a:ln>
              <a:solidFill>
                <a:srgbClr val="5B9BD5">
                  <a:lumMod val="75000"/>
                </a:srgbClr>
              </a:solidFill>
              <a:effectLst/>
              <a:uLnTx/>
              <a:uFillTx/>
              <a:latin typeface="Aldhabi" panose="01000000000000000000" pitchFamily="2" charset="-78"/>
              <a:ea typeface="+mn-ea"/>
              <a:cs typeface="Aldhabi" panose="01000000000000000000" pitchFamily="2" charset="-78"/>
            </a:endParaRPr>
          </a:p>
        </p:txBody>
      </p:sp>
      <p:sp>
        <p:nvSpPr>
          <p:cNvPr id="3" name="TextBox 2">
            <a:extLst>
              <a:ext uri="{FF2B5EF4-FFF2-40B4-BE49-F238E27FC236}">
                <a16:creationId xmlns:a16="http://schemas.microsoft.com/office/drawing/2014/main" id="{B45E40C3-4C36-0AE2-5D1B-1FE617592200}"/>
              </a:ext>
            </a:extLst>
          </p:cNvPr>
          <p:cNvSpPr txBox="1"/>
          <p:nvPr/>
        </p:nvSpPr>
        <p:spPr>
          <a:xfrm>
            <a:off x="877230" y="713678"/>
            <a:ext cx="7984271" cy="3785652"/>
          </a:xfrm>
          <a:prstGeom prst="rect">
            <a:avLst/>
          </a:prstGeom>
          <a:noFill/>
        </p:spPr>
        <p:txBody>
          <a:bodyPr wrap="square">
            <a:spAutoFit/>
          </a:bodyPr>
          <a:lstStyle/>
          <a:p>
            <a:pPr marL="285750" indent="-285750">
              <a:buFont typeface="Arial" panose="020B0604020202020204" pitchFamily="34" charset="0"/>
              <a:buChar char="•"/>
            </a:pPr>
            <a:r>
              <a:rPr lang="en-IN" sz="1600" dirty="0"/>
              <a:t>Uneven Surface: Over time, pavement blocks can shift, leading to an uneven surface, which may pose tripping hazards.</a:t>
            </a:r>
          </a:p>
          <a:p>
            <a:pPr marL="285750" indent="-285750">
              <a:buFont typeface="Arial" panose="020B0604020202020204" pitchFamily="34" charset="0"/>
              <a:buChar char="•"/>
            </a:pPr>
            <a:r>
              <a:rPr lang="en-IN" sz="1600" dirty="0"/>
              <a:t>Weed Growth: Gaps between blocks can allow weeds to grow, requiring additional maintenance efforts.</a:t>
            </a:r>
          </a:p>
          <a:p>
            <a:pPr marL="285750" indent="-285750">
              <a:buFont typeface="Arial" panose="020B0604020202020204" pitchFamily="34" charset="0"/>
              <a:buChar char="•"/>
            </a:pPr>
            <a:r>
              <a:rPr lang="en-IN" sz="1600" dirty="0"/>
              <a:t>Cost: Initial installation costs can be higher compared to traditional asphalt or concrete surfaces.</a:t>
            </a:r>
          </a:p>
          <a:p>
            <a:pPr marL="285750" indent="-285750">
              <a:buFont typeface="Arial" panose="020B0604020202020204" pitchFamily="34" charset="0"/>
              <a:buChar char="•"/>
            </a:pPr>
            <a:r>
              <a:rPr lang="en-IN" sz="1600" dirty="0"/>
              <a:t>Colour Fading: The colour of some pavement blocks may fade over time due to exposure to the elements.</a:t>
            </a:r>
          </a:p>
          <a:p>
            <a:pPr marL="285750" indent="-285750">
              <a:buFont typeface="Arial" panose="020B0604020202020204" pitchFamily="34" charset="0"/>
              <a:buChar char="•"/>
            </a:pPr>
            <a:r>
              <a:rPr lang="en-IN" sz="1600" dirty="0"/>
              <a:t>Limited Load Capacity: While suitable for pedestrian and light vehicular traffic, pavement blocks may not be as suitable for heavy-duty applications.</a:t>
            </a:r>
          </a:p>
          <a:p>
            <a:pPr marL="285750" indent="-285750">
              <a:buFont typeface="Arial" panose="020B0604020202020204" pitchFamily="34" charset="0"/>
              <a:buChar char="•"/>
            </a:pPr>
            <a:r>
              <a:rPr lang="en-IN" sz="1600" dirty="0"/>
              <a:t>Maintenance Challenges: Although individual block replacement is possible, maintaining the aesthetic appeal and structural integrity may require regular attention.</a:t>
            </a:r>
          </a:p>
          <a:p>
            <a:endParaRPr lang="en-IN" sz="1600" dirty="0"/>
          </a:p>
          <a:p>
            <a:r>
              <a:rPr lang="en-IN" sz="1600" dirty="0"/>
              <a:t>It's important to weigh these disadvantages against the specific requirements and priorities of a given project or application</a:t>
            </a:r>
          </a:p>
        </p:txBody>
      </p:sp>
    </p:spTree>
    <p:extLst>
      <p:ext uri="{BB962C8B-B14F-4D97-AF65-F5344CB8AC3E}">
        <p14:creationId xmlns:p14="http://schemas.microsoft.com/office/powerpoint/2010/main" val="985181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F9A96-8872-CFB7-3D38-16CE1D260E6F}"/>
              </a:ext>
            </a:extLst>
          </p:cNvPr>
          <p:cNvSpPr>
            <a:spLocks noGrp="1"/>
          </p:cNvSpPr>
          <p:nvPr>
            <p:ph type="title"/>
          </p:nvPr>
        </p:nvSpPr>
        <p:spPr/>
        <p:txBody>
          <a:bodyPr/>
          <a:lstStyle/>
          <a:p>
            <a:r>
              <a:rPr lang="en-US" dirty="0"/>
              <a:t> </a:t>
            </a:r>
            <a:r>
              <a:rPr lang="en-US" u="sng" dirty="0">
                <a:solidFill>
                  <a:schemeClr val="accent5">
                    <a:lumMod val="75000"/>
                  </a:schemeClr>
                </a:solidFill>
              </a:rPr>
              <a:t>References : -</a:t>
            </a:r>
            <a:endParaRPr lang="en-IN" u="sng" dirty="0">
              <a:solidFill>
                <a:schemeClr val="accent5">
                  <a:lumMod val="75000"/>
                </a:schemeClr>
              </a:solidFill>
            </a:endParaRPr>
          </a:p>
        </p:txBody>
      </p:sp>
      <p:sp>
        <p:nvSpPr>
          <p:cNvPr id="5" name="Slide Number Placeholder 4">
            <a:extLst>
              <a:ext uri="{FF2B5EF4-FFF2-40B4-BE49-F238E27FC236}">
                <a16:creationId xmlns:a16="http://schemas.microsoft.com/office/drawing/2014/main" id="{F01D8947-AEE4-B1E5-94B6-A99EC72E9795}"/>
              </a:ext>
            </a:extLst>
          </p:cNvPr>
          <p:cNvSpPr>
            <a:spLocks noGrp="1"/>
          </p:cNvSpPr>
          <p:nvPr>
            <p:ph type="sldNum" sz="quarter" idx="12"/>
          </p:nvPr>
        </p:nvSpPr>
        <p:spPr/>
        <p:txBody>
          <a:bodyPr/>
          <a:lstStyle/>
          <a:p>
            <a:fld id="{3FCAF691-C30B-4477-A4FB-AFF7F164B000}" type="slidenum">
              <a:rPr lang="en-IN" smtClean="0"/>
              <a:t>18</a:t>
            </a:fld>
            <a:endParaRPr lang="en-IN"/>
          </a:p>
        </p:txBody>
      </p:sp>
      <p:sp>
        <p:nvSpPr>
          <p:cNvPr id="7" name="TextBox 6">
            <a:extLst>
              <a:ext uri="{FF2B5EF4-FFF2-40B4-BE49-F238E27FC236}">
                <a16:creationId xmlns:a16="http://schemas.microsoft.com/office/drawing/2014/main" id="{D6FAF715-8702-E347-A0B1-D7587C03AF7D}"/>
              </a:ext>
            </a:extLst>
          </p:cNvPr>
          <p:cNvSpPr txBox="1"/>
          <p:nvPr/>
        </p:nvSpPr>
        <p:spPr>
          <a:xfrm>
            <a:off x="628650" y="1677548"/>
            <a:ext cx="9017239" cy="2031325"/>
          </a:xfrm>
          <a:prstGeom prst="rect">
            <a:avLst/>
          </a:prstGeom>
          <a:noFill/>
        </p:spPr>
        <p:txBody>
          <a:bodyPr wrap="square">
            <a:spAutoFit/>
          </a:bodyPr>
          <a:lstStyle/>
          <a:p>
            <a:r>
              <a:rPr lang="en-US" dirty="0"/>
              <a:t>1 . Site Visit .</a:t>
            </a:r>
          </a:p>
          <a:p>
            <a:endParaRPr lang="en-US" dirty="0"/>
          </a:p>
          <a:p>
            <a:r>
              <a:rPr lang="en-US" dirty="0"/>
              <a:t>2 . Web browser and chat </a:t>
            </a:r>
            <a:r>
              <a:rPr lang="en-US" dirty="0" err="1"/>
              <a:t>Gpt</a:t>
            </a:r>
            <a:r>
              <a:rPr lang="en-US" dirty="0"/>
              <a:t> .</a:t>
            </a:r>
          </a:p>
          <a:p>
            <a:endParaRPr lang="en-US" dirty="0"/>
          </a:p>
          <a:p>
            <a:r>
              <a:rPr lang="en-US" dirty="0"/>
              <a:t>3 . </a:t>
            </a:r>
            <a:r>
              <a:rPr lang="en-US" dirty="0">
                <a:hlinkClick r:id="rId2"/>
              </a:rPr>
              <a:t>https://www.researchgate.net/publication/349366832_MANUFACTURING_PROCESS_OF_AAC_BLOCK</a:t>
            </a:r>
            <a:endParaRPr lang="en-US" dirty="0"/>
          </a:p>
          <a:p>
            <a:endParaRPr lang="en-US" dirty="0"/>
          </a:p>
          <a:p>
            <a:r>
              <a:rPr lang="en-US" dirty="0"/>
              <a:t>4. </a:t>
            </a:r>
            <a:r>
              <a:rPr lang="en-US" dirty="0">
                <a:hlinkClick r:id="rId3"/>
              </a:rPr>
              <a:t>https://www.aac-plant.in/Force%20Engineering%2050m3%20Project%20Report.pdf</a:t>
            </a:r>
            <a:endParaRPr lang="en-US" dirty="0"/>
          </a:p>
          <a:p>
            <a:endParaRPr lang="en-US" dirty="0"/>
          </a:p>
          <a:p>
            <a:pPr marL="342900" indent="-342900">
              <a:buAutoNum type="arabicPeriod" startAt="2"/>
            </a:pPr>
            <a:endParaRPr lang="en-IN" dirty="0"/>
          </a:p>
        </p:txBody>
      </p:sp>
    </p:spTree>
    <p:extLst>
      <p:ext uri="{BB962C8B-B14F-4D97-AF65-F5344CB8AC3E}">
        <p14:creationId xmlns:p14="http://schemas.microsoft.com/office/powerpoint/2010/main" val="151626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4087E04-C99E-4195-8EBA-1BD4C4511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50" name="Group 49">
            <a:extLst>
              <a:ext uri="{FF2B5EF4-FFF2-40B4-BE49-F238E27FC236}">
                <a16:creationId xmlns:a16="http://schemas.microsoft.com/office/drawing/2014/main" id="{336EACDA-272E-4472-852A-83CAB40919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3998" cy="3200399"/>
            <a:chOff x="7467600" y="0"/>
            <a:chExt cx="4724400" cy="6858000"/>
          </a:xfrm>
        </p:grpSpPr>
        <p:sp>
          <p:nvSpPr>
            <p:cNvPr id="51" name="Rectangle 50">
              <a:extLst>
                <a:ext uri="{FF2B5EF4-FFF2-40B4-BE49-F238E27FC236}">
                  <a16:creationId xmlns:a16="http://schemas.microsoft.com/office/drawing/2014/main" id="{2B8E7674-EC8C-49CF-884A-222BCA8655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Rectangle 51">
              <a:extLst>
                <a:ext uri="{FF2B5EF4-FFF2-40B4-BE49-F238E27FC236}">
                  <a16:creationId xmlns:a16="http://schemas.microsoft.com/office/drawing/2014/main" id="{19B3B005-189B-4C78-B153-4B558C1B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3" name="Freeform: Shape 52">
            <a:extLst>
              <a:ext uri="{FF2B5EF4-FFF2-40B4-BE49-F238E27FC236}">
                <a16:creationId xmlns:a16="http://schemas.microsoft.com/office/drawing/2014/main" id="{FD73501D-A515-4725-8404-1315A591A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32004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Slide Number Placeholder 4">
            <a:extLst>
              <a:ext uri="{FF2B5EF4-FFF2-40B4-BE49-F238E27FC236}">
                <a16:creationId xmlns:a16="http://schemas.microsoft.com/office/drawing/2014/main" id="{83CA3063-B8EE-5470-DFBD-A1A55F94ED37}"/>
              </a:ext>
            </a:extLst>
          </p:cNvPr>
          <p:cNvSpPr>
            <a:spLocks noGrp="1"/>
          </p:cNvSpPr>
          <p:nvPr>
            <p:ph type="sldNum" sz="quarter" idx="12"/>
          </p:nvPr>
        </p:nvSpPr>
        <p:spPr>
          <a:xfrm>
            <a:off x="8286750" y="4800600"/>
            <a:ext cx="514350" cy="342900"/>
          </a:xfrm>
        </p:spPr>
        <p:txBody>
          <a:bodyPr vert="horz" lIns="91440" tIns="45720" rIns="91440" bIns="45720" rtlCol="0" anchor="ctr">
            <a:normAutofit/>
          </a:bodyPr>
          <a:lstStyle/>
          <a:p>
            <a:pPr defTabSz="914400">
              <a:spcAft>
                <a:spcPts val="600"/>
              </a:spcAft>
            </a:pPr>
            <a:fld id="{3FCAF691-C30B-4477-A4FB-AFF7F164B000}" type="slidenum">
              <a:rPr lang="en-US" sz="800">
                <a:solidFill>
                  <a:srgbClr val="000000">
                    <a:alpha val="70000"/>
                  </a:srgbClr>
                </a:solidFill>
              </a:rPr>
              <a:pPr defTabSz="914400">
                <a:spcAft>
                  <a:spcPts val="600"/>
                </a:spcAft>
              </a:pPr>
              <a:t>19</a:t>
            </a:fld>
            <a:endParaRPr lang="en-US" sz="800">
              <a:solidFill>
                <a:srgbClr val="000000">
                  <a:alpha val="70000"/>
                </a:srgbClr>
              </a:solidFill>
            </a:endParaRPr>
          </a:p>
        </p:txBody>
      </p:sp>
      <p:pic>
        <p:nvPicPr>
          <p:cNvPr id="14" name="Picture 13" descr="A blue and yellow thank you card&#10;&#10;Description automatically generated">
            <a:extLst>
              <a:ext uri="{FF2B5EF4-FFF2-40B4-BE49-F238E27FC236}">
                <a16:creationId xmlns:a16="http://schemas.microsoft.com/office/drawing/2014/main" id="{B57A9D84-7126-52AF-5D1D-9505CEF8C00D}"/>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41" r="-2" b="14953"/>
          <a:stretch/>
        </p:blipFill>
        <p:spPr>
          <a:xfrm>
            <a:off x="342900" y="342900"/>
            <a:ext cx="8458199" cy="4457699"/>
          </a:xfrm>
          <a:prstGeom prst="rect">
            <a:avLst/>
          </a:prstGeom>
          <a:ln w="12700" cap="flat" cmpd="sng" algn="ctr">
            <a:noFill/>
            <a:prstDash val="solid"/>
            <a:miter lim="800000"/>
          </a:ln>
          <a:effectLst>
            <a:outerShdw blurRad="317500" algn="ctr" rotWithShape="0">
              <a:schemeClr val="tx1">
                <a:alpha val="25000"/>
              </a:schemeClr>
            </a:outerShdw>
          </a:effectLst>
        </p:spPr>
      </p:pic>
    </p:spTree>
    <p:extLst>
      <p:ext uri="{BB962C8B-B14F-4D97-AF65-F5344CB8AC3E}">
        <p14:creationId xmlns:p14="http://schemas.microsoft.com/office/powerpoint/2010/main" val="3603656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4CD12E-438F-45A1-AE6F-98E97C1FBCAE}"/>
              </a:ext>
            </a:extLst>
          </p:cNvPr>
          <p:cNvSpPr>
            <a:spLocks noGrp="1"/>
          </p:cNvSpPr>
          <p:nvPr>
            <p:ph type="body" idx="1"/>
          </p:nvPr>
        </p:nvSpPr>
        <p:spPr/>
        <p:txBody>
          <a:bodyPr>
            <a:normAutofit/>
          </a:bodyPr>
          <a:lstStyle/>
          <a:p>
            <a:pPr marL="0" indent="0">
              <a:buNone/>
            </a:pPr>
            <a:endParaRPr lang="en-IN" dirty="0"/>
          </a:p>
          <a:p>
            <a:pPr marL="0" indent="0">
              <a:lnSpc>
                <a:spcPct val="110000"/>
              </a:lnSpc>
              <a:spcBef>
                <a:spcPts val="0"/>
              </a:spcBef>
              <a:buNone/>
            </a:pPr>
            <a:endParaRPr lang="en-IN" dirty="0"/>
          </a:p>
          <a:p>
            <a:pPr marL="0" indent="0">
              <a:lnSpc>
                <a:spcPct val="110000"/>
              </a:lnSpc>
              <a:spcBef>
                <a:spcPts val="0"/>
              </a:spcBef>
              <a:buNone/>
            </a:pPr>
            <a:endParaRPr lang="en-IN" dirty="0"/>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6546298" y="4873280"/>
            <a:ext cx="2057400" cy="273844"/>
          </a:xfrm>
        </p:spPr>
        <p:txBody>
          <a:bodyPr/>
          <a:lstStyle/>
          <a:p>
            <a:fld id="{3FCAF691-C30B-4477-A4FB-AFF7F164B000}" type="slidenum">
              <a:rPr lang="en-IN" sz="1200" b="1" smtClean="0">
                <a:solidFill>
                  <a:schemeClr val="tx1"/>
                </a:solidFill>
              </a:rPr>
              <a:t>2</a:t>
            </a:fld>
            <a:endParaRPr lang="en-IN" sz="1200" b="1" dirty="0">
              <a:solidFill>
                <a:schemeClr val="tx1"/>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845172" cy="955652"/>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 Department of Civil Engineering, VIIT, Pune-48</a:t>
            </a:r>
          </a:p>
        </p:txBody>
      </p:sp>
      <p:sp>
        <p:nvSpPr>
          <p:cNvPr id="6" name="TextBox 5">
            <a:extLst>
              <a:ext uri="{FF2B5EF4-FFF2-40B4-BE49-F238E27FC236}">
                <a16:creationId xmlns:a16="http://schemas.microsoft.com/office/drawing/2014/main" id="{AE6B060D-CE3E-1BB9-A95A-9E51CAF93EF5}"/>
              </a:ext>
            </a:extLst>
          </p:cNvPr>
          <p:cNvSpPr txBox="1"/>
          <p:nvPr/>
        </p:nvSpPr>
        <p:spPr>
          <a:xfrm>
            <a:off x="1804737" y="323936"/>
            <a:ext cx="4572000" cy="461665"/>
          </a:xfrm>
          <a:prstGeom prst="rect">
            <a:avLst/>
          </a:prstGeom>
          <a:noFill/>
        </p:spPr>
        <p:txBody>
          <a:bodyPr wrap="square">
            <a:spAutoFit/>
          </a:bodyPr>
          <a:lstStyle/>
          <a:p>
            <a:pPr marL="342900" indent="-342900">
              <a:buFont typeface="Wingdings" panose="05000000000000000000" pitchFamily="2" charset="2"/>
              <a:buChar char="Ø"/>
            </a:pPr>
            <a:r>
              <a:rPr lang="en-US" sz="2400" u="sng" dirty="0">
                <a:solidFill>
                  <a:srgbClr val="002060"/>
                </a:solidFill>
                <a:latin typeface="Algerian" panose="04020705040A02060702" pitchFamily="82" charset="0"/>
              </a:rPr>
              <a:t>INTRODUCTION</a:t>
            </a:r>
            <a:r>
              <a:rPr lang="en-US" sz="2400" dirty="0">
                <a:solidFill>
                  <a:srgbClr val="002060"/>
                </a:solidFill>
                <a:latin typeface="Algerian" panose="04020705040A02060702" pitchFamily="82" charset="0"/>
              </a:rPr>
              <a:t> : -</a:t>
            </a:r>
            <a:endParaRPr lang="en-IN" sz="2400" dirty="0">
              <a:solidFill>
                <a:srgbClr val="002060"/>
              </a:solidFill>
            </a:endParaRPr>
          </a:p>
        </p:txBody>
      </p:sp>
      <p:sp>
        <p:nvSpPr>
          <p:cNvPr id="12" name="TextBox 11">
            <a:extLst>
              <a:ext uri="{FF2B5EF4-FFF2-40B4-BE49-F238E27FC236}">
                <a16:creationId xmlns:a16="http://schemas.microsoft.com/office/drawing/2014/main" id="{7040D27A-D426-6F66-DE22-CEA4496CAE2F}"/>
              </a:ext>
            </a:extLst>
          </p:cNvPr>
          <p:cNvSpPr txBox="1"/>
          <p:nvPr/>
        </p:nvSpPr>
        <p:spPr>
          <a:xfrm>
            <a:off x="633411" y="1270868"/>
            <a:ext cx="7499935" cy="3139321"/>
          </a:xfrm>
          <a:prstGeom prst="rect">
            <a:avLst/>
          </a:prstGeom>
          <a:noFill/>
        </p:spPr>
        <p:txBody>
          <a:bodyPr wrap="square">
            <a:spAutoFit/>
          </a:bodyPr>
          <a:lstStyle/>
          <a:p>
            <a:pPr marL="285750" indent="-285750">
              <a:buFont typeface="Arial" panose="020B0604020202020204" pitchFamily="34" charset="0"/>
              <a:buChar char="•"/>
            </a:pPr>
            <a:r>
              <a:rPr lang="en-US" sz="1800" dirty="0"/>
              <a:t>C4X blocks are a type of construction material that are made from a mixture of cement, sand, and fly ash.</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 These blocks are often used as an alternative to traditional concrete blocks, as they are stronger and more durable. </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The use of a chemical instead of the cement-sand mix in C4X blocks is not a common practice</a:t>
            </a:r>
          </a:p>
          <a:p>
            <a:pPr marL="285750" indent="-285750">
              <a:buFont typeface="Arial" panose="020B0604020202020204" pitchFamily="34" charset="0"/>
              <a:buChar char="•"/>
            </a:pPr>
            <a:r>
              <a:rPr lang="en-US" sz="1800" dirty="0"/>
              <a:t>.</a:t>
            </a:r>
          </a:p>
          <a:p>
            <a:pPr marL="285750" indent="-285750">
              <a:buFont typeface="Arial" panose="020B0604020202020204" pitchFamily="34" charset="0"/>
              <a:buChar char="•"/>
            </a:pPr>
            <a:r>
              <a:rPr lang="en-US" sz="1800" dirty="0"/>
              <a:t>However, there are certain chemicals that can be added to the mix to improve the strength and durability of the blocks.</a:t>
            </a:r>
            <a:endParaRPr lang="en-IN" sz="1800" dirty="0"/>
          </a:p>
        </p:txBody>
      </p:sp>
    </p:spTree>
    <p:extLst>
      <p:ext uri="{BB962C8B-B14F-4D97-AF65-F5344CB8AC3E}">
        <p14:creationId xmlns:p14="http://schemas.microsoft.com/office/powerpoint/2010/main" val="409295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0CEED20-A22C-4FC3-BC0E-F4FE53FDE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2137143"/>
            <a:ext cx="548639" cy="505095"/>
            <a:chOff x="3940602" y="308034"/>
            <a:chExt cx="2116791" cy="3428999"/>
          </a:xfrm>
          <a:solidFill>
            <a:schemeClr val="accent4"/>
          </a:solidFill>
        </p:grpSpPr>
        <p:sp>
          <p:nvSpPr>
            <p:cNvPr id="27" name="Rectangle 26">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509799"/>
            <a:ext cx="4507025" cy="406791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8457C6A-9CC1-7097-8DEF-6FB83825D614}"/>
              </a:ext>
            </a:extLst>
          </p:cNvPr>
          <p:cNvPicPr>
            <a:picLocks noChangeAspect="1"/>
          </p:cNvPicPr>
          <p:nvPr/>
        </p:nvPicPr>
        <p:blipFill rotWithShape="1">
          <a:blip r:embed="rId2"/>
          <a:srcRect l="2636" t="972" r="2484" b="2221"/>
          <a:stretch/>
        </p:blipFill>
        <p:spPr>
          <a:xfrm>
            <a:off x="6369184" y="866719"/>
            <a:ext cx="2720706" cy="3227865"/>
          </a:xfrm>
          <a:prstGeom prst="rect">
            <a:avLst/>
          </a:prstGeom>
        </p:spPr>
      </p:pic>
      <p:sp>
        <p:nvSpPr>
          <p:cNvPr id="33" name="Rectangle 3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5676" y="4766304"/>
            <a:ext cx="4505706" cy="342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C6D2A513-EE98-224D-8677-61B8FFAB3B2F}"/>
              </a:ext>
            </a:extLst>
          </p:cNvPr>
          <p:cNvSpPr>
            <a:spLocks noGrp="1"/>
          </p:cNvSpPr>
          <p:nvPr>
            <p:ph type="sldNum" sz="quarter" idx="12"/>
          </p:nvPr>
        </p:nvSpPr>
        <p:spPr>
          <a:xfrm>
            <a:off x="7743305" y="4869180"/>
            <a:ext cx="850564" cy="273843"/>
          </a:xfrm>
        </p:spPr>
        <p:txBody>
          <a:bodyPr vert="horz" lIns="91440" tIns="45720" rIns="91440" bIns="45720" rtlCol="0" anchor="ctr">
            <a:normAutofit/>
          </a:bodyPr>
          <a:lstStyle/>
          <a:p>
            <a:pPr defTabSz="914400">
              <a:lnSpc>
                <a:spcPct val="90000"/>
              </a:lnSpc>
              <a:spcAft>
                <a:spcPts val="600"/>
              </a:spcAft>
            </a:pPr>
            <a:fld id="{3FCAF691-C30B-4477-A4FB-AFF7F164B000}" type="slidenum">
              <a:rPr lang="en-US" sz="1200" smtClean="0"/>
              <a:pPr defTabSz="914400">
                <a:lnSpc>
                  <a:spcPct val="90000"/>
                </a:lnSpc>
                <a:spcAft>
                  <a:spcPts val="600"/>
                </a:spcAft>
              </a:pPr>
              <a:t>3</a:t>
            </a:fld>
            <a:endParaRPr lang="en-US" sz="1200"/>
          </a:p>
        </p:txBody>
      </p:sp>
      <p:pic>
        <p:nvPicPr>
          <p:cNvPr id="9" name="Picture 8">
            <a:extLst>
              <a:ext uri="{FF2B5EF4-FFF2-40B4-BE49-F238E27FC236}">
                <a16:creationId xmlns:a16="http://schemas.microsoft.com/office/drawing/2014/main" id="{7B724E97-C860-814A-A096-960190131E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831898" cy="940642"/>
          </a:xfrm>
          <a:prstGeom prst="rect">
            <a:avLst/>
          </a:prstGeom>
        </p:spPr>
      </p:pic>
      <p:sp>
        <p:nvSpPr>
          <p:cNvPr id="17" name="Rectangle 16">
            <a:extLst>
              <a:ext uri="{FF2B5EF4-FFF2-40B4-BE49-F238E27FC236}">
                <a16:creationId xmlns:a16="http://schemas.microsoft.com/office/drawing/2014/main" id="{05202542-5B4C-094C-9297-7F6FBB6793DD}"/>
              </a:ext>
            </a:extLst>
          </p:cNvPr>
          <p:cNvSpPr/>
          <p:nvPr/>
        </p:nvSpPr>
        <p:spPr>
          <a:xfrm>
            <a:off x="0" y="4890812"/>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IN" b="1">
                <a:solidFill>
                  <a:schemeClr val="tx1"/>
                </a:solidFill>
              </a:rPr>
              <a:t> Akhilesh Giram,Department of </a:t>
            </a:r>
            <a:r>
              <a:rPr lang="en-IN" b="1">
                <a:solidFill>
                  <a:schemeClr val="tx1">
                    <a:lumMod val="85000"/>
                    <a:lumOff val="15000"/>
                  </a:schemeClr>
                </a:solidFill>
              </a:rPr>
              <a:t>Civil</a:t>
            </a:r>
            <a:r>
              <a:rPr lang="en-IN">
                <a:solidFill>
                  <a:schemeClr val="tx1">
                    <a:lumMod val="85000"/>
                    <a:lumOff val="15000"/>
                  </a:schemeClr>
                </a:solidFill>
              </a:rPr>
              <a:t> </a:t>
            </a:r>
            <a:r>
              <a:rPr lang="en-IN" b="1">
                <a:solidFill>
                  <a:schemeClr val="tx1">
                    <a:lumMod val="85000"/>
                    <a:lumOff val="15000"/>
                  </a:schemeClr>
                </a:solidFill>
              </a:rPr>
              <a:t>Engineering</a:t>
            </a:r>
            <a:r>
              <a:rPr lang="en-IN" b="1">
                <a:solidFill>
                  <a:schemeClr val="tx1"/>
                </a:solidFill>
              </a:rPr>
              <a:t>, VIIT, Pune-48</a:t>
            </a:r>
          </a:p>
        </p:txBody>
      </p:sp>
      <p:sp>
        <p:nvSpPr>
          <p:cNvPr id="8" name="TextBox 7">
            <a:extLst>
              <a:ext uri="{FF2B5EF4-FFF2-40B4-BE49-F238E27FC236}">
                <a16:creationId xmlns:a16="http://schemas.microsoft.com/office/drawing/2014/main" id="{8960BB75-A729-474A-8721-5495B4529962}"/>
              </a:ext>
            </a:extLst>
          </p:cNvPr>
          <p:cNvSpPr txBox="1"/>
          <p:nvPr/>
        </p:nvSpPr>
        <p:spPr>
          <a:xfrm>
            <a:off x="678068" y="163709"/>
            <a:ext cx="5285408" cy="402082"/>
          </a:xfrm>
          <a:prstGeom prst="rect">
            <a:avLst/>
          </a:prstGeom>
          <a:noFill/>
        </p:spPr>
        <p:txBody>
          <a:bodyPr wrap="square" rtlCol="0">
            <a:spAutoFit/>
          </a:bodyPr>
          <a:lstStyle/>
          <a:p>
            <a:pPr algn="l"/>
            <a:endParaRPr lang="en-US" dirty="0"/>
          </a:p>
        </p:txBody>
      </p:sp>
      <p:sp>
        <p:nvSpPr>
          <p:cNvPr id="16" name="TextBox 15">
            <a:extLst>
              <a:ext uri="{FF2B5EF4-FFF2-40B4-BE49-F238E27FC236}">
                <a16:creationId xmlns:a16="http://schemas.microsoft.com/office/drawing/2014/main" id="{53824FB1-9EE3-0348-8C3A-4B2C4F02E8F7}"/>
              </a:ext>
            </a:extLst>
          </p:cNvPr>
          <p:cNvSpPr txBox="1"/>
          <p:nvPr/>
        </p:nvSpPr>
        <p:spPr>
          <a:xfrm>
            <a:off x="759790" y="3095644"/>
            <a:ext cx="5203686" cy="307777"/>
          </a:xfrm>
          <a:prstGeom prst="rect">
            <a:avLst/>
          </a:prstGeom>
          <a:noFill/>
        </p:spPr>
        <p:txBody>
          <a:bodyPr wrap="square" rtlCol="0">
            <a:spAutoFit/>
          </a:bodyPr>
          <a:lstStyle/>
          <a:p>
            <a:pPr algn="l"/>
            <a:endParaRPr lang="en-US" dirty="0"/>
          </a:p>
        </p:txBody>
      </p:sp>
      <p:sp>
        <p:nvSpPr>
          <p:cNvPr id="19" name="TextBox 18">
            <a:extLst>
              <a:ext uri="{FF2B5EF4-FFF2-40B4-BE49-F238E27FC236}">
                <a16:creationId xmlns:a16="http://schemas.microsoft.com/office/drawing/2014/main" id="{6B76F96F-78D0-9942-8A41-1D2B0E85DD11}"/>
              </a:ext>
            </a:extLst>
          </p:cNvPr>
          <p:cNvSpPr txBox="1"/>
          <p:nvPr/>
        </p:nvSpPr>
        <p:spPr>
          <a:xfrm>
            <a:off x="678068" y="3839340"/>
            <a:ext cx="5367129" cy="307777"/>
          </a:xfrm>
          <a:prstGeom prst="rect">
            <a:avLst/>
          </a:prstGeom>
          <a:noFill/>
        </p:spPr>
        <p:txBody>
          <a:bodyPr wrap="square" rtlCol="0">
            <a:spAutoFit/>
          </a:bodyPr>
          <a:lstStyle/>
          <a:p>
            <a:pPr algn="l"/>
            <a:endParaRPr lang="en-US" dirty="0"/>
          </a:p>
        </p:txBody>
      </p:sp>
      <p:sp>
        <p:nvSpPr>
          <p:cNvPr id="12" name="TextBox 11">
            <a:extLst>
              <a:ext uri="{FF2B5EF4-FFF2-40B4-BE49-F238E27FC236}">
                <a16:creationId xmlns:a16="http://schemas.microsoft.com/office/drawing/2014/main" id="{5DF330DC-CA79-86BC-4E24-5B7EB5576C7C}"/>
              </a:ext>
            </a:extLst>
          </p:cNvPr>
          <p:cNvSpPr txBox="1"/>
          <p:nvPr/>
        </p:nvSpPr>
        <p:spPr>
          <a:xfrm>
            <a:off x="393046" y="844126"/>
            <a:ext cx="5966303" cy="3882125"/>
          </a:xfrm>
          <a:prstGeom prst="rect">
            <a:avLst/>
          </a:prstGeom>
          <a:noFill/>
        </p:spPr>
        <p:txBody>
          <a:bodyPr wrap="square">
            <a:spAutoFit/>
          </a:bodyPr>
          <a:lstStyle/>
          <a:p>
            <a:pPr marL="285750" indent="-285750">
              <a:buFont typeface="Arial" panose="020B0604020202020204" pitchFamily="34" charset="0"/>
              <a:buChar char="•"/>
            </a:pPr>
            <a:r>
              <a:rPr lang="en-IN" sz="1600" dirty="0">
                <a:solidFill>
                  <a:srgbClr val="FF0000"/>
                </a:solidFill>
              </a:rPr>
              <a:t>Cement :- </a:t>
            </a:r>
            <a:r>
              <a:rPr lang="en-IN" sz="1600" dirty="0"/>
              <a:t>Typically, OPC (Ordinary Portland Cement) is used. The cement content can vary, but a common range is around 8-12% by weight of the dry mix.</a:t>
            </a:r>
          </a:p>
          <a:p>
            <a:pPr marL="285750" indent="-285750">
              <a:buFont typeface="Arial" panose="020B0604020202020204" pitchFamily="34" charset="0"/>
              <a:buChar char="•"/>
            </a:pPr>
            <a:r>
              <a:rPr lang="en-IN" sz="1600" dirty="0">
                <a:solidFill>
                  <a:srgbClr val="FF0000"/>
                </a:solidFill>
              </a:rPr>
              <a:t>Fly Ash : - </a:t>
            </a:r>
            <a:r>
              <a:rPr lang="en-IN" sz="1600" dirty="0"/>
              <a:t>Fly ash is used as a pozzolan and is a major component in AAC. It can vary from 55-65% by weight of the dry mix.</a:t>
            </a:r>
          </a:p>
          <a:p>
            <a:pPr marL="285750" indent="-285750">
              <a:buFont typeface="Arial" panose="020B0604020202020204" pitchFamily="34" charset="0"/>
              <a:buChar char="•"/>
            </a:pPr>
            <a:r>
              <a:rPr lang="en-IN" sz="1600" dirty="0">
                <a:solidFill>
                  <a:srgbClr val="FF0000"/>
                </a:solidFill>
              </a:rPr>
              <a:t>Lime : - </a:t>
            </a:r>
            <a:r>
              <a:rPr lang="en-IN" sz="1600" dirty="0"/>
              <a:t>Lime is usually used in the range of 18-25% by weight of the dry mix. It serves as a binder and aids in the curing process.</a:t>
            </a:r>
          </a:p>
          <a:p>
            <a:pPr marL="285750" indent="-285750">
              <a:buFont typeface="Arial" panose="020B0604020202020204" pitchFamily="34" charset="0"/>
              <a:buChar char="•"/>
            </a:pPr>
            <a:r>
              <a:rPr lang="en-IN" sz="1600" dirty="0" err="1">
                <a:solidFill>
                  <a:srgbClr val="FF0000"/>
                </a:solidFill>
              </a:rPr>
              <a:t>Aluminum</a:t>
            </a:r>
            <a:r>
              <a:rPr lang="en-IN" sz="1600" dirty="0">
                <a:solidFill>
                  <a:srgbClr val="FF0000"/>
                </a:solidFill>
              </a:rPr>
              <a:t> Powder : </a:t>
            </a:r>
            <a:r>
              <a:rPr lang="en-IN" sz="1600" dirty="0"/>
              <a:t>- </a:t>
            </a:r>
            <a:r>
              <a:rPr lang="en-IN" sz="1600" dirty="0" err="1"/>
              <a:t>Aluminum</a:t>
            </a:r>
            <a:r>
              <a:rPr lang="en-IN" sz="1600" dirty="0"/>
              <a:t> powder is used as a foaming agent. The quantity can range from 0.03% to 0.08% by weight of the dry mix.</a:t>
            </a:r>
          </a:p>
          <a:p>
            <a:pPr marL="285750" indent="-285750">
              <a:buFont typeface="Arial" panose="020B0604020202020204" pitchFamily="34" charset="0"/>
              <a:buChar char="•"/>
            </a:pPr>
            <a:r>
              <a:rPr lang="en-IN" sz="1600" dirty="0">
                <a:solidFill>
                  <a:srgbClr val="FF0000"/>
                </a:solidFill>
              </a:rPr>
              <a:t>Silica Sand : - </a:t>
            </a:r>
            <a:r>
              <a:rPr lang="en-IN" sz="1600" dirty="0"/>
              <a:t>Silica sand is added in the range of 15-30% by weight of the dry mix. It provides structural integrity to the blocks.</a:t>
            </a:r>
          </a:p>
          <a:p>
            <a:pPr marL="285750" indent="-285750">
              <a:buFont typeface="Arial" panose="020B0604020202020204" pitchFamily="34" charset="0"/>
              <a:buChar char="•"/>
            </a:pPr>
            <a:r>
              <a:rPr lang="en-IN" sz="1600" dirty="0">
                <a:solidFill>
                  <a:srgbClr val="FF0000"/>
                </a:solidFill>
              </a:rPr>
              <a:t>Water : - </a:t>
            </a:r>
            <a:r>
              <a:rPr lang="en-IN" sz="1600" dirty="0"/>
              <a:t>The water content typically ranges from 60-65% of the dry mix weight. It is used to form the slurry that is poured into </a:t>
            </a:r>
            <a:r>
              <a:rPr lang="en-IN" sz="1600" dirty="0" err="1"/>
              <a:t>molds</a:t>
            </a:r>
            <a:endParaRPr lang="en-IN" sz="1600" dirty="0"/>
          </a:p>
        </p:txBody>
      </p:sp>
      <p:sp>
        <p:nvSpPr>
          <p:cNvPr id="18" name="TextBox 17">
            <a:extLst>
              <a:ext uri="{FF2B5EF4-FFF2-40B4-BE49-F238E27FC236}">
                <a16:creationId xmlns:a16="http://schemas.microsoft.com/office/drawing/2014/main" id="{7DACC52D-E715-3D97-AB86-FE3382B63DC8}"/>
              </a:ext>
            </a:extLst>
          </p:cNvPr>
          <p:cNvSpPr txBox="1"/>
          <p:nvPr/>
        </p:nvSpPr>
        <p:spPr>
          <a:xfrm>
            <a:off x="1295225" y="166877"/>
            <a:ext cx="4572000" cy="954107"/>
          </a:xfrm>
          <a:prstGeom prst="rect">
            <a:avLst/>
          </a:prstGeom>
          <a:noFill/>
        </p:spPr>
        <p:txBody>
          <a:bodyPr wrap="square">
            <a:spAutoFit/>
          </a:bodyPr>
          <a:lstStyle/>
          <a:p>
            <a:pPr marL="342900" indent="-342900">
              <a:buFont typeface="Wingdings" panose="05000000000000000000" pitchFamily="2" charset="2"/>
              <a:buChar char="v"/>
            </a:pPr>
            <a:r>
              <a:rPr lang="en-US" sz="2800" u="sng" kern="1200" dirty="0">
                <a:solidFill>
                  <a:schemeClr val="tx1"/>
                </a:solidFill>
                <a:latin typeface="Aldhabi" panose="01000000000000000000" pitchFamily="2" charset="-78"/>
                <a:cs typeface="Aldhabi" panose="01000000000000000000" pitchFamily="2" charset="-78"/>
              </a:rPr>
              <a:t>Mixing Proportions :-</a:t>
            </a:r>
            <a:br>
              <a:rPr lang="en-US" sz="2800" kern="1200" dirty="0">
                <a:solidFill>
                  <a:schemeClr val="tx1"/>
                </a:solidFill>
                <a:latin typeface="Aldhabi" panose="01000000000000000000" pitchFamily="2" charset="-78"/>
                <a:cs typeface="Aldhabi" panose="01000000000000000000" pitchFamily="2" charset="-78"/>
              </a:rPr>
            </a:br>
            <a:endParaRPr lang="en-IN" sz="2800" dirty="0"/>
          </a:p>
        </p:txBody>
      </p:sp>
    </p:spTree>
    <p:extLst>
      <p:ext uri="{BB962C8B-B14F-4D97-AF65-F5344CB8AC3E}">
        <p14:creationId xmlns:p14="http://schemas.microsoft.com/office/powerpoint/2010/main" val="3532468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853D9E0-8D12-4D48-8278-8D4A8C2BFBA0}"/>
              </a:ext>
            </a:extLst>
          </p:cNvPr>
          <p:cNvSpPr>
            <a:spLocks noGrp="1"/>
          </p:cNvSpPr>
          <p:nvPr>
            <p:ph type="sldNum" sz="quarter" idx="12"/>
          </p:nvPr>
        </p:nvSpPr>
        <p:spPr/>
        <p:txBody>
          <a:bodyPr/>
          <a:lstStyle/>
          <a:p>
            <a:fld id="{3FCAF691-C30B-4477-A4FB-AFF7F164B000}" type="slidenum">
              <a:rPr lang="en-IN" smtClean="0"/>
              <a:t>4</a:t>
            </a:fld>
            <a:endParaRPr lang="en-IN" dirty="0"/>
          </a:p>
        </p:txBody>
      </p:sp>
      <p:pic>
        <p:nvPicPr>
          <p:cNvPr id="7" name="Picture 6">
            <a:extLst>
              <a:ext uri="{FF2B5EF4-FFF2-40B4-BE49-F238E27FC236}">
                <a16:creationId xmlns:a16="http://schemas.microsoft.com/office/drawing/2014/main" id="{457343B4-326C-0A45-909B-9A36575239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33011" cy="941901"/>
          </a:xfrm>
          <a:prstGeom prst="rect">
            <a:avLst/>
          </a:prstGeom>
        </p:spPr>
      </p:pic>
      <p:sp>
        <p:nvSpPr>
          <p:cNvPr id="9" name="Rectangle 8">
            <a:extLst>
              <a:ext uri="{FF2B5EF4-FFF2-40B4-BE49-F238E27FC236}">
                <a16:creationId xmlns:a16="http://schemas.microsoft.com/office/drawing/2014/main" id="{0951DCB4-3244-7742-86BA-785AD25F6A4B}"/>
              </a:ext>
            </a:extLst>
          </p:cNvPr>
          <p:cNvSpPr/>
          <p:nvPr/>
        </p:nvSpPr>
        <p:spPr>
          <a:xfrm>
            <a:off x="0" y="48908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Department of Civil Engineering, VIIT, Pune-48</a:t>
            </a:r>
          </a:p>
        </p:txBody>
      </p:sp>
      <p:sp>
        <p:nvSpPr>
          <p:cNvPr id="20" name="Rectangle 19"/>
          <p:cNvSpPr/>
          <p:nvPr/>
        </p:nvSpPr>
        <p:spPr>
          <a:xfrm>
            <a:off x="5878689" y="1931851"/>
            <a:ext cx="184731" cy="307777"/>
          </a:xfrm>
          <a:prstGeom prst="rect">
            <a:avLst/>
          </a:prstGeom>
        </p:spPr>
        <p:txBody>
          <a:bodyPr wrap="none">
            <a:spAutoFit/>
          </a:bodyPr>
          <a:lstStyle/>
          <a:p>
            <a:endParaRPr lang="en-IN" dirty="0"/>
          </a:p>
        </p:txBody>
      </p:sp>
      <p:sp>
        <p:nvSpPr>
          <p:cNvPr id="6" name="TextBox 5">
            <a:extLst>
              <a:ext uri="{FF2B5EF4-FFF2-40B4-BE49-F238E27FC236}">
                <a16:creationId xmlns:a16="http://schemas.microsoft.com/office/drawing/2014/main" id="{F1D22864-DBF8-EB66-1698-2B5CE8F7848C}"/>
              </a:ext>
            </a:extLst>
          </p:cNvPr>
          <p:cNvSpPr txBox="1"/>
          <p:nvPr/>
        </p:nvSpPr>
        <p:spPr>
          <a:xfrm>
            <a:off x="1222744" y="300636"/>
            <a:ext cx="4596809" cy="584775"/>
          </a:xfrm>
          <a:prstGeom prst="rect">
            <a:avLst/>
          </a:prstGeom>
          <a:noFill/>
        </p:spPr>
        <p:txBody>
          <a:bodyPr wrap="square">
            <a:spAutoFit/>
          </a:bodyPr>
          <a:lstStyle/>
          <a:p>
            <a:pPr marL="457200" indent="-457200">
              <a:buFont typeface="Wingdings" panose="05000000000000000000" pitchFamily="2" charset="2"/>
              <a:buChar char="v"/>
            </a:pPr>
            <a:r>
              <a:rPr lang="en-US" sz="3200" dirty="0">
                <a:latin typeface="Aldhabi" panose="01000000000000000000" pitchFamily="2" charset="-78"/>
                <a:cs typeface="Aldhabi" panose="01000000000000000000" pitchFamily="2" charset="-78"/>
              </a:rPr>
              <a:t>Material : -</a:t>
            </a:r>
            <a:endParaRPr lang="en-IN" sz="3200" dirty="0">
              <a:latin typeface="Aldhabi" panose="01000000000000000000" pitchFamily="2" charset="-78"/>
              <a:cs typeface="Aldhabi" panose="01000000000000000000" pitchFamily="2" charset="-78"/>
            </a:endParaRPr>
          </a:p>
        </p:txBody>
      </p:sp>
      <p:sp>
        <p:nvSpPr>
          <p:cNvPr id="10" name="TextBox 9">
            <a:extLst>
              <a:ext uri="{FF2B5EF4-FFF2-40B4-BE49-F238E27FC236}">
                <a16:creationId xmlns:a16="http://schemas.microsoft.com/office/drawing/2014/main" id="{7626F05C-5D0C-D051-4E5C-61C22BC37D18}"/>
              </a:ext>
            </a:extLst>
          </p:cNvPr>
          <p:cNvSpPr txBox="1"/>
          <p:nvPr/>
        </p:nvSpPr>
        <p:spPr>
          <a:xfrm>
            <a:off x="416505" y="1074384"/>
            <a:ext cx="7366528" cy="3323987"/>
          </a:xfrm>
          <a:prstGeom prst="rect">
            <a:avLst/>
          </a:prstGeom>
          <a:noFill/>
        </p:spPr>
        <p:txBody>
          <a:bodyPr wrap="square">
            <a:spAutoFit/>
          </a:bodyPr>
          <a:lstStyle/>
          <a:p>
            <a:r>
              <a:rPr lang="en-US" sz="2400" dirty="0">
                <a:solidFill>
                  <a:schemeClr val="accent2">
                    <a:lumMod val="50000"/>
                  </a:schemeClr>
                </a:solidFill>
              </a:rPr>
              <a:t>Silica Sand: </a:t>
            </a:r>
            <a:r>
              <a:rPr lang="en-US" sz="1800" dirty="0"/>
              <a:t>The primary raw material, which is finely ground sand.</a:t>
            </a:r>
          </a:p>
          <a:p>
            <a:endParaRPr lang="en-US" sz="1800" dirty="0"/>
          </a:p>
          <a:p>
            <a:r>
              <a:rPr lang="en-US" sz="2400" dirty="0">
                <a:solidFill>
                  <a:schemeClr val="accent2">
                    <a:lumMod val="50000"/>
                  </a:schemeClr>
                </a:solidFill>
              </a:rPr>
              <a:t>Cement: </a:t>
            </a:r>
            <a:r>
              <a:rPr lang="en-US" sz="1800" dirty="0"/>
              <a:t>Typically Portland cement.</a:t>
            </a:r>
          </a:p>
          <a:p>
            <a:endParaRPr lang="en-US" sz="1800" dirty="0"/>
          </a:p>
          <a:p>
            <a:r>
              <a:rPr lang="en-US" sz="2400" dirty="0">
                <a:solidFill>
                  <a:schemeClr val="accent2">
                    <a:lumMod val="50000"/>
                  </a:schemeClr>
                </a:solidFill>
              </a:rPr>
              <a:t>Lime: </a:t>
            </a:r>
            <a:r>
              <a:rPr lang="en-US" sz="1800" dirty="0"/>
              <a:t>Sometimes used to improve workability and reduce the density.</a:t>
            </a:r>
          </a:p>
          <a:p>
            <a:endParaRPr lang="en-US" sz="1800" dirty="0"/>
          </a:p>
          <a:p>
            <a:r>
              <a:rPr lang="en-US" sz="2400" dirty="0">
                <a:solidFill>
                  <a:schemeClr val="accent2">
                    <a:lumMod val="50000"/>
                  </a:schemeClr>
                </a:solidFill>
              </a:rPr>
              <a:t>Aluminum Powder: </a:t>
            </a:r>
            <a:r>
              <a:rPr lang="en-US" sz="1800" dirty="0"/>
              <a:t>This acts as an expanding agent when mixed with water, creating tiny hydrogen gas bubbles.</a:t>
            </a:r>
          </a:p>
          <a:p>
            <a:endParaRPr lang="en-US" sz="1800" dirty="0"/>
          </a:p>
          <a:p>
            <a:r>
              <a:rPr lang="en-US" sz="2400" dirty="0">
                <a:solidFill>
                  <a:schemeClr val="accent2">
                    <a:lumMod val="50000"/>
                  </a:schemeClr>
                </a:solidFill>
              </a:rPr>
              <a:t>Water: </a:t>
            </a:r>
            <a:r>
              <a:rPr lang="en-US" sz="1800" dirty="0"/>
              <a:t>Needed for the chemical reaction that forms the AAC.</a:t>
            </a:r>
            <a:endParaRPr lang="en-IN" sz="1800" dirty="0"/>
          </a:p>
        </p:txBody>
      </p:sp>
    </p:spTree>
    <p:extLst>
      <p:ext uri="{BB962C8B-B14F-4D97-AF65-F5344CB8AC3E}">
        <p14:creationId xmlns:p14="http://schemas.microsoft.com/office/powerpoint/2010/main" val="4122860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Department of Civil Engineering, VIIT, Pune-48</a:t>
            </a: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5</a:t>
            </a:fld>
            <a:endParaRPr lang="en-IN" sz="1200" b="1" dirty="0">
              <a:solidFill>
                <a:schemeClr val="tx1"/>
              </a:solidFill>
            </a:endParaRPr>
          </a:p>
        </p:txBody>
      </p:sp>
      <p:sp>
        <p:nvSpPr>
          <p:cNvPr id="13" name="TextBox 12">
            <a:extLst>
              <a:ext uri="{FF2B5EF4-FFF2-40B4-BE49-F238E27FC236}">
                <a16:creationId xmlns:a16="http://schemas.microsoft.com/office/drawing/2014/main" id="{D3D7A74B-F049-1611-F988-FB3EE5110F12}"/>
              </a:ext>
            </a:extLst>
          </p:cNvPr>
          <p:cNvSpPr txBox="1"/>
          <p:nvPr/>
        </p:nvSpPr>
        <p:spPr>
          <a:xfrm>
            <a:off x="382772" y="928577"/>
            <a:ext cx="8647814" cy="4524315"/>
          </a:xfrm>
          <a:prstGeom prst="rect">
            <a:avLst/>
          </a:prstGeom>
          <a:noFill/>
        </p:spPr>
        <p:txBody>
          <a:bodyPr wrap="square">
            <a:spAutoFit/>
          </a:bodyPr>
          <a:lstStyle/>
          <a:p>
            <a:pPr marL="285750" indent="-285750">
              <a:buFont typeface="Arial" panose="020B0604020202020204" pitchFamily="34" charset="0"/>
              <a:buChar char="•"/>
            </a:pPr>
            <a:r>
              <a:rPr lang="en-IN" sz="1600" dirty="0">
                <a:solidFill>
                  <a:srgbClr val="FFC000"/>
                </a:solidFill>
              </a:rPr>
              <a:t>Material Preparation: - </a:t>
            </a:r>
            <a:r>
              <a:rPr lang="en-IN" sz="1600" dirty="0"/>
              <a:t>Fly ash, cement, and lime are mixed in predetermined proportions to create the raw material </a:t>
            </a:r>
            <a:r>
              <a:rPr lang="en-IN" sz="1600" dirty="0" err="1"/>
              <a:t>mixture.Silica</a:t>
            </a:r>
            <a:r>
              <a:rPr lang="en-IN" sz="1600" dirty="0"/>
              <a:t> sand is washed and prepared for use.</a:t>
            </a:r>
          </a:p>
          <a:p>
            <a:pPr marL="285750" indent="-285750">
              <a:buFont typeface="Arial" panose="020B0604020202020204" pitchFamily="34" charset="0"/>
              <a:buChar char="•"/>
            </a:pPr>
            <a:endParaRPr lang="en-IN" sz="1600" dirty="0"/>
          </a:p>
          <a:p>
            <a:endParaRPr lang="en-IN" sz="1600" dirty="0"/>
          </a:p>
          <a:p>
            <a:endParaRPr lang="en-IN" sz="1600" dirty="0"/>
          </a:p>
          <a:p>
            <a:endParaRPr lang="en-IN" sz="1600" dirty="0"/>
          </a:p>
          <a:p>
            <a:pPr marL="285750" indent="-285750">
              <a:buFont typeface="Arial" panose="020B0604020202020204" pitchFamily="34" charset="0"/>
              <a:buChar char="•"/>
            </a:pPr>
            <a:r>
              <a:rPr lang="en-IN" sz="1600" dirty="0">
                <a:solidFill>
                  <a:srgbClr val="FFC000"/>
                </a:solidFill>
              </a:rPr>
              <a:t>Addition of </a:t>
            </a:r>
            <a:r>
              <a:rPr lang="en-IN" sz="1600" dirty="0" err="1">
                <a:solidFill>
                  <a:srgbClr val="FFC000"/>
                </a:solidFill>
              </a:rPr>
              <a:t>Aluminum</a:t>
            </a:r>
            <a:r>
              <a:rPr lang="en-IN" sz="1600" dirty="0">
                <a:solidFill>
                  <a:srgbClr val="FFC000"/>
                </a:solidFill>
              </a:rPr>
              <a:t> Powder : </a:t>
            </a:r>
            <a:r>
              <a:rPr lang="en-IN" sz="1600" dirty="0"/>
              <a:t>- A small amount of </a:t>
            </a:r>
            <a:r>
              <a:rPr lang="en-IN" sz="1600" dirty="0" err="1"/>
              <a:t>aluminum</a:t>
            </a:r>
            <a:r>
              <a:rPr lang="en-IN" sz="1600" dirty="0"/>
              <a:t> powder is added to the slurry. This acts as a foaming agent.</a:t>
            </a:r>
          </a:p>
          <a:p>
            <a:endParaRPr lang="en-IN" sz="1600" dirty="0"/>
          </a:p>
          <a:p>
            <a:pPr marL="285750" indent="-285750">
              <a:buFont typeface="Arial" panose="020B0604020202020204" pitchFamily="34" charset="0"/>
              <a:buChar char="•"/>
            </a:pPr>
            <a:r>
              <a:rPr lang="en-IN" sz="1600" dirty="0">
                <a:solidFill>
                  <a:srgbClr val="FFC000"/>
                </a:solidFill>
              </a:rPr>
              <a:t>Mixing: - </a:t>
            </a:r>
            <a:r>
              <a:rPr lang="en-IN" sz="1600" dirty="0"/>
              <a:t>The slurry is thoroughly mixed to distribute the </a:t>
            </a:r>
            <a:r>
              <a:rPr lang="en-IN" sz="1600" dirty="0" err="1"/>
              <a:t>aluminum</a:t>
            </a:r>
            <a:r>
              <a:rPr lang="en-IN" sz="1600" dirty="0"/>
              <a:t> powder evenly.</a:t>
            </a:r>
          </a:p>
          <a:p>
            <a:endParaRPr lang="en-IN" sz="1600" dirty="0"/>
          </a:p>
          <a:p>
            <a:pPr marL="285750" indent="-285750">
              <a:buFont typeface="Arial" panose="020B0604020202020204" pitchFamily="34" charset="0"/>
              <a:buChar char="•"/>
            </a:pPr>
            <a:r>
              <a:rPr lang="en-IN" sz="1600" dirty="0">
                <a:solidFill>
                  <a:srgbClr val="FFC000"/>
                </a:solidFill>
              </a:rPr>
              <a:t>Pouring into Molds: </a:t>
            </a:r>
            <a:r>
              <a:rPr lang="en-IN" sz="1600" dirty="0"/>
              <a:t>- The mixed slurry is poured into </a:t>
            </a:r>
            <a:r>
              <a:rPr lang="en-IN" sz="1600" dirty="0" err="1"/>
              <a:t>molds</a:t>
            </a:r>
            <a:r>
              <a:rPr lang="en-IN" sz="1600" dirty="0"/>
              <a:t> of the desired shape and size.</a:t>
            </a:r>
          </a:p>
          <a:p>
            <a:endParaRPr lang="en-IN" sz="1600" dirty="0"/>
          </a:p>
          <a:p>
            <a:pPr marL="285750" indent="-285750">
              <a:buFont typeface="Arial" panose="020B0604020202020204" pitchFamily="34" charset="0"/>
              <a:buChar char="•"/>
            </a:pPr>
            <a:r>
              <a:rPr lang="en-IN" sz="1600" dirty="0">
                <a:solidFill>
                  <a:srgbClr val="FFC000"/>
                </a:solidFill>
              </a:rPr>
              <a:t>Curing: - </a:t>
            </a:r>
            <a:r>
              <a:rPr lang="en-IN" sz="1600" dirty="0"/>
              <a:t>The filled </a:t>
            </a:r>
            <a:r>
              <a:rPr lang="en-IN" sz="1600" dirty="0" err="1"/>
              <a:t>molds</a:t>
            </a:r>
            <a:r>
              <a:rPr lang="en-IN" sz="1600" dirty="0"/>
              <a:t> are kept in a controlled environment for a specific curing period. During this time, the </a:t>
            </a:r>
            <a:r>
              <a:rPr lang="en-IN" sz="1600" dirty="0" err="1"/>
              <a:t>aluminum</a:t>
            </a:r>
            <a:r>
              <a:rPr lang="en-IN" sz="1600" dirty="0"/>
              <a:t> powder reacts to release hydrogen gas, which creates tiny air bubbles in the mixture.</a:t>
            </a:r>
          </a:p>
          <a:p>
            <a:endParaRPr lang="en-IN" sz="1600" dirty="0"/>
          </a:p>
          <a:p>
            <a:pPr marL="285750" indent="-285750">
              <a:buFont typeface="Arial" panose="020B0604020202020204" pitchFamily="34" charset="0"/>
              <a:buChar char="•"/>
            </a:pPr>
            <a:endParaRPr lang="en-IN" sz="1600" dirty="0"/>
          </a:p>
        </p:txBody>
      </p:sp>
      <p:pic>
        <p:nvPicPr>
          <p:cNvPr id="14" name="Picture 13">
            <a:extLst>
              <a:ext uri="{FF2B5EF4-FFF2-40B4-BE49-F238E27FC236}">
                <a16:creationId xmlns:a16="http://schemas.microsoft.com/office/drawing/2014/main" id="{F8A39C8A-CBE6-171B-E135-C15673998F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9438" y="1244902"/>
            <a:ext cx="1570790" cy="1061489"/>
          </a:xfrm>
          <a:prstGeom prst="rect">
            <a:avLst/>
          </a:prstGeom>
        </p:spPr>
      </p:pic>
      <p:sp>
        <p:nvSpPr>
          <p:cNvPr id="16" name="TextBox 15">
            <a:extLst>
              <a:ext uri="{FF2B5EF4-FFF2-40B4-BE49-F238E27FC236}">
                <a16:creationId xmlns:a16="http://schemas.microsoft.com/office/drawing/2014/main" id="{60DE4A6E-8CE2-0328-DAB9-4C3C2CFCBDA0}"/>
              </a:ext>
            </a:extLst>
          </p:cNvPr>
          <p:cNvSpPr txBox="1"/>
          <p:nvPr/>
        </p:nvSpPr>
        <p:spPr>
          <a:xfrm>
            <a:off x="382772" y="1630361"/>
            <a:ext cx="4585750" cy="584775"/>
          </a:xfrm>
          <a:prstGeom prst="rect">
            <a:avLst/>
          </a:prstGeom>
          <a:noFill/>
        </p:spPr>
        <p:txBody>
          <a:bodyPr wrap="square">
            <a:spAutoFit/>
          </a:bodyPr>
          <a:lstStyle/>
          <a:p>
            <a:pPr marL="285750" indent="-285750">
              <a:buFont typeface="Arial" panose="020B0604020202020204" pitchFamily="34" charset="0"/>
              <a:buChar char="•"/>
            </a:pPr>
            <a:r>
              <a:rPr lang="en-IN" sz="1600" dirty="0">
                <a:solidFill>
                  <a:srgbClr val="FFC000"/>
                </a:solidFill>
              </a:rPr>
              <a:t>Slurry Preparation: - </a:t>
            </a:r>
            <a:r>
              <a:rPr lang="en-IN" sz="1600" dirty="0"/>
              <a:t>The raw material mixture is mixed with water to form a slurry.</a:t>
            </a:r>
          </a:p>
        </p:txBody>
      </p:sp>
      <p:sp>
        <p:nvSpPr>
          <p:cNvPr id="20" name="TextBox 19">
            <a:extLst>
              <a:ext uri="{FF2B5EF4-FFF2-40B4-BE49-F238E27FC236}">
                <a16:creationId xmlns:a16="http://schemas.microsoft.com/office/drawing/2014/main" id="{01296E9B-9686-0079-A066-D60A1CECF440}"/>
              </a:ext>
            </a:extLst>
          </p:cNvPr>
          <p:cNvSpPr txBox="1"/>
          <p:nvPr/>
        </p:nvSpPr>
        <p:spPr>
          <a:xfrm>
            <a:off x="895830" y="106129"/>
            <a:ext cx="7230642" cy="1138773"/>
          </a:xfrm>
          <a:prstGeom prst="rect">
            <a:avLst/>
          </a:prstGeom>
          <a:noFill/>
        </p:spPr>
        <p:txBody>
          <a:bodyPr wrap="square">
            <a:spAutoFit/>
          </a:bodyPr>
          <a:lstStyle/>
          <a:p>
            <a:pPr marL="342900" indent="-342900">
              <a:buFont typeface="Wingdings" panose="05000000000000000000" pitchFamily="2" charset="2"/>
              <a:buChar char="v"/>
            </a:pPr>
            <a:r>
              <a:rPr lang="en-US" sz="2400" dirty="0">
                <a:solidFill>
                  <a:srgbClr val="7030A0"/>
                </a:solidFill>
              </a:rPr>
              <a:t>Procedure : -  </a:t>
            </a:r>
            <a:r>
              <a:rPr lang="en-US" sz="2000" dirty="0">
                <a:solidFill>
                  <a:srgbClr val="7030A0"/>
                </a:solidFill>
              </a:rPr>
              <a:t>AAC (Autoclaved Aerated Concrete) blocks</a:t>
            </a:r>
            <a:br>
              <a:rPr lang="en-US" sz="2400" dirty="0">
                <a:solidFill>
                  <a:srgbClr val="7030A0"/>
                </a:solidFill>
              </a:rPr>
            </a:br>
            <a:br>
              <a:rPr lang="en-IN" sz="2400" dirty="0">
                <a:solidFill>
                  <a:srgbClr val="7030A0"/>
                </a:solidFill>
              </a:rPr>
            </a:br>
            <a:endParaRPr lang="en-IN" sz="2000" dirty="0">
              <a:solidFill>
                <a:srgbClr val="7030A0"/>
              </a:solidFill>
            </a:endParaRPr>
          </a:p>
        </p:txBody>
      </p:sp>
    </p:spTree>
    <p:extLst>
      <p:ext uri="{BB962C8B-B14F-4D97-AF65-F5344CB8AC3E}">
        <p14:creationId xmlns:p14="http://schemas.microsoft.com/office/powerpoint/2010/main" val="1365333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Department of Civil Engineering, VIIT, Pune-48</a:t>
            </a: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6</a:t>
            </a:fld>
            <a:endParaRPr lang="en-IN" sz="1200" b="1" dirty="0">
              <a:solidFill>
                <a:schemeClr val="tx1"/>
              </a:solidFill>
            </a:endParaRPr>
          </a:p>
        </p:txBody>
      </p:sp>
      <p:sp>
        <p:nvSpPr>
          <p:cNvPr id="12" name="TextBox 11">
            <a:extLst>
              <a:ext uri="{FF2B5EF4-FFF2-40B4-BE49-F238E27FC236}">
                <a16:creationId xmlns:a16="http://schemas.microsoft.com/office/drawing/2014/main" id="{739C8528-2244-F0A9-A2EF-1C4691EFB3D1}"/>
              </a:ext>
            </a:extLst>
          </p:cNvPr>
          <p:cNvSpPr txBox="1"/>
          <p:nvPr/>
        </p:nvSpPr>
        <p:spPr>
          <a:xfrm>
            <a:off x="668803" y="169206"/>
            <a:ext cx="8306946" cy="3293209"/>
          </a:xfrm>
          <a:prstGeom prst="rect">
            <a:avLst/>
          </a:prstGeom>
          <a:noFill/>
        </p:spPr>
        <p:txBody>
          <a:bodyPr wrap="square">
            <a:spAutoFit/>
          </a:bodyPr>
          <a:lstStyle/>
          <a:p>
            <a:pPr marL="285750" indent="-285750">
              <a:buFont typeface="Arial" panose="020B0604020202020204" pitchFamily="34" charset="0"/>
              <a:buChar char="•"/>
            </a:pPr>
            <a:r>
              <a:rPr lang="en-IN" sz="1600" dirty="0">
                <a:solidFill>
                  <a:srgbClr val="FFC000"/>
                </a:solidFill>
              </a:rPr>
              <a:t>Autoclaving : </a:t>
            </a:r>
            <a:r>
              <a:rPr lang="en-IN" sz="1600" dirty="0">
                <a:solidFill>
                  <a:schemeClr val="accent4">
                    <a:lumMod val="60000"/>
                    <a:lumOff val="40000"/>
                  </a:schemeClr>
                </a:solidFill>
              </a:rPr>
              <a:t>- </a:t>
            </a:r>
            <a:r>
              <a:rPr lang="en-IN" sz="1600" dirty="0"/>
              <a:t>After curing, the </a:t>
            </a:r>
            <a:r>
              <a:rPr lang="en-IN" sz="1600" dirty="0" err="1"/>
              <a:t>molds</a:t>
            </a:r>
            <a:r>
              <a:rPr lang="en-IN" sz="1600" dirty="0"/>
              <a:t> are placed in an autoclave, which is a high-pressure steam chamber. The autoclaving process subject the blocks to high-pressure steam and temperature, which accelerates the hardening of the material. This step is crucial for the formation of AAC blocks as it strengthens and solidifies them.</a:t>
            </a:r>
          </a:p>
          <a:p>
            <a:endParaRPr lang="en-IN" sz="1600" dirty="0"/>
          </a:p>
          <a:p>
            <a:pPr marL="285750" indent="-285750">
              <a:buFont typeface="Arial" panose="020B0604020202020204" pitchFamily="34" charset="0"/>
              <a:buChar char="•"/>
            </a:pPr>
            <a:r>
              <a:rPr lang="en-IN" sz="1600" dirty="0">
                <a:solidFill>
                  <a:srgbClr val="FFC000"/>
                </a:solidFill>
              </a:rPr>
              <a:t>Cutting and Trimming: -  </a:t>
            </a:r>
            <a:r>
              <a:rPr lang="en-IN" sz="1600" dirty="0"/>
              <a:t>Once the blocks have been autoclaved, they are removed from the </a:t>
            </a:r>
            <a:r>
              <a:rPr lang="en-IN" sz="1600" dirty="0" err="1"/>
              <a:t>molds</a:t>
            </a:r>
            <a:r>
              <a:rPr lang="en-IN" sz="1600" dirty="0"/>
              <a:t> and cut to the desired </a:t>
            </a:r>
            <a:r>
              <a:rPr lang="en-IN" sz="1600" dirty="0" err="1"/>
              <a:t>dimensions.Any</a:t>
            </a:r>
            <a:r>
              <a:rPr lang="en-IN" sz="1600" dirty="0"/>
              <a:t> excess material is trimmed off.</a:t>
            </a:r>
          </a:p>
          <a:p>
            <a:endParaRPr lang="en-IN" sz="1600" dirty="0">
              <a:solidFill>
                <a:srgbClr val="FFC000"/>
              </a:solidFill>
            </a:endParaRPr>
          </a:p>
          <a:p>
            <a:pPr marL="285750" indent="-285750">
              <a:buFont typeface="Arial" panose="020B0604020202020204" pitchFamily="34" charset="0"/>
              <a:buChar char="•"/>
            </a:pPr>
            <a:r>
              <a:rPr lang="en-IN" sz="1600" dirty="0">
                <a:solidFill>
                  <a:srgbClr val="FFC000"/>
                </a:solidFill>
              </a:rPr>
              <a:t>Quality Control : - </a:t>
            </a:r>
            <a:r>
              <a:rPr lang="en-IN" sz="1600" dirty="0"/>
              <a:t>The blocks are inspected for quality, including dimensions, strength, and appearance.</a:t>
            </a:r>
          </a:p>
          <a:p>
            <a:endParaRPr lang="en-IN" sz="1600" dirty="0"/>
          </a:p>
          <a:p>
            <a:pPr marL="285750" indent="-285750">
              <a:buFont typeface="Arial" panose="020B0604020202020204" pitchFamily="34" charset="0"/>
              <a:buChar char="•"/>
            </a:pPr>
            <a:r>
              <a:rPr lang="en-IN" sz="1600" dirty="0">
                <a:solidFill>
                  <a:srgbClr val="FFC000"/>
                </a:solidFill>
              </a:rPr>
              <a:t>Packing and Distribution : - </a:t>
            </a:r>
            <a:r>
              <a:rPr lang="en-IN" sz="1600" dirty="0"/>
              <a:t>The finished AAC blocks are packed and prepared for distribution to construction sites</a:t>
            </a:r>
          </a:p>
        </p:txBody>
      </p:sp>
      <p:pic>
        <p:nvPicPr>
          <p:cNvPr id="19" name="Picture 18" descr="A person in a warehouse with stacks of white boxes">
            <a:extLst>
              <a:ext uri="{FF2B5EF4-FFF2-40B4-BE49-F238E27FC236}">
                <a16:creationId xmlns:a16="http://schemas.microsoft.com/office/drawing/2014/main" id="{05499F60-5F2D-7E55-BEDB-E71E53AA1D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9947" y="3300413"/>
            <a:ext cx="2964658" cy="1352130"/>
          </a:xfrm>
          <a:prstGeom prst="rect">
            <a:avLst/>
          </a:prstGeom>
        </p:spPr>
      </p:pic>
    </p:spTree>
    <p:extLst>
      <p:ext uri="{BB962C8B-B14F-4D97-AF65-F5344CB8AC3E}">
        <p14:creationId xmlns:p14="http://schemas.microsoft.com/office/powerpoint/2010/main" val="3664614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Department of Civil Engineering, VIIT, Pune-48</a:t>
            </a: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7</a:t>
            </a:fld>
            <a:endParaRPr lang="en-IN" sz="1200" b="1" dirty="0">
              <a:solidFill>
                <a:schemeClr val="tx1"/>
              </a:solidFill>
            </a:endParaRPr>
          </a:p>
        </p:txBody>
      </p:sp>
      <p:sp>
        <p:nvSpPr>
          <p:cNvPr id="5" name="TextBox 4">
            <a:extLst>
              <a:ext uri="{FF2B5EF4-FFF2-40B4-BE49-F238E27FC236}">
                <a16:creationId xmlns:a16="http://schemas.microsoft.com/office/drawing/2014/main" id="{4FE49253-D781-2422-CDC6-DE28A4BE6273}"/>
              </a:ext>
            </a:extLst>
          </p:cNvPr>
          <p:cNvSpPr txBox="1"/>
          <p:nvPr/>
        </p:nvSpPr>
        <p:spPr>
          <a:xfrm>
            <a:off x="199489" y="1254686"/>
            <a:ext cx="7602886" cy="2308324"/>
          </a:xfrm>
          <a:prstGeom prst="rect">
            <a:avLst/>
          </a:prstGeom>
          <a:noFill/>
        </p:spPr>
        <p:txBody>
          <a:bodyPr wrap="square">
            <a:spAutoFit/>
          </a:bodyPr>
          <a:lstStyle/>
          <a:p>
            <a:pPr marL="285750" indent="-285750">
              <a:buFont typeface="Arial" panose="020B0604020202020204" pitchFamily="34" charset="0"/>
              <a:buChar char="•"/>
            </a:pPr>
            <a:r>
              <a:rPr lang="en-IN" sz="1800" dirty="0"/>
              <a:t>AAC Blocks is a unique and excellent type of building material due to its super heat, fire and sound resistance, AAC blocks are lightweight and offers ultimate workability, flexibility and durability.</a:t>
            </a:r>
          </a:p>
          <a:p>
            <a:pPr marL="285750" indent="-285750">
              <a:buFont typeface="Arial" panose="020B0604020202020204" pitchFamily="34" charset="0"/>
              <a:buChar char="•"/>
            </a:pPr>
            <a:r>
              <a:rPr lang="en-IN" sz="1800" dirty="0"/>
              <a:t> Its main ingredients include sand, water, quicklime, cement and gypsum. </a:t>
            </a:r>
          </a:p>
          <a:p>
            <a:pPr marL="285750" indent="-285750">
              <a:buFont typeface="Arial" panose="020B0604020202020204" pitchFamily="34" charset="0"/>
              <a:buChar char="•"/>
            </a:pPr>
            <a:r>
              <a:rPr lang="en-IN" sz="1800" dirty="0"/>
              <a:t>The chemical reaction due to the </a:t>
            </a:r>
            <a:r>
              <a:rPr lang="en-IN" sz="1800" dirty="0" err="1"/>
              <a:t>aluminum</a:t>
            </a:r>
            <a:r>
              <a:rPr lang="en-IN" sz="1800" dirty="0"/>
              <a:t> paste provides AAC its distinct porous structure, lightness, and insulation properties, completely different compared to other lightweight concrete materials.</a:t>
            </a:r>
          </a:p>
          <a:p>
            <a:pPr marL="285750" indent="-285750">
              <a:buFont typeface="Arial" panose="020B0604020202020204" pitchFamily="34" charset="0"/>
              <a:buChar char="•"/>
            </a:pPr>
            <a:r>
              <a:rPr lang="en-IN" sz="1800" dirty="0"/>
              <a:t>It allows liquid or air to pass through slowly . </a:t>
            </a:r>
          </a:p>
        </p:txBody>
      </p:sp>
      <p:sp>
        <p:nvSpPr>
          <p:cNvPr id="6" name="TextBox 5">
            <a:extLst>
              <a:ext uri="{FF2B5EF4-FFF2-40B4-BE49-F238E27FC236}">
                <a16:creationId xmlns:a16="http://schemas.microsoft.com/office/drawing/2014/main" id="{157929D8-F603-44FE-FCE5-C495F9C1B226}"/>
              </a:ext>
            </a:extLst>
          </p:cNvPr>
          <p:cNvSpPr txBox="1"/>
          <p:nvPr/>
        </p:nvSpPr>
        <p:spPr>
          <a:xfrm>
            <a:off x="935025" y="293358"/>
            <a:ext cx="6290797" cy="584775"/>
          </a:xfrm>
          <a:prstGeom prst="rect">
            <a:avLst/>
          </a:prstGeom>
          <a:noFill/>
        </p:spPr>
        <p:txBody>
          <a:bodyPr wrap="square" rtlCol="0">
            <a:spAutoFit/>
          </a:bodyPr>
          <a:lstStyle/>
          <a:p>
            <a:pPr marL="342900" indent="-342900">
              <a:buFont typeface="Wingdings" panose="05000000000000000000" pitchFamily="2" charset="2"/>
              <a:buChar char="Ø"/>
            </a:pPr>
            <a:r>
              <a:rPr lang="en-US" sz="3200" dirty="0">
                <a:solidFill>
                  <a:schemeClr val="accent2"/>
                </a:solidFill>
                <a:latin typeface="Aldhabi" panose="01000000000000000000" pitchFamily="2" charset="-78"/>
                <a:cs typeface="Aldhabi" panose="01000000000000000000" pitchFamily="2" charset="-78"/>
              </a:rPr>
              <a:t>How does ACC block </a:t>
            </a:r>
            <a:r>
              <a:rPr lang="en-US" sz="3200" dirty="0" err="1">
                <a:solidFill>
                  <a:schemeClr val="accent2"/>
                </a:solidFill>
                <a:latin typeface="Aldhabi" panose="01000000000000000000" pitchFamily="2" charset="-78"/>
                <a:cs typeface="Aldhabi" panose="01000000000000000000" pitchFamily="2" charset="-78"/>
              </a:rPr>
              <a:t>achive</a:t>
            </a:r>
            <a:r>
              <a:rPr lang="en-US" sz="3200" dirty="0">
                <a:solidFill>
                  <a:schemeClr val="accent2"/>
                </a:solidFill>
                <a:latin typeface="Aldhabi" panose="01000000000000000000" pitchFamily="2" charset="-78"/>
                <a:cs typeface="Aldhabi" panose="01000000000000000000" pitchFamily="2" charset="-78"/>
              </a:rPr>
              <a:t> it’s porous structure ???</a:t>
            </a:r>
            <a:endParaRPr lang="en-IN" sz="3200" dirty="0">
              <a:solidFill>
                <a:schemeClr val="accent2"/>
              </a:solidFill>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893903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Department of Civil Engineering, VIIT, Pune-48</a:t>
            </a: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8</a:t>
            </a:fld>
            <a:endParaRPr lang="en-IN" sz="1200" b="1" dirty="0">
              <a:solidFill>
                <a:schemeClr val="tx1"/>
              </a:solidFill>
            </a:endParaRPr>
          </a:p>
        </p:txBody>
      </p:sp>
      <p:sp>
        <p:nvSpPr>
          <p:cNvPr id="6" name="TextBox 5">
            <a:extLst>
              <a:ext uri="{FF2B5EF4-FFF2-40B4-BE49-F238E27FC236}">
                <a16:creationId xmlns:a16="http://schemas.microsoft.com/office/drawing/2014/main" id="{157929D8-F603-44FE-FCE5-C495F9C1B226}"/>
              </a:ext>
            </a:extLst>
          </p:cNvPr>
          <p:cNvSpPr txBox="1"/>
          <p:nvPr/>
        </p:nvSpPr>
        <p:spPr>
          <a:xfrm>
            <a:off x="914399" y="60912"/>
            <a:ext cx="6290797" cy="584775"/>
          </a:xfrm>
          <a:prstGeom prst="rect">
            <a:avLst/>
          </a:prstGeom>
          <a:noFill/>
        </p:spPr>
        <p:txBody>
          <a:bodyPr wrap="square" rtlCol="0">
            <a:spAutoFit/>
          </a:bodyPr>
          <a:lstStyle/>
          <a:p>
            <a:pPr marL="342900" indent="-342900">
              <a:buFont typeface="Wingdings" panose="05000000000000000000" pitchFamily="2" charset="2"/>
              <a:buChar char="Ø"/>
            </a:pPr>
            <a:r>
              <a:rPr lang="en-US" sz="3200" dirty="0">
                <a:solidFill>
                  <a:schemeClr val="accent1">
                    <a:lumMod val="50000"/>
                  </a:schemeClr>
                </a:solidFill>
                <a:latin typeface="Aldhabi" panose="01000000000000000000" pitchFamily="2" charset="-78"/>
                <a:cs typeface="Aldhabi" panose="01000000000000000000" pitchFamily="2" charset="-78"/>
              </a:rPr>
              <a:t>Advantages for C4x blocks : - </a:t>
            </a:r>
            <a:endParaRPr lang="en-IN" sz="3200" dirty="0">
              <a:solidFill>
                <a:schemeClr val="accent1">
                  <a:lumMod val="50000"/>
                </a:schemeClr>
              </a:solidFill>
              <a:latin typeface="Aldhabi" panose="01000000000000000000" pitchFamily="2" charset="-78"/>
              <a:cs typeface="Aldhabi" panose="01000000000000000000" pitchFamily="2" charset="-78"/>
            </a:endParaRPr>
          </a:p>
        </p:txBody>
      </p:sp>
      <p:sp>
        <p:nvSpPr>
          <p:cNvPr id="3" name="TextBox 2">
            <a:extLst>
              <a:ext uri="{FF2B5EF4-FFF2-40B4-BE49-F238E27FC236}">
                <a16:creationId xmlns:a16="http://schemas.microsoft.com/office/drawing/2014/main" id="{0D2E0C1A-194F-2254-B883-8CFDE43E1A99}"/>
              </a:ext>
            </a:extLst>
          </p:cNvPr>
          <p:cNvSpPr txBox="1"/>
          <p:nvPr/>
        </p:nvSpPr>
        <p:spPr>
          <a:xfrm>
            <a:off x="536264" y="878133"/>
            <a:ext cx="8119598" cy="3754874"/>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50"/>
                </a:solidFill>
              </a:rPr>
              <a:t>Lightweight : -  </a:t>
            </a:r>
            <a:r>
              <a:rPr lang="en-IN" dirty="0"/>
              <a:t>AAC blocks are significantly lighter than traditional concrete blocks, making them easier to handle and transport.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solidFill>
                  <a:srgbClr val="00B050"/>
                </a:solidFill>
              </a:rPr>
              <a:t>Insulation: - </a:t>
            </a:r>
            <a:r>
              <a:rPr lang="en-IN" dirty="0"/>
              <a:t>They provide excellent thermal insulation, which can help reduce energy consumption for heating and cooling.</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solidFill>
                  <a:srgbClr val="00B050"/>
                </a:solidFill>
              </a:rPr>
              <a:t>Fire-resistant : -  </a:t>
            </a:r>
            <a:r>
              <a:rPr lang="en-IN" dirty="0"/>
              <a:t>AAC blocks have good fire resistance properties, offering increased safety in case of a fire.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solidFill>
                  <a:srgbClr val="00B050"/>
                </a:solidFill>
              </a:rPr>
              <a:t>Sound insulation: -  </a:t>
            </a:r>
            <a:r>
              <a:rPr lang="en-IN" dirty="0"/>
              <a:t>They offer good sound insulation, making them suitable for buildings in noisy environments.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solidFill>
                  <a:srgbClr val="00B050"/>
                </a:solidFill>
              </a:rPr>
              <a:t>Eco-friendly :  </a:t>
            </a:r>
            <a:r>
              <a:rPr lang="en-IN" dirty="0"/>
              <a:t>-  AAC blocks are made from sustainable materials and produce fewer greenhouse gas emissions during manufacturing compared to traditional concrete blocks.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solidFill>
                  <a:srgbClr val="00B050"/>
                </a:solidFill>
              </a:rPr>
              <a:t>Durability : - </a:t>
            </a:r>
            <a:r>
              <a:rPr lang="en-IN" dirty="0"/>
              <a:t>They are long-lasting and have low maintenance </a:t>
            </a:r>
            <a:r>
              <a:rPr lang="en-IN" dirty="0" err="1"/>
              <a:t>requirements.Easy</a:t>
            </a:r>
            <a:r>
              <a:rPr lang="en-IN" dirty="0"/>
              <a:t> to work with: AAC blocks are easy to cut, shape, and install, which can save on construction time and </a:t>
            </a:r>
            <a:r>
              <a:rPr lang="en-IN" dirty="0" err="1"/>
              <a:t>labor</a:t>
            </a:r>
            <a:r>
              <a:rPr lang="en-IN" dirty="0"/>
              <a:t> costs.</a:t>
            </a:r>
          </a:p>
        </p:txBody>
      </p:sp>
    </p:spTree>
    <p:extLst>
      <p:ext uri="{BB962C8B-B14F-4D97-AF65-F5344CB8AC3E}">
        <p14:creationId xmlns:p14="http://schemas.microsoft.com/office/powerpoint/2010/main" val="2884500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Department of Civil Engineering, VIIT, Pune-48</a:t>
            </a: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9</a:t>
            </a:fld>
            <a:endParaRPr lang="en-IN" sz="1200" b="1" dirty="0">
              <a:solidFill>
                <a:schemeClr val="tx1"/>
              </a:solidFill>
            </a:endParaRPr>
          </a:p>
        </p:txBody>
      </p:sp>
      <p:sp>
        <p:nvSpPr>
          <p:cNvPr id="6" name="TextBox 5">
            <a:extLst>
              <a:ext uri="{FF2B5EF4-FFF2-40B4-BE49-F238E27FC236}">
                <a16:creationId xmlns:a16="http://schemas.microsoft.com/office/drawing/2014/main" id="{157929D8-F603-44FE-FCE5-C495F9C1B226}"/>
              </a:ext>
            </a:extLst>
          </p:cNvPr>
          <p:cNvSpPr txBox="1"/>
          <p:nvPr/>
        </p:nvSpPr>
        <p:spPr>
          <a:xfrm>
            <a:off x="914399" y="60912"/>
            <a:ext cx="6290797" cy="584775"/>
          </a:xfrm>
          <a:prstGeom prst="rect">
            <a:avLst/>
          </a:prstGeom>
          <a:noFill/>
        </p:spPr>
        <p:txBody>
          <a:bodyPr wrap="square" rtlCol="0">
            <a:spAutoFit/>
          </a:bodyPr>
          <a:lstStyle/>
          <a:p>
            <a:pPr marL="342900" indent="-342900">
              <a:buFont typeface="Wingdings" panose="05000000000000000000" pitchFamily="2" charset="2"/>
              <a:buChar char="Ø"/>
            </a:pPr>
            <a:r>
              <a:rPr lang="en-US" sz="3200" dirty="0">
                <a:solidFill>
                  <a:schemeClr val="accent5">
                    <a:lumMod val="75000"/>
                  </a:schemeClr>
                </a:solidFill>
                <a:latin typeface="Aldhabi" panose="01000000000000000000" pitchFamily="2" charset="-78"/>
                <a:cs typeface="Aldhabi" panose="01000000000000000000" pitchFamily="2" charset="-78"/>
              </a:rPr>
              <a:t>Disadvantage for C4x blocks : - </a:t>
            </a:r>
            <a:endParaRPr lang="en-IN" sz="3200" dirty="0">
              <a:solidFill>
                <a:schemeClr val="accent5">
                  <a:lumMod val="75000"/>
                </a:schemeClr>
              </a:solidFill>
              <a:latin typeface="Aldhabi" panose="01000000000000000000" pitchFamily="2" charset="-78"/>
              <a:cs typeface="Aldhabi" panose="01000000000000000000" pitchFamily="2" charset="-78"/>
            </a:endParaRPr>
          </a:p>
        </p:txBody>
      </p:sp>
      <p:sp>
        <p:nvSpPr>
          <p:cNvPr id="3" name="TextBox 2">
            <a:extLst>
              <a:ext uri="{FF2B5EF4-FFF2-40B4-BE49-F238E27FC236}">
                <a16:creationId xmlns:a16="http://schemas.microsoft.com/office/drawing/2014/main" id="{0D2E0C1A-194F-2254-B883-8CFDE43E1A99}"/>
              </a:ext>
            </a:extLst>
          </p:cNvPr>
          <p:cNvSpPr txBox="1"/>
          <p:nvPr/>
        </p:nvSpPr>
        <p:spPr>
          <a:xfrm>
            <a:off x="55000" y="921792"/>
            <a:ext cx="9143999" cy="4031873"/>
          </a:xfrm>
          <a:prstGeom prst="rect">
            <a:avLst/>
          </a:prstGeom>
          <a:noFill/>
        </p:spPr>
        <p:txBody>
          <a:bodyPr wrap="square">
            <a:spAutoFit/>
          </a:bodyPr>
          <a:lstStyle/>
          <a:p>
            <a:pPr marL="285750" indent="-285750">
              <a:buFont typeface="Arial" panose="020B0604020202020204" pitchFamily="34" charset="0"/>
              <a:buChar char="•"/>
            </a:pPr>
            <a:r>
              <a:rPr lang="en-IN" sz="1600" dirty="0">
                <a:solidFill>
                  <a:schemeClr val="accent5">
                    <a:lumMod val="75000"/>
                  </a:schemeClr>
                </a:solidFill>
              </a:rPr>
              <a:t>Cost: -  </a:t>
            </a:r>
            <a:r>
              <a:rPr lang="en-IN" sz="1600" dirty="0"/>
              <a:t>AAC blocks can be more expensive than traditional concrete blocks, which can impact the overall cost of construction. </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solidFill>
                  <a:schemeClr val="accent5">
                    <a:lumMod val="75000"/>
                  </a:schemeClr>
                </a:solidFill>
              </a:rPr>
              <a:t>Limited availability : -  </a:t>
            </a:r>
            <a:r>
              <a:rPr lang="en-IN" sz="1600" dirty="0"/>
              <a:t>In some regions, AAC blocks may not be readily available, making them less practical for certain construction projects. </a:t>
            </a:r>
          </a:p>
          <a:p>
            <a:pPr marL="285750" indent="-285750">
              <a:buFont typeface="Arial" panose="020B0604020202020204" pitchFamily="34" charset="0"/>
              <a:buChar char="•"/>
            </a:pPr>
            <a:endParaRPr lang="en-IN" sz="1600" dirty="0">
              <a:solidFill>
                <a:schemeClr val="accent5">
                  <a:lumMod val="75000"/>
                </a:schemeClr>
              </a:solidFill>
            </a:endParaRPr>
          </a:p>
          <a:p>
            <a:pPr marL="285750" indent="-285750">
              <a:buFont typeface="Arial" panose="020B0604020202020204" pitchFamily="34" charset="0"/>
              <a:buChar char="•"/>
            </a:pPr>
            <a:r>
              <a:rPr lang="en-IN" sz="1600" dirty="0">
                <a:solidFill>
                  <a:schemeClr val="accent5">
                    <a:lumMod val="75000"/>
                  </a:schemeClr>
                </a:solidFill>
              </a:rPr>
              <a:t>Strength : -  </a:t>
            </a:r>
            <a:r>
              <a:rPr lang="en-IN" sz="1600" dirty="0"/>
              <a:t>While AAC blocks are strong enough for most applications, they may not be as strong as conventional concrete in some high-stress situations. </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solidFill>
                  <a:schemeClr val="accent5">
                    <a:lumMod val="75000"/>
                  </a:schemeClr>
                </a:solidFill>
              </a:rPr>
              <a:t>Moisture absorption : -  </a:t>
            </a:r>
            <a:r>
              <a:rPr lang="en-IN" sz="1600" dirty="0"/>
              <a:t>AAC blocks can absorb moisture, and if not properly sealed, this can lead to issues like </a:t>
            </a:r>
            <a:r>
              <a:rPr lang="en-IN" sz="1600" dirty="0" err="1"/>
              <a:t>mold</a:t>
            </a:r>
            <a:r>
              <a:rPr lang="en-IN" sz="1600" dirty="0"/>
              <a:t> and deterioration.</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solidFill>
                  <a:schemeClr val="accent5">
                    <a:lumMod val="75000"/>
                  </a:schemeClr>
                </a:solidFill>
              </a:rPr>
              <a:t>Skill required :  </a:t>
            </a:r>
            <a:r>
              <a:rPr lang="en-IN" sz="1600" dirty="0"/>
              <a:t>- Specialized construction skills may be needed to work with AAC blocks effectively.</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solidFill>
                  <a:schemeClr val="accent5">
                    <a:lumMod val="75000"/>
                  </a:schemeClr>
                </a:solidFill>
              </a:rPr>
              <a:t>Transportation costs : -  </a:t>
            </a:r>
            <a:r>
              <a:rPr lang="en-IN" sz="1600" dirty="0"/>
              <a:t>The lightweight nature of AAC blocks can make them vulnerable to damage during transportation, increasing costs .</a:t>
            </a:r>
          </a:p>
        </p:txBody>
      </p:sp>
    </p:spTree>
    <p:extLst>
      <p:ext uri="{BB962C8B-B14F-4D97-AF65-F5344CB8AC3E}">
        <p14:creationId xmlns:p14="http://schemas.microsoft.com/office/powerpoint/2010/main" val="1351826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3263</TotalTime>
  <Words>2176</Words>
  <Application>Microsoft Office PowerPoint</Application>
  <PresentationFormat>On-screen Show (16:9)</PresentationFormat>
  <Paragraphs>189</Paragraphs>
  <Slides>19</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Aldhabi</vt:lpstr>
      <vt:lpstr>Algerian</vt:lpstr>
      <vt:lpstr>Arial</vt:lpstr>
      <vt:lpstr>Biome Light</vt:lpstr>
      <vt:lpstr>Calibri</vt:lpstr>
      <vt:lpstr>Calibri Light</vt:lpstr>
      <vt:lpstr>Wingdings</vt:lpstr>
      <vt:lpstr>Office Theme</vt:lpstr>
      <vt:lpstr>Topic :-  STUDY  OF  MANUFACTURING   FOR SIPOREX AAC BLOCKS &amp; PAVER BLOCKS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References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and Standard Practices for Engineers</dc:title>
  <dc:creator>Viit Viit</dc:creator>
  <cp:lastModifiedBy>KRUSHNA BABAR</cp:lastModifiedBy>
  <cp:revision>150</cp:revision>
  <dcterms:created xsi:type="dcterms:W3CDTF">2020-04-02T16:05:06Z</dcterms:created>
  <dcterms:modified xsi:type="dcterms:W3CDTF">2023-12-15T07:30:08Z</dcterms:modified>
</cp:coreProperties>
</file>