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6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5" r:id="rId7"/>
    <p:sldId id="263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F1694-67DC-4469-A8CD-DFA23C5D5A08}" v="3" dt="2023-03-30T16:36:37.011"/>
    <p1510:client id="{42C0BCDD-BD88-4321-82A8-4606EE446FFB}" v="83" dt="2023-03-30T16:33:56.424"/>
    <p1510:client id="{C606E66D-121A-4774-BCBC-F234910FBB01}" v="87" dt="2023-03-31T12:23:06.154"/>
    <p1510:client id="{E25D7978-B06B-4800-8163-D0F272BC6C62}" v="1" dt="2023-03-31T04:32:26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16" autoAdjust="0"/>
  </p:normalViewPr>
  <p:slideViewPr>
    <p:cSldViewPr snapToGrid="0">
      <p:cViewPr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1CAA9-D6D9-4184-8897-F59E90159D6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E54825-87E1-4A9B-A7FA-A642B83973F6}">
      <dgm:prSet/>
      <dgm:spPr/>
      <dgm:t>
        <a:bodyPr/>
        <a:lstStyle/>
        <a:p>
          <a:r>
            <a:rPr lang="en-US"/>
            <a:t>Heart disease is the leading cause of death in the world over the past 10 years.</a:t>
          </a:r>
        </a:p>
      </dgm:t>
    </dgm:pt>
    <dgm:pt modelId="{87DA96BF-17D1-4560-BAD1-D501E88E2FFD}" type="parTrans" cxnId="{1A5893D2-1E32-4696-9B96-FDEC73DB0D03}">
      <dgm:prSet/>
      <dgm:spPr/>
      <dgm:t>
        <a:bodyPr/>
        <a:lstStyle/>
        <a:p>
          <a:endParaRPr lang="en-US"/>
        </a:p>
      </dgm:t>
    </dgm:pt>
    <dgm:pt modelId="{D2059CAE-5639-4A0E-AB0B-2B90B3F8774C}" type="sibTrans" cxnId="{1A5893D2-1E32-4696-9B96-FDEC73DB0D03}">
      <dgm:prSet/>
      <dgm:spPr/>
      <dgm:t>
        <a:bodyPr/>
        <a:lstStyle/>
        <a:p>
          <a:endParaRPr lang="en-US"/>
        </a:p>
      </dgm:t>
    </dgm:pt>
    <dgm:pt modelId="{5945373C-97CC-4BDF-AD9A-68D9A1192DA8}">
      <dgm:prSet/>
      <dgm:spPr/>
      <dgm:t>
        <a:bodyPr/>
        <a:lstStyle/>
        <a:p>
          <a:r>
            <a:rPr lang="en-US"/>
            <a:t>The goal of this project is to analyse the heart disease occurrence , based on the combination of features that describes the heart disease.</a:t>
          </a:r>
        </a:p>
      </dgm:t>
    </dgm:pt>
    <dgm:pt modelId="{9F88A105-5968-4031-B35D-BB27AC1E67BC}" type="parTrans" cxnId="{C12199ED-D9D7-4C8C-9055-D576D42AD228}">
      <dgm:prSet/>
      <dgm:spPr/>
      <dgm:t>
        <a:bodyPr/>
        <a:lstStyle/>
        <a:p>
          <a:endParaRPr lang="en-US"/>
        </a:p>
      </dgm:t>
    </dgm:pt>
    <dgm:pt modelId="{A3A16B5B-39B7-43D4-BC95-9A1CC0617864}" type="sibTrans" cxnId="{C12199ED-D9D7-4C8C-9055-D576D42AD228}">
      <dgm:prSet/>
      <dgm:spPr/>
      <dgm:t>
        <a:bodyPr/>
        <a:lstStyle/>
        <a:p>
          <a:endParaRPr lang="en-US"/>
        </a:p>
      </dgm:t>
    </dgm:pt>
    <dgm:pt modelId="{305BEC3A-9213-4BEE-BDFC-1842DB67F462}">
      <dgm:prSet/>
      <dgm:spPr/>
      <dgm:t>
        <a:bodyPr/>
        <a:lstStyle/>
        <a:p>
          <a:r>
            <a:rPr lang="en-US"/>
            <a:t>There are several parameter such as high blood pressure, high cholesterol, fasting blood sugar, coronary artery disease(AHD) etc. for analysing the person have a heart disease or not.</a:t>
          </a:r>
        </a:p>
      </dgm:t>
    </dgm:pt>
    <dgm:pt modelId="{DD7A60B3-EE8C-4BBC-82E9-0F3053E9F07E}" type="parTrans" cxnId="{308ECB9B-5E08-4809-9A79-B94616137975}">
      <dgm:prSet/>
      <dgm:spPr/>
      <dgm:t>
        <a:bodyPr/>
        <a:lstStyle/>
        <a:p>
          <a:endParaRPr lang="en-US"/>
        </a:p>
      </dgm:t>
    </dgm:pt>
    <dgm:pt modelId="{77C92BDC-34F5-4F98-A6C7-43BAAF0F07E1}" type="sibTrans" cxnId="{308ECB9B-5E08-4809-9A79-B94616137975}">
      <dgm:prSet/>
      <dgm:spPr/>
      <dgm:t>
        <a:bodyPr/>
        <a:lstStyle/>
        <a:p>
          <a:endParaRPr lang="en-US"/>
        </a:p>
      </dgm:t>
    </dgm:pt>
    <dgm:pt modelId="{4466D5BE-A07A-4D86-AE8D-0B28BBB36BA9}" type="pres">
      <dgm:prSet presAssocID="{28E1CAA9-D6D9-4184-8897-F59E90159D6C}" presName="outerComposite" presStyleCnt="0">
        <dgm:presLayoutVars>
          <dgm:chMax val="5"/>
          <dgm:dir/>
          <dgm:resizeHandles val="exact"/>
        </dgm:presLayoutVars>
      </dgm:prSet>
      <dgm:spPr/>
    </dgm:pt>
    <dgm:pt modelId="{52B47A30-05FA-47E5-B8F6-B89E51DB6572}" type="pres">
      <dgm:prSet presAssocID="{28E1CAA9-D6D9-4184-8897-F59E90159D6C}" presName="dummyMaxCanvas" presStyleCnt="0">
        <dgm:presLayoutVars/>
      </dgm:prSet>
      <dgm:spPr/>
    </dgm:pt>
    <dgm:pt modelId="{08D03721-3146-495F-A78B-B3DEDDBA19D9}" type="pres">
      <dgm:prSet presAssocID="{28E1CAA9-D6D9-4184-8897-F59E90159D6C}" presName="ThreeNodes_1" presStyleLbl="node1" presStyleIdx="0" presStyleCnt="3">
        <dgm:presLayoutVars>
          <dgm:bulletEnabled val="1"/>
        </dgm:presLayoutVars>
      </dgm:prSet>
      <dgm:spPr/>
    </dgm:pt>
    <dgm:pt modelId="{3D57BA15-296E-4138-8D20-0F89945E53D5}" type="pres">
      <dgm:prSet presAssocID="{28E1CAA9-D6D9-4184-8897-F59E90159D6C}" presName="ThreeNodes_2" presStyleLbl="node1" presStyleIdx="1" presStyleCnt="3">
        <dgm:presLayoutVars>
          <dgm:bulletEnabled val="1"/>
        </dgm:presLayoutVars>
      </dgm:prSet>
      <dgm:spPr/>
    </dgm:pt>
    <dgm:pt modelId="{18AE8396-82D7-4EF4-94F7-C916820F5206}" type="pres">
      <dgm:prSet presAssocID="{28E1CAA9-D6D9-4184-8897-F59E90159D6C}" presName="ThreeNodes_3" presStyleLbl="node1" presStyleIdx="2" presStyleCnt="3">
        <dgm:presLayoutVars>
          <dgm:bulletEnabled val="1"/>
        </dgm:presLayoutVars>
      </dgm:prSet>
      <dgm:spPr/>
    </dgm:pt>
    <dgm:pt modelId="{F8F823BA-2A33-4F59-A88B-F3D7B7CAC349}" type="pres">
      <dgm:prSet presAssocID="{28E1CAA9-D6D9-4184-8897-F59E90159D6C}" presName="ThreeConn_1-2" presStyleLbl="fgAccFollowNode1" presStyleIdx="0" presStyleCnt="2">
        <dgm:presLayoutVars>
          <dgm:bulletEnabled val="1"/>
        </dgm:presLayoutVars>
      </dgm:prSet>
      <dgm:spPr/>
    </dgm:pt>
    <dgm:pt modelId="{50945B3A-79E4-4455-BB22-DFF6A301BEE3}" type="pres">
      <dgm:prSet presAssocID="{28E1CAA9-D6D9-4184-8897-F59E90159D6C}" presName="ThreeConn_2-3" presStyleLbl="fgAccFollowNode1" presStyleIdx="1" presStyleCnt="2">
        <dgm:presLayoutVars>
          <dgm:bulletEnabled val="1"/>
        </dgm:presLayoutVars>
      </dgm:prSet>
      <dgm:spPr/>
    </dgm:pt>
    <dgm:pt modelId="{34A3F0FE-FC3E-4B1E-A1A6-68116A2667FC}" type="pres">
      <dgm:prSet presAssocID="{28E1CAA9-D6D9-4184-8897-F59E90159D6C}" presName="ThreeNodes_1_text" presStyleLbl="node1" presStyleIdx="2" presStyleCnt="3">
        <dgm:presLayoutVars>
          <dgm:bulletEnabled val="1"/>
        </dgm:presLayoutVars>
      </dgm:prSet>
      <dgm:spPr/>
    </dgm:pt>
    <dgm:pt modelId="{8568138F-A345-4C2C-B4B5-78FABA652E17}" type="pres">
      <dgm:prSet presAssocID="{28E1CAA9-D6D9-4184-8897-F59E90159D6C}" presName="ThreeNodes_2_text" presStyleLbl="node1" presStyleIdx="2" presStyleCnt="3">
        <dgm:presLayoutVars>
          <dgm:bulletEnabled val="1"/>
        </dgm:presLayoutVars>
      </dgm:prSet>
      <dgm:spPr/>
    </dgm:pt>
    <dgm:pt modelId="{CF5D05AA-4A17-484D-900C-A5D89312B3BA}" type="pres">
      <dgm:prSet presAssocID="{28E1CAA9-D6D9-4184-8897-F59E90159D6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A4E2E12-2908-4C40-BAF5-FFB1A720F9A4}" type="presOf" srcId="{5945373C-97CC-4BDF-AD9A-68D9A1192DA8}" destId="{3D57BA15-296E-4138-8D20-0F89945E53D5}" srcOrd="0" destOrd="0" presId="urn:microsoft.com/office/officeart/2005/8/layout/vProcess5"/>
    <dgm:cxn modelId="{A9A32015-2017-4626-A388-846A202FD717}" type="presOf" srcId="{1FE54825-87E1-4A9B-A7FA-A642B83973F6}" destId="{08D03721-3146-495F-A78B-B3DEDDBA19D9}" srcOrd="0" destOrd="0" presId="urn:microsoft.com/office/officeart/2005/8/layout/vProcess5"/>
    <dgm:cxn modelId="{00E0193F-9C37-4057-B02F-EDD597398B23}" type="presOf" srcId="{28E1CAA9-D6D9-4184-8897-F59E90159D6C}" destId="{4466D5BE-A07A-4D86-AE8D-0B28BBB36BA9}" srcOrd="0" destOrd="0" presId="urn:microsoft.com/office/officeart/2005/8/layout/vProcess5"/>
    <dgm:cxn modelId="{588BE966-F70E-4F73-8E67-4B2744BC51A8}" type="presOf" srcId="{5945373C-97CC-4BDF-AD9A-68D9A1192DA8}" destId="{8568138F-A345-4C2C-B4B5-78FABA652E17}" srcOrd="1" destOrd="0" presId="urn:microsoft.com/office/officeart/2005/8/layout/vProcess5"/>
    <dgm:cxn modelId="{DA19438F-F7D3-4AD6-890A-C779CAD2193E}" type="presOf" srcId="{A3A16B5B-39B7-43D4-BC95-9A1CC0617864}" destId="{50945B3A-79E4-4455-BB22-DFF6A301BEE3}" srcOrd="0" destOrd="0" presId="urn:microsoft.com/office/officeart/2005/8/layout/vProcess5"/>
    <dgm:cxn modelId="{0C8BEE95-1CE8-4A89-AFEA-DDD9FB9CF2FC}" type="presOf" srcId="{305BEC3A-9213-4BEE-BDFC-1842DB67F462}" destId="{CF5D05AA-4A17-484D-900C-A5D89312B3BA}" srcOrd="1" destOrd="0" presId="urn:microsoft.com/office/officeart/2005/8/layout/vProcess5"/>
    <dgm:cxn modelId="{B3963C9A-46D1-4F19-BAB0-3B26DC93A438}" type="presOf" srcId="{1FE54825-87E1-4A9B-A7FA-A642B83973F6}" destId="{34A3F0FE-FC3E-4B1E-A1A6-68116A2667FC}" srcOrd="1" destOrd="0" presId="urn:microsoft.com/office/officeart/2005/8/layout/vProcess5"/>
    <dgm:cxn modelId="{308ECB9B-5E08-4809-9A79-B94616137975}" srcId="{28E1CAA9-D6D9-4184-8897-F59E90159D6C}" destId="{305BEC3A-9213-4BEE-BDFC-1842DB67F462}" srcOrd="2" destOrd="0" parTransId="{DD7A60B3-EE8C-4BBC-82E9-0F3053E9F07E}" sibTransId="{77C92BDC-34F5-4F98-A6C7-43BAAF0F07E1}"/>
    <dgm:cxn modelId="{8052F1C4-03B0-48B7-8885-E3CB759390E3}" type="presOf" srcId="{305BEC3A-9213-4BEE-BDFC-1842DB67F462}" destId="{18AE8396-82D7-4EF4-94F7-C916820F5206}" srcOrd="0" destOrd="0" presId="urn:microsoft.com/office/officeart/2005/8/layout/vProcess5"/>
    <dgm:cxn modelId="{1A5893D2-1E32-4696-9B96-FDEC73DB0D03}" srcId="{28E1CAA9-D6D9-4184-8897-F59E90159D6C}" destId="{1FE54825-87E1-4A9B-A7FA-A642B83973F6}" srcOrd="0" destOrd="0" parTransId="{87DA96BF-17D1-4560-BAD1-D501E88E2FFD}" sibTransId="{D2059CAE-5639-4A0E-AB0B-2B90B3F8774C}"/>
    <dgm:cxn modelId="{A9B9DEEB-0359-4D9D-87B1-85C715BD0F78}" type="presOf" srcId="{D2059CAE-5639-4A0E-AB0B-2B90B3F8774C}" destId="{F8F823BA-2A33-4F59-A88B-F3D7B7CAC349}" srcOrd="0" destOrd="0" presId="urn:microsoft.com/office/officeart/2005/8/layout/vProcess5"/>
    <dgm:cxn modelId="{C12199ED-D9D7-4C8C-9055-D576D42AD228}" srcId="{28E1CAA9-D6D9-4184-8897-F59E90159D6C}" destId="{5945373C-97CC-4BDF-AD9A-68D9A1192DA8}" srcOrd="1" destOrd="0" parTransId="{9F88A105-5968-4031-B35D-BB27AC1E67BC}" sibTransId="{A3A16B5B-39B7-43D4-BC95-9A1CC0617864}"/>
    <dgm:cxn modelId="{0B3D0029-49C6-40DB-BC41-9A0BEF3B0F17}" type="presParOf" srcId="{4466D5BE-A07A-4D86-AE8D-0B28BBB36BA9}" destId="{52B47A30-05FA-47E5-B8F6-B89E51DB6572}" srcOrd="0" destOrd="0" presId="urn:microsoft.com/office/officeart/2005/8/layout/vProcess5"/>
    <dgm:cxn modelId="{4B5C1B23-B915-442D-8946-8B7FE822BFB6}" type="presParOf" srcId="{4466D5BE-A07A-4D86-AE8D-0B28BBB36BA9}" destId="{08D03721-3146-495F-A78B-B3DEDDBA19D9}" srcOrd="1" destOrd="0" presId="urn:microsoft.com/office/officeart/2005/8/layout/vProcess5"/>
    <dgm:cxn modelId="{DCCF1D95-BBF7-4F41-A3D8-A982C92D5CBC}" type="presParOf" srcId="{4466D5BE-A07A-4D86-AE8D-0B28BBB36BA9}" destId="{3D57BA15-296E-4138-8D20-0F89945E53D5}" srcOrd="2" destOrd="0" presId="urn:microsoft.com/office/officeart/2005/8/layout/vProcess5"/>
    <dgm:cxn modelId="{B57C98E5-2EEC-49BF-9663-6DF4335C1D48}" type="presParOf" srcId="{4466D5BE-A07A-4D86-AE8D-0B28BBB36BA9}" destId="{18AE8396-82D7-4EF4-94F7-C916820F5206}" srcOrd="3" destOrd="0" presId="urn:microsoft.com/office/officeart/2005/8/layout/vProcess5"/>
    <dgm:cxn modelId="{6CDEEE84-2A98-4F7F-B38E-5B88494C6EDB}" type="presParOf" srcId="{4466D5BE-A07A-4D86-AE8D-0B28BBB36BA9}" destId="{F8F823BA-2A33-4F59-A88B-F3D7B7CAC349}" srcOrd="4" destOrd="0" presId="urn:microsoft.com/office/officeart/2005/8/layout/vProcess5"/>
    <dgm:cxn modelId="{7B87D66B-F9C2-4E38-8FE7-88FA20C93B41}" type="presParOf" srcId="{4466D5BE-A07A-4D86-AE8D-0B28BBB36BA9}" destId="{50945B3A-79E4-4455-BB22-DFF6A301BEE3}" srcOrd="5" destOrd="0" presId="urn:microsoft.com/office/officeart/2005/8/layout/vProcess5"/>
    <dgm:cxn modelId="{0FB675DD-5357-4405-AE6C-A478469F3317}" type="presParOf" srcId="{4466D5BE-A07A-4D86-AE8D-0B28BBB36BA9}" destId="{34A3F0FE-FC3E-4B1E-A1A6-68116A2667FC}" srcOrd="6" destOrd="0" presId="urn:microsoft.com/office/officeart/2005/8/layout/vProcess5"/>
    <dgm:cxn modelId="{B8B8581B-C452-474A-868C-E788DF0478C1}" type="presParOf" srcId="{4466D5BE-A07A-4D86-AE8D-0B28BBB36BA9}" destId="{8568138F-A345-4C2C-B4B5-78FABA652E17}" srcOrd="7" destOrd="0" presId="urn:microsoft.com/office/officeart/2005/8/layout/vProcess5"/>
    <dgm:cxn modelId="{53058913-F65D-4F45-B4AD-CA52ED0A3669}" type="presParOf" srcId="{4466D5BE-A07A-4D86-AE8D-0B28BBB36BA9}" destId="{CF5D05AA-4A17-484D-900C-A5D89312B3B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03721-3146-495F-A78B-B3DEDDBA19D9}">
      <dsp:nvSpPr>
        <dsp:cNvPr id="0" name=""/>
        <dsp:cNvSpPr/>
      </dsp:nvSpPr>
      <dsp:spPr>
        <a:xfrm>
          <a:off x="0" y="0"/>
          <a:ext cx="7993699" cy="12169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Heart disease is the leading cause of death in the world over the past 10 years.</a:t>
          </a:r>
        </a:p>
      </dsp:txBody>
      <dsp:txXfrm>
        <a:off x="35643" y="35643"/>
        <a:ext cx="6680535" cy="1145644"/>
      </dsp:txXfrm>
    </dsp:sp>
    <dsp:sp modelId="{3D57BA15-296E-4138-8D20-0F89945E53D5}">
      <dsp:nvSpPr>
        <dsp:cNvPr id="0" name=""/>
        <dsp:cNvSpPr/>
      </dsp:nvSpPr>
      <dsp:spPr>
        <a:xfrm>
          <a:off x="705326" y="1419751"/>
          <a:ext cx="7993699" cy="12169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goal of this project is to analyse the heart disease occurrence , based on the combination of features that describes the heart disease.</a:t>
          </a:r>
        </a:p>
      </dsp:txBody>
      <dsp:txXfrm>
        <a:off x="740969" y="1455394"/>
        <a:ext cx="6426082" cy="1145644"/>
      </dsp:txXfrm>
    </dsp:sp>
    <dsp:sp modelId="{18AE8396-82D7-4EF4-94F7-C916820F5206}">
      <dsp:nvSpPr>
        <dsp:cNvPr id="0" name=""/>
        <dsp:cNvSpPr/>
      </dsp:nvSpPr>
      <dsp:spPr>
        <a:xfrm>
          <a:off x="1410652" y="2839503"/>
          <a:ext cx="7993699" cy="12169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There are several parameter such as high blood pressure, high cholesterol, fasting blood sugar, coronary artery disease(AHD) etc. for analysing the person have a heart disease or not.</a:t>
          </a:r>
        </a:p>
      </dsp:txBody>
      <dsp:txXfrm>
        <a:off x="1446295" y="2875146"/>
        <a:ext cx="6426082" cy="1145644"/>
      </dsp:txXfrm>
    </dsp:sp>
    <dsp:sp modelId="{F8F823BA-2A33-4F59-A88B-F3D7B7CAC349}">
      <dsp:nvSpPr>
        <dsp:cNvPr id="0" name=""/>
        <dsp:cNvSpPr/>
      </dsp:nvSpPr>
      <dsp:spPr>
        <a:xfrm>
          <a:off x="7202694" y="922838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380670" y="922838"/>
        <a:ext cx="435052" cy="595231"/>
      </dsp:txXfrm>
    </dsp:sp>
    <dsp:sp modelId="{50945B3A-79E4-4455-BB22-DFF6A301BEE3}">
      <dsp:nvSpPr>
        <dsp:cNvPr id="0" name=""/>
        <dsp:cNvSpPr/>
      </dsp:nvSpPr>
      <dsp:spPr>
        <a:xfrm>
          <a:off x="7908020" y="2334477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085996" y="2334477"/>
        <a:ext cx="435052" cy="595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E5E26-2FF1-4655-AC3E-750414A167DB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AB3B8-8BED-4482-87F0-0228B6ED0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2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AB3B8-8BED-4482-87F0-0228B6ED06B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87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1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39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9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15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32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9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1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3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4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3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9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7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8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9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5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7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  <p:sldLayoutId id="2147484389" r:id="rId3"/>
    <p:sldLayoutId id="2147484390" r:id="rId4"/>
    <p:sldLayoutId id="2147484391" r:id="rId5"/>
    <p:sldLayoutId id="2147484392" r:id="rId6"/>
    <p:sldLayoutId id="2147484393" r:id="rId7"/>
    <p:sldLayoutId id="2147484394" r:id="rId8"/>
    <p:sldLayoutId id="2147484395" r:id="rId9"/>
    <p:sldLayoutId id="2147484396" r:id="rId10"/>
    <p:sldLayoutId id="2147484397" r:id="rId11"/>
    <p:sldLayoutId id="2147484398" r:id="rId12"/>
    <p:sldLayoutId id="2147484399" r:id="rId13"/>
    <p:sldLayoutId id="2147484400" r:id="rId14"/>
    <p:sldLayoutId id="2147484401" r:id="rId15"/>
    <p:sldLayoutId id="2147484402" r:id="rId16"/>
    <p:sldLayoutId id="21474844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1AD6-FE55-985E-D591-65EF0C1FE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9399" y="4625788"/>
            <a:ext cx="7413623" cy="835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Heart Disease Diagnostic </a:t>
            </a:r>
            <a:br>
              <a:rPr lang="en-US" sz="2400"/>
            </a:br>
            <a:r>
              <a:rPr lang="en-US" sz="240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4ADBD-E873-142B-3AF1-0E2F79BAB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5461005"/>
            <a:ext cx="6987645" cy="423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6F8CA-90E1-4D52-B842-DA52CA8C9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36" r="1" b="1840"/>
          <a:stretch/>
        </p:blipFill>
        <p:spPr>
          <a:xfrm>
            <a:off x="3967843" y="608014"/>
            <a:ext cx="7487555" cy="37284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23EF79-AE19-1A00-7FF2-54E1DFD3E168}"/>
              </a:ext>
            </a:extLst>
          </p:cNvPr>
          <p:cNvSpPr txBox="1"/>
          <p:nvPr/>
        </p:nvSpPr>
        <p:spPr>
          <a:xfrm>
            <a:off x="-73152" y="4709160"/>
            <a:ext cx="5202936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IN"/>
          </a:p>
          <a:p>
            <a:pPr algn="ctr">
              <a:spcAft>
                <a:spcPts val="600"/>
              </a:spcAft>
            </a:pPr>
            <a:br>
              <a:rPr lang="en-IN" dirty="0"/>
            </a:br>
            <a:endParaRPr lang="en-IN"/>
          </a:p>
          <a:p>
            <a:pPr algn="ctr">
              <a:spcAft>
                <a:spcPts val="600"/>
              </a:spcAft>
            </a:pPr>
            <a:r>
              <a:rPr lang="en-IN" sz="2400" dirty="0"/>
              <a:t>Project Report by</a:t>
            </a:r>
            <a:endParaRPr lang="en-IN" sz="2400"/>
          </a:p>
          <a:p>
            <a:pPr algn="ctr">
              <a:spcAft>
                <a:spcPts val="600"/>
              </a:spcAft>
            </a:pPr>
            <a:r>
              <a:rPr lang="en-IN" sz="2400" dirty="0"/>
              <a:t>Krushna Devendra Helge</a:t>
            </a:r>
            <a:endParaRPr lang="en-IN" sz="2400" dirty="0" err="1"/>
          </a:p>
        </p:txBody>
      </p:sp>
    </p:spTree>
    <p:extLst>
      <p:ext uri="{BB962C8B-B14F-4D97-AF65-F5344CB8AC3E}">
        <p14:creationId xmlns:p14="http://schemas.microsoft.com/office/powerpoint/2010/main" val="2859920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47">
            <a:extLst>
              <a:ext uri="{FF2B5EF4-FFF2-40B4-BE49-F238E27FC236}">
                <a16:creationId xmlns:a16="http://schemas.microsoft.com/office/drawing/2014/main" id="{08751D95-C333-4DEB-90B4-1EAC9A91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4062127" y="-15832"/>
            <a:ext cx="8129873" cy="6889518"/>
          </a:xfrm>
          <a:custGeom>
            <a:avLst/>
            <a:gdLst>
              <a:gd name="connsiteX0" fmla="*/ 0 w 8129873"/>
              <a:gd name="connsiteY0" fmla="*/ 0 h 6889518"/>
              <a:gd name="connsiteX1" fmla="*/ 0 w 8129873"/>
              <a:gd name="connsiteY1" fmla="*/ 6889518 h 6889518"/>
              <a:gd name="connsiteX2" fmla="*/ 6207942 w 8129873"/>
              <a:gd name="connsiteY2" fmla="*/ 6882299 h 6889518"/>
              <a:gd name="connsiteX3" fmla="*/ 8129873 w 8129873"/>
              <a:gd name="connsiteY3" fmla="*/ 5349831 h 6889518"/>
              <a:gd name="connsiteX4" fmla="*/ 7291674 w 8129873"/>
              <a:gd name="connsiteY4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873" h="6889518">
                <a:moveTo>
                  <a:pt x="0" y="0"/>
                </a:moveTo>
                <a:lnTo>
                  <a:pt x="0" y="6889518"/>
                </a:lnTo>
                <a:lnTo>
                  <a:pt x="6207942" y="6882299"/>
                </a:lnTo>
                <a:lnTo>
                  <a:pt x="8129873" y="5349831"/>
                </a:lnTo>
                <a:lnTo>
                  <a:pt x="7291674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BA7535-3851-431E-BDA9-B4F6C1201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3893" y="0"/>
            <a:ext cx="2436813" cy="6858001"/>
            <a:chOff x="1320800" y="0"/>
            <a:chExt cx="2436813" cy="6858001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2F07680B-461A-4AFC-808F-93216679A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8C864A04-25C0-4A5F-B6D4-F3859450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5F596D75-78C8-47A8-9225-7C64A6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128D8641-4FEB-4878-B029-6CC4922E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BB339737-0E88-4165-A752-9E204068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633AF255-B0DD-4D23-A3F2-DDB221BB1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136707-EAD7-C23F-91F5-C9FA1CC31D6E}"/>
              </a:ext>
            </a:extLst>
          </p:cNvPr>
          <p:cNvSpPr txBox="1"/>
          <p:nvPr/>
        </p:nvSpPr>
        <p:spPr>
          <a:xfrm>
            <a:off x="412025" y="1072609"/>
            <a:ext cx="3041557" cy="45226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ln w="3175" cmpd="sng">
                  <a:noFill/>
                </a:ln>
                <a:latin typeface="+mj-lt"/>
                <a:ea typeface="+mj-ea"/>
                <a:cs typeface="+mj-cs"/>
              </a:rPr>
              <a:t>CONCLUSION </a:t>
            </a:r>
          </a:p>
        </p:txBody>
      </p:sp>
      <p:sp>
        <p:nvSpPr>
          <p:cNvPr id="59" name="TextBox 3">
            <a:extLst>
              <a:ext uri="{FF2B5EF4-FFF2-40B4-BE49-F238E27FC236}">
                <a16:creationId xmlns:a16="http://schemas.microsoft.com/office/drawing/2014/main" id="{C769374D-71C3-5A0B-2E5A-3C6ACB77FCEA}"/>
              </a:ext>
            </a:extLst>
          </p:cNvPr>
          <p:cNvSpPr txBox="1"/>
          <p:nvPr/>
        </p:nvSpPr>
        <p:spPr>
          <a:xfrm>
            <a:off x="5149032" y="1072609"/>
            <a:ext cx="6652441" cy="4522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700">
                <a:solidFill>
                  <a:schemeClr val="bg1"/>
                </a:solidFill>
              </a:rPr>
              <a:t> From target value we can say that our dataset is almost balanced with 49% of patients having no heart disease and 51 % of patients having heart disease.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700">
                <a:solidFill>
                  <a:schemeClr val="bg1"/>
                </a:solidFill>
              </a:rPr>
              <a:t>Males have higher chances of having heart disease than females.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700">
                <a:solidFill>
                  <a:schemeClr val="bg1"/>
                </a:solidFill>
              </a:rPr>
              <a:t>Patients with age &gt;55 years and having resting blood  sugar( i.e in diastolic state) in range 121-140 mmHg have higher chances of heart disease. patients with age group 40 to 45 have little chances and age below 40 has negligible chances of having a heart disease.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700">
                <a:solidFill>
                  <a:schemeClr val="bg1"/>
                </a:solidFill>
              </a:rPr>
              <a:t> Patients suffering from heart disease are mostly in age group of 50-55 year.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700">
                <a:solidFill>
                  <a:schemeClr val="bg1"/>
                </a:solidFill>
              </a:rPr>
              <a:t>Patients who are likely to suffer from heart disease have higher maximum heart rates( rate between 140-160) whereas patients who are not likely to suffer from heart disease are having lower maximum heart rates.</a:t>
            </a:r>
          </a:p>
        </p:txBody>
      </p:sp>
    </p:spTree>
    <p:extLst>
      <p:ext uri="{BB962C8B-B14F-4D97-AF65-F5344CB8AC3E}">
        <p14:creationId xmlns:p14="http://schemas.microsoft.com/office/powerpoint/2010/main" val="185664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0A4F40-0C76-4218-A51F-27D23D8E6909}"/>
              </a:ext>
            </a:extLst>
          </p:cNvPr>
          <p:cNvSpPr txBox="1"/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35" name="TextBox 2">
            <a:extLst>
              <a:ext uri="{FF2B5EF4-FFF2-40B4-BE49-F238E27FC236}">
                <a16:creationId xmlns:a16="http://schemas.microsoft.com/office/drawing/2014/main" id="{B7A7B104-CD5F-82A4-6B74-78C1F98265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4168257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300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14579F-59F9-4C0B-3B9B-035F4CE35D7E}"/>
              </a:ext>
            </a:extLst>
          </p:cNvPr>
          <p:cNvSpPr txBox="1"/>
          <p:nvPr/>
        </p:nvSpPr>
        <p:spPr>
          <a:xfrm>
            <a:off x="133165" y="284086"/>
            <a:ext cx="775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ARCHITECTURE </a:t>
            </a:r>
            <a:endParaRPr lang="en-IN" sz="4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E91512-FA84-F3ED-9B9D-01361F1CFE5A}"/>
              </a:ext>
            </a:extLst>
          </p:cNvPr>
          <p:cNvSpPr/>
          <p:nvPr/>
        </p:nvSpPr>
        <p:spPr>
          <a:xfrm>
            <a:off x="1038688" y="1908699"/>
            <a:ext cx="1793289" cy="707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DE467D-05B5-E4F4-F344-6763A92D9E52}"/>
              </a:ext>
            </a:extLst>
          </p:cNvPr>
          <p:cNvSpPr/>
          <p:nvPr/>
        </p:nvSpPr>
        <p:spPr>
          <a:xfrm>
            <a:off x="3675353" y="1897044"/>
            <a:ext cx="1793289" cy="707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8296F9-3440-849B-8713-41BDAC31FFBE}"/>
              </a:ext>
            </a:extLst>
          </p:cNvPr>
          <p:cNvSpPr/>
          <p:nvPr/>
        </p:nvSpPr>
        <p:spPr>
          <a:xfrm>
            <a:off x="6454065" y="1921940"/>
            <a:ext cx="1793289" cy="707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CD84B6-A395-C546-75C7-9F4AD2786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82" y="3559794"/>
            <a:ext cx="1804572" cy="719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0E5A7B-E8C8-9AF7-8954-85A56BF9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777" y="3424560"/>
            <a:ext cx="1804572" cy="719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B4E33-6E01-C14E-A26E-763B85E64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755" y="1916188"/>
            <a:ext cx="1804572" cy="719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00CDF0-9B04-DE77-ADBC-ACF8695C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050" y="3559794"/>
            <a:ext cx="1804572" cy="719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4F1695-4F3C-BD80-1374-4E37F7D5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92" y="3533312"/>
            <a:ext cx="1804572" cy="71939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E5CCD1C-93D0-68BE-4F1E-5C299343FDAE}"/>
              </a:ext>
            </a:extLst>
          </p:cNvPr>
          <p:cNvSpPr/>
          <p:nvPr/>
        </p:nvSpPr>
        <p:spPr>
          <a:xfrm>
            <a:off x="2939986" y="2036261"/>
            <a:ext cx="627358" cy="45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1E5CF1-067B-8046-1343-C1C7DBAF2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907432" y="3669636"/>
            <a:ext cx="652329" cy="506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A4D661-C16B-FB94-FE20-FC165437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737876" y="2834919"/>
            <a:ext cx="652329" cy="5060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E21338-133E-6A47-B7E5-67150E0D0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90" y="2036261"/>
            <a:ext cx="652329" cy="5060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CD6160-DAF1-2CBA-592E-E91BACD32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379" y="1979547"/>
            <a:ext cx="727972" cy="5646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66A156-916C-8631-816F-866DC8C49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688" y="3619278"/>
            <a:ext cx="658425" cy="5060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EBFA21-F3B2-D0DD-5F14-525838ED2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154" y="3601523"/>
            <a:ext cx="658425" cy="5060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B6AA055-FA0A-CBF9-0509-5531892D9822}"/>
              </a:ext>
            </a:extLst>
          </p:cNvPr>
          <p:cNvSpPr txBox="1"/>
          <p:nvPr/>
        </p:nvSpPr>
        <p:spPr>
          <a:xfrm>
            <a:off x="1038688" y="1979547"/>
            <a:ext cx="174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Dataset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AD170E-CD73-E0FC-DAAE-23018871EC93}"/>
              </a:ext>
            </a:extLst>
          </p:cNvPr>
          <p:cNvSpPr txBox="1"/>
          <p:nvPr/>
        </p:nvSpPr>
        <p:spPr>
          <a:xfrm>
            <a:off x="3743050" y="1979547"/>
            <a:ext cx="172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</a:t>
            </a:r>
            <a:r>
              <a:rPr lang="en-IN" dirty="0" err="1">
                <a:solidFill>
                  <a:schemeClr val="bg2"/>
                </a:solidFill>
              </a:rPr>
              <a:t>mporting</a:t>
            </a:r>
            <a:r>
              <a:rPr lang="en-IN" dirty="0">
                <a:solidFill>
                  <a:schemeClr val="bg2"/>
                </a:solidFill>
              </a:rPr>
              <a:t> </a:t>
            </a:r>
          </a:p>
          <a:p>
            <a:r>
              <a:rPr lang="en-IN" dirty="0">
                <a:solidFill>
                  <a:schemeClr val="bg2"/>
                </a:solidFill>
              </a:rPr>
              <a:t>Libraries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8B4202-8E58-0057-8F10-85D40290B754}"/>
              </a:ext>
            </a:extLst>
          </p:cNvPr>
          <p:cNvSpPr txBox="1"/>
          <p:nvPr/>
        </p:nvSpPr>
        <p:spPr>
          <a:xfrm>
            <a:off x="6525087" y="1979547"/>
            <a:ext cx="172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Read Dataset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08EE63-F280-362B-0994-5811E00F0696}"/>
              </a:ext>
            </a:extLst>
          </p:cNvPr>
          <p:cNvSpPr txBox="1"/>
          <p:nvPr/>
        </p:nvSpPr>
        <p:spPr>
          <a:xfrm>
            <a:off x="9232777" y="1979547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Missing value</a:t>
            </a:r>
          </a:p>
          <a:p>
            <a:r>
              <a:rPr lang="en-US" dirty="0">
                <a:solidFill>
                  <a:schemeClr val="bg2"/>
                </a:solidFill>
              </a:rPr>
              <a:t>Imputation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446449-6EA3-918F-C51F-8CDEB5636D3A}"/>
              </a:ext>
            </a:extLst>
          </p:cNvPr>
          <p:cNvSpPr txBox="1"/>
          <p:nvPr/>
        </p:nvSpPr>
        <p:spPr>
          <a:xfrm>
            <a:off x="9275692" y="3456389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Handling Outliers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9FFDE7-E71A-B468-2E52-EE21DA26F9FE}"/>
              </a:ext>
            </a:extLst>
          </p:cNvPr>
          <p:cNvSpPr txBox="1"/>
          <p:nvPr/>
        </p:nvSpPr>
        <p:spPr>
          <a:xfrm>
            <a:off x="6525087" y="3619278"/>
            <a:ext cx="161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Data </a:t>
            </a:r>
          </a:p>
          <a:p>
            <a:r>
              <a:rPr lang="en-US" dirty="0">
                <a:solidFill>
                  <a:schemeClr val="bg2"/>
                </a:solidFill>
              </a:rPr>
              <a:t>Cleaning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A79914-F7C3-8E7C-17AE-FADA3C034DA6}"/>
              </a:ext>
            </a:extLst>
          </p:cNvPr>
          <p:cNvSpPr txBox="1"/>
          <p:nvPr/>
        </p:nvSpPr>
        <p:spPr>
          <a:xfrm>
            <a:off x="3786038" y="3592505"/>
            <a:ext cx="172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Exploratory Data Analysis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B7ED8D-7B6F-B2B6-9FD4-AEAEFB8AEDD1}"/>
              </a:ext>
            </a:extLst>
          </p:cNvPr>
          <p:cNvSpPr txBox="1"/>
          <p:nvPr/>
        </p:nvSpPr>
        <p:spPr>
          <a:xfrm>
            <a:off x="1038688" y="3592505"/>
            <a:ext cx="165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Report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6307B99-1735-4C9A-56F7-AC39986F4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454" y="4313192"/>
            <a:ext cx="506012" cy="6523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38283BF-7A5B-90C4-BF26-4640CC401B0B}"/>
              </a:ext>
            </a:extLst>
          </p:cNvPr>
          <p:cNvSpPr txBox="1"/>
          <p:nvPr/>
        </p:nvSpPr>
        <p:spPr>
          <a:xfrm>
            <a:off x="980292" y="5026011"/>
            <a:ext cx="205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visualization </a:t>
            </a:r>
          </a:p>
          <a:p>
            <a:r>
              <a:rPr lang="en-US" dirty="0"/>
              <a:t>By using EDA.</a:t>
            </a:r>
          </a:p>
          <a:p>
            <a:r>
              <a:rPr lang="en-US" dirty="0"/>
              <a:t>Documentation for several graphs.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80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D79AFA-F9CC-3F54-DC56-0F09C632CF09}"/>
              </a:ext>
            </a:extLst>
          </p:cNvPr>
          <p:cNvSpPr txBox="1"/>
          <p:nvPr/>
        </p:nvSpPr>
        <p:spPr>
          <a:xfrm>
            <a:off x="648930" y="629267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INSIGHTS FROM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1D978-2266-DAE6-5929-38382818270E}"/>
              </a:ext>
            </a:extLst>
          </p:cNvPr>
          <p:cNvSpPr txBox="1"/>
          <p:nvPr/>
        </p:nvSpPr>
        <p:spPr>
          <a:xfrm>
            <a:off x="3889433" y="2810256"/>
            <a:ext cx="4203265" cy="28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8892">
              <a:spcAft>
                <a:spcPts val="600"/>
              </a:spcAft>
            </a:pPr>
            <a:r>
              <a:rPr lang="en-US" sz="12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kind of Population do we have?</a:t>
            </a:r>
            <a:endParaRPr lang="en-IN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92E8C-A8EF-8A59-6D3E-6399076ADC8D}"/>
              </a:ext>
            </a:extLst>
          </p:cNvPr>
          <p:cNvSpPr txBox="1"/>
          <p:nvPr/>
        </p:nvSpPr>
        <p:spPr>
          <a:xfrm>
            <a:off x="3607036" y="5592034"/>
            <a:ext cx="4979157" cy="80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8892">
              <a:spcAft>
                <a:spcPts val="600"/>
              </a:spcAft>
            </a:pPr>
            <a:endParaRPr lang="en-US" sz="122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278892">
              <a:spcAft>
                <a:spcPts val="600"/>
              </a:spcAft>
            </a:pPr>
            <a:r>
              <a:rPr lang="en-US" sz="12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51%  people are suffering from Heart disease. </a:t>
            </a:r>
          </a:p>
          <a:p>
            <a:pPr defTabSz="278892">
              <a:spcAft>
                <a:spcPts val="600"/>
              </a:spcAft>
            </a:pPr>
            <a:r>
              <a:rPr lang="en-US" sz="12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49% people do not have heart disease.</a:t>
            </a:r>
            <a:endParaRPr lang="en-IN" sz="2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4BECCA-8E65-B130-2E0A-B533BC14B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037" y="3148698"/>
            <a:ext cx="3518289" cy="25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22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D51C0E-41E5-A18D-D3C6-F68CDDD1F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817" y="1161882"/>
            <a:ext cx="3980139" cy="2000020"/>
          </a:xfrm>
          <a:prstGeom prst="rect">
            <a:avLst/>
          </a:prstGeom>
          <a:effectLst/>
        </p:spPr>
      </p:pic>
      <p:sp>
        <p:nvSpPr>
          <p:cNvPr id="133" name="TextBox 3">
            <a:extLst>
              <a:ext uri="{FF2B5EF4-FFF2-40B4-BE49-F238E27FC236}">
                <a16:creationId xmlns:a16="http://schemas.microsoft.com/office/drawing/2014/main" id="{AC84D8C6-1578-FC96-E8D3-990866727A85}"/>
              </a:ext>
            </a:extLst>
          </p:cNvPr>
          <p:cNvSpPr txBox="1"/>
          <p:nvPr/>
        </p:nvSpPr>
        <p:spPr>
          <a:xfrm>
            <a:off x="646112" y="2052918"/>
            <a:ext cx="562863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SYMPTOMS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People having higher cholesterol  level and asymptomatic chest pain these people having higher chance of heart disease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BED19A-0AF5-4BCF-6F67-BFA8918C0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201" y="3526971"/>
            <a:ext cx="3665221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2127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827521-6D4D-0D2F-B569-C80D4E05B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3" y="244935"/>
            <a:ext cx="5471634" cy="4031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F50D7B-81C0-D7AA-F7FA-D65D6CB4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45451"/>
            <a:ext cx="5915897" cy="403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8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836073-2AC1-B6E2-551D-D1525F564930}"/>
              </a:ext>
            </a:extLst>
          </p:cNvPr>
          <p:cNvSpPr txBox="1"/>
          <p:nvPr/>
        </p:nvSpPr>
        <p:spPr>
          <a:xfrm>
            <a:off x="334392" y="409679"/>
            <a:ext cx="115232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 is the analysis of factors which causes heart disease such as blood pressure , cholesterol, Chest pain and heart rate.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3EE92-87A1-1260-9E6E-DBB6873FE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92" y="2052319"/>
            <a:ext cx="6047756" cy="4396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F4F08D-E149-58BE-CEDA-7D0092C79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144" y="1781225"/>
            <a:ext cx="5441152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0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0F8AE7-AAAA-1515-34E7-CE6073E8938D}"/>
              </a:ext>
            </a:extLst>
          </p:cNvPr>
          <p:cNvSpPr txBox="1"/>
          <p:nvPr/>
        </p:nvSpPr>
        <p:spPr>
          <a:xfrm>
            <a:off x="320040" y="411480"/>
            <a:ext cx="11448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we classify by age range old people are more prone to heart disease and then mid age people have the chances of heart disease.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18993-C877-C06B-19FC-6AA390E8C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2275840"/>
            <a:ext cx="588264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4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32F587-CB84-3617-D015-D99F62FA82B1}"/>
              </a:ext>
            </a:extLst>
          </p:cNvPr>
          <p:cNvSpPr txBox="1"/>
          <p:nvPr/>
        </p:nvSpPr>
        <p:spPr>
          <a:xfrm>
            <a:off x="150920" y="319596"/>
            <a:ext cx="11745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we classify by gender males are more prone to heart  disease than female.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74AF2-8505-21D1-7620-08DDE944B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1" y="2262962"/>
            <a:ext cx="5761219" cy="4099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5EF473-3CBD-9FE7-6453-5FDE58A95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96" y="2262962"/>
            <a:ext cx="5563082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50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186</TotalTime>
  <Words>384</Words>
  <Application>Microsoft Office PowerPoint</Application>
  <PresentationFormat>Widescreen</PresentationFormat>
  <Paragraphs>48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Parallax</vt:lpstr>
      <vt:lpstr>Heart Disease Diagnostic 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Diagnostic  Analysis</dc:title>
  <dc:creator>Anjali Chapte</dc:creator>
  <cp:lastModifiedBy>Anjali Chapte</cp:lastModifiedBy>
  <cp:revision>57</cp:revision>
  <dcterms:created xsi:type="dcterms:W3CDTF">2023-03-23T15:53:40Z</dcterms:created>
  <dcterms:modified xsi:type="dcterms:W3CDTF">2023-03-31T12:23:37Z</dcterms:modified>
</cp:coreProperties>
</file>