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70"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6" r:id="rId21"/>
    <p:sldId id="292" r:id="rId22"/>
    <p:sldId id="293" r:id="rId23"/>
    <p:sldId id="294" r:id="rId24"/>
    <p:sldId id="295" r:id="rId25"/>
    <p:sldId id="297" r:id="rId26"/>
    <p:sldId id="298" r:id="rId27"/>
    <p:sldId id="268" r:id="rId28"/>
    <p:sldId id="269" r:id="rId29"/>
    <p:sldId id="275"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br>
              <a:rPr lang="en-GB" sz="36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By</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Krushna </a:t>
            </a:r>
            <a:r>
              <a:rPr lang="en-GB" sz="1800" b="1" dirty="0" err="1">
                <a:solidFill>
                  <a:schemeClr val="lt1"/>
                </a:solidFill>
                <a:latin typeface="Montserrat"/>
                <a:ea typeface="Montserrat"/>
                <a:cs typeface="Montserrat"/>
                <a:sym typeface="Montserrat"/>
              </a:rPr>
              <a:t>Chaure</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Data Science Trainee</a:t>
            </a:r>
            <a:br>
              <a:rPr lang="en-GB" sz="1800" b="1" dirty="0">
                <a:solidFill>
                  <a:schemeClr val="lt1"/>
                </a:solidFill>
                <a:latin typeface="Montserrat"/>
                <a:ea typeface="Montserrat"/>
                <a:cs typeface="Montserrat"/>
                <a:sym typeface="Montserrat"/>
              </a:rPr>
            </a:br>
            <a:r>
              <a:rPr lang="en-GB" sz="1800" b="1" dirty="0" err="1">
                <a:solidFill>
                  <a:schemeClr val="lt1"/>
                </a:solidFill>
                <a:latin typeface="Montserrat"/>
                <a:ea typeface="Montserrat"/>
                <a:cs typeface="Montserrat"/>
                <a:sym typeface="Montserrat"/>
              </a:rPr>
              <a:t>AlmaBetter,Bangalore</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EABE-07C9-E4D2-DBC7-3280817AD0CA}"/>
              </a:ext>
            </a:extLst>
          </p:cNvPr>
          <p:cNvSpPr>
            <a:spLocks noGrp="1"/>
          </p:cNvSpPr>
          <p:nvPr>
            <p:ph type="title"/>
          </p:nvPr>
        </p:nvSpPr>
        <p:spPr/>
        <p:txBody>
          <a:bodyPr/>
          <a:lstStyle/>
          <a:p>
            <a:r>
              <a:rPr lang="en-IN" sz="2200" b="1" dirty="0">
                <a:solidFill>
                  <a:srgbClr val="C00000"/>
                </a:solidFill>
                <a:latin typeface="Montserrat" panose="00000500000000000000" pitchFamily="2" charset="0"/>
              </a:rPr>
              <a:t>Univariate – </a:t>
            </a:r>
            <a:r>
              <a:rPr lang="en-US" sz="2200" b="1" dirty="0">
                <a:solidFill>
                  <a:srgbClr val="C00000"/>
                </a:solidFill>
                <a:latin typeface="Montserrat" panose="00000500000000000000" pitchFamily="2" charset="0"/>
              </a:rPr>
              <a:t>C</a:t>
            </a:r>
            <a:r>
              <a:rPr lang="en-US" sz="2200" b="1" i="0" dirty="0">
                <a:solidFill>
                  <a:srgbClr val="C00000"/>
                </a:solidFill>
                <a:effectLst/>
                <a:latin typeface="Montserrat" panose="00000500000000000000" pitchFamily="2" charset="0"/>
              </a:rPr>
              <a:t>redit </a:t>
            </a:r>
            <a:r>
              <a:rPr lang="en-US" sz="2200" b="1" dirty="0">
                <a:solidFill>
                  <a:srgbClr val="C00000"/>
                </a:solidFill>
                <a:latin typeface="Montserrat" panose="00000500000000000000" pitchFamily="2" charset="0"/>
              </a:rPr>
              <a:t>C</a:t>
            </a:r>
            <a:r>
              <a:rPr lang="en-US" sz="2200" b="1" i="0" dirty="0">
                <a:solidFill>
                  <a:srgbClr val="C00000"/>
                </a:solidFill>
                <a:effectLst/>
                <a:latin typeface="Montserrat" panose="00000500000000000000" pitchFamily="2" charset="0"/>
              </a:rPr>
              <a:t>ard </a:t>
            </a:r>
            <a:r>
              <a:rPr lang="en-US" sz="2200" b="1" dirty="0">
                <a:solidFill>
                  <a:srgbClr val="C00000"/>
                </a:solidFill>
                <a:latin typeface="Montserrat" panose="00000500000000000000" pitchFamily="2" charset="0"/>
              </a:rPr>
              <a:t>C</a:t>
            </a:r>
            <a:r>
              <a:rPr lang="en-US" sz="2200" b="1" i="0" dirty="0">
                <a:solidFill>
                  <a:srgbClr val="C00000"/>
                </a:solidFill>
                <a:effectLst/>
                <a:latin typeface="Montserrat" panose="00000500000000000000" pitchFamily="2" charset="0"/>
              </a:rPr>
              <a:t>onsumer </a:t>
            </a:r>
            <a:r>
              <a:rPr lang="en-US" sz="2200" b="1" dirty="0">
                <a:solidFill>
                  <a:srgbClr val="C00000"/>
                </a:solidFill>
                <a:latin typeface="Montserrat" panose="00000500000000000000" pitchFamily="2" charset="0"/>
              </a:rPr>
              <a:t>A</a:t>
            </a:r>
            <a:r>
              <a:rPr lang="en-US" sz="2200" b="1" i="0" dirty="0">
                <a:solidFill>
                  <a:srgbClr val="C00000"/>
                </a:solidFill>
                <a:effectLst/>
                <a:latin typeface="Montserrat" panose="00000500000000000000" pitchFamily="2" charset="0"/>
              </a:rPr>
              <a:t>ccording </a:t>
            </a:r>
            <a:r>
              <a:rPr lang="en-US" sz="2200" b="1" dirty="0">
                <a:solidFill>
                  <a:srgbClr val="C00000"/>
                </a:solidFill>
                <a:latin typeface="Montserrat" panose="00000500000000000000" pitchFamily="2" charset="0"/>
              </a:rPr>
              <a:t>T</a:t>
            </a:r>
            <a:r>
              <a:rPr lang="en-US" sz="2200" b="1" i="0" dirty="0">
                <a:solidFill>
                  <a:srgbClr val="C00000"/>
                </a:solidFill>
                <a:effectLst/>
                <a:latin typeface="Montserrat" panose="00000500000000000000" pitchFamily="2" charset="0"/>
              </a:rPr>
              <a:t>o </a:t>
            </a:r>
            <a:r>
              <a:rPr lang="en-US" sz="2200" b="1" dirty="0">
                <a:solidFill>
                  <a:srgbClr val="C00000"/>
                </a:solidFill>
                <a:latin typeface="Montserrat" panose="00000500000000000000" pitchFamily="2" charset="0"/>
              </a:rPr>
              <a:t>G</a:t>
            </a:r>
            <a:r>
              <a:rPr lang="en-US" sz="2200" b="1" i="0" dirty="0">
                <a:solidFill>
                  <a:srgbClr val="C00000"/>
                </a:solidFill>
                <a:effectLst/>
                <a:latin typeface="Montserrat" panose="00000500000000000000" pitchFamily="2" charset="0"/>
              </a:rPr>
              <a:t>ender</a:t>
            </a:r>
            <a:endParaRPr lang="en-IN" sz="2200" b="1" dirty="0">
              <a:solidFill>
                <a:srgbClr val="C00000"/>
              </a:solidFill>
              <a:latin typeface="Montserrat" panose="00000500000000000000" pitchFamily="2" charset="0"/>
            </a:endParaRPr>
          </a:p>
        </p:txBody>
      </p:sp>
      <p:pic>
        <p:nvPicPr>
          <p:cNvPr id="4098" name="Picture 2">
            <a:extLst>
              <a:ext uri="{FF2B5EF4-FFF2-40B4-BE49-F238E27FC236}">
                <a16:creationId xmlns:a16="http://schemas.microsoft.com/office/drawing/2014/main" id="{B72C7F97-83D4-49DD-0FD1-63474B639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248" y="1631425"/>
            <a:ext cx="4972050" cy="3067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119A250B-9A50-9FD7-C2B3-AEED31526D89}"/>
              </a:ext>
            </a:extLst>
          </p:cNvPr>
          <p:cNvGraphicFramePr>
            <a:graphicFrameLocks noGrp="1"/>
          </p:cNvGraphicFramePr>
          <p:nvPr>
            <p:extLst>
              <p:ext uri="{D42A27DB-BD31-4B8C-83A1-F6EECF244321}">
                <p14:modId xmlns:p14="http://schemas.microsoft.com/office/powerpoint/2010/main" val="265687774"/>
              </p:ext>
            </p:extLst>
          </p:nvPr>
        </p:nvGraphicFramePr>
        <p:xfrm>
          <a:off x="669073" y="1793350"/>
          <a:ext cx="2074127" cy="1798320"/>
        </p:xfrm>
        <a:graphic>
          <a:graphicData uri="http://schemas.openxmlformats.org/drawingml/2006/table">
            <a:tbl>
              <a:tblPr firstRow="1" bandRow="1">
                <a:tableStyleId>{5C22544A-7EE6-4342-B048-85BDC9FD1C3A}</a:tableStyleId>
              </a:tblPr>
              <a:tblGrid>
                <a:gridCol w="2074127">
                  <a:extLst>
                    <a:ext uri="{9D8B030D-6E8A-4147-A177-3AD203B41FA5}">
                      <a16:colId xmlns:a16="http://schemas.microsoft.com/office/drawing/2014/main" val="2355095141"/>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count plot we can see that, Female credit card consumer more as compared to male credit card consumer in our dataset.</a:t>
                      </a:r>
                      <a:endParaRPr lang="en-IN" dirty="0">
                        <a:latin typeface="Montserrat" panose="00000500000000000000" pitchFamily="2" charset="0"/>
                      </a:endParaRPr>
                    </a:p>
                  </a:txBody>
                  <a:tcPr/>
                </a:tc>
                <a:extLst>
                  <a:ext uri="{0D108BD9-81ED-4DB2-BD59-A6C34878D82A}">
                    <a16:rowId xmlns:a16="http://schemas.microsoft.com/office/drawing/2014/main" val="2128456951"/>
                  </a:ext>
                </a:extLst>
              </a:tr>
            </a:tbl>
          </a:graphicData>
        </a:graphic>
      </p:graphicFrame>
    </p:spTree>
    <p:extLst>
      <p:ext uri="{BB962C8B-B14F-4D97-AF65-F5344CB8AC3E}">
        <p14:creationId xmlns:p14="http://schemas.microsoft.com/office/powerpoint/2010/main" val="86448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DCD8-CB62-5373-07BF-6F762FAC6259}"/>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US" b="1" i="0" dirty="0">
                <a:solidFill>
                  <a:srgbClr val="C00000"/>
                </a:solidFill>
                <a:effectLst/>
                <a:latin typeface="Montserrat" panose="00000500000000000000" pitchFamily="2" charset="0"/>
              </a:rPr>
              <a:t>Education of The </a:t>
            </a:r>
            <a:r>
              <a:rPr lang="en-US" b="1" dirty="0">
                <a:solidFill>
                  <a:srgbClr val="C00000"/>
                </a:solidFill>
                <a:latin typeface="Montserrat" panose="00000500000000000000" pitchFamily="2" charset="0"/>
              </a:rPr>
              <a:t>C</a:t>
            </a:r>
            <a:r>
              <a:rPr lang="en-US" b="1" i="0" dirty="0">
                <a:solidFill>
                  <a:srgbClr val="C00000"/>
                </a:solidFill>
                <a:effectLst/>
                <a:latin typeface="Montserrat" panose="00000500000000000000" pitchFamily="2" charset="0"/>
              </a:rPr>
              <a:t>ard </a:t>
            </a:r>
            <a:r>
              <a:rPr lang="en-US" b="1" dirty="0">
                <a:solidFill>
                  <a:srgbClr val="C00000"/>
                </a:solidFill>
                <a:latin typeface="Montserrat" panose="00000500000000000000" pitchFamily="2" charset="0"/>
              </a:rPr>
              <a:t>H</a:t>
            </a:r>
            <a:r>
              <a:rPr lang="en-US" b="1" i="0" dirty="0">
                <a:solidFill>
                  <a:srgbClr val="C00000"/>
                </a:solidFill>
                <a:effectLst/>
                <a:latin typeface="Montserrat" panose="00000500000000000000" pitchFamily="2" charset="0"/>
              </a:rPr>
              <a:t>older</a:t>
            </a:r>
            <a:endParaRPr lang="en-IN" b="1" dirty="0">
              <a:solidFill>
                <a:srgbClr val="C00000"/>
              </a:solidFill>
              <a:latin typeface="Montserrat" panose="00000500000000000000" pitchFamily="2" charset="0"/>
            </a:endParaRPr>
          </a:p>
        </p:txBody>
      </p:sp>
      <p:graphicFrame>
        <p:nvGraphicFramePr>
          <p:cNvPr id="3" name="Table 3">
            <a:extLst>
              <a:ext uri="{FF2B5EF4-FFF2-40B4-BE49-F238E27FC236}">
                <a16:creationId xmlns:a16="http://schemas.microsoft.com/office/drawing/2014/main" id="{6F6DFB0E-0C56-EAFC-A70B-BDF4E5BF2EE0}"/>
              </a:ext>
            </a:extLst>
          </p:cNvPr>
          <p:cNvGraphicFramePr>
            <a:graphicFrameLocks noGrp="1"/>
          </p:cNvGraphicFramePr>
          <p:nvPr>
            <p:extLst>
              <p:ext uri="{D42A27DB-BD31-4B8C-83A1-F6EECF244321}">
                <p14:modId xmlns:p14="http://schemas.microsoft.com/office/powerpoint/2010/main" val="640464685"/>
              </p:ext>
            </p:extLst>
          </p:nvPr>
        </p:nvGraphicFramePr>
        <p:xfrm>
          <a:off x="683942" y="1409545"/>
          <a:ext cx="2579648" cy="3505200"/>
        </p:xfrm>
        <a:graphic>
          <a:graphicData uri="http://schemas.openxmlformats.org/drawingml/2006/table">
            <a:tbl>
              <a:tblPr firstRow="1" bandRow="1">
                <a:tableStyleId>{5C22544A-7EE6-4342-B048-85BDC9FD1C3A}</a:tableStyleId>
              </a:tblPr>
              <a:tblGrid>
                <a:gridCol w="2579648">
                  <a:extLst>
                    <a:ext uri="{9D8B030D-6E8A-4147-A177-3AD203B41FA5}">
                      <a16:colId xmlns:a16="http://schemas.microsoft.com/office/drawing/2014/main" val="2972518841"/>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so here 5, 6, 0 are unknown </a:t>
                      </a:r>
                      <a:r>
                        <a:rPr lang="en-US" sz="1400" b="0" i="0" u="none" strike="noStrike" cap="none" dirty="0" err="1">
                          <a:solidFill>
                            <a:schemeClr val="lt1"/>
                          </a:solidFill>
                          <a:effectLst/>
                          <a:latin typeface="Montserrat" panose="00000500000000000000" pitchFamily="2" charset="0"/>
                          <a:ea typeface="+mn-ea"/>
                          <a:cs typeface="+mn-cs"/>
                          <a:sym typeface="Arial"/>
                        </a:rPr>
                        <a:t>inforamtion</a:t>
                      </a:r>
                      <a:r>
                        <a:rPr lang="en-US" sz="1400" b="0" i="0" u="none" strike="noStrike" cap="none" dirty="0">
                          <a:solidFill>
                            <a:schemeClr val="lt1"/>
                          </a:solidFill>
                          <a:effectLst/>
                          <a:latin typeface="Montserrat" panose="00000500000000000000" pitchFamily="2" charset="0"/>
                          <a:ea typeface="+mn-ea"/>
                          <a:cs typeface="+mn-cs"/>
                          <a:sym typeface="Arial"/>
                        </a:rPr>
                        <a:t> so we  </a:t>
                      </a:r>
                      <a:r>
                        <a:rPr lang="en-US" sz="1400" b="0" i="0" u="none" strike="noStrike" cap="none" dirty="0" err="1">
                          <a:solidFill>
                            <a:schemeClr val="lt1"/>
                          </a:solidFill>
                          <a:effectLst/>
                          <a:latin typeface="Montserrat" panose="00000500000000000000" pitchFamily="2" charset="0"/>
                          <a:ea typeface="+mn-ea"/>
                          <a:cs typeface="+mn-cs"/>
                          <a:sym typeface="Arial"/>
                        </a:rPr>
                        <a:t>mege</a:t>
                      </a:r>
                      <a:r>
                        <a:rPr lang="en-US" sz="1400" b="0" i="0" u="none" strike="noStrike" cap="none" dirty="0">
                          <a:solidFill>
                            <a:schemeClr val="lt1"/>
                          </a:solidFill>
                          <a:effectLst/>
                          <a:latin typeface="Montserrat" panose="00000500000000000000" pitchFamily="2" charset="0"/>
                          <a:ea typeface="+mn-ea"/>
                          <a:cs typeface="+mn-cs"/>
                          <a:sym typeface="Arial"/>
                        </a:rPr>
                        <a:t> it with 4(other) category.</a:t>
                      </a:r>
                    </a:p>
                    <a:p>
                      <a:r>
                        <a:rPr lang="en-US" sz="1400" b="0" i="0" u="none" strike="noStrike" cap="none" dirty="0">
                          <a:solidFill>
                            <a:schemeClr val="lt1"/>
                          </a:solidFill>
                          <a:effectLst/>
                          <a:latin typeface="Montserrat" panose="00000500000000000000" pitchFamily="2" charset="0"/>
                          <a:ea typeface="+mn-ea"/>
                          <a:cs typeface="+mn-cs"/>
                          <a:sym typeface="Arial"/>
                        </a:rPr>
                        <a:t>From pie chart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University and Graduate School has maximum credit card holder which is 46.8 % and 35.3 % respectively.</a:t>
                      </a:r>
                    </a:p>
                    <a:p>
                      <a:r>
                        <a:rPr lang="en-US" sz="1400" b="0" i="0" u="none" strike="noStrike" cap="none" dirty="0">
                          <a:solidFill>
                            <a:schemeClr val="lt1"/>
                          </a:solidFill>
                          <a:effectLst/>
                          <a:latin typeface="Montserrat" panose="00000500000000000000" pitchFamily="2" charset="0"/>
                          <a:ea typeface="+mn-ea"/>
                          <a:cs typeface="+mn-cs"/>
                          <a:sym typeface="Arial"/>
                        </a:rPr>
                        <a:t>High school have 16.4 % credit card holder and only 1.6 % Other credit card holder</a:t>
                      </a:r>
                    </a:p>
                    <a:p>
                      <a:endParaRPr lang="en-IN" dirty="0"/>
                    </a:p>
                  </a:txBody>
                  <a:tcPr/>
                </a:tc>
                <a:extLst>
                  <a:ext uri="{0D108BD9-81ED-4DB2-BD59-A6C34878D82A}">
                    <a16:rowId xmlns:a16="http://schemas.microsoft.com/office/drawing/2014/main" val="2041419853"/>
                  </a:ext>
                </a:extLst>
              </a:tr>
            </a:tbl>
          </a:graphicData>
        </a:graphic>
      </p:graphicFrame>
      <p:pic>
        <p:nvPicPr>
          <p:cNvPr id="5122" name="Picture 2">
            <a:extLst>
              <a:ext uri="{FF2B5EF4-FFF2-40B4-BE49-F238E27FC236}">
                <a16:creationId xmlns:a16="http://schemas.microsoft.com/office/drawing/2014/main" id="{383F2101-6A77-2C8B-54E6-7828B065D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822" y="1133940"/>
            <a:ext cx="41338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9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466-CB10-9FA5-24A1-FEE927708C05}"/>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US" sz="2600" b="1" i="0" dirty="0">
                <a:solidFill>
                  <a:srgbClr val="C00000"/>
                </a:solidFill>
                <a:effectLst/>
                <a:latin typeface="Montserrat" panose="00000500000000000000" pitchFamily="2" charset="0"/>
              </a:rPr>
              <a:t>Marital Status of Credit </a:t>
            </a:r>
            <a:r>
              <a:rPr lang="en-US" sz="2600" b="1" dirty="0">
                <a:solidFill>
                  <a:srgbClr val="C00000"/>
                </a:solidFill>
                <a:latin typeface="Montserrat" panose="00000500000000000000" pitchFamily="2" charset="0"/>
              </a:rPr>
              <a:t>C</a:t>
            </a:r>
            <a:r>
              <a:rPr lang="en-US" sz="2600" b="1" i="0" dirty="0">
                <a:solidFill>
                  <a:srgbClr val="C00000"/>
                </a:solidFill>
                <a:effectLst/>
                <a:latin typeface="Montserrat" panose="00000500000000000000" pitchFamily="2" charset="0"/>
              </a:rPr>
              <a:t>ard </a:t>
            </a:r>
            <a:r>
              <a:rPr lang="en-US" sz="2600" b="1" dirty="0">
                <a:solidFill>
                  <a:srgbClr val="C00000"/>
                </a:solidFill>
                <a:latin typeface="Montserrat" panose="00000500000000000000" pitchFamily="2" charset="0"/>
              </a:rPr>
              <a:t>H</a:t>
            </a:r>
            <a:r>
              <a:rPr lang="en-US" sz="2600" b="1" i="0" dirty="0">
                <a:solidFill>
                  <a:srgbClr val="C00000"/>
                </a:solidFill>
                <a:effectLst/>
                <a:latin typeface="Montserrat" panose="00000500000000000000" pitchFamily="2" charset="0"/>
              </a:rPr>
              <a:t>older</a:t>
            </a:r>
            <a:endParaRPr lang="en-IN" sz="2600" b="1" dirty="0">
              <a:solidFill>
                <a:srgbClr val="C00000"/>
              </a:solidFill>
              <a:latin typeface="Montserrat" panose="00000500000000000000" pitchFamily="2" charset="0"/>
            </a:endParaRPr>
          </a:p>
        </p:txBody>
      </p:sp>
      <p:pic>
        <p:nvPicPr>
          <p:cNvPr id="6146" name="Picture 2">
            <a:extLst>
              <a:ext uri="{FF2B5EF4-FFF2-40B4-BE49-F238E27FC236}">
                <a16:creationId xmlns:a16="http://schemas.microsoft.com/office/drawing/2014/main" id="{035C44E3-245C-E9D2-39CF-B8DB850B1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00" y="1282623"/>
            <a:ext cx="4038600" cy="3752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13841617-C2E7-512A-A732-60BB66669760}"/>
              </a:ext>
            </a:extLst>
          </p:cNvPr>
          <p:cNvGraphicFramePr>
            <a:graphicFrameLocks noGrp="1"/>
          </p:cNvGraphicFramePr>
          <p:nvPr>
            <p:extLst>
              <p:ext uri="{D42A27DB-BD31-4B8C-83A1-F6EECF244321}">
                <p14:modId xmlns:p14="http://schemas.microsoft.com/office/powerpoint/2010/main" val="3723982124"/>
              </p:ext>
            </p:extLst>
          </p:nvPr>
        </p:nvGraphicFramePr>
        <p:xfrm>
          <a:off x="460916" y="1216257"/>
          <a:ext cx="2490439" cy="3291840"/>
        </p:xfrm>
        <a:graphic>
          <a:graphicData uri="http://schemas.openxmlformats.org/drawingml/2006/table">
            <a:tbl>
              <a:tblPr firstRow="1" bandRow="1">
                <a:tableStyleId>{5C22544A-7EE6-4342-B048-85BDC9FD1C3A}</a:tableStyleId>
              </a:tblPr>
              <a:tblGrid>
                <a:gridCol w="2490439">
                  <a:extLst>
                    <a:ext uri="{9D8B030D-6E8A-4147-A177-3AD203B41FA5}">
                      <a16:colId xmlns:a16="http://schemas.microsoft.com/office/drawing/2014/main" val="393314325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so here we merge 0 and 3 to the other category.</a:t>
                      </a:r>
                    </a:p>
                    <a:p>
                      <a:r>
                        <a:rPr lang="en-US" sz="1400" b="0" i="0" u="none" strike="noStrike" cap="none" dirty="0">
                          <a:solidFill>
                            <a:schemeClr val="lt1"/>
                          </a:solidFill>
                          <a:effectLst/>
                          <a:latin typeface="Montserrat" panose="00000500000000000000" pitchFamily="2" charset="0"/>
                          <a:ea typeface="+mn-ea"/>
                          <a:cs typeface="+mn-cs"/>
                          <a:sym typeface="Arial"/>
                        </a:rPr>
                        <a:t>From above pie chart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Number of credit card holder is maximum in singles which is 53.2 %.</a:t>
                      </a:r>
                    </a:p>
                    <a:p>
                      <a:r>
                        <a:rPr lang="en-US" sz="1400" b="0" i="0" u="none" strike="noStrike" cap="none" dirty="0">
                          <a:solidFill>
                            <a:schemeClr val="lt1"/>
                          </a:solidFill>
                          <a:effectLst/>
                          <a:latin typeface="Montserrat" panose="00000500000000000000" pitchFamily="2" charset="0"/>
                          <a:ea typeface="+mn-ea"/>
                          <a:cs typeface="+mn-cs"/>
                          <a:sym typeface="Arial"/>
                        </a:rPr>
                        <a:t>Number of credit card holder Married is 45.5 %.</a:t>
                      </a:r>
                    </a:p>
                    <a:p>
                      <a:r>
                        <a:rPr lang="en-US" sz="1400" b="0" i="0" u="none" strike="noStrike" cap="none" dirty="0">
                          <a:solidFill>
                            <a:schemeClr val="lt1"/>
                          </a:solidFill>
                          <a:effectLst/>
                          <a:latin typeface="Montserrat" panose="00000500000000000000" pitchFamily="2" charset="0"/>
                          <a:ea typeface="+mn-ea"/>
                          <a:cs typeface="+mn-cs"/>
                          <a:sym typeface="Arial"/>
                        </a:rPr>
                        <a:t>There are only 1.3 % Other credit card holder which might be chances to divorced or another reason.</a:t>
                      </a:r>
                    </a:p>
                    <a:p>
                      <a:endParaRPr lang="en-IN" dirty="0"/>
                    </a:p>
                  </a:txBody>
                  <a:tcPr/>
                </a:tc>
                <a:extLst>
                  <a:ext uri="{0D108BD9-81ED-4DB2-BD59-A6C34878D82A}">
                    <a16:rowId xmlns:a16="http://schemas.microsoft.com/office/drawing/2014/main" val="199069460"/>
                  </a:ext>
                </a:extLst>
              </a:tr>
            </a:tbl>
          </a:graphicData>
        </a:graphic>
      </p:graphicFrame>
    </p:spTree>
    <p:extLst>
      <p:ext uri="{BB962C8B-B14F-4D97-AF65-F5344CB8AC3E}">
        <p14:creationId xmlns:p14="http://schemas.microsoft.com/office/powerpoint/2010/main" val="283778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8CE9-7198-7256-944E-1ADEDC0488B0}"/>
              </a:ext>
            </a:extLst>
          </p:cNvPr>
          <p:cNvSpPr>
            <a:spLocks noGrp="1"/>
          </p:cNvSpPr>
          <p:nvPr>
            <p:ph type="title"/>
          </p:nvPr>
        </p:nvSpPr>
        <p:spPr/>
        <p:txBody>
          <a:bodyPr/>
          <a:lstStyle/>
          <a:p>
            <a:r>
              <a:rPr lang="en-IN" sz="2400" b="1" dirty="0">
                <a:solidFill>
                  <a:srgbClr val="C00000"/>
                </a:solidFill>
                <a:latin typeface="Montserrat" panose="00000500000000000000" pitchFamily="2" charset="0"/>
              </a:rPr>
              <a:t>Univariate – </a:t>
            </a:r>
            <a:r>
              <a:rPr lang="en-US" sz="2400" b="1" dirty="0">
                <a:solidFill>
                  <a:srgbClr val="C00000"/>
                </a:solidFill>
                <a:latin typeface="Montserrat" panose="00000500000000000000" pitchFamily="2" charset="0"/>
              </a:rPr>
              <a:t>A</a:t>
            </a:r>
            <a:r>
              <a:rPr lang="en-US" sz="2400" b="1" i="0" dirty="0">
                <a:solidFill>
                  <a:srgbClr val="C00000"/>
                </a:solidFill>
                <a:effectLst/>
                <a:latin typeface="Montserrat" panose="00000500000000000000" pitchFamily="2" charset="0"/>
              </a:rPr>
              <a:t>ge </a:t>
            </a:r>
            <a:r>
              <a:rPr lang="en-US" sz="2400" b="1" dirty="0">
                <a:solidFill>
                  <a:srgbClr val="C00000"/>
                </a:solidFill>
                <a:latin typeface="Montserrat" panose="00000500000000000000" pitchFamily="2" charset="0"/>
              </a:rPr>
              <a:t>D</a:t>
            </a:r>
            <a:r>
              <a:rPr lang="en-US" sz="2400" b="1" i="0" dirty="0">
                <a:solidFill>
                  <a:srgbClr val="C00000"/>
                </a:solidFill>
                <a:effectLst/>
                <a:latin typeface="Montserrat" panose="00000500000000000000" pitchFamily="2" charset="0"/>
              </a:rPr>
              <a:t>istribution of Credit </a:t>
            </a:r>
            <a:r>
              <a:rPr lang="en-US" sz="2400" b="1" dirty="0">
                <a:solidFill>
                  <a:srgbClr val="C00000"/>
                </a:solidFill>
                <a:latin typeface="Montserrat" panose="00000500000000000000" pitchFamily="2" charset="0"/>
              </a:rPr>
              <a:t>C</a:t>
            </a:r>
            <a:r>
              <a:rPr lang="en-US" sz="2400" b="1" i="0" dirty="0">
                <a:solidFill>
                  <a:srgbClr val="C00000"/>
                </a:solidFill>
                <a:effectLst/>
                <a:latin typeface="Montserrat" panose="00000500000000000000" pitchFamily="2" charset="0"/>
              </a:rPr>
              <a:t>ard </a:t>
            </a:r>
            <a:r>
              <a:rPr lang="en-US" sz="2400" b="1" dirty="0">
                <a:solidFill>
                  <a:srgbClr val="C00000"/>
                </a:solidFill>
                <a:latin typeface="Montserrat" panose="00000500000000000000" pitchFamily="2" charset="0"/>
              </a:rPr>
              <a:t>H</a:t>
            </a:r>
            <a:r>
              <a:rPr lang="en-US" sz="2400" b="1" i="0" dirty="0">
                <a:solidFill>
                  <a:srgbClr val="C00000"/>
                </a:solidFill>
                <a:effectLst/>
                <a:latin typeface="Montserrat" panose="00000500000000000000" pitchFamily="2" charset="0"/>
              </a:rPr>
              <a:t>older</a:t>
            </a:r>
            <a:endParaRPr lang="en-IN" sz="2400" b="1" dirty="0">
              <a:solidFill>
                <a:srgbClr val="C00000"/>
              </a:solidFill>
              <a:latin typeface="Montserrat" panose="00000500000000000000" pitchFamily="2" charset="0"/>
            </a:endParaRPr>
          </a:p>
        </p:txBody>
      </p:sp>
      <p:pic>
        <p:nvPicPr>
          <p:cNvPr id="7170" name="Picture 2">
            <a:extLst>
              <a:ext uri="{FF2B5EF4-FFF2-40B4-BE49-F238E27FC236}">
                <a16:creationId xmlns:a16="http://schemas.microsoft.com/office/drawing/2014/main" id="{B2D66AF6-0D67-54CD-7ABE-F03A62DE0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507" y="1180752"/>
            <a:ext cx="5234174" cy="3777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E1EE1405-A3AA-96BE-30CE-AFB966804ADD}"/>
              </a:ext>
            </a:extLst>
          </p:cNvPr>
          <p:cNvGraphicFramePr>
            <a:graphicFrameLocks noGrp="1"/>
          </p:cNvGraphicFramePr>
          <p:nvPr>
            <p:extLst>
              <p:ext uri="{D42A27DB-BD31-4B8C-83A1-F6EECF244321}">
                <p14:modId xmlns:p14="http://schemas.microsoft.com/office/powerpoint/2010/main" val="1996149563"/>
              </p:ext>
            </p:extLst>
          </p:nvPr>
        </p:nvGraphicFramePr>
        <p:xfrm>
          <a:off x="512957" y="1180752"/>
          <a:ext cx="2438400" cy="26517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841684697"/>
                    </a:ext>
                  </a:extLst>
                </a:gridCol>
              </a:tblGrid>
              <a:tr h="370840">
                <a:tc>
                  <a:txBody>
                    <a:bodyPr/>
                    <a:lstStyle/>
                    <a:p>
                      <a:r>
                        <a:rPr lang="en-US" b="0" dirty="0">
                          <a:effectLst/>
                          <a:latin typeface="Montserrat" panose="00000500000000000000" pitchFamily="2" charset="0"/>
                        </a:rPr>
                        <a:t>From </a:t>
                      </a:r>
                      <a:r>
                        <a:rPr lang="en-US" b="0" dirty="0" err="1">
                          <a:effectLst/>
                          <a:latin typeface="Montserrat" panose="00000500000000000000" pitchFamily="2" charset="0"/>
                        </a:rPr>
                        <a:t>Distplot</a:t>
                      </a:r>
                      <a:r>
                        <a:rPr lang="en-US" b="0" dirty="0">
                          <a:effectLst/>
                          <a:latin typeface="Montserrat" panose="00000500000000000000" pitchFamily="2" charset="0"/>
                        </a:rPr>
                        <a:t> we can see that:-</a:t>
                      </a:r>
                    </a:p>
                    <a:p>
                      <a:r>
                        <a:rPr lang="en-US" b="0" dirty="0">
                          <a:effectLst/>
                          <a:latin typeface="Montserrat" panose="00000500000000000000" pitchFamily="2" charset="0"/>
                        </a:rPr>
                        <a:t>Age feature is also right skewed, middle 50% of age is 22 to 42 years which means mostly working class people use credit card.</a:t>
                      </a:r>
                    </a:p>
                    <a:p>
                      <a:r>
                        <a:rPr lang="en-US" b="0" dirty="0">
                          <a:effectLst/>
                          <a:latin typeface="Montserrat" panose="00000500000000000000" pitchFamily="2" charset="0"/>
                        </a:rPr>
                        <a:t>Few people above 60 years of age also uses the credit card.</a:t>
                      </a:r>
                    </a:p>
                    <a:p>
                      <a:endParaRPr lang="en-IN" b="0" dirty="0">
                        <a:latin typeface="Montserrat" panose="00000500000000000000" pitchFamily="2" charset="0"/>
                      </a:endParaRPr>
                    </a:p>
                  </a:txBody>
                  <a:tcPr/>
                </a:tc>
                <a:extLst>
                  <a:ext uri="{0D108BD9-81ED-4DB2-BD59-A6C34878D82A}">
                    <a16:rowId xmlns:a16="http://schemas.microsoft.com/office/drawing/2014/main" val="1979765615"/>
                  </a:ext>
                </a:extLst>
              </a:tr>
            </a:tbl>
          </a:graphicData>
        </a:graphic>
      </p:graphicFrame>
    </p:spTree>
    <p:extLst>
      <p:ext uri="{BB962C8B-B14F-4D97-AF65-F5344CB8AC3E}">
        <p14:creationId xmlns:p14="http://schemas.microsoft.com/office/powerpoint/2010/main" val="256689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F0F3-6D2E-5E6A-E213-5CDFC6714DB2}"/>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Bivariate - </a:t>
            </a:r>
            <a:r>
              <a:rPr lang="en-US" sz="1900" b="1" dirty="0">
                <a:solidFill>
                  <a:srgbClr val="C00000"/>
                </a:solidFill>
                <a:latin typeface="Montserrat" panose="00000500000000000000" pitchFamily="2" charset="0"/>
              </a:rPr>
              <a:t>D</a:t>
            </a:r>
            <a:r>
              <a:rPr lang="en-US" sz="1900" b="1" i="0" dirty="0">
                <a:solidFill>
                  <a:srgbClr val="C00000"/>
                </a:solidFill>
                <a:effectLst/>
                <a:latin typeface="Montserrat" panose="00000500000000000000" pitchFamily="2" charset="0"/>
              </a:rPr>
              <a:t>efaulter </a:t>
            </a:r>
            <a:r>
              <a:rPr lang="en-US" sz="1900" b="1" dirty="0">
                <a:solidFill>
                  <a:srgbClr val="C00000"/>
                </a:solidFill>
                <a:latin typeface="Montserrat" panose="00000500000000000000" pitchFamily="2" charset="0"/>
              </a:rPr>
              <a:t>W</a:t>
            </a:r>
            <a:r>
              <a:rPr lang="en-US" sz="1900" b="1" i="0" dirty="0">
                <a:solidFill>
                  <a:srgbClr val="C00000"/>
                </a:solidFill>
                <a:effectLst/>
                <a:latin typeface="Montserrat" panose="00000500000000000000" pitchFamily="2" charset="0"/>
              </a:rPr>
              <a:t>ith </a:t>
            </a:r>
            <a:r>
              <a:rPr lang="en-US" sz="1900" b="1" dirty="0">
                <a:solidFill>
                  <a:srgbClr val="C00000"/>
                </a:solidFill>
                <a:latin typeface="Montserrat" panose="00000500000000000000" pitchFamily="2" charset="0"/>
              </a:rPr>
              <a:t>D</a:t>
            </a:r>
            <a:r>
              <a:rPr lang="en-US" sz="1900" b="1" i="0" dirty="0">
                <a:solidFill>
                  <a:srgbClr val="C00000"/>
                </a:solidFill>
                <a:effectLst/>
                <a:latin typeface="Montserrat" panose="00000500000000000000" pitchFamily="2" charset="0"/>
              </a:rPr>
              <a:t>ifferent </a:t>
            </a:r>
            <a:r>
              <a:rPr lang="en-US" sz="1900" b="1" dirty="0">
                <a:solidFill>
                  <a:srgbClr val="C00000"/>
                </a:solidFill>
                <a:latin typeface="Montserrat" panose="00000500000000000000" pitchFamily="2" charset="0"/>
              </a:rPr>
              <a:t>R</a:t>
            </a:r>
            <a:r>
              <a:rPr lang="en-US" sz="1900" b="1" i="0" dirty="0">
                <a:solidFill>
                  <a:srgbClr val="C00000"/>
                </a:solidFill>
                <a:effectLst/>
                <a:latin typeface="Montserrat" panose="00000500000000000000" pitchFamily="2" charset="0"/>
              </a:rPr>
              <a:t>ange of Credit </a:t>
            </a:r>
            <a:r>
              <a:rPr lang="en-US" sz="1900" b="1" dirty="0">
                <a:solidFill>
                  <a:srgbClr val="C00000"/>
                </a:solidFill>
                <a:latin typeface="Montserrat" panose="00000500000000000000" pitchFamily="2" charset="0"/>
              </a:rPr>
              <a:t>B</a:t>
            </a:r>
            <a:r>
              <a:rPr lang="en-US" sz="1900" b="1" i="0" dirty="0">
                <a:solidFill>
                  <a:srgbClr val="C00000"/>
                </a:solidFill>
                <a:effectLst/>
                <a:latin typeface="Montserrat" panose="00000500000000000000" pitchFamily="2" charset="0"/>
              </a:rPr>
              <a:t>alance Limit</a:t>
            </a:r>
            <a:r>
              <a:rPr lang="en-IN" sz="1900" b="1" dirty="0">
                <a:solidFill>
                  <a:srgbClr val="C00000"/>
                </a:solidFill>
                <a:latin typeface="Montserrat" panose="00000500000000000000" pitchFamily="2" charset="0"/>
              </a:rPr>
              <a:t> </a:t>
            </a:r>
          </a:p>
        </p:txBody>
      </p:sp>
      <p:pic>
        <p:nvPicPr>
          <p:cNvPr id="8194" name="Picture 2">
            <a:extLst>
              <a:ext uri="{FF2B5EF4-FFF2-40B4-BE49-F238E27FC236}">
                <a16:creationId xmlns:a16="http://schemas.microsoft.com/office/drawing/2014/main" id="{03EABB74-C2E7-4165-1CF2-575409AE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453" y="1369277"/>
            <a:ext cx="5152398" cy="3329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2602D49-B38F-8035-E4AD-7227E9E8375D}"/>
              </a:ext>
            </a:extLst>
          </p:cNvPr>
          <p:cNvGraphicFramePr>
            <a:graphicFrameLocks noGrp="1"/>
          </p:cNvGraphicFramePr>
          <p:nvPr>
            <p:extLst>
              <p:ext uri="{D42A27DB-BD31-4B8C-83A1-F6EECF244321}">
                <p14:modId xmlns:p14="http://schemas.microsoft.com/office/powerpoint/2010/main" val="25810521"/>
              </p:ext>
            </p:extLst>
          </p:nvPr>
        </p:nvGraphicFramePr>
        <p:xfrm>
          <a:off x="423746" y="1211688"/>
          <a:ext cx="2133600" cy="3078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243825872"/>
                    </a:ext>
                  </a:extLst>
                </a:gridCol>
              </a:tblGrid>
              <a:tr h="315177">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There are almost 60 % which is 3487 defaulter come between 10000 to 100000 Credit card balance limit</a:t>
                      </a:r>
                    </a:p>
                    <a:p>
                      <a:r>
                        <a:rPr lang="en-US" sz="1400" b="0" i="0" u="none" strike="noStrike" cap="none" dirty="0">
                          <a:solidFill>
                            <a:schemeClr val="lt1"/>
                          </a:solidFill>
                          <a:effectLst/>
                          <a:latin typeface="Montserrat" panose="00000500000000000000" pitchFamily="2" charset="0"/>
                          <a:ea typeface="+mn-ea"/>
                          <a:cs typeface="+mn-cs"/>
                          <a:sym typeface="Arial"/>
                        </a:rPr>
                        <a:t>We also can see that the higher the credit card balance limit, the lower is the chance of defaulting.</a:t>
                      </a:r>
                    </a:p>
                    <a:p>
                      <a:endParaRPr lang="en-IN" dirty="0"/>
                    </a:p>
                  </a:txBody>
                  <a:tcPr/>
                </a:tc>
                <a:extLst>
                  <a:ext uri="{0D108BD9-81ED-4DB2-BD59-A6C34878D82A}">
                    <a16:rowId xmlns:a16="http://schemas.microsoft.com/office/drawing/2014/main" val="1979137921"/>
                  </a:ext>
                </a:extLst>
              </a:tr>
            </a:tbl>
          </a:graphicData>
        </a:graphic>
      </p:graphicFrame>
    </p:spTree>
    <p:extLst>
      <p:ext uri="{BB962C8B-B14F-4D97-AF65-F5344CB8AC3E}">
        <p14:creationId xmlns:p14="http://schemas.microsoft.com/office/powerpoint/2010/main" val="171419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B6EB-3B46-D2BA-B1DC-F393DE184C40}"/>
              </a:ext>
            </a:extLst>
          </p:cNvPr>
          <p:cNvSpPr>
            <a:spLocks noGrp="1"/>
          </p:cNvSpPr>
          <p:nvPr>
            <p:ph type="title"/>
          </p:nvPr>
        </p:nvSpPr>
        <p:spPr/>
        <p:txBody>
          <a:bodyPr/>
          <a:lstStyle/>
          <a:p>
            <a:r>
              <a:rPr lang="en-IN" sz="2300" b="1" dirty="0">
                <a:solidFill>
                  <a:srgbClr val="C00000"/>
                </a:solidFill>
                <a:latin typeface="Montserrat" panose="00000500000000000000" pitchFamily="2" charset="0"/>
              </a:rPr>
              <a:t>Bivariate - </a:t>
            </a:r>
            <a:r>
              <a:rPr lang="en-US" sz="2300" b="1" dirty="0">
                <a:solidFill>
                  <a:srgbClr val="C00000"/>
                </a:solidFill>
                <a:latin typeface="Montserrat" panose="00000500000000000000" pitchFamily="2" charset="0"/>
              </a:rPr>
              <a:t>D</a:t>
            </a:r>
            <a:r>
              <a:rPr lang="en-US" sz="2300" b="1" i="0" dirty="0">
                <a:solidFill>
                  <a:srgbClr val="C00000"/>
                </a:solidFill>
                <a:effectLst/>
                <a:latin typeface="Montserrat" panose="00000500000000000000" pitchFamily="2" charset="0"/>
              </a:rPr>
              <a:t>efaulter </a:t>
            </a:r>
            <a:r>
              <a:rPr lang="en-US" sz="2300" b="1" dirty="0">
                <a:solidFill>
                  <a:srgbClr val="C00000"/>
                </a:solidFill>
                <a:latin typeface="Montserrat" panose="00000500000000000000" pitchFamily="2" charset="0"/>
              </a:rPr>
              <a:t>A</a:t>
            </a:r>
            <a:r>
              <a:rPr lang="en-US" sz="2300" b="1" i="0" dirty="0">
                <a:solidFill>
                  <a:srgbClr val="C00000"/>
                </a:solidFill>
                <a:effectLst/>
                <a:latin typeface="Montserrat" panose="00000500000000000000" pitchFamily="2" charset="0"/>
              </a:rPr>
              <a:t>ccording </a:t>
            </a:r>
            <a:r>
              <a:rPr lang="en-US" sz="2300" b="1" dirty="0">
                <a:solidFill>
                  <a:srgbClr val="C00000"/>
                </a:solidFill>
                <a:latin typeface="Montserrat" panose="00000500000000000000" pitchFamily="2" charset="0"/>
              </a:rPr>
              <a:t>T</a:t>
            </a:r>
            <a:r>
              <a:rPr lang="en-US" sz="2300" b="1" i="0" dirty="0">
                <a:solidFill>
                  <a:srgbClr val="C00000"/>
                </a:solidFill>
                <a:effectLst/>
                <a:latin typeface="Montserrat" panose="00000500000000000000" pitchFamily="2" charset="0"/>
              </a:rPr>
              <a:t>o </a:t>
            </a:r>
            <a:r>
              <a:rPr lang="en-US" sz="2300" b="1" dirty="0">
                <a:solidFill>
                  <a:srgbClr val="C00000"/>
                </a:solidFill>
                <a:latin typeface="Montserrat" panose="00000500000000000000" pitchFamily="2" charset="0"/>
              </a:rPr>
              <a:t>D</a:t>
            </a:r>
            <a:r>
              <a:rPr lang="en-US" sz="2300" b="1" i="0" dirty="0">
                <a:solidFill>
                  <a:srgbClr val="C00000"/>
                </a:solidFill>
                <a:effectLst/>
                <a:latin typeface="Montserrat" panose="00000500000000000000" pitchFamily="2" charset="0"/>
              </a:rPr>
              <a:t>ifferent </a:t>
            </a:r>
            <a:r>
              <a:rPr lang="en-US" sz="2300" b="1" dirty="0">
                <a:solidFill>
                  <a:srgbClr val="C00000"/>
                </a:solidFill>
                <a:latin typeface="Montserrat" panose="00000500000000000000" pitchFamily="2" charset="0"/>
              </a:rPr>
              <a:t>G</a:t>
            </a:r>
            <a:r>
              <a:rPr lang="en-US" sz="2300" b="1" i="0" dirty="0">
                <a:solidFill>
                  <a:srgbClr val="C00000"/>
                </a:solidFill>
                <a:effectLst/>
                <a:latin typeface="Montserrat" panose="00000500000000000000" pitchFamily="2" charset="0"/>
              </a:rPr>
              <a:t>enders</a:t>
            </a:r>
            <a:endParaRPr lang="en-IN" sz="2300" b="1" dirty="0">
              <a:solidFill>
                <a:srgbClr val="C00000"/>
              </a:solidFill>
              <a:latin typeface="Montserrat" panose="00000500000000000000" pitchFamily="2" charset="0"/>
            </a:endParaRPr>
          </a:p>
        </p:txBody>
      </p:sp>
      <p:pic>
        <p:nvPicPr>
          <p:cNvPr id="9218" name="Picture 2">
            <a:extLst>
              <a:ext uri="{FF2B5EF4-FFF2-40B4-BE49-F238E27FC236}">
                <a16:creationId xmlns:a16="http://schemas.microsoft.com/office/drawing/2014/main" id="{FE5439D0-069B-F7DE-B495-BF12044E3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713" y="1538868"/>
            <a:ext cx="4342587" cy="32904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3FAE85CA-49F4-717A-01E2-F3FD46C0B7CA}"/>
              </a:ext>
            </a:extLst>
          </p:cNvPr>
          <p:cNvGraphicFramePr>
            <a:graphicFrameLocks noGrp="1"/>
          </p:cNvGraphicFramePr>
          <p:nvPr>
            <p:extLst>
              <p:ext uri="{D42A27DB-BD31-4B8C-83A1-F6EECF244321}">
                <p14:modId xmlns:p14="http://schemas.microsoft.com/office/powerpoint/2010/main" val="1890120515"/>
              </p:ext>
            </p:extLst>
          </p:nvPr>
        </p:nvGraphicFramePr>
        <p:xfrm>
          <a:off x="468351" y="1253428"/>
          <a:ext cx="3092605" cy="3445047"/>
        </p:xfrm>
        <a:graphic>
          <a:graphicData uri="http://schemas.openxmlformats.org/drawingml/2006/table">
            <a:tbl>
              <a:tblPr firstRow="1" bandRow="1">
                <a:tableStyleId>{5C22544A-7EE6-4342-B048-85BDC9FD1C3A}</a:tableStyleId>
              </a:tblPr>
              <a:tblGrid>
                <a:gridCol w="3092605">
                  <a:extLst>
                    <a:ext uri="{9D8B030D-6E8A-4147-A177-3AD203B41FA5}">
                      <a16:colId xmlns:a16="http://schemas.microsoft.com/office/drawing/2014/main" val="989980539"/>
                    </a:ext>
                  </a:extLst>
                </a:gridCol>
              </a:tblGrid>
              <a:tr h="3445047">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There are more women than men in our dataset because of this their defaulter value is more which is 3763 and their percentage of </a:t>
                      </a:r>
                      <a:r>
                        <a:rPr lang="en-US" sz="1400" b="0" i="0" u="none" strike="noStrike" cap="none" dirty="0" err="1">
                          <a:solidFill>
                            <a:schemeClr val="lt1"/>
                          </a:solidFill>
                          <a:effectLst/>
                          <a:latin typeface="Montserrat" panose="00000500000000000000" pitchFamily="2" charset="0"/>
                          <a:ea typeface="+mn-ea"/>
                          <a:cs typeface="+mn-cs"/>
                          <a:sym typeface="Arial"/>
                        </a:rPr>
                        <a:t>dafaulter</a:t>
                      </a:r>
                      <a:r>
                        <a:rPr lang="en-US" sz="1400" b="0" i="0" u="none" strike="noStrike" cap="none" dirty="0">
                          <a:solidFill>
                            <a:schemeClr val="lt1"/>
                          </a:solidFill>
                          <a:effectLst/>
                          <a:latin typeface="Montserrat" panose="00000500000000000000" pitchFamily="2" charset="0"/>
                          <a:ea typeface="+mn-ea"/>
                          <a:cs typeface="+mn-cs"/>
                          <a:sym typeface="Arial"/>
                        </a:rPr>
                        <a:t> is 20 %.</a:t>
                      </a:r>
                    </a:p>
                    <a:p>
                      <a:r>
                        <a:rPr lang="en-US" sz="1400" b="0" i="0" u="none" strike="noStrike" cap="none" dirty="0">
                          <a:solidFill>
                            <a:schemeClr val="lt1"/>
                          </a:solidFill>
                          <a:effectLst/>
                          <a:latin typeface="Montserrat" panose="00000500000000000000" pitchFamily="2" charset="0"/>
                          <a:ea typeface="+mn-ea"/>
                          <a:cs typeface="+mn-cs"/>
                          <a:sym typeface="Arial"/>
                        </a:rPr>
                        <a:t>There are less men compare to women in our dataset because of this their defaulter value is less which is 2873 but their percentage of </a:t>
                      </a:r>
                      <a:r>
                        <a:rPr lang="en-US" sz="1400" b="0" i="0" u="none" strike="noStrike" cap="none" dirty="0" err="1">
                          <a:solidFill>
                            <a:schemeClr val="lt1"/>
                          </a:solidFill>
                          <a:effectLst/>
                          <a:latin typeface="Montserrat" panose="00000500000000000000" pitchFamily="2" charset="0"/>
                          <a:ea typeface="+mn-ea"/>
                          <a:cs typeface="+mn-cs"/>
                          <a:sym typeface="Arial"/>
                        </a:rPr>
                        <a:t>dafaulter</a:t>
                      </a:r>
                      <a:r>
                        <a:rPr lang="en-US" sz="1400" b="0" i="0" u="none" strike="noStrike" cap="none" dirty="0">
                          <a:solidFill>
                            <a:schemeClr val="lt1"/>
                          </a:solidFill>
                          <a:effectLst/>
                          <a:latin typeface="Montserrat" panose="00000500000000000000" pitchFamily="2" charset="0"/>
                          <a:ea typeface="+mn-ea"/>
                          <a:cs typeface="+mn-cs"/>
                          <a:sym typeface="Arial"/>
                        </a:rPr>
                        <a:t> is 24 %.</a:t>
                      </a:r>
                    </a:p>
                    <a:p>
                      <a:r>
                        <a:rPr lang="en-US" sz="1400" b="0" i="0" u="none" strike="noStrike" cap="none" dirty="0">
                          <a:solidFill>
                            <a:schemeClr val="lt1"/>
                          </a:solidFill>
                          <a:effectLst/>
                          <a:latin typeface="Montserrat" panose="00000500000000000000" pitchFamily="2" charset="0"/>
                          <a:ea typeface="+mn-ea"/>
                          <a:cs typeface="+mn-cs"/>
                          <a:sym typeface="Arial"/>
                        </a:rPr>
                        <a:t>So </a:t>
                      </a:r>
                      <a:r>
                        <a:rPr lang="en-US" sz="1400" b="0" i="0" u="none" strike="noStrike" cap="none" dirty="0" err="1">
                          <a:solidFill>
                            <a:schemeClr val="lt1"/>
                          </a:solidFill>
                          <a:effectLst/>
                          <a:latin typeface="Montserrat" panose="00000500000000000000" pitchFamily="2" charset="0"/>
                          <a:ea typeface="+mn-ea"/>
                          <a:cs typeface="+mn-cs"/>
                          <a:sym typeface="Arial"/>
                        </a:rPr>
                        <a:t>comparitively</a:t>
                      </a:r>
                      <a:r>
                        <a:rPr lang="en-US" sz="1400" b="0" i="0" u="none" strike="noStrike" cap="none" dirty="0">
                          <a:solidFill>
                            <a:schemeClr val="lt1"/>
                          </a:solidFill>
                          <a:effectLst/>
                          <a:latin typeface="Montserrat" panose="00000500000000000000" pitchFamily="2" charset="0"/>
                          <a:ea typeface="+mn-ea"/>
                          <a:cs typeface="+mn-cs"/>
                          <a:sym typeface="Arial"/>
                        </a:rPr>
                        <a:t> men have a slightly higher chance of default.</a:t>
                      </a:r>
                    </a:p>
                  </a:txBody>
                  <a:tcPr/>
                </a:tc>
                <a:extLst>
                  <a:ext uri="{0D108BD9-81ED-4DB2-BD59-A6C34878D82A}">
                    <a16:rowId xmlns:a16="http://schemas.microsoft.com/office/drawing/2014/main" val="524870954"/>
                  </a:ext>
                </a:extLst>
              </a:tr>
            </a:tbl>
          </a:graphicData>
        </a:graphic>
      </p:graphicFrame>
    </p:spTree>
    <p:extLst>
      <p:ext uri="{BB962C8B-B14F-4D97-AF65-F5344CB8AC3E}">
        <p14:creationId xmlns:p14="http://schemas.microsoft.com/office/powerpoint/2010/main" val="390992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02BB-73F3-3183-6FAA-0B4014EFDF47}"/>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Bivariate - </a:t>
            </a:r>
            <a:r>
              <a:rPr lang="en-US" sz="2800" b="1" dirty="0">
                <a:solidFill>
                  <a:srgbClr val="C00000"/>
                </a:solidFill>
                <a:latin typeface="Montserrat" panose="00000500000000000000" pitchFamily="2" charset="0"/>
              </a:rPr>
              <a:t>D</a:t>
            </a:r>
            <a:r>
              <a:rPr lang="en-US" b="1" i="0" dirty="0">
                <a:solidFill>
                  <a:srgbClr val="C00000"/>
                </a:solidFill>
                <a:effectLst/>
                <a:latin typeface="Montserrat" panose="00000500000000000000" pitchFamily="2" charset="0"/>
              </a:rPr>
              <a:t>efaulter </a:t>
            </a:r>
            <a:r>
              <a:rPr lang="en-US" b="1" dirty="0">
                <a:solidFill>
                  <a:srgbClr val="C00000"/>
                </a:solidFill>
                <a:latin typeface="Montserrat" panose="00000500000000000000" pitchFamily="2" charset="0"/>
              </a:rPr>
              <a:t>A</a:t>
            </a:r>
            <a:r>
              <a:rPr lang="en-US" b="1" i="0" dirty="0">
                <a:solidFill>
                  <a:srgbClr val="C00000"/>
                </a:solidFill>
                <a:effectLst/>
                <a:latin typeface="Montserrat" panose="00000500000000000000" pitchFamily="2" charset="0"/>
              </a:rPr>
              <a:t>ccording Education</a:t>
            </a:r>
            <a:endParaRPr lang="en-IN" b="1" dirty="0">
              <a:solidFill>
                <a:srgbClr val="C00000"/>
              </a:solidFill>
              <a:latin typeface="Montserrat" panose="00000500000000000000" pitchFamily="2" charset="0"/>
            </a:endParaRPr>
          </a:p>
        </p:txBody>
      </p:sp>
      <p:pic>
        <p:nvPicPr>
          <p:cNvPr id="10242" name="Picture 2">
            <a:extLst>
              <a:ext uri="{FF2B5EF4-FFF2-40B4-BE49-F238E27FC236}">
                <a16:creationId xmlns:a16="http://schemas.microsoft.com/office/drawing/2014/main" id="{5C26AC93-CCC6-B275-9460-4352A54EE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39" y="1712271"/>
            <a:ext cx="5032918" cy="28076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28461BBA-619C-DC98-BE29-E13CC90AD167}"/>
              </a:ext>
            </a:extLst>
          </p:cNvPr>
          <p:cNvGraphicFramePr>
            <a:graphicFrameLocks noGrp="1"/>
          </p:cNvGraphicFramePr>
          <p:nvPr>
            <p:extLst>
              <p:ext uri="{D42A27DB-BD31-4B8C-83A1-F6EECF244321}">
                <p14:modId xmlns:p14="http://schemas.microsoft.com/office/powerpoint/2010/main" val="2483382097"/>
              </p:ext>
            </p:extLst>
          </p:nvPr>
        </p:nvGraphicFramePr>
        <p:xfrm>
          <a:off x="490653" y="1341431"/>
          <a:ext cx="2832410" cy="3505200"/>
        </p:xfrm>
        <a:graphic>
          <a:graphicData uri="http://schemas.openxmlformats.org/drawingml/2006/table">
            <a:tbl>
              <a:tblPr firstRow="1" bandRow="1">
                <a:tableStyleId>{5C22544A-7EE6-4342-B048-85BDC9FD1C3A}</a:tableStyleId>
              </a:tblPr>
              <a:tblGrid>
                <a:gridCol w="2832410">
                  <a:extLst>
                    <a:ext uri="{9D8B030D-6E8A-4147-A177-3AD203B41FA5}">
                      <a16:colId xmlns:a16="http://schemas.microsoft.com/office/drawing/2014/main" val="1849298854"/>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As the number of university and graduate school credit card holder is higher which is 10700 &amp; 8549. also their credit card default are also higher which is 3330 &amp; 2036.</a:t>
                      </a:r>
                    </a:p>
                    <a:p>
                      <a:r>
                        <a:rPr lang="en-US" sz="1400" b="0" i="0" u="none" strike="noStrike" cap="none" dirty="0">
                          <a:solidFill>
                            <a:schemeClr val="lt1"/>
                          </a:solidFill>
                          <a:effectLst/>
                          <a:latin typeface="Montserrat" panose="00000500000000000000" pitchFamily="2" charset="0"/>
                          <a:ea typeface="+mn-ea"/>
                          <a:cs typeface="+mn-cs"/>
                          <a:sym typeface="Arial"/>
                        </a:rPr>
                        <a:t>High school have less Credit card holder which is 3680 so their defaulter is less which is 1237.</a:t>
                      </a:r>
                    </a:p>
                    <a:p>
                      <a:r>
                        <a:rPr lang="en-US" sz="1400" b="0" i="0" u="none" strike="noStrike" cap="none" dirty="0">
                          <a:solidFill>
                            <a:schemeClr val="lt1"/>
                          </a:solidFill>
                          <a:effectLst/>
                          <a:latin typeface="Montserrat" panose="00000500000000000000" pitchFamily="2" charset="0"/>
                          <a:ea typeface="+mn-ea"/>
                          <a:cs typeface="+mn-cs"/>
                          <a:sym typeface="Arial"/>
                        </a:rPr>
                        <a:t>Other have very less credit card holder which is 435 so their </a:t>
                      </a:r>
                      <a:r>
                        <a:rPr lang="en-US" sz="1400" b="0" i="0" u="none" strike="noStrike" cap="none" dirty="0" err="1">
                          <a:solidFill>
                            <a:schemeClr val="lt1"/>
                          </a:solidFill>
                          <a:effectLst/>
                          <a:latin typeface="Montserrat" panose="00000500000000000000" pitchFamily="2" charset="0"/>
                          <a:ea typeface="+mn-ea"/>
                          <a:cs typeface="+mn-cs"/>
                          <a:sym typeface="Arial"/>
                        </a:rPr>
                        <a:t>defauler</a:t>
                      </a:r>
                      <a:r>
                        <a:rPr lang="en-US" sz="1400" b="0" i="0" u="none" strike="noStrike" cap="none" dirty="0">
                          <a:solidFill>
                            <a:schemeClr val="lt1"/>
                          </a:solidFill>
                          <a:effectLst/>
                          <a:latin typeface="Montserrat" panose="00000500000000000000" pitchFamily="2" charset="0"/>
                          <a:ea typeface="+mn-ea"/>
                          <a:cs typeface="+mn-cs"/>
                          <a:sym typeface="Arial"/>
                        </a:rPr>
                        <a:t> is very less which is 33.</a:t>
                      </a:r>
                    </a:p>
                  </a:txBody>
                  <a:tcPr/>
                </a:tc>
                <a:extLst>
                  <a:ext uri="{0D108BD9-81ED-4DB2-BD59-A6C34878D82A}">
                    <a16:rowId xmlns:a16="http://schemas.microsoft.com/office/drawing/2014/main" val="2858050613"/>
                  </a:ext>
                </a:extLst>
              </a:tr>
            </a:tbl>
          </a:graphicData>
        </a:graphic>
      </p:graphicFrame>
    </p:spTree>
    <p:extLst>
      <p:ext uri="{BB962C8B-B14F-4D97-AF65-F5344CB8AC3E}">
        <p14:creationId xmlns:p14="http://schemas.microsoft.com/office/powerpoint/2010/main" val="33418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0971-FDC8-6980-6452-D00D4F16EE2E}"/>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a:t>
            </a:r>
            <a:r>
              <a:rPr lang="en-US" sz="2600" b="1" dirty="0">
                <a:solidFill>
                  <a:srgbClr val="C00000"/>
                </a:solidFill>
                <a:latin typeface="Montserrat" panose="00000500000000000000" pitchFamily="2" charset="0"/>
              </a:rPr>
              <a:t>D</a:t>
            </a:r>
            <a:r>
              <a:rPr lang="en-US" sz="2600" b="1" i="0" dirty="0">
                <a:solidFill>
                  <a:srgbClr val="C00000"/>
                </a:solidFill>
                <a:effectLst/>
                <a:latin typeface="Montserrat" panose="00000500000000000000" pitchFamily="2" charset="0"/>
              </a:rPr>
              <a:t>efaulter </a:t>
            </a:r>
            <a:r>
              <a:rPr lang="en-US" sz="2600" b="1" dirty="0">
                <a:solidFill>
                  <a:srgbClr val="C00000"/>
                </a:solidFill>
                <a:latin typeface="Montserrat" panose="00000500000000000000" pitchFamily="2" charset="0"/>
              </a:rPr>
              <a:t>A</a:t>
            </a:r>
            <a:r>
              <a:rPr lang="en-US" sz="2600" b="1" i="0" dirty="0">
                <a:solidFill>
                  <a:srgbClr val="C00000"/>
                </a:solidFill>
                <a:effectLst/>
                <a:latin typeface="Montserrat" panose="00000500000000000000" pitchFamily="2" charset="0"/>
              </a:rPr>
              <a:t>ccording </a:t>
            </a:r>
            <a:r>
              <a:rPr lang="en-US" sz="2600" b="1" dirty="0">
                <a:solidFill>
                  <a:srgbClr val="C00000"/>
                </a:solidFill>
                <a:latin typeface="Montserrat" panose="00000500000000000000" pitchFamily="2" charset="0"/>
              </a:rPr>
              <a:t>M</a:t>
            </a:r>
            <a:r>
              <a:rPr lang="en-US" sz="2600" b="1" i="0" dirty="0">
                <a:solidFill>
                  <a:srgbClr val="C00000"/>
                </a:solidFill>
                <a:effectLst/>
                <a:latin typeface="Montserrat" panose="00000500000000000000" pitchFamily="2" charset="0"/>
              </a:rPr>
              <a:t>arital </a:t>
            </a:r>
            <a:r>
              <a:rPr lang="en-US" sz="2600" b="1" dirty="0">
                <a:solidFill>
                  <a:srgbClr val="C00000"/>
                </a:solidFill>
                <a:latin typeface="Montserrat" panose="00000500000000000000" pitchFamily="2" charset="0"/>
              </a:rPr>
              <a:t>S</a:t>
            </a:r>
            <a:r>
              <a:rPr lang="en-US" sz="2600" b="1" i="0" dirty="0">
                <a:solidFill>
                  <a:srgbClr val="C00000"/>
                </a:solidFill>
                <a:effectLst/>
                <a:latin typeface="Montserrat" panose="00000500000000000000" pitchFamily="2" charset="0"/>
              </a:rPr>
              <a:t>tatus</a:t>
            </a:r>
            <a:endParaRPr lang="en-IN" sz="2600" dirty="0">
              <a:latin typeface="Montserrat" panose="00000500000000000000" pitchFamily="2" charset="0"/>
            </a:endParaRPr>
          </a:p>
        </p:txBody>
      </p:sp>
      <p:pic>
        <p:nvPicPr>
          <p:cNvPr id="11266" name="Picture 2">
            <a:extLst>
              <a:ext uri="{FF2B5EF4-FFF2-40B4-BE49-F238E27FC236}">
                <a16:creationId xmlns:a16="http://schemas.microsoft.com/office/drawing/2014/main" id="{8324220F-2229-23EB-2CC1-5C4D1B373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915" y="1539565"/>
            <a:ext cx="4514385" cy="3105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F4E98307-35C7-FB15-1826-FEF5986E2080}"/>
              </a:ext>
            </a:extLst>
          </p:cNvPr>
          <p:cNvGraphicFramePr>
            <a:graphicFrameLocks noGrp="1"/>
          </p:cNvGraphicFramePr>
          <p:nvPr>
            <p:extLst>
              <p:ext uri="{D42A27DB-BD31-4B8C-83A1-F6EECF244321}">
                <p14:modId xmlns:p14="http://schemas.microsoft.com/office/powerpoint/2010/main" val="441297911"/>
              </p:ext>
            </p:extLst>
          </p:nvPr>
        </p:nvGraphicFramePr>
        <p:xfrm>
          <a:off x="460917" y="1354145"/>
          <a:ext cx="2601951" cy="3505200"/>
        </p:xfrm>
        <a:graphic>
          <a:graphicData uri="http://schemas.openxmlformats.org/drawingml/2006/table">
            <a:tbl>
              <a:tblPr firstRow="1" bandRow="1">
                <a:tableStyleId>{5C22544A-7EE6-4342-B048-85BDC9FD1C3A}</a:tableStyleId>
              </a:tblPr>
              <a:tblGrid>
                <a:gridCol w="2601951">
                  <a:extLst>
                    <a:ext uri="{9D8B030D-6E8A-4147-A177-3AD203B41FA5}">
                      <a16:colId xmlns:a16="http://schemas.microsoft.com/office/drawing/2014/main" val="79870620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Number of credit card holder is maximum in singles as compare to married which is 12623 in single &amp; 10453 in married but credit card defaulter are almost same in case of single and married people which is 3341 in single &amp; 3206 in married.</a:t>
                      </a:r>
                    </a:p>
                    <a:p>
                      <a:r>
                        <a:rPr lang="en-US" sz="1400" b="0" i="0" u="none" strike="noStrike" cap="none" dirty="0">
                          <a:solidFill>
                            <a:schemeClr val="lt1"/>
                          </a:solidFill>
                          <a:effectLst/>
                          <a:latin typeface="Montserrat" panose="00000500000000000000" pitchFamily="2" charset="0"/>
                          <a:ea typeface="+mn-ea"/>
                          <a:cs typeface="+mn-cs"/>
                          <a:sym typeface="Arial"/>
                        </a:rPr>
                        <a:t>Other people have less credit card holder so their defaulter is less which is only 89.</a:t>
                      </a:r>
                    </a:p>
                  </a:txBody>
                  <a:tcPr/>
                </a:tc>
                <a:extLst>
                  <a:ext uri="{0D108BD9-81ED-4DB2-BD59-A6C34878D82A}">
                    <a16:rowId xmlns:a16="http://schemas.microsoft.com/office/drawing/2014/main" val="2809751195"/>
                  </a:ext>
                </a:extLst>
              </a:tr>
            </a:tbl>
          </a:graphicData>
        </a:graphic>
      </p:graphicFrame>
    </p:spTree>
    <p:extLst>
      <p:ext uri="{BB962C8B-B14F-4D97-AF65-F5344CB8AC3E}">
        <p14:creationId xmlns:p14="http://schemas.microsoft.com/office/powerpoint/2010/main" val="20553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C8D0-3899-7624-2E12-37ECE3368181}"/>
              </a:ext>
            </a:extLst>
          </p:cNvPr>
          <p:cNvSpPr>
            <a:spLocks noGrp="1"/>
          </p:cNvSpPr>
          <p:nvPr>
            <p:ph type="title"/>
          </p:nvPr>
        </p:nvSpPr>
        <p:spPr/>
        <p:txBody>
          <a:bodyPr/>
          <a:lstStyle/>
          <a:p>
            <a:r>
              <a:rPr lang="en-IN" sz="2500" b="1" dirty="0">
                <a:solidFill>
                  <a:srgbClr val="C00000"/>
                </a:solidFill>
                <a:latin typeface="Montserrat" panose="00000500000000000000" pitchFamily="2" charset="0"/>
              </a:rPr>
              <a:t>Bivariate - </a:t>
            </a:r>
            <a:r>
              <a:rPr lang="en-US" sz="2500" b="1" dirty="0">
                <a:solidFill>
                  <a:srgbClr val="C00000"/>
                </a:solidFill>
                <a:latin typeface="Montserrat" panose="00000500000000000000" pitchFamily="2" charset="0"/>
              </a:rPr>
              <a:t>D</a:t>
            </a:r>
            <a:r>
              <a:rPr lang="en-US" sz="2500" b="1" i="0" dirty="0">
                <a:solidFill>
                  <a:srgbClr val="C00000"/>
                </a:solidFill>
                <a:effectLst/>
                <a:latin typeface="Montserrat" panose="00000500000000000000" pitchFamily="2" charset="0"/>
              </a:rPr>
              <a:t>efaulter </a:t>
            </a:r>
            <a:r>
              <a:rPr lang="en-US" sz="2500" b="1" dirty="0">
                <a:solidFill>
                  <a:srgbClr val="C00000"/>
                </a:solidFill>
                <a:latin typeface="Montserrat" panose="00000500000000000000" pitchFamily="2" charset="0"/>
              </a:rPr>
              <a:t>A</a:t>
            </a:r>
            <a:r>
              <a:rPr lang="en-US" sz="2500" b="1" i="0" dirty="0">
                <a:solidFill>
                  <a:srgbClr val="C00000"/>
                </a:solidFill>
                <a:effectLst/>
                <a:latin typeface="Montserrat" panose="00000500000000000000" pitchFamily="2" charset="0"/>
              </a:rPr>
              <a:t>ccording </a:t>
            </a:r>
            <a:r>
              <a:rPr lang="en-US" sz="2500" b="1" dirty="0">
                <a:solidFill>
                  <a:srgbClr val="C00000"/>
                </a:solidFill>
                <a:latin typeface="Montserrat" panose="00000500000000000000" pitchFamily="2" charset="0"/>
              </a:rPr>
              <a:t>T</a:t>
            </a:r>
            <a:r>
              <a:rPr lang="en-US" sz="2500" b="1" i="0" dirty="0">
                <a:solidFill>
                  <a:srgbClr val="C00000"/>
                </a:solidFill>
                <a:effectLst/>
                <a:latin typeface="Montserrat" panose="00000500000000000000" pitchFamily="2" charset="0"/>
              </a:rPr>
              <a:t>o </a:t>
            </a:r>
            <a:r>
              <a:rPr lang="en-US" sz="2500" b="1" dirty="0">
                <a:solidFill>
                  <a:srgbClr val="C00000"/>
                </a:solidFill>
                <a:latin typeface="Montserrat" panose="00000500000000000000" pitchFamily="2" charset="0"/>
              </a:rPr>
              <a:t>D</a:t>
            </a:r>
            <a:r>
              <a:rPr lang="en-US" sz="2500" b="1" i="0" dirty="0">
                <a:solidFill>
                  <a:srgbClr val="C00000"/>
                </a:solidFill>
                <a:effectLst/>
                <a:latin typeface="Montserrat" panose="00000500000000000000" pitchFamily="2" charset="0"/>
              </a:rPr>
              <a:t>ifferent </a:t>
            </a:r>
            <a:r>
              <a:rPr lang="en-US" sz="2500" b="1" dirty="0">
                <a:solidFill>
                  <a:srgbClr val="C00000"/>
                </a:solidFill>
                <a:latin typeface="Montserrat" panose="00000500000000000000" pitchFamily="2" charset="0"/>
              </a:rPr>
              <a:t>A</a:t>
            </a:r>
            <a:r>
              <a:rPr lang="en-US" sz="2500" b="1" i="0" dirty="0">
                <a:solidFill>
                  <a:srgbClr val="C00000"/>
                </a:solidFill>
                <a:effectLst/>
                <a:latin typeface="Montserrat" panose="00000500000000000000" pitchFamily="2" charset="0"/>
              </a:rPr>
              <a:t>ges </a:t>
            </a:r>
            <a:endParaRPr lang="en-IN" sz="2500" b="1" dirty="0">
              <a:solidFill>
                <a:srgbClr val="C00000"/>
              </a:solidFill>
              <a:latin typeface="Montserrat" panose="00000500000000000000" pitchFamily="2" charset="0"/>
            </a:endParaRPr>
          </a:p>
        </p:txBody>
      </p:sp>
      <p:pic>
        <p:nvPicPr>
          <p:cNvPr id="12290" name="Picture 2">
            <a:extLst>
              <a:ext uri="{FF2B5EF4-FFF2-40B4-BE49-F238E27FC236}">
                <a16:creationId xmlns:a16="http://schemas.microsoft.com/office/drawing/2014/main" id="{F50E0181-4BEE-AFD0-793B-A497278A6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1442223"/>
            <a:ext cx="5600932" cy="2953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AADF62C2-04F7-5B15-2808-894ACB7F4609}"/>
              </a:ext>
            </a:extLst>
          </p:cNvPr>
          <p:cNvGraphicFramePr>
            <a:graphicFrameLocks noGrp="1"/>
          </p:cNvGraphicFramePr>
          <p:nvPr>
            <p:extLst>
              <p:ext uri="{D42A27DB-BD31-4B8C-83A1-F6EECF244321}">
                <p14:modId xmlns:p14="http://schemas.microsoft.com/office/powerpoint/2010/main" val="2610980789"/>
              </p:ext>
            </p:extLst>
          </p:nvPr>
        </p:nvGraphicFramePr>
        <p:xfrm>
          <a:off x="311700" y="1256803"/>
          <a:ext cx="2922154" cy="3718560"/>
        </p:xfrm>
        <a:graphic>
          <a:graphicData uri="http://schemas.openxmlformats.org/drawingml/2006/table">
            <a:tbl>
              <a:tblPr firstRow="1" bandRow="1">
                <a:tableStyleId>{5C22544A-7EE6-4342-B048-85BDC9FD1C3A}</a:tableStyleId>
              </a:tblPr>
              <a:tblGrid>
                <a:gridCol w="2922154">
                  <a:extLst>
                    <a:ext uri="{9D8B030D-6E8A-4147-A177-3AD203B41FA5}">
                      <a16:colId xmlns:a16="http://schemas.microsoft.com/office/drawing/2014/main" val="1565159443"/>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Most of the defaulter cases happen in 25 to 30 age group which is 1439 </a:t>
                      </a:r>
                      <a:r>
                        <a:rPr lang="en-US" sz="1400" b="0" i="0" u="none" strike="noStrike" cap="none" dirty="0" err="1">
                          <a:solidFill>
                            <a:schemeClr val="lt1"/>
                          </a:solidFill>
                          <a:effectLst/>
                          <a:latin typeface="Montserrat" panose="00000500000000000000" pitchFamily="2" charset="0"/>
                          <a:ea typeface="+mn-ea"/>
                          <a:cs typeface="+mn-cs"/>
                          <a:sym typeface="Arial"/>
                        </a:rPr>
                        <a:t>dafaulter</a:t>
                      </a:r>
                      <a:r>
                        <a:rPr lang="en-US" sz="1400" b="0" i="0" u="none" strike="noStrike" cap="none" dirty="0">
                          <a:solidFill>
                            <a:schemeClr val="lt1"/>
                          </a:solidFill>
                          <a:effectLst/>
                          <a:latin typeface="Montserrat" panose="00000500000000000000" pitchFamily="2" charset="0"/>
                          <a:ea typeface="+mn-ea"/>
                          <a:cs typeface="+mn-cs"/>
                          <a:sym typeface="Arial"/>
                        </a:rPr>
                        <a:t> with 25 % defaulter ratio and 40 to 50 age group which is 1399 </a:t>
                      </a:r>
                      <a:r>
                        <a:rPr lang="en-US" sz="1400" b="0" i="0" u="none" strike="noStrike" cap="none" dirty="0" err="1">
                          <a:solidFill>
                            <a:schemeClr val="lt1"/>
                          </a:solidFill>
                          <a:effectLst/>
                          <a:latin typeface="Montserrat" panose="00000500000000000000" pitchFamily="2" charset="0"/>
                          <a:ea typeface="+mn-ea"/>
                          <a:cs typeface="+mn-cs"/>
                          <a:sym typeface="Arial"/>
                        </a:rPr>
                        <a:t>dafaulter</a:t>
                      </a:r>
                      <a:r>
                        <a:rPr lang="en-US" sz="1400" b="0" i="0" u="none" strike="noStrike" cap="none" dirty="0">
                          <a:solidFill>
                            <a:schemeClr val="lt1"/>
                          </a:solidFill>
                          <a:effectLst/>
                          <a:latin typeface="Montserrat" panose="00000500000000000000" pitchFamily="2" charset="0"/>
                          <a:ea typeface="+mn-ea"/>
                          <a:cs typeface="+mn-cs"/>
                          <a:sym typeface="Arial"/>
                        </a:rPr>
                        <a:t> with 30 % </a:t>
                      </a:r>
                      <a:r>
                        <a:rPr lang="en-US" sz="1400" b="0" i="0" u="none" strike="noStrike" cap="none" dirty="0" err="1">
                          <a:solidFill>
                            <a:schemeClr val="lt1"/>
                          </a:solidFill>
                          <a:effectLst/>
                          <a:latin typeface="Montserrat" panose="00000500000000000000" pitchFamily="2" charset="0"/>
                          <a:ea typeface="+mn-ea"/>
                          <a:cs typeface="+mn-cs"/>
                          <a:sym typeface="Arial"/>
                        </a:rPr>
                        <a:t>dafaulter</a:t>
                      </a:r>
                      <a:r>
                        <a:rPr lang="en-US" sz="1400" b="0" i="0" u="none" strike="noStrike" cap="none" dirty="0">
                          <a:solidFill>
                            <a:schemeClr val="lt1"/>
                          </a:solidFill>
                          <a:effectLst/>
                          <a:latin typeface="Montserrat" panose="00000500000000000000" pitchFamily="2" charset="0"/>
                          <a:ea typeface="+mn-ea"/>
                          <a:cs typeface="+mn-cs"/>
                          <a:sym typeface="Arial"/>
                        </a:rPr>
                        <a:t> ratio.</a:t>
                      </a:r>
                    </a:p>
                    <a:p>
                      <a:r>
                        <a:rPr lang="en-US" sz="1400" b="0" i="0" u="none" strike="noStrike" cap="none" dirty="0">
                          <a:solidFill>
                            <a:schemeClr val="lt1"/>
                          </a:solidFill>
                          <a:effectLst/>
                          <a:latin typeface="Montserrat" panose="00000500000000000000" pitchFamily="2" charset="0"/>
                          <a:ea typeface="+mn-ea"/>
                          <a:cs typeface="+mn-cs"/>
                          <a:sym typeface="Arial"/>
                        </a:rPr>
                        <a:t>Age group 30 to 40 have 2189 defaulter with 25 % defaulter ratio.</a:t>
                      </a:r>
                    </a:p>
                    <a:p>
                      <a:r>
                        <a:rPr lang="en-US" sz="1400" b="0" i="0" u="none" strike="noStrike" cap="none" dirty="0">
                          <a:solidFill>
                            <a:schemeClr val="lt1"/>
                          </a:solidFill>
                          <a:effectLst/>
                          <a:latin typeface="Montserrat" panose="00000500000000000000" pitchFamily="2" charset="0"/>
                          <a:ea typeface="+mn-ea"/>
                          <a:cs typeface="+mn-cs"/>
                          <a:sym typeface="Arial"/>
                        </a:rPr>
                        <a:t>Age group(20 to 25 &amp; 50 to 60 &amp; 60 to 80) have less credit card holder and their defaulter is 1609 but their defaulter ratio is high which is 35 %.</a:t>
                      </a:r>
                    </a:p>
                  </a:txBody>
                  <a:tcPr/>
                </a:tc>
                <a:extLst>
                  <a:ext uri="{0D108BD9-81ED-4DB2-BD59-A6C34878D82A}">
                    <a16:rowId xmlns:a16="http://schemas.microsoft.com/office/drawing/2014/main" val="2370124522"/>
                  </a:ext>
                </a:extLst>
              </a:tr>
            </a:tbl>
          </a:graphicData>
        </a:graphic>
      </p:graphicFrame>
    </p:spTree>
    <p:extLst>
      <p:ext uri="{BB962C8B-B14F-4D97-AF65-F5344CB8AC3E}">
        <p14:creationId xmlns:p14="http://schemas.microsoft.com/office/powerpoint/2010/main" val="195217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1A66-1ADF-BB3E-941D-4EDA64BB5153}"/>
              </a:ext>
            </a:extLst>
          </p:cNvPr>
          <p:cNvSpPr>
            <a:spLocks noGrp="1"/>
          </p:cNvSpPr>
          <p:nvPr>
            <p:ph type="title"/>
          </p:nvPr>
        </p:nvSpPr>
        <p:spPr/>
        <p:txBody>
          <a:bodyPr/>
          <a:lstStyle/>
          <a:p>
            <a:r>
              <a:rPr lang="en-IN" b="1" dirty="0">
                <a:solidFill>
                  <a:srgbClr val="C00000"/>
                </a:solidFill>
                <a:latin typeface="Montserrat" panose="00000500000000000000" pitchFamily="2" charset="0"/>
              </a:rPr>
              <a:t>Multi</a:t>
            </a:r>
            <a:r>
              <a:rPr lang="en-IN" sz="2800" b="1" dirty="0">
                <a:solidFill>
                  <a:srgbClr val="C00000"/>
                </a:solidFill>
                <a:latin typeface="Montserrat" panose="00000500000000000000" pitchFamily="2" charset="0"/>
              </a:rPr>
              <a:t>variate – Correlation Heatmap</a:t>
            </a:r>
            <a:endParaRPr lang="en-IN" dirty="0"/>
          </a:p>
        </p:txBody>
      </p:sp>
      <p:pic>
        <p:nvPicPr>
          <p:cNvPr id="13314" name="Picture 2">
            <a:extLst>
              <a:ext uri="{FF2B5EF4-FFF2-40B4-BE49-F238E27FC236}">
                <a16:creationId xmlns:a16="http://schemas.microsoft.com/office/drawing/2014/main" id="{F59BD084-28F2-7BAC-D34B-C04DC162B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390" y="1174595"/>
            <a:ext cx="5193487" cy="3709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53FFE3E-4CAD-8DF5-0755-E56ECD3D2347}"/>
              </a:ext>
            </a:extLst>
          </p:cNvPr>
          <p:cNvGraphicFramePr>
            <a:graphicFrameLocks noGrp="1"/>
          </p:cNvGraphicFramePr>
          <p:nvPr>
            <p:extLst>
              <p:ext uri="{D42A27DB-BD31-4B8C-83A1-F6EECF244321}">
                <p14:modId xmlns:p14="http://schemas.microsoft.com/office/powerpoint/2010/main" val="1674169469"/>
              </p:ext>
            </p:extLst>
          </p:nvPr>
        </p:nvGraphicFramePr>
        <p:xfrm>
          <a:off x="382123" y="1312901"/>
          <a:ext cx="2316472" cy="3078480"/>
        </p:xfrm>
        <a:graphic>
          <a:graphicData uri="http://schemas.openxmlformats.org/drawingml/2006/table">
            <a:tbl>
              <a:tblPr firstRow="1" bandRow="1">
                <a:tableStyleId>{5C22544A-7EE6-4342-B048-85BDC9FD1C3A}</a:tableStyleId>
              </a:tblPr>
              <a:tblGrid>
                <a:gridCol w="2316472">
                  <a:extLst>
                    <a:ext uri="{9D8B030D-6E8A-4147-A177-3AD203B41FA5}">
                      <a16:colId xmlns:a16="http://schemas.microsoft.com/office/drawing/2014/main" val="755931181"/>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Heatmap we can see that:-</a:t>
                      </a:r>
                    </a:p>
                    <a:p>
                      <a:r>
                        <a:rPr lang="en-US" sz="1400" b="0" i="0" u="none" strike="noStrike" cap="none" dirty="0">
                          <a:solidFill>
                            <a:schemeClr val="lt1"/>
                          </a:solidFill>
                          <a:effectLst/>
                          <a:latin typeface="Montserrat" panose="00000500000000000000" pitchFamily="2" charset="0"/>
                          <a:ea typeface="+mn-ea"/>
                          <a:cs typeface="+mn-cs"/>
                          <a:sym typeface="Arial"/>
                        </a:rPr>
                        <a:t>There are highly correlation between bill amount column and also there are highly correlation between pay amount column.</a:t>
                      </a:r>
                    </a:p>
                    <a:p>
                      <a:r>
                        <a:rPr lang="en-US" sz="1400" b="0" i="0" u="none" strike="noStrike" cap="none" dirty="0">
                          <a:solidFill>
                            <a:schemeClr val="lt1"/>
                          </a:solidFill>
                          <a:effectLst/>
                          <a:latin typeface="Montserrat" panose="00000500000000000000" pitchFamily="2" charset="0"/>
                          <a:ea typeface="+mn-ea"/>
                          <a:cs typeface="+mn-cs"/>
                          <a:sym typeface="Arial"/>
                        </a:rPr>
                        <a:t>except bill amount and pay amount column there are no any highly correlation between column.</a:t>
                      </a:r>
                    </a:p>
                    <a:p>
                      <a:endParaRPr lang="en-IN" dirty="0"/>
                    </a:p>
                  </a:txBody>
                  <a:tcPr/>
                </a:tc>
                <a:extLst>
                  <a:ext uri="{0D108BD9-81ED-4DB2-BD59-A6C34878D82A}">
                    <a16:rowId xmlns:a16="http://schemas.microsoft.com/office/drawing/2014/main" val="4047190364"/>
                  </a:ext>
                </a:extLst>
              </a:tr>
            </a:tbl>
          </a:graphicData>
        </a:graphic>
      </p:graphicFrame>
    </p:spTree>
    <p:extLst>
      <p:ext uri="{BB962C8B-B14F-4D97-AF65-F5344CB8AC3E}">
        <p14:creationId xmlns:p14="http://schemas.microsoft.com/office/powerpoint/2010/main" val="324385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rgbClr val="C00000"/>
                </a:solidFill>
                <a:latin typeface="Montserrat"/>
                <a:ea typeface="Montserrat"/>
                <a:cs typeface="Montserrat"/>
                <a:sym typeface="Montserrat"/>
              </a:rPr>
              <a:t>Topic for Discussion</a:t>
            </a:r>
            <a:endParaRPr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6AC4EE4-938D-ECF6-42B0-59A7D8A15248}"/>
              </a:ext>
            </a:extLst>
          </p:cNvPr>
          <p:cNvSpPr>
            <a:spLocks noGrp="1"/>
          </p:cNvSpPr>
          <p:nvPr>
            <p:ph type="body" idx="1"/>
          </p:nvPr>
        </p:nvSpPr>
        <p:spPr>
          <a:xfrm>
            <a:off x="311700" y="467596"/>
            <a:ext cx="8520600" cy="4602491"/>
          </a:xfrm>
        </p:spPr>
        <p:txBody>
          <a:bodyPr/>
          <a:lstStyle/>
          <a:p>
            <a:r>
              <a:rPr lang="en-IN" sz="1400" b="1" dirty="0">
                <a:solidFill>
                  <a:schemeClr val="bg1">
                    <a:lumMod val="50000"/>
                  </a:schemeClr>
                </a:solidFill>
                <a:latin typeface="Montserrat" panose="00000500000000000000" pitchFamily="2" charset="0"/>
              </a:rPr>
              <a:t>1.  </a:t>
            </a:r>
            <a:r>
              <a:rPr lang="en-IN" sz="1400" dirty="0">
                <a:solidFill>
                  <a:schemeClr val="bg1">
                    <a:lumMod val="50000"/>
                  </a:schemeClr>
                </a:solidFill>
                <a:latin typeface="Montserrat" panose="00000500000000000000" pitchFamily="2" charset="0"/>
              </a:rPr>
              <a:t>Introduction</a:t>
            </a:r>
          </a:p>
          <a:p>
            <a:r>
              <a:rPr lang="en-IN" sz="1400" b="1" dirty="0">
                <a:solidFill>
                  <a:schemeClr val="bg1">
                    <a:lumMod val="50000"/>
                  </a:schemeClr>
                </a:solidFill>
                <a:latin typeface="Montserrat" panose="00000500000000000000" pitchFamily="2" charset="0"/>
              </a:rPr>
              <a:t>2. </a:t>
            </a:r>
            <a:r>
              <a:rPr lang="en-IN" sz="1400" dirty="0">
                <a:solidFill>
                  <a:schemeClr val="bg1">
                    <a:lumMod val="50000"/>
                  </a:schemeClr>
                </a:solidFill>
                <a:latin typeface="Montserrat" panose="00000500000000000000" pitchFamily="2" charset="0"/>
              </a:rPr>
              <a:t>Problem Statement</a:t>
            </a:r>
          </a:p>
          <a:p>
            <a:r>
              <a:rPr lang="en-IN" sz="1400" b="1" dirty="0">
                <a:solidFill>
                  <a:schemeClr val="bg1">
                    <a:lumMod val="50000"/>
                  </a:schemeClr>
                </a:solidFill>
                <a:latin typeface="Montserrat" panose="00000500000000000000" pitchFamily="2" charset="0"/>
              </a:rPr>
              <a:t>3.</a:t>
            </a:r>
            <a:r>
              <a:rPr lang="en-IN" sz="1400" dirty="0">
                <a:solidFill>
                  <a:schemeClr val="bg1">
                    <a:lumMod val="50000"/>
                  </a:schemeClr>
                </a:solidFill>
                <a:latin typeface="Montserrat" panose="00000500000000000000" pitchFamily="2" charset="0"/>
              </a:rPr>
              <a:t>  Understand Dataset</a:t>
            </a:r>
          </a:p>
          <a:p>
            <a:r>
              <a:rPr lang="en-IN" sz="1400" b="1" dirty="0">
                <a:solidFill>
                  <a:schemeClr val="bg1">
                    <a:lumMod val="50000"/>
                  </a:schemeClr>
                </a:solidFill>
                <a:latin typeface="Montserrat" panose="00000500000000000000" pitchFamily="2" charset="0"/>
              </a:rPr>
              <a:t>4.</a:t>
            </a:r>
            <a:r>
              <a:rPr lang="en-IN" sz="1400" dirty="0">
                <a:solidFill>
                  <a:schemeClr val="bg1">
                    <a:lumMod val="50000"/>
                  </a:schemeClr>
                </a:solidFill>
                <a:latin typeface="Montserrat" panose="00000500000000000000" pitchFamily="2" charset="0"/>
              </a:rPr>
              <a:t> </a:t>
            </a:r>
            <a:r>
              <a:rPr lang="en-US" sz="1400" dirty="0">
                <a:solidFill>
                  <a:schemeClr val="bg1">
                    <a:lumMod val="50000"/>
                  </a:schemeClr>
                </a:solidFill>
                <a:latin typeface="Montserrat" panose="00000500000000000000" pitchFamily="2" charset="0"/>
              </a:rPr>
              <a:t>N</a:t>
            </a:r>
            <a:r>
              <a:rPr lang="en-IN" sz="1400" dirty="0" err="1">
                <a:solidFill>
                  <a:schemeClr val="bg1">
                    <a:lumMod val="50000"/>
                  </a:schemeClr>
                </a:solidFill>
                <a:latin typeface="Montserrat" panose="00000500000000000000" pitchFamily="2" charset="0"/>
              </a:rPr>
              <a:t>ull</a:t>
            </a:r>
            <a:r>
              <a:rPr lang="en-IN" sz="1400" dirty="0">
                <a:solidFill>
                  <a:schemeClr val="bg1">
                    <a:lumMod val="50000"/>
                  </a:schemeClr>
                </a:solidFill>
                <a:latin typeface="Montserrat" panose="00000500000000000000" pitchFamily="2" charset="0"/>
              </a:rPr>
              <a:t> Values/Missing Values Treatment &amp; Data Wrangling</a:t>
            </a:r>
          </a:p>
          <a:p>
            <a:r>
              <a:rPr lang="en-IN" sz="1400" b="1" dirty="0">
                <a:solidFill>
                  <a:schemeClr val="bg1">
                    <a:lumMod val="50000"/>
                  </a:schemeClr>
                </a:solidFill>
                <a:latin typeface="Montserrat" panose="00000500000000000000" pitchFamily="2" charset="0"/>
              </a:rPr>
              <a:t>5.</a:t>
            </a:r>
            <a:r>
              <a:rPr lang="en-IN" sz="1400" dirty="0">
                <a:solidFill>
                  <a:schemeClr val="bg1">
                    <a:lumMod val="50000"/>
                  </a:schemeClr>
                </a:solidFill>
                <a:latin typeface="Montserrat" panose="00000500000000000000" pitchFamily="2" charset="0"/>
              </a:rPr>
              <a:t> EDA (Exploratory Data Analysis)</a:t>
            </a:r>
          </a:p>
          <a:p>
            <a:r>
              <a:rPr lang="en-IN" sz="1400" dirty="0">
                <a:solidFill>
                  <a:schemeClr val="bg1">
                    <a:lumMod val="50000"/>
                  </a:schemeClr>
                </a:solidFill>
                <a:latin typeface="Montserrat" panose="00000500000000000000" pitchFamily="2" charset="0"/>
              </a:rPr>
              <a:t>      (a) Univariate</a:t>
            </a:r>
          </a:p>
          <a:p>
            <a:r>
              <a:rPr lang="en-IN" sz="1400" dirty="0">
                <a:solidFill>
                  <a:schemeClr val="bg1">
                    <a:lumMod val="50000"/>
                  </a:schemeClr>
                </a:solidFill>
                <a:latin typeface="Montserrat" panose="00000500000000000000" pitchFamily="2" charset="0"/>
              </a:rPr>
              <a:t>      (b) Bivariate</a:t>
            </a:r>
          </a:p>
          <a:p>
            <a:r>
              <a:rPr lang="en-IN" sz="1400" dirty="0">
                <a:solidFill>
                  <a:schemeClr val="bg1">
                    <a:lumMod val="50000"/>
                  </a:schemeClr>
                </a:solidFill>
                <a:latin typeface="Montserrat" panose="00000500000000000000" pitchFamily="2" charset="0"/>
              </a:rPr>
              <a:t>      (c) Multivariate</a:t>
            </a:r>
          </a:p>
          <a:p>
            <a:r>
              <a:rPr lang="en-IN" sz="1400" b="1" dirty="0">
                <a:solidFill>
                  <a:schemeClr val="bg1">
                    <a:lumMod val="50000"/>
                  </a:schemeClr>
                </a:solidFill>
                <a:latin typeface="Montserrat" panose="00000500000000000000" pitchFamily="2" charset="0"/>
              </a:rPr>
              <a:t>6.</a:t>
            </a:r>
            <a:r>
              <a:rPr lang="en-IN" sz="1400" dirty="0">
                <a:solidFill>
                  <a:schemeClr val="bg1">
                    <a:lumMod val="50000"/>
                  </a:schemeClr>
                </a:solidFill>
                <a:latin typeface="Montserrat" panose="00000500000000000000" pitchFamily="2" charset="0"/>
              </a:rPr>
              <a:t>  Hypothesis Testing</a:t>
            </a:r>
          </a:p>
          <a:p>
            <a:r>
              <a:rPr lang="en-IN" sz="1400" b="1" dirty="0">
                <a:solidFill>
                  <a:schemeClr val="bg1">
                    <a:lumMod val="50000"/>
                  </a:schemeClr>
                </a:solidFill>
                <a:latin typeface="Montserrat" panose="00000500000000000000" pitchFamily="2" charset="0"/>
              </a:rPr>
              <a:t>7.</a:t>
            </a:r>
            <a:r>
              <a:rPr lang="en-IN" sz="1400" dirty="0">
                <a:solidFill>
                  <a:schemeClr val="bg1">
                    <a:lumMod val="50000"/>
                  </a:schemeClr>
                </a:solidFill>
                <a:latin typeface="Montserrat" panose="00000500000000000000" pitchFamily="2" charset="0"/>
              </a:rPr>
              <a:t>  Feature Engineering &amp; Data </a:t>
            </a:r>
            <a:r>
              <a:rPr lang="en-IN" sz="1400" dirty="0" err="1">
                <a:solidFill>
                  <a:schemeClr val="bg1">
                    <a:lumMod val="50000"/>
                  </a:schemeClr>
                </a:solidFill>
                <a:latin typeface="Montserrat" panose="00000500000000000000" pitchFamily="2" charset="0"/>
              </a:rPr>
              <a:t>Preprocessing</a:t>
            </a:r>
            <a:endParaRPr lang="en-IN" sz="1400" dirty="0">
              <a:solidFill>
                <a:schemeClr val="bg1">
                  <a:lumMod val="50000"/>
                </a:schemeClr>
              </a:solidFill>
              <a:latin typeface="Montserrat" panose="00000500000000000000" pitchFamily="2" charset="0"/>
            </a:endParaRPr>
          </a:p>
          <a:p>
            <a:r>
              <a:rPr lang="en-IN" sz="1400" b="1" dirty="0">
                <a:solidFill>
                  <a:schemeClr val="bg1">
                    <a:lumMod val="50000"/>
                  </a:schemeClr>
                </a:solidFill>
                <a:latin typeface="Montserrat" panose="00000500000000000000" pitchFamily="2" charset="0"/>
              </a:rPr>
              <a:t>8.</a:t>
            </a:r>
            <a:r>
              <a:rPr lang="en-IN" sz="1400" dirty="0">
                <a:solidFill>
                  <a:schemeClr val="bg1">
                    <a:lumMod val="50000"/>
                  </a:schemeClr>
                </a:solidFill>
                <a:latin typeface="Montserrat" panose="00000500000000000000" pitchFamily="2" charset="0"/>
              </a:rPr>
              <a:t>  ML Model Implementation</a:t>
            </a:r>
          </a:p>
          <a:p>
            <a:r>
              <a:rPr lang="en-IN" sz="1400" dirty="0">
                <a:solidFill>
                  <a:schemeClr val="bg1">
                    <a:lumMod val="50000"/>
                  </a:schemeClr>
                </a:solidFill>
                <a:latin typeface="Montserrat" panose="00000500000000000000" pitchFamily="2" charset="0"/>
              </a:rPr>
              <a:t>       (a) Logistic Regression</a:t>
            </a:r>
          </a:p>
          <a:p>
            <a:r>
              <a:rPr lang="en-IN" sz="1400" dirty="0">
                <a:solidFill>
                  <a:schemeClr val="bg1">
                    <a:lumMod val="50000"/>
                  </a:schemeClr>
                </a:solidFill>
                <a:latin typeface="Montserrat" panose="00000500000000000000" pitchFamily="2" charset="0"/>
              </a:rPr>
              <a:t>       (b) Decision Tree Regressor</a:t>
            </a:r>
          </a:p>
          <a:p>
            <a:r>
              <a:rPr lang="en-IN" sz="1400" dirty="0">
                <a:solidFill>
                  <a:schemeClr val="bg1">
                    <a:lumMod val="50000"/>
                  </a:schemeClr>
                </a:solidFill>
                <a:latin typeface="Montserrat" panose="00000500000000000000" pitchFamily="2" charset="0"/>
              </a:rPr>
              <a:t>       (c) Support Vector Machine(SVM)</a:t>
            </a:r>
          </a:p>
          <a:p>
            <a:r>
              <a:rPr lang="en-IN" sz="1400" dirty="0">
                <a:solidFill>
                  <a:schemeClr val="bg1">
                    <a:lumMod val="50000"/>
                  </a:schemeClr>
                </a:solidFill>
                <a:latin typeface="Montserrat" panose="00000500000000000000" pitchFamily="2" charset="0"/>
              </a:rPr>
              <a:t>       (d) Random Forest Classifier</a:t>
            </a:r>
          </a:p>
          <a:p>
            <a:r>
              <a:rPr lang="en-IN" sz="1400" dirty="0">
                <a:solidFill>
                  <a:schemeClr val="bg1">
                    <a:lumMod val="50000"/>
                  </a:schemeClr>
                </a:solidFill>
                <a:latin typeface="Montserrat" panose="00000500000000000000" pitchFamily="2" charset="0"/>
              </a:rPr>
              <a:t>       (e) </a:t>
            </a:r>
            <a:r>
              <a:rPr lang="en-IN" sz="1400" dirty="0" err="1">
                <a:solidFill>
                  <a:schemeClr val="bg1">
                    <a:lumMod val="50000"/>
                  </a:schemeClr>
                </a:solidFill>
                <a:latin typeface="Montserrat" panose="00000500000000000000" pitchFamily="2" charset="0"/>
              </a:rPr>
              <a:t>XGBoost</a:t>
            </a:r>
            <a:r>
              <a:rPr lang="en-IN" sz="1400" dirty="0">
                <a:solidFill>
                  <a:schemeClr val="bg1">
                    <a:lumMod val="50000"/>
                  </a:schemeClr>
                </a:solidFill>
                <a:latin typeface="Montserrat" panose="00000500000000000000" pitchFamily="2" charset="0"/>
              </a:rPr>
              <a:t> Classifier</a:t>
            </a:r>
          </a:p>
          <a:p>
            <a:r>
              <a:rPr lang="en-IN" sz="1400" b="1" dirty="0">
                <a:solidFill>
                  <a:schemeClr val="bg1">
                    <a:lumMod val="50000"/>
                  </a:schemeClr>
                </a:solidFill>
                <a:latin typeface="Montserrat" panose="00000500000000000000" pitchFamily="2" charset="0"/>
              </a:rPr>
              <a:t>9.</a:t>
            </a:r>
            <a:r>
              <a:rPr lang="en-IN" sz="1400" dirty="0">
                <a:solidFill>
                  <a:schemeClr val="bg1">
                    <a:lumMod val="50000"/>
                  </a:schemeClr>
                </a:solidFill>
                <a:latin typeface="Montserrat" panose="00000500000000000000" pitchFamily="2" charset="0"/>
              </a:rPr>
              <a:t>  Challenges Faced</a:t>
            </a:r>
          </a:p>
          <a:p>
            <a:r>
              <a:rPr lang="en-IN" sz="1400" b="1" dirty="0">
                <a:solidFill>
                  <a:schemeClr val="bg1">
                    <a:lumMod val="50000"/>
                  </a:schemeClr>
                </a:solidFill>
                <a:latin typeface="Montserrat" panose="00000500000000000000" pitchFamily="2" charset="0"/>
              </a:rPr>
              <a:t>10. </a:t>
            </a:r>
            <a:r>
              <a:rPr lang="en-IN" sz="1400" dirty="0">
                <a:solidFill>
                  <a:schemeClr val="bg1">
                    <a:lumMod val="50000"/>
                  </a:schemeClr>
                </a:solidFill>
                <a:latin typeface="Montserrat" panose="00000500000000000000" pitchFamily="2" charset="0"/>
              </a:rPr>
              <a:t>Conclusion</a:t>
            </a:r>
          </a:p>
          <a:p>
            <a:endParaRPr lang="en-IN" sz="1600" dirty="0">
              <a:solidFill>
                <a:schemeClr val="bg1">
                  <a:lumMod val="50000"/>
                </a:schemeClr>
              </a:solidFill>
              <a:latin typeface="Montserrat" panose="00000500000000000000" pitchFamily="2" charset="0"/>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4311C-5FDC-C762-F5E8-537B6554B7A3}"/>
              </a:ext>
            </a:extLst>
          </p:cNvPr>
          <p:cNvSpPr>
            <a:spLocks noGrp="1"/>
          </p:cNvSpPr>
          <p:nvPr>
            <p:ph type="title"/>
          </p:nvPr>
        </p:nvSpPr>
        <p:spPr/>
        <p:txBody>
          <a:bodyPr/>
          <a:lstStyle/>
          <a:p>
            <a:r>
              <a:rPr lang="en-IN" b="1" dirty="0">
                <a:latin typeface="Montserrat" panose="00000500000000000000" pitchFamily="2" charset="0"/>
              </a:rPr>
              <a:t>Hypothesis Testing</a:t>
            </a:r>
          </a:p>
        </p:txBody>
      </p:sp>
      <p:sp>
        <p:nvSpPr>
          <p:cNvPr id="4" name="Text Placeholder 3">
            <a:extLst>
              <a:ext uri="{FF2B5EF4-FFF2-40B4-BE49-F238E27FC236}">
                <a16:creationId xmlns:a16="http://schemas.microsoft.com/office/drawing/2014/main" id="{CCF7DADE-2A9E-3F44-1270-707E0CC42EED}"/>
              </a:ext>
            </a:extLst>
          </p:cNvPr>
          <p:cNvSpPr>
            <a:spLocks noGrp="1"/>
          </p:cNvSpPr>
          <p:nvPr>
            <p:ph type="body" idx="1"/>
          </p:nvPr>
        </p:nvSpPr>
        <p:spPr/>
        <p:txBody>
          <a:bodyPr/>
          <a:lstStyle/>
          <a:p>
            <a:r>
              <a:rPr lang="en-US" sz="1400" b="0" i="0" dirty="0">
                <a:solidFill>
                  <a:srgbClr val="212121"/>
                </a:solidFill>
                <a:effectLst/>
                <a:latin typeface="Montserrat" panose="00000500000000000000" pitchFamily="2" charset="0"/>
              </a:rPr>
              <a:t>Hypothesis Testing is a type of statistical analysis in which you put your assumptions about a population parameter to the test. the theory, methods, and practice of testing a hypothesis by comparing it with the null hypothesis. The null hypothesis is only rejected if its probability falls below a predetermined significance level, in which case the hypothesis being tested is said to have that level of significance.</a:t>
            </a:r>
          </a:p>
          <a:p>
            <a:pPr algn="l"/>
            <a:r>
              <a:rPr lang="en-US" sz="1400" b="1" i="0" dirty="0">
                <a:solidFill>
                  <a:srgbClr val="212121"/>
                </a:solidFill>
                <a:effectLst/>
                <a:latin typeface="Montserrat" panose="00000500000000000000" pitchFamily="2" charset="0"/>
              </a:rPr>
              <a:t>Hypothesis testing - 1</a:t>
            </a:r>
          </a:p>
          <a:p>
            <a:pPr algn="l"/>
            <a:r>
              <a:rPr lang="en-US" sz="1400" b="1" i="0" dirty="0">
                <a:solidFill>
                  <a:srgbClr val="212121"/>
                </a:solidFill>
                <a:effectLst/>
                <a:latin typeface="Montserrat" panose="00000500000000000000" pitchFamily="2" charset="0"/>
              </a:rPr>
              <a:t>Q :- </a:t>
            </a:r>
            <a:r>
              <a:rPr lang="en-US" sz="1400" b="0" i="0" dirty="0">
                <a:solidFill>
                  <a:srgbClr val="212121"/>
                </a:solidFill>
                <a:effectLst/>
                <a:latin typeface="Montserrat" panose="00000500000000000000" pitchFamily="2" charset="0"/>
              </a:rPr>
              <a:t>Customers not Default when Amount of given credit in NT dollars is above 100000</a:t>
            </a:r>
          </a:p>
          <a:p>
            <a:pPr algn="l"/>
            <a:r>
              <a:rPr lang="en-US" sz="1400" b="1" dirty="0">
                <a:solidFill>
                  <a:srgbClr val="212121"/>
                </a:solidFill>
                <a:latin typeface="Montserrat" panose="00000500000000000000" pitchFamily="2" charset="0"/>
              </a:rPr>
              <a:t>Ans :- </a:t>
            </a:r>
            <a:r>
              <a:rPr lang="en-US" sz="1400" b="0" i="0" dirty="0">
                <a:solidFill>
                  <a:srgbClr val="212121"/>
                </a:solidFill>
                <a:effectLst/>
                <a:latin typeface="Montserrat" panose="00000500000000000000" pitchFamily="2" charset="0"/>
              </a:rPr>
              <a:t>I have used t-Test as the statistical testing to obtain P-Value and found the result that Null hypothesis has been rejected.</a:t>
            </a:r>
          </a:p>
          <a:p>
            <a:pPr algn="l"/>
            <a:r>
              <a:rPr lang="en-US" sz="1400" b="0" i="0" dirty="0">
                <a:solidFill>
                  <a:srgbClr val="212121"/>
                </a:solidFill>
                <a:effectLst/>
                <a:latin typeface="Montserrat" panose="00000500000000000000" pitchFamily="2" charset="0"/>
              </a:rPr>
              <a:t>we got probability of 0.0 so Customers also Default when Amount of given credit in NT dollars is above 100000 </a:t>
            </a:r>
            <a:r>
              <a:rPr lang="en-US" sz="1400" b="0" i="0" dirty="0" err="1">
                <a:solidFill>
                  <a:srgbClr val="212121"/>
                </a:solidFill>
                <a:effectLst/>
                <a:latin typeface="Montserrat" panose="00000500000000000000" pitchFamily="2" charset="0"/>
              </a:rPr>
              <a:t>thats</a:t>
            </a:r>
            <a:r>
              <a:rPr lang="en-US" sz="1400" b="0" i="0" dirty="0">
                <a:solidFill>
                  <a:srgbClr val="212121"/>
                </a:solidFill>
                <a:effectLst/>
                <a:latin typeface="Montserrat" panose="00000500000000000000" pitchFamily="2" charset="0"/>
              </a:rPr>
              <a:t> why we reject them.</a:t>
            </a:r>
          </a:p>
          <a:p>
            <a:r>
              <a:rPr lang="en-US" sz="1400" b="0" i="0" dirty="0">
                <a:solidFill>
                  <a:srgbClr val="212121"/>
                </a:solidFill>
                <a:effectLst/>
                <a:latin typeface="Montserrat" panose="00000500000000000000" pitchFamily="2" charset="0"/>
              </a:rPr>
              <a:t>Also mean is greater than median over -40109. So, the distribution is rightly skewed. For a skewed data Z-Test can't be performed.</a:t>
            </a:r>
            <a:endParaRPr lang="en-IN" sz="1400" dirty="0">
              <a:latin typeface="Montserrat" panose="00000500000000000000" pitchFamily="2" charset="0"/>
            </a:endParaRPr>
          </a:p>
        </p:txBody>
      </p:sp>
    </p:spTree>
    <p:extLst>
      <p:ext uri="{BB962C8B-B14F-4D97-AF65-F5344CB8AC3E}">
        <p14:creationId xmlns:p14="http://schemas.microsoft.com/office/powerpoint/2010/main" val="219749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8DC00E-BCCB-77F6-256E-7B23496CBCD9}"/>
              </a:ext>
            </a:extLst>
          </p:cNvPr>
          <p:cNvSpPr>
            <a:spLocks noGrp="1"/>
          </p:cNvSpPr>
          <p:nvPr>
            <p:ph type="title"/>
          </p:nvPr>
        </p:nvSpPr>
        <p:spPr/>
        <p:txBody>
          <a:bodyPr/>
          <a:lstStyle/>
          <a:p>
            <a:r>
              <a:rPr lang="en-IN" b="1" dirty="0">
                <a:solidFill>
                  <a:srgbClr val="C00000"/>
                </a:solidFill>
                <a:latin typeface="Montserrat" panose="00000500000000000000" pitchFamily="2" charset="0"/>
              </a:rPr>
              <a:t>Feature Engineering &amp; Data </a:t>
            </a:r>
            <a:r>
              <a:rPr lang="en-IN" b="1" dirty="0" err="1">
                <a:solidFill>
                  <a:srgbClr val="C00000"/>
                </a:solidFill>
                <a:latin typeface="Montserrat" panose="00000500000000000000" pitchFamily="2" charset="0"/>
              </a:rPr>
              <a:t>Preprocessing</a:t>
            </a:r>
            <a:endParaRPr lang="en-IN" b="1" dirty="0">
              <a:solidFill>
                <a:srgbClr val="C00000"/>
              </a:solidFill>
              <a:latin typeface="Montserrat" panose="00000500000000000000" pitchFamily="2" charset="0"/>
            </a:endParaRPr>
          </a:p>
        </p:txBody>
      </p:sp>
      <p:sp>
        <p:nvSpPr>
          <p:cNvPr id="4" name="Text Placeholder 3">
            <a:extLst>
              <a:ext uri="{FF2B5EF4-FFF2-40B4-BE49-F238E27FC236}">
                <a16:creationId xmlns:a16="http://schemas.microsoft.com/office/drawing/2014/main" id="{00B7E810-78AC-A4B0-2DBB-8E08DA61474E}"/>
              </a:ext>
            </a:extLst>
          </p:cNvPr>
          <p:cNvSpPr>
            <a:spLocks noGrp="1"/>
          </p:cNvSpPr>
          <p:nvPr>
            <p:ph type="body" idx="1"/>
          </p:nvPr>
        </p:nvSpPr>
        <p:spPr>
          <a:xfrm>
            <a:off x="311700" y="1152475"/>
            <a:ext cx="8520600" cy="3895310"/>
          </a:xfrm>
        </p:spPr>
        <p:txBody>
          <a:bodyPr/>
          <a:lstStyle/>
          <a:p>
            <a:pPr marL="114300" indent="0">
              <a:buNone/>
            </a:pPr>
            <a:r>
              <a:rPr lang="en-US" sz="1500" b="0" i="0" dirty="0">
                <a:solidFill>
                  <a:srgbClr val="212121"/>
                </a:solidFill>
                <a:effectLst/>
                <a:latin typeface="Montserrat" panose="00000500000000000000" pitchFamily="2" charset="0"/>
              </a:rPr>
              <a:t>Feature engineering is the pre-processing step of machine learning, which is used to transform raw data into features that can be used for creating a predictive model using Machine learning or statistical Modelling. Feature engineering in machine learning aims to improve the performance of models.</a:t>
            </a:r>
          </a:p>
          <a:p>
            <a:pPr marL="114300" indent="0">
              <a:buNone/>
            </a:pPr>
            <a:r>
              <a:rPr lang="en-US" sz="1500" b="1" i="0" dirty="0">
                <a:solidFill>
                  <a:srgbClr val="212121"/>
                </a:solidFill>
                <a:effectLst/>
                <a:latin typeface="Montserrat" panose="00000500000000000000" pitchFamily="2" charset="0"/>
              </a:rPr>
              <a:t>SMOTE(Synthetic Minority Oversampling Technique):-</a:t>
            </a:r>
          </a:p>
          <a:p>
            <a:pPr marL="114300" indent="0">
              <a:buNone/>
            </a:pPr>
            <a:r>
              <a:rPr lang="en-US" sz="1500" b="0" i="0" dirty="0">
                <a:solidFill>
                  <a:srgbClr val="202124"/>
                </a:solidFill>
                <a:effectLst/>
                <a:latin typeface="Montserrat" panose="00000500000000000000" pitchFamily="2" charset="0"/>
              </a:rPr>
              <a:t>SMOTE is </a:t>
            </a:r>
            <a:r>
              <a:rPr lang="en-US" sz="1500" b="0" i="0" dirty="0">
                <a:solidFill>
                  <a:srgbClr val="040C28"/>
                </a:solidFill>
                <a:effectLst/>
                <a:latin typeface="Montserrat" panose="00000500000000000000" pitchFamily="2" charset="0"/>
              </a:rPr>
              <a:t>an oversampling technique where the synthetic samples are generated for the minority class</a:t>
            </a:r>
            <a:r>
              <a:rPr lang="en-US" sz="1500" b="0" i="0" dirty="0">
                <a:solidFill>
                  <a:srgbClr val="202124"/>
                </a:solidFill>
                <a:effectLst/>
                <a:latin typeface="Montserrat" panose="00000500000000000000" pitchFamily="2" charset="0"/>
              </a:rPr>
              <a:t>. This algorithm helps to overcome the overfitting problem posed by random oversampling.</a:t>
            </a:r>
            <a:endParaRPr lang="en-US" sz="1500" b="1" dirty="0">
              <a:solidFill>
                <a:srgbClr val="212121"/>
              </a:solidFill>
              <a:latin typeface="Montserrat" panose="00000500000000000000" pitchFamily="2" charset="0"/>
            </a:endParaRPr>
          </a:p>
          <a:p>
            <a:pPr marL="114300" indent="0">
              <a:buNone/>
            </a:pPr>
            <a:r>
              <a:rPr lang="en-US" sz="1500" b="1" i="0" dirty="0">
                <a:solidFill>
                  <a:srgbClr val="212121"/>
                </a:solidFill>
                <a:effectLst/>
                <a:latin typeface="Montserrat" panose="00000500000000000000" pitchFamily="2" charset="0"/>
              </a:rPr>
              <a:t>Scaling:-</a:t>
            </a:r>
          </a:p>
          <a:p>
            <a:pPr marL="114300" indent="0">
              <a:buNone/>
            </a:pPr>
            <a:r>
              <a:rPr lang="en-US" sz="1500" b="0" i="0" dirty="0">
                <a:solidFill>
                  <a:srgbClr val="202124"/>
                </a:solidFill>
                <a:effectLst/>
                <a:latin typeface="Montserrat" panose="00000500000000000000" pitchFamily="2" charset="0"/>
              </a:rPr>
              <a:t>Feature scaling is </a:t>
            </a:r>
            <a:r>
              <a:rPr lang="en-US" sz="1500" b="0" i="0" dirty="0">
                <a:solidFill>
                  <a:srgbClr val="040C28"/>
                </a:solidFill>
                <a:effectLst/>
                <a:latin typeface="Montserrat" panose="00000500000000000000" pitchFamily="2" charset="0"/>
              </a:rPr>
              <a:t>the process of </a:t>
            </a:r>
            <a:r>
              <a:rPr lang="en-US" sz="1500" b="0" i="0" dirty="0" err="1">
                <a:solidFill>
                  <a:srgbClr val="040C28"/>
                </a:solidFill>
                <a:effectLst/>
                <a:latin typeface="Montserrat" panose="00000500000000000000" pitchFamily="2" charset="0"/>
              </a:rPr>
              <a:t>normalising</a:t>
            </a:r>
            <a:r>
              <a:rPr lang="en-US" sz="1500" b="0" i="0" dirty="0">
                <a:solidFill>
                  <a:srgbClr val="040C28"/>
                </a:solidFill>
                <a:effectLst/>
                <a:latin typeface="Montserrat" panose="00000500000000000000" pitchFamily="2" charset="0"/>
              </a:rPr>
              <a:t> the range of features in a dataset</a:t>
            </a:r>
            <a:r>
              <a:rPr lang="en-US" sz="1500" b="0" i="0" dirty="0">
                <a:solidFill>
                  <a:srgbClr val="202124"/>
                </a:solidFill>
                <a:effectLst/>
                <a:latin typeface="Montserrat" panose="00000500000000000000" pitchFamily="2" charset="0"/>
              </a:rPr>
              <a:t>.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endParaRPr lang="en-US" sz="1500" b="1" i="0" dirty="0">
              <a:solidFill>
                <a:srgbClr val="212121"/>
              </a:solidFill>
              <a:effectLst/>
              <a:latin typeface="Montserrat" panose="00000500000000000000" pitchFamily="2" charset="0"/>
            </a:endParaRPr>
          </a:p>
          <a:p>
            <a:endParaRPr lang="en-US"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512500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F4FC-2977-5320-5AEE-A3105DF87F20}"/>
              </a:ext>
            </a:extLst>
          </p:cNvPr>
          <p:cNvSpPr>
            <a:spLocks noGrp="1"/>
          </p:cNvSpPr>
          <p:nvPr>
            <p:ph type="title"/>
          </p:nvPr>
        </p:nvSpPr>
        <p:spPr/>
        <p:txBody>
          <a:bodyPr/>
          <a:lstStyle/>
          <a:p>
            <a:r>
              <a:rPr lang="en-IN" b="1" dirty="0">
                <a:latin typeface="Montserrat" panose="00000500000000000000" pitchFamily="2" charset="0"/>
              </a:rPr>
              <a:t>ML Model – Logistic Regression</a:t>
            </a:r>
          </a:p>
        </p:txBody>
      </p:sp>
      <p:sp>
        <p:nvSpPr>
          <p:cNvPr id="3" name="Text Placeholder 2">
            <a:extLst>
              <a:ext uri="{FF2B5EF4-FFF2-40B4-BE49-F238E27FC236}">
                <a16:creationId xmlns:a16="http://schemas.microsoft.com/office/drawing/2014/main" id="{E03F3951-05C2-C67E-64E1-410CEDE67879}"/>
              </a:ext>
            </a:extLst>
          </p:cNvPr>
          <p:cNvSpPr>
            <a:spLocks noGrp="1"/>
          </p:cNvSpPr>
          <p:nvPr>
            <p:ph type="body" idx="1"/>
          </p:nvPr>
        </p:nvSpPr>
        <p:spPr>
          <a:xfrm>
            <a:off x="311701" y="1152475"/>
            <a:ext cx="5494368" cy="3880442"/>
          </a:xfrm>
        </p:spPr>
        <p:txBody>
          <a:bodyPr/>
          <a:lstStyle/>
          <a:p>
            <a:pPr marL="114300" indent="0" algn="just">
              <a:buNone/>
            </a:pPr>
            <a:r>
              <a:rPr lang="en-US" sz="1600" b="0" i="0" dirty="0">
                <a:solidFill>
                  <a:srgbClr val="212121"/>
                </a:solidFill>
                <a:effectLst/>
                <a:latin typeface="Montserrat" panose="00000500000000000000" pitchFamily="2" charset="0"/>
              </a:rPr>
              <a:t>Logistic regression is a data analysis technique that uses mathematics to find the relationships between two data </a:t>
            </a:r>
            <a:r>
              <a:rPr lang="en-US" sz="1600" b="0" i="0" dirty="0" err="1">
                <a:solidFill>
                  <a:srgbClr val="212121"/>
                </a:solidFill>
                <a:effectLst/>
                <a:latin typeface="Montserrat" panose="00000500000000000000" pitchFamily="2" charset="0"/>
              </a:rPr>
              <a:t>factors.It</a:t>
            </a:r>
            <a:r>
              <a:rPr lang="en-US" sz="1600" b="0" i="0" dirty="0">
                <a:solidFill>
                  <a:srgbClr val="212121"/>
                </a:solidFill>
                <a:effectLst/>
                <a:latin typeface="Montserrat" panose="00000500000000000000" pitchFamily="2" charset="0"/>
              </a:rPr>
              <a:t> is used to calculate or predict the probability of a binary (yes/no) event occurring. </a:t>
            </a:r>
          </a:p>
          <a:p>
            <a:pPr marL="114300" indent="0" algn="just">
              <a:buNone/>
            </a:pPr>
            <a:r>
              <a:rPr lang="en-US" sz="1600" b="0" i="0" dirty="0">
                <a:solidFill>
                  <a:srgbClr val="212121"/>
                </a:solidFill>
                <a:effectLst/>
                <a:latin typeface="Montserrat" panose="00000500000000000000" pitchFamily="2" charset="0"/>
              </a:rPr>
              <a:t>We have implemented logistic regression and we getting scores nearly 69% for all and f1-sore </a:t>
            </a:r>
            <a:r>
              <a:rPr lang="en-US" sz="1600" b="0" i="0" dirty="0" err="1">
                <a:solidFill>
                  <a:srgbClr val="212121"/>
                </a:solidFill>
                <a:effectLst/>
                <a:latin typeface="Montserrat" panose="00000500000000000000" pitchFamily="2" charset="0"/>
              </a:rPr>
              <a:t>approx</a:t>
            </a:r>
            <a:r>
              <a:rPr lang="en-US" sz="1600" b="0" i="0" dirty="0">
                <a:solidFill>
                  <a:srgbClr val="212121"/>
                </a:solidFill>
                <a:effectLst/>
                <a:latin typeface="Montserrat" panose="00000500000000000000" pitchFamily="2" charset="0"/>
              </a:rPr>
              <a:t> 69% which say that model is not as much accurate that we want. As we have imbalanced dataset, F1- score is better </a:t>
            </a:r>
            <a:r>
              <a:rPr lang="en-US" sz="1600" b="0" i="0" dirty="0" err="1">
                <a:solidFill>
                  <a:srgbClr val="212121"/>
                </a:solidFill>
                <a:effectLst/>
                <a:latin typeface="Montserrat" panose="00000500000000000000" pitchFamily="2" charset="0"/>
              </a:rPr>
              <a:t>parameter.The</a:t>
            </a:r>
            <a:r>
              <a:rPr lang="en-US" sz="1600" b="0" i="0" dirty="0">
                <a:solidFill>
                  <a:srgbClr val="212121"/>
                </a:solidFill>
                <a:effectLst/>
                <a:latin typeface="Montserrat" panose="00000500000000000000" pitchFamily="2" charset="0"/>
              </a:rPr>
              <a:t> logistic regression model did a good job accurately predicting when a client would not default, but did not do very well predicting when a client would default.</a:t>
            </a:r>
            <a:endParaRPr lang="en-IN" sz="1600" dirty="0">
              <a:latin typeface="Montserrat" panose="00000500000000000000" pitchFamily="2" charset="0"/>
            </a:endParaRPr>
          </a:p>
        </p:txBody>
      </p:sp>
      <p:pic>
        <p:nvPicPr>
          <p:cNvPr id="14338" name="Picture 2">
            <a:extLst>
              <a:ext uri="{FF2B5EF4-FFF2-40B4-BE49-F238E27FC236}">
                <a16:creationId xmlns:a16="http://schemas.microsoft.com/office/drawing/2014/main" id="{9A73F15E-0644-BE2B-8D08-316B8023A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262" y="1590725"/>
            <a:ext cx="2766037"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66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088B-51C6-9648-D5D4-3DCBD8FCDC0F}"/>
              </a:ext>
            </a:extLst>
          </p:cNvPr>
          <p:cNvSpPr>
            <a:spLocks noGrp="1"/>
          </p:cNvSpPr>
          <p:nvPr>
            <p:ph type="title"/>
          </p:nvPr>
        </p:nvSpPr>
        <p:spPr>
          <a:xfrm>
            <a:off x="311700" y="192359"/>
            <a:ext cx="8520600" cy="572700"/>
          </a:xfrm>
        </p:spPr>
        <p:txBody>
          <a:bodyPr/>
          <a:lstStyle/>
          <a:p>
            <a:r>
              <a:rPr lang="en-IN" b="1" dirty="0">
                <a:latin typeface="Montserrat" panose="00000500000000000000" pitchFamily="2" charset="0"/>
              </a:rPr>
              <a:t>ML Model – Decision Tree Classifier</a:t>
            </a:r>
            <a:endParaRPr lang="en-IN" dirty="0"/>
          </a:p>
        </p:txBody>
      </p:sp>
      <p:sp>
        <p:nvSpPr>
          <p:cNvPr id="3" name="Text Placeholder 2">
            <a:extLst>
              <a:ext uri="{FF2B5EF4-FFF2-40B4-BE49-F238E27FC236}">
                <a16:creationId xmlns:a16="http://schemas.microsoft.com/office/drawing/2014/main" id="{FBFF7920-E555-1BF2-EA87-E91F83DB2344}"/>
              </a:ext>
            </a:extLst>
          </p:cNvPr>
          <p:cNvSpPr>
            <a:spLocks noGrp="1"/>
          </p:cNvSpPr>
          <p:nvPr>
            <p:ph type="body" idx="1"/>
          </p:nvPr>
        </p:nvSpPr>
        <p:spPr>
          <a:xfrm>
            <a:off x="311700" y="895441"/>
            <a:ext cx="5278778" cy="4122608"/>
          </a:xfrm>
        </p:spPr>
        <p:txBody>
          <a:bodyPr/>
          <a:lstStyle/>
          <a:p>
            <a:pPr marL="114300" indent="0" algn="just">
              <a:buNone/>
            </a:pPr>
            <a:r>
              <a:rPr lang="en-US" sz="1300" b="0" i="0" dirty="0">
                <a:solidFill>
                  <a:srgbClr val="212121"/>
                </a:solidFill>
                <a:effectLst/>
                <a:latin typeface="Montserrat" panose="00000500000000000000" pitchFamily="2" charset="0"/>
              </a:rPr>
              <a:t>The decision tree classifier (Pang-Ning et al., 2006) creates the classification model by building a decision tree. Each node in the tree specifies a test on an attribute, each branch descending from that node corresponds to one of the possible values for that attribute. Some advantages of decision trees are that they require less data preprocessing, i.e., no need to normalize features. However, noisy data can be easily overfitted and results in biased results when the data set is imbalanced.</a:t>
            </a:r>
          </a:p>
          <a:p>
            <a:pPr marL="114300" indent="0" algn="just">
              <a:buNone/>
            </a:pPr>
            <a:r>
              <a:rPr lang="en-US" sz="1300" b="0" i="0" dirty="0">
                <a:solidFill>
                  <a:srgbClr val="212121"/>
                </a:solidFill>
                <a:effectLst/>
                <a:latin typeface="Montserrat" panose="00000500000000000000" pitchFamily="2" charset="0"/>
              </a:rPr>
              <a:t>We have implemented Decision Tree Classifier and we getting scores nearly 80% for all and f1-sore </a:t>
            </a:r>
            <a:r>
              <a:rPr lang="en-US" sz="1300" b="0" i="0" dirty="0" err="1">
                <a:solidFill>
                  <a:srgbClr val="212121"/>
                </a:solidFill>
                <a:effectLst/>
                <a:latin typeface="Montserrat" panose="00000500000000000000" pitchFamily="2" charset="0"/>
              </a:rPr>
              <a:t>approx</a:t>
            </a:r>
            <a:r>
              <a:rPr lang="en-US" sz="1300" b="0" i="0" dirty="0">
                <a:solidFill>
                  <a:srgbClr val="212121"/>
                </a:solidFill>
                <a:effectLst/>
                <a:latin typeface="Montserrat" panose="00000500000000000000" pitchFamily="2" charset="0"/>
              </a:rPr>
              <a:t> 79%. As we have imbalanced dataset, F1- score is better parameter. also accuracy score is 99% on training dataset which leads to say that Decision Tree Classifier is overfitted. The Decision Tree Classifier model did a good job accurately predicting when a client would not default, also do very well predicting when a client would default.</a:t>
            </a:r>
          </a:p>
          <a:p>
            <a:pPr marL="114300" indent="0">
              <a:buNone/>
            </a:pPr>
            <a:endParaRPr lang="en-IN" dirty="0"/>
          </a:p>
        </p:txBody>
      </p:sp>
      <p:pic>
        <p:nvPicPr>
          <p:cNvPr id="15362" name="Picture 2">
            <a:extLst>
              <a:ext uri="{FF2B5EF4-FFF2-40B4-BE49-F238E27FC236}">
                <a16:creationId xmlns:a16="http://schemas.microsoft.com/office/drawing/2014/main" id="{5FE6615A-B8DE-B5B6-358E-448144DA5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511" y="1442224"/>
            <a:ext cx="2779209"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46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6D11-FE50-5605-D5EE-7253456F1C5A}"/>
              </a:ext>
            </a:extLst>
          </p:cNvPr>
          <p:cNvSpPr>
            <a:spLocks noGrp="1"/>
          </p:cNvSpPr>
          <p:nvPr>
            <p:ph type="title"/>
          </p:nvPr>
        </p:nvSpPr>
        <p:spPr/>
        <p:txBody>
          <a:bodyPr/>
          <a:lstStyle/>
          <a:p>
            <a:r>
              <a:rPr lang="en-IN" b="1" dirty="0">
                <a:solidFill>
                  <a:srgbClr val="C00000"/>
                </a:solidFill>
                <a:latin typeface="Montserrat" panose="00000500000000000000" pitchFamily="2" charset="0"/>
              </a:rPr>
              <a:t>ML Model – </a:t>
            </a:r>
            <a:r>
              <a:rPr lang="en-IN" b="1" i="0" dirty="0">
                <a:solidFill>
                  <a:srgbClr val="C00000"/>
                </a:solidFill>
                <a:effectLst/>
                <a:latin typeface="Montserrat" panose="00000500000000000000" pitchFamily="2" charset="0"/>
              </a:rPr>
              <a:t>Support Vector Machine(SVM)</a:t>
            </a:r>
            <a:endParaRPr lang="en-IN" b="1"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F3882D39-7767-1C1B-F815-77D651492385}"/>
              </a:ext>
            </a:extLst>
          </p:cNvPr>
          <p:cNvSpPr>
            <a:spLocks noGrp="1"/>
          </p:cNvSpPr>
          <p:nvPr>
            <p:ph type="body" idx="1"/>
          </p:nvPr>
        </p:nvSpPr>
        <p:spPr>
          <a:xfrm>
            <a:off x="311700" y="1152474"/>
            <a:ext cx="5947851" cy="3991025"/>
          </a:xfrm>
        </p:spPr>
        <p:txBody>
          <a:bodyPr/>
          <a:lstStyle/>
          <a:p>
            <a:pPr marL="114300" indent="0" algn="just">
              <a:buNone/>
            </a:pPr>
            <a:r>
              <a:rPr lang="en-US" sz="1600" b="0" i="0" dirty="0">
                <a:solidFill>
                  <a:srgbClr val="212121"/>
                </a:solidFill>
                <a:effectLst/>
                <a:latin typeface="Montserrat" panose="00000500000000000000" pitchFamily="2" charset="0"/>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p>
          <a:p>
            <a:pPr marL="114300" indent="0" algn="just">
              <a:buNone/>
            </a:pPr>
            <a:r>
              <a:rPr lang="en-US" sz="1600" b="0" i="0" dirty="0">
                <a:solidFill>
                  <a:srgbClr val="212121"/>
                </a:solidFill>
                <a:effectLst/>
                <a:latin typeface="Montserrat" panose="00000500000000000000" pitchFamily="2" charset="0"/>
              </a:rPr>
              <a:t>We have implemented Support Vector Machine(SVM) and we getting scores nearly 77% all and f1-sore </a:t>
            </a:r>
            <a:r>
              <a:rPr lang="en-US" sz="1600" b="0" i="0" dirty="0" err="1">
                <a:solidFill>
                  <a:srgbClr val="212121"/>
                </a:solidFill>
                <a:effectLst/>
                <a:latin typeface="Montserrat" panose="00000500000000000000" pitchFamily="2" charset="0"/>
              </a:rPr>
              <a:t>approx</a:t>
            </a:r>
            <a:r>
              <a:rPr lang="en-US" sz="1600" b="0" i="0" dirty="0">
                <a:solidFill>
                  <a:srgbClr val="212121"/>
                </a:solidFill>
                <a:effectLst/>
                <a:latin typeface="Montserrat" panose="00000500000000000000" pitchFamily="2" charset="0"/>
              </a:rPr>
              <a:t> 75% which is averagely good. As we have imbalanced dataset, F1- score is better parameter. The Support Vector Machine(SVM) model did a good job accurately predicting when a client would not default, but did not do very well predicting when a client would default.</a:t>
            </a:r>
          </a:p>
          <a:p>
            <a:pPr marL="114300" indent="0">
              <a:buNone/>
            </a:pPr>
            <a:endParaRPr lang="en-IN" dirty="0"/>
          </a:p>
        </p:txBody>
      </p:sp>
      <p:pic>
        <p:nvPicPr>
          <p:cNvPr id="16395" name="Picture 11">
            <a:extLst>
              <a:ext uri="{FF2B5EF4-FFF2-40B4-BE49-F238E27FC236}">
                <a16:creationId xmlns:a16="http://schemas.microsoft.com/office/drawing/2014/main" id="{25E9A1DD-1A75-D5CB-356B-1B4B18A7F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930" y="1449658"/>
            <a:ext cx="264539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06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C538-6D53-9CFF-A95D-F0AF9838DE9D}"/>
              </a:ext>
            </a:extLst>
          </p:cNvPr>
          <p:cNvSpPr>
            <a:spLocks noGrp="1"/>
          </p:cNvSpPr>
          <p:nvPr>
            <p:ph type="title"/>
          </p:nvPr>
        </p:nvSpPr>
        <p:spPr/>
        <p:txBody>
          <a:bodyPr/>
          <a:lstStyle/>
          <a:p>
            <a:r>
              <a:rPr lang="en-IN" b="1" dirty="0">
                <a:solidFill>
                  <a:srgbClr val="C00000"/>
                </a:solidFill>
                <a:latin typeface="Montserrat" panose="00000500000000000000" pitchFamily="2" charset="0"/>
              </a:rPr>
              <a:t>ML Model – </a:t>
            </a:r>
            <a:r>
              <a:rPr lang="en-IN" b="1" i="0" dirty="0">
                <a:solidFill>
                  <a:srgbClr val="C00000"/>
                </a:solidFill>
                <a:effectLst/>
                <a:latin typeface="Montserrat" panose="00000500000000000000" pitchFamily="2" charset="0"/>
              </a:rPr>
              <a:t>Random Forest Classifier</a:t>
            </a: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03A5772A-D4EF-98F0-5D2D-584A53C0E329}"/>
              </a:ext>
            </a:extLst>
          </p:cNvPr>
          <p:cNvSpPr>
            <a:spLocks noGrp="1"/>
          </p:cNvSpPr>
          <p:nvPr>
            <p:ph type="body" idx="1"/>
          </p:nvPr>
        </p:nvSpPr>
        <p:spPr>
          <a:xfrm>
            <a:off x="311700" y="1152474"/>
            <a:ext cx="6245217" cy="3991025"/>
          </a:xfrm>
        </p:spPr>
        <p:txBody>
          <a:bodyPr/>
          <a:lstStyle/>
          <a:p>
            <a:pPr marL="114300" indent="0" algn="just">
              <a:buNone/>
            </a:pPr>
            <a:r>
              <a:rPr lang="en-US" sz="1300" b="0" i="0" dirty="0">
                <a:solidFill>
                  <a:srgbClr val="212121"/>
                </a:solidFill>
                <a:effectLst/>
                <a:latin typeface="Montserrat" panose="00000500000000000000" pitchFamily="2"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a:t>
            </a:r>
          </a:p>
          <a:p>
            <a:pPr marL="114300" indent="0" algn="just">
              <a:buNone/>
            </a:pPr>
            <a:r>
              <a:rPr lang="en-US" sz="1300" b="0" i="0" dirty="0">
                <a:solidFill>
                  <a:srgbClr val="212121"/>
                </a:solidFill>
                <a:effectLst/>
                <a:latin typeface="Montserrat" panose="00000500000000000000" pitchFamily="2" charset="0"/>
              </a:rPr>
              <a:t>We have implemented Random Forest Classifier and we are getting around 99% train accuracy and 86% for test accuracy which depicts that model is overfitting. However our f1-score is around 86%, which is not </a:t>
            </a:r>
            <a:r>
              <a:rPr lang="en-US" sz="1300" b="0" i="0" dirty="0" err="1">
                <a:solidFill>
                  <a:srgbClr val="212121"/>
                </a:solidFill>
                <a:effectLst/>
                <a:latin typeface="Montserrat" panose="00000500000000000000" pitchFamily="2" charset="0"/>
              </a:rPr>
              <a:t>bad.Then</a:t>
            </a:r>
            <a:r>
              <a:rPr lang="en-US" sz="1300" b="0" i="0" dirty="0">
                <a:solidFill>
                  <a:srgbClr val="212121"/>
                </a:solidFill>
                <a:effectLst/>
                <a:latin typeface="Montserrat" panose="00000500000000000000" pitchFamily="2" charset="0"/>
              </a:rPr>
              <a:t> we implemented hyperparameter tuning and we are getting around 99% train accuracy and 86% for test accuracy even after we use hyperparameter </a:t>
            </a:r>
            <a:r>
              <a:rPr lang="en-US" sz="1300" b="0" i="0" dirty="0" err="1">
                <a:solidFill>
                  <a:srgbClr val="212121"/>
                </a:solidFill>
                <a:effectLst/>
                <a:latin typeface="Montserrat" panose="00000500000000000000" pitchFamily="2" charset="0"/>
              </a:rPr>
              <a:t>gridsearchcv</a:t>
            </a:r>
            <a:r>
              <a:rPr lang="en-US" sz="1300" b="0" i="0" dirty="0">
                <a:solidFill>
                  <a:srgbClr val="212121"/>
                </a:solidFill>
                <a:effectLst/>
                <a:latin typeface="Montserrat" panose="00000500000000000000" pitchFamily="2" charset="0"/>
              </a:rPr>
              <a:t> the model will not get accuracy which depicts that model is overfitting. However our f1-score is still around 86% after using hyperparameter </a:t>
            </a:r>
            <a:r>
              <a:rPr lang="en-US" sz="1300" b="0" i="0" dirty="0" err="1">
                <a:solidFill>
                  <a:srgbClr val="212121"/>
                </a:solidFill>
                <a:effectLst/>
                <a:latin typeface="Montserrat" panose="00000500000000000000" pitchFamily="2" charset="0"/>
              </a:rPr>
              <a:t>gridsearchcv</a:t>
            </a:r>
            <a:r>
              <a:rPr lang="en-US" sz="1300" b="0" i="0" dirty="0">
                <a:solidFill>
                  <a:srgbClr val="212121"/>
                </a:solidFill>
                <a:effectLst/>
                <a:latin typeface="Montserrat" panose="00000500000000000000" pitchFamily="2" charset="0"/>
              </a:rPr>
              <a:t> which is not </a:t>
            </a:r>
            <a:r>
              <a:rPr lang="en-US" sz="1300" b="0" i="0" dirty="0" err="1">
                <a:solidFill>
                  <a:srgbClr val="212121"/>
                </a:solidFill>
                <a:effectLst/>
                <a:latin typeface="Montserrat" panose="00000500000000000000" pitchFamily="2" charset="0"/>
              </a:rPr>
              <a:t>bad.The</a:t>
            </a:r>
            <a:r>
              <a:rPr lang="en-US" sz="1300" b="0" i="0" dirty="0">
                <a:solidFill>
                  <a:srgbClr val="212121"/>
                </a:solidFill>
                <a:effectLst/>
                <a:latin typeface="Montserrat" panose="00000500000000000000" pitchFamily="2" charset="0"/>
              </a:rPr>
              <a:t> Random Forest Classifier model did a good job accurately predicting when a client would not default, also do very well predicting when a client would default.</a:t>
            </a:r>
            <a:endParaRPr lang="en-IN" sz="1300" dirty="0">
              <a:latin typeface="Montserrat" panose="00000500000000000000" pitchFamily="2" charset="0"/>
            </a:endParaRPr>
          </a:p>
        </p:txBody>
      </p:sp>
      <p:pic>
        <p:nvPicPr>
          <p:cNvPr id="17410" name="Picture 2">
            <a:extLst>
              <a:ext uri="{FF2B5EF4-FFF2-40B4-BE49-F238E27FC236}">
                <a16:creationId xmlns:a16="http://schemas.microsoft.com/office/drawing/2014/main" id="{D18C9876-11CC-0BF9-77D1-B8C8A6057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2230243"/>
            <a:ext cx="2474409" cy="225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7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DAED-9D27-94E3-0B54-46BBDD0059AF}"/>
              </a:ext>
            </a:extLst>
          </p:cNvPr>
          <p:cNvSpPr>
            <a:spLocks noGrp="1"/>
          </p:cNvSpPr>
          <p:nvPr>
            <p:ph type="title"/>
          </p:nvPr>
        </p:nvSpPr>
        <p:spPr>
          <a:xfrm>
            <a:off x="311700" y="70264"/>
            <a:ext cx="8520600" cy="572700"/>
          </a:xfrm>
        </p:spPr>
        <p:txBody>
          <a:bodyPr/>
          <a:lstStyle/>
          <a:p>
            <a:r>
              <a:rPr lang="en-IN" b="1" dirty="0">
                <a:solidFill>
                  <a:srgbClr val="C00000"/>
                </a:solidFill>
                <a:latin typeface="Montserrat" panose="00000500000000000000" pitchFamily="2" charset="0"/>
              </a:rPr>
              <a:t>ML Model – </a:t>
            </a:r>
            <a:r>
              <a:rPr lang="en-IN" b="1" i="0" dirty="0" err="1">
                <a:solidFill>
                  <a:srgbClr val="C00000"/>
                </a:solidFill>
                <a:effectLst/>
                <a:latin typeface="Montserrat" panose="00000500000000000000" pitchFamily="2" charset="0"/>
              </a:rPr>
              <a:t>XGBoost</a:t>
            </a:r>
            <a:r>
              <a:rPr lang="en-IN" b="1" i="0" dirty="0">
                <a:solidFill>
                  <a:srgbClr val="C00000"/>
                </a:solidFill>
                <a:effectLst/>
                <a:latin typeface="Montserrat" panose="00000500000000000000" pitchFamily="2" charset="0"/>
              </a:rPr>
              <a:t> Classifier</a:t>
            </a:r>
            <a:br>
              <a:rPr lang="en-IN" b="0" i="0" dirty="0">
                <a:solidFill>
                  <a:srgbClr val="C00000"/>
                </a:solidFill>
                <a:effectLst/>
                <a:latin typeface="Montserrat" panose="00000500000000000000" pitchFamily="2" charset="0"/>
              </a:rPr>
            </a:br>
            <a:endParaRPr lang="en-IN" dirty="0">
              <a:solidFill>
                <a:srgbClr val="C00000"/>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EA144-1E8B-E843-2475-C80B22EE97C9}"/>
              </a:ext>
            </a:extLst>
          </p:cNvPr>
          <p:cNvSpPr>
            <a:spLocks noGrp="1"/>
          </p:cNvSpPr>
          <p:nvPr>
            <p:ph type="body" idx="1"/>
          </p:nvPr>
        </p:nvSpPr>
        <p:spPr>
          <a:xfrm>
            <a:off x="311699" y="642964"/>
            <a:ext cx="5932983" cy="4500536"/>
          </a:xfrm>
        </p:spPr>
        <p:txBody>
          <a:bodyPr/>
          <a:lstStyle/>
          <a:p>
            <a:pPr marL="114300" indent="0" algn="just">
              <a:buNone/>
            </a:pP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(Extreme Gradient Boosting) is an optimized distributed gradient boosting library. It uses gradient boosting (GBM) framework at core. It belongs to a family of boosting algorithms that convert weak learners into strong learners. A weak learner is one which is slightly better than random guessing.</a:t>
            </a:r>
          </a:p>
          <a:p>
            <a:pPr marL="114300" indent="0" algn="just">
              <a:buNone/>
            </a:pPr>
            <a:r>
              <a:rPr lang="en-US" sz="1100" b="0" i="0" dirty="0">
                <a:solidFill>
                  <a:srgbClr val="212121"/>
                </a:solidFill>
                <a:effectLst/>
                <a:latin typeface="Montserrat" panose="00000500000000000000" pitchFamily="2" charset="0"/>
              </a:rPr>
              <a:t>Boosting' here is a sequential process; i.e., trees are grown using the information from a previously grown tree one after the other. This process slowly learns from data and tries to improve its prediction in the subsequent iterations.</a:t>
            </a:r>
          </a:p>
          <a:p>
            <a:pPr marL="114300" indent="0" algn="just">
              <a:buNone/>
            </a:pP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a:t>
            </a:r>
            <a:r>
              <a:rPr lang="en-US" sz="1100" b="0" i="0" dirty="0" err="1">
                <a:solidFill>
                  <a:srgbClr val="212121"/>
                </a:solidFill>
                <a:effectLst/>
                <a:latin typeface="Montserrat" panose="00000500000000000000" pitchFamily="2" charset="0"/>
              </a:rPr>
              <a:t>eXtreme</a:t>
            </a:r>
            <a:r>
              <a:rPr lang="en-US" sz="1100" b="0" i="0" dirty="0">
                <a:solidFill>
                  <a:srgbClr val="212121"/>
                </a:solidFill>
                <a:effectLst/>
                <a:latin typeface="Montserrat" panose="00000500000000000000" pitchFamily="2" charset="0"/>
              </a:rPr>
              <a:t> Gradient Boosting) is a popular supervised-learning algorithm used for regression and classification on large datasets. It uses sequentially-built shallow decision trees to provide accurate results and a highly-scalable training method that avoids overfitting.</a:t>
            </a:r>
          </a:p>
          <a:p>
            <a:pPr marL="114300" indent="0" algn="just">
              <a:buNone/>
            </a:pPr>
            <a:r>
              <a:rPr lang="en-US" sz="1100" b="0" i="0" dirty="0">
                <a:solidFill>
                  <a:srgbClr val="212121"/>
                </a:solidFill>
                <a:effectLst/>
                <a:latin typeface="Montserrat" panose="00000500000000000000" pitchFamily="2" charset="0"/>
              </a:rPr>
              <a:t>We have implemented </a:t>
            </a: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Classifier and we are getting around 91% train accuracy and 85% for test accuracy which depicts that model is very good. However our f1-score is around 84%, which is not </a:t>
            </a:r>
            <a:r>
              <a:rPr lang="en-US" sz="1100" b="0" i="0" dirty="0" err="1">
                <a:solidFill>
                  <a:srgbClr val="212121"/>
                </a:solidFill>
                <a:effectLst/>
                <a:latin typeface="Montserrat" panose="00000500000000000000" pitchFamily="2" charset="0"/>
              </a:rPr>
              <a:t>bad.Then</a:t>
            </a:r>
            <a:r>
              <a:rPr lang="en-US" sz="1100" b="0" i="0" dirty="0">
                <a:solidFill>
                  <a:srgbClr val="212121"/>
                </a:solidFill>
                <a:effectLst/>
                <a:latin typeface="Montserrat" panose="00000500000000000000" pitchFamily="2" charset="0"/>
              </a:rPr>
              <a:t> we implemented hyperparameter tuning and we are getting around 99% train accuracy and 87% for test accuracy after we use hyperparameter </a:t>
            </a:r>
            <a:r>
              <a:rPr lang="en-US" sz="1100" b="0" i="0" dirty="0" err="1">
                <a:solidFill>
                  <a:srgbClr val="212121"/>
                </a:solidFill>
                <a:effectLst/>
                <a:latin typeface="Montserrat" panose="00000500000000000000" pitchFamily="2" charset="0"/>
              </a:rPr>
              <a:t>gridsearchcv</a:t>
            </a:r>
            <a:r>
              <a:rPr lang="en-US" sz="1100" b="0" i="0" dirty="0">
                <a:solidFill>
                  <a:srgbClr val="212121"/>
                </a:solidFill>
                <a:effectLst/>
                <a:latin typeface="Montserrat" panose="00000500000000000000" pitchFamily="2" charset="0"/>
              </a:rPr>
              <a:t> the model will not get accuracy which depicts that model is overfitting, so hyperparameter tuning is not </a:t>
            </a:r>
            <a:r>
              <a:rPr lang="en-US" sz="1100" b="0" i="0" dirty="0" err="1">
                <a:solidFill>
                  <a:srgbClr val="212121"/>
                </a:solidFill>
                <a:effectLst/>
                <a:latin typeface="Montserrat" panose="00000500000000000000" pitchFamily="2" charset="0"/>
              </a:rPr>
              <a:t>helpfull</a:t>
            </a:r>
            <a:r>
              <a:rPr lang="en-US" sz="1100" b="0" i="0" dirty="0">
                <a:solidFill>
                  <a:srgbClr val="212121"/>
                </a:solidFill>
                <a:effectLst/>
                <a:latin typeface="Montserrat" panose="00000500000000000000" pitchFamily="2" charset="0"/>
              </a:rPr>
              <a:t> in </a:t>
            </a: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Classifier to get good model. However our f1-score is still around 86% after using hyperparameter </a:t>
            </a:r>
            <a:r>
              <a:rPr lang="en-US" sz="1100" b="0" i="0" dirty="0" err="1">
                <a:solidFill>
                  <a:srgbClr val="212121"/>
                </a:solidFill>
                <a:effectLst/>
                <a:latin typeface="Montserrat" panose="00000500000000000000" pitchFamily="2" charset="0"/>
              </a:rPr>
              <a:t>gridsearchcv</a:t>
            </a:r>
            <a:r>
              <a:rPr lang="en-US" sz="1100" b="0" i="0" dirty="0">
                <a:solidFill>
                  <a:srgbClr val="212121"/>
                </a:solidFill>
                <a:effectLst/>
                <a:latin typeface="Montserrat" panose="00000500000000000000" pitchFamily="2" charset="0"/>
              </a:rPr>
              <a:t> which is not </a:t>
            </a:r>
            <a:r>
              <a:rPr lang="en-US" sz="1100" b="0" i="0" dirty="0" err="1">
                <a:solidFill>
                  <a:srgbClr val="212121"/>
                </a:solidFill>
                <a:effectLst/>
                <a:latin typeface="Montserrat" panose="00000500000000000000" pitchFamily="2" charset="0"/>
              </a:rPr>
              <a:t>bad.The</a:t>
            </a:r>
            <a:r>
              <a:rPr lang="en-US" sz="1100" b="0" i="0" dirty="0">
                <a:solidFill>
                  <a:srgbClr val="212121"/>
                </a:solidFill>
                <a:effectLst/>
                <a:latin typeface="Montserrat" panose="00000500000000000000" pitchFamily="2" charset="0"/>
              </a:rPr>
              <a:t> </a:t>
            </a: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Classifier model did a good job accurately predicting when a client would not default, also do very well predicting when a client would default.</a:t>
            </a:r>
          </a:p>
          <a:p>
            <a:pPr marL="114300" indent="0" algn="just">
              <a:buNone/>
            </a:pPr>
            <a:endParaRPr lang="en-US" sz="1000" b="0" i="0" dirty="0">
              <a:solidFill>
                <a:srgbClr val="212121"/>
              </a:solidFill>
              <a:effectLst/>
              <a:latin typeface="Montserrat" panose="00000500000000000000" pitchFamily="2" charset="0"/>
            </a:endParaRPr>
          </a:p>
          <a:p>
            <a:pPr marL="114300" indent="0">
              <a:buNone/>
            </a:pPr>
            <a:endParaRPr lang="en-IN" dirty="0"/>
          </a:p>
        </p:txBody>
      </p:sp>
      <p:pic>
        <p:nvPicPr>
          <p:cNvPr id="18434" name="Picture 2">
            <a:extLst>
              <a:ext uri="{FF2B5EF4-FFF2-40B4-BE49-F238E27FC236}">
                <a16:creationId xmlns:a16="http://schemas.microsoft.com/office/drawing/2014/main" id="{EEE7914C-F451-3B01-224B-1548E4668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971" y="2571750"/>
            <a:ext cx="2630526" cy="1928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09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F665-490D-FCB9-AB68-5794D38174E4}"/>
              </a:ext>
            </a:extLst>
          </p:cNvPr>
          <p:cNvSpPr>
            <a:spLocks noGrp="1"/>
          </p:cNvSpPr>
          <p:nvPr>
            <p:ph type="title"/>
          </p:nvPr>
        </p:nvSpPr>
        <p:spPr>
          <a:xfrm>
            <a:off x="311700" y="95620"/>
            <a:ext cx="8520600" cy="572700"/>
          </a:xfrm>
        </p:spPr>
        <p:txBody>
          <a:bodyPr/>
          <a:lstStyle/>
          <a:p>
            <a:r>
              <a:rPr lang="en-IN" b="1" dirty="0">
                <a:latin typeface="Montserrat" panose="00000500000000000000" pitchFamily="2" charset="0"/>
              </a:rPr>
              <a:t>Challenges Faced</a:t>
            </a:r>
          </a:p>
        </p:txBody>
      </p:sp>
      <p:sp>
        <p:nvSpPr>
          <p:cNvPr id="3" name="Text Placeholder 2">
            <a:extLst>
              <a:ext uri="{FF2B5EF4-FFF2-40B4-BE49-F238E27FC236}">
                <a16:creationId xmlns:a16="http://schemas.microsoft.com/office/drawing/2014/main" id="{771B9426-AA57-45CD-D50E-4C33DFF1F86A}"/>
              </a:ext>
            </a:extLst>
          </p:cNvPr>
          <p:cNvSpPr>
            <a:spLocks noGrp="1"/>
          </p:cNvSpPr>
          <p:nvPr>
            <p:ph type="body" idx="1"/>
          </p:nvPr>
        </p:nvSpPr>
        <p:spPr>
          <a:xfrm>
            <a:off x="311700" y="668320"/>
            <a:ext cx="8520600" cy="4214049"/>
          </a:xfrm>
        </p:spPr>
        <p:txBody>
          <a:bodyPr/>
          <a:lstStyle/>
          <a:p>
            <a:pPr>
              <a:buClr>
                <a:schemeClr val="bg1">
                  <a:lumMod val="50000"/>
                </a:schemeClr>
              </a:buClr>
            </a:pPr>
            <a:r>
              <a:rPr lang="en-US" sz="1300" b="1" i="0" dirty="0">
                <a:solidFill>
                  <a:srgbClr val="374151"/>
                </a:solidFill>
                <a:effectLst/>
                <a:latin typeface="Montserrat" panose="00000500000000000000" pitchFamily="2" charset="0"/>
              </a:rPr>
              <a:t>Imbalanced data:</a:t>
            </a:r>
            <a:r>
              <a:rPr lang="en-US" sz="1300" b="0" i="0" dirty="0">
                <a:solidFill>
                  <a:srgbClr val="374151"/>
                </a:solidFill>
                <a:effectLst/>
                <a:latin typeface="Montserrat" panose="00000500000000000000" pitchFamily="2" charset="0"/>
              </a:rPr>
              <a:t> In credit card default prediction, the number of customers who default on their payments is often much smaller than the number of customers who do not default. This can result in imbalanced data, which can lead to biased models and inaccurate predictions.</a:t>
            </a:r>
          </a:p>
          <a:p>
            <a:pPr>
              <a:buClr>
                <a:schemeClr val="bg1">
                  <a:lumMod val="50000"/>
                </a:schemeClr>
              </a:buClr>
            </a:pPr>
            <a:r>
              <a:rPr lang="en-US" sz="1300" b="1" i="0" dirty="0">
                <a:solidFill>
                  <a:srgbClr val="374151"/>
                </a:solidFill>
                <a:effectLst/>
                <a:latin typeface="Montserrat" panose="00000500000000000000" pitchFamily="2" charset="0"/>
              </a:rPr>
              <a:t>Data quality: </a:t>
            </a:r>
            <a:r>
              <a:rPr lang="en-US" sz="1300" b="0" i="0" dirty="0">
                <a:solidFill>
                  <a:srgbClr val="374151"/>
                </a:solidFill>
                <a:effectLst/>
                <a:latin typeface="Montserrat" panose="00000500000000000000" pitchFamily="2" charset="0"/>
              </a:rPr>
              <a:t>The quality of the data used in credit card default prediction is crucial. Data that is incomplete, inaccurate, or outdated can lead to erroneous predictions.</a:t>
            </a:r>
          </a:p>
          <a:p>
            <a:pPr>
              <a:buClr>
                <a:schemeClr val="bg1">
                  <a:lumMod val="50000"/>
                </a:schemeClr>
              </a:buClr>
            </a:pPr>
            <a:r>
              <a:rPr lang="en-US" sz="1300" b="1" i="0" dirty="0">
                <a:solidFill>
                  <a:srgbClr val="374151"/>
                </a:solidFill>
                <a:effectLst/>
                <a:latin typeface="Montserrat" panose="00000500000000000000" pitchFamily="2" charset="0"/>
              </a:rPr>
              <a:t>Feature selection: </a:t>
            </a:r>
            <a:r>
              <a:rPr lang="en-US" sz="1300" b="0" i="0" dirty="0">
                <a:solidFill>
                  <a:srgbClr val="374151"/>
                </a:solidFill>
                <a:effectLst/>
                <a:latin typeface="Montserrat" panose="00000500000000000000" pitchFamily="2" charset="0"/>
              </a:rPr>
              <a:t>Identifying the most important features or variables that influence credit card default is a challenge. There may be many variables to consider, and it can be difficult to determine which ones are most relevant.</a:t>
            </a:r>
          </a:p>
          <a:p>
            <a:pPr>
              <a:buClr>
                <a:schemeClr val="bg1">
                  <a:lumMod val="50000"/>
                </a:schemeClr>
              </a:buClr>
            </a:pPr>
            <a:r>
              <a:rPr lang="en-US" sz="1300" b="1" i="0" dirty="0">
                <a:solidFill>
                  <a:srgbClr val="374151"/>
                </a:solidFill>
                <a:effectLst/>
                <a:latin typeface="Montserrat" panose="00000500000000000000" pitchFamily="2" charset="0"/>
              </a:rPr>
              <a:t>Overfitting: </a:t>
            </a:r>
            <a:r>
              <a:rPr lang="en-US" sz="1300" b="0" i="0" dirty="0">
                <a:solidFill>
                  <a:srgbClr val="374151"/>
                </a:solidFill>
                <a:effectLst/>
                <a:latin typeface="Montserrat" panose="00000500000000000000" pitchFamily="2" charset="0"/>
              </a:rPr>
              <a:t>Overfitting occurs when a model is too complex and fits the training data too closely, resulting in poor performance on new data. This can be a challenge in credit card default prediction, as there are many variables to consider and it is easy to overfit the model.</a:t>
            </a:r>
          </a:p>
          <a:p>
            <a:pPr>
              <a:buClr>
                <a:schemeClr val="bg1">
                  <a:lumMod val="50000"/>
                </a:schemeClr>
              </a:buClr>
            </a:pPr>
            <a:r>
              <a:rPr lang="en-US" sz="1300" b="1" i="0" dirty="0">
                <a:solidFill>
                  <a:srgbClr val="374151"/>
                </a:solidFill>
                <a:effectLst/>
                <a:latin typeface="Montserrat" panose="00000500000000000000" pitchFamily="2" charset="0"/>
              </a:rPr>
              <a:t>Changing customer behavior: </a:t>
            </a:r>
            <a:r>
              <a:rPr lang="en-US" sz="1300" b="0" i="0" dirty="0">
                <a:solidFill>
                  <a:srgbClr val="374151"/>
                </a:solidFill>
                <a:effectLst/>
                <a:latin typeface="Montserrat" panose="00000500000000000000" pitchFamily="2" charset="0"/>
              </a:rPr>
              <a:t>Customer behavior can change over time, making it difficult to predict credit card default. Economic conditions, job loss, and unexpected events can all impact a customer's ability to make payments on time.</a:t>
            </a:r>
          </a:p>
          <a:p>
            <a:pPr>
              <a:buClr>
                <a:schemeClr val="bg1">
                  <a:lumMod val="50000"/>
                </a:schemeClr>
              </a:buClr>
            </a:pPr>
            <a:r>
              <a:rPr lang="en-US" sz="1300" b="1" i="0" dirty="0">
                <a:solidFill>
                  <a:srgbClr val="374151"/>
                </a:solidFill>
                <a:effectLst/>
                <a:latin typeface="Montserrat" panose="00000500000000000000" pitchFamily="2" charset="0"/>
              </a:rPr>
              <a:t>Interpretability:</a:t>
            </a:r>
            <a:r>
              <a:rPr lang="en-US" sz="1300" b="0" i="0" dirty="0">
                <a:solidFill>
                  <a:srgbClr val="374151"/>
                </a:solidFill>
                <a:effectLst/>
                <a:latin typeface="Montserrat" panose="00000500000000000000" pitchFamily="2" charset="0"/>
              </a:rPr>
              <a:t> It is important for credit card default prediction models to be interpretable so that financial institutions can understand how the model makes its predictions. However, some machine learning algorithms may be difficult to interpret, making it challenging to explain how the model arrived at its predictions.</a:t>
            </a:r>
          </a:p>
          <a:p>
            <a:pPr>
              <a:buClr>
                <a:schemeClr val="bg1">
                  <a:lumMod val="50000"/>
                </a:schemeClr>
              </a:buClr>
            </a:pPr>
            <a:endParaRPr lang="en-US" sz="1600" b="0" i="0" dirty="0">
              <a:solidFill>
                <a:schemeClr val="bg1">
                  <a:lumMod val="50000"/>
                </a:schemeClr>
              </a:solidFill>
              <a:effectLst/>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2472354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BABF-8B38-0F53-4DB0-EBA8699AAB3D}"/>
              </a:ext>
            </a:extLst>
          </p:cNvPr>
          <p:cNvSpPr>
            <a:spLocks noGrp="1"/>
          </p:cNvSpPr>
          <p:nvPr>
            <p:ph type="title"/>
          </p:nvPr>
        </p:nvSpPr>
        <p:spPr>
          <a:xfrm>
            <a:off x="311700" y="73317"/>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CA7529D2-333A-9189-FEF2-5B45319E47C6}"/>
              </a:ext>
            </a:extLst>
          </p:cNvPr>
          <p:cNvSpPr>
            <a:spLocks noGrp="1"/>
          </p:cNvSpPr>
          <p:nvPr>
            <p:ph type="body" idx="1"/>
          </p:nvPr>
        </p:nvSpPr>
        <p:spPr>
          <a:xfrm>
            <a:off x="311700" y="646016"/>
            <a:ext cx="8520600" cy="4497484"/>
          </a:xfrm>
        </p:spPr>
        <p:txBody>
          <a:bodyPr/>
          <a:lstStyle/>
          <a:p>
            <a:pPr>
              <a:buClr>
                <a:schemeClr val="bg1">
                  <a:lumMod val="50000"/>
                </a:schemeClr>
              </a:buClr>
              <a:buFont typeface="+mj-lt"/>
              <a:buAutoNum type="arabicPeriod"/>
            </a:pPr>
            <a:r>
              <a:rPr lang="en-US" sz="1400" b="0" i="0" dirty="0">
                <a:solidFill>
                  <a:srgbClr val="374151"/>
                </a:solidFill>
                <a:effectLst/>
                <a:latin typeface="Montserrat" panose="00000500000000000000" pitchFamily="2" charset="0"/>
              </a:rPr>
              <a:t>Credit history is a significant factor in predicting default. Those with a poor credit history are more likely to default on their credit card payments.</a:t>
            </a:r>
          </a:p>
          <a:p>
            <a:pPr>
              <a:buClr>
                <a:schemeClr val="bg1">
                  <a:lumMod val="50000"/>
                </a:schemeClr>
              </a:buClr>
              <a:buFont typeface="+mj-lt"/>
              <a:buAutoNum type="arabicPeriod"/>
            </a:pPr>
            <a:r>
              <a:rPr lang="en-US" sz="1400" b="0" i="0" dirty="0">
                <a:solidFill>
                  <a:srgbClr val="374151"/>
                </a:solidFill>
                <a:effectLst/>
                <a:latin typeface="Montserrat" panose="00000500000000000000" pitchFamily="2" charset="0"/>
              </a:rPr>
              <a:t>Other factors such as income level, age, and employment status also play a role in predicting default. For example, those with low income or unstable employment may be more likely to default.</a:t>
            </a:r>
          </a:p>
          <a:p>
            <a:pPr>
              <a:buClr>
                <a:schemeClr val="bg1">
                  <a:lumMod val="50000"/>
                </a:schemeClr>
              </a:buClr>
              <a:buFont typeface="+mj-lt"/>
              <a:buAutoNum type="arabicPeriod"/>
            </a:pPr>
            <a:r>
              <a:rPr lang="en-US" sz="1400" b="0" i="0" dirty="0">
                <a:solidFill>
                  <a:srgbClr val="374151"/>
                </a:solidFill>
                <a:effectLst/>
                <a:latin typeface="Montserrat" panose="00000500000000000000" pitchFamily="2" charset="0"/>
              </a:rPr>
              <a:t>In order to improve the accuracy of credit card default prediction models, it is important to continually update the models with new data and adjust the weighting of different factors based on their predictive power.</a:t>
            </a:r>
          </a:p>
          <a:p>
            <a:pPr>
              <a:buClr>
                <a:schemeClr val="bg1">
                  <a:lumMod val="50000"/>
                </a:schemeClr>
              </a:buClr>
              <a:buFont typeface="+mj-lt"/>
              <a:buAutoNum type="arabicPeriod"/>
            </a:pPr>
            <a:r>
              <a:rPr lang="en-US" sz="1400" b="0" i="0" dirty="0">
                <a:solidFill>
                  <a:srgbClr val="212121"/>
                </a:solidFill>
                <a:effectLst/>
                <a:latin typeface="Montserrat" panose="00000500000000000000" pitchFamily="2" charset="0"/>
              </a:rPr>
              <a:t>Credit card default prediction is a complex problem that requires careful data cleaning, exploratory data analysis, feature engineering, and modeling. By using various statistical and machine learning techniques we found that </a:t>
            </a:r>
            <a:r>
              <a:rPr lang="en-US" sz="1400" b="0" i="0" dirty="0" err="1">
                <a:solidFill>
                  <a:srgbClr val="212121"/>
                </a:solidFill>
                <a:effectLst/>
                <a:latin typeface="Montserrat" panose="00000500000000000000" pitchFamily="2" charset="0"/>
              </a:rPr>
              <a:t>XGBoost</a:t>
            </a:r>
            <a:r>
              <a:rPr lang="en-US" sz="1400" b="0" i="0" dirty="0">
                <a:solidFill>
                  <a:srgbClr val="212121"/>
                </a:solidFill>
                <a:effectLst/>
                <a:latin typeface="Montserrat" panose="00000500000000000000" pitchFamily="2" charset="0"/>
              </a:rPr>
              <a:t> (without hyperparameter tuning) is most accurate among </a:t>
            </a:r>
            <a:r>
              <a:rPr lang="en-US" sz="1400" b="0" i="0" dirty="0" err="1">
                <a:solidFill>
                  <a:srgbClr val="212121"/>
                </a:solidFill>
                <a:effectLst/>
                <a:latin typeface="Montserrat" panose="00000500000000000000" pitchFamily="2" charset="0"/>
              </a:rPr>
              <a:t>all,hence</a:t>
            </a:r>
            <a:r>
              <a:rPr lang="en-US" sz="1400" b="0" i="0" dirty="0">
                <a:solidFill>
                  <a:srgbClr val="212121"/>
                </a:solidFill>
                <a:effectLst/>
                <a:latin typeface="Montserrat" panose="00000500000000000000" pitchFamily="2" charset="0"/>
              </a:rPr>
              <a:t> we can build accurate models that help credit card issuers minimize their financial risks and improve their profitability.</a:t>
            </a:r>
            <a:endParaRPr lang="en-US" sz="1400" b="0" i="0" dirty="0">
              <a:solidFill>
                <a:srgbClr val="374151"/>
              </a:solidFill>
              <a:effectLst/>
              <a:latin typeface="Montserrat" panose="00000500000000000000" pitchFamily="2" charset="0"/>
            </a:endParaRPr>
          </a:p>
          <a:p>
            <a:pPr>
              <a:buClr>
                <a:schemeClr val="bg1">
                  <a:lumMod val="50000"/>
                </a:schemeClr>
              </a:buClr>
              <a:buFont typeface="+mj-lt"/>
              <a:buAutoNum type="arabicPeriod"/>
            </a:pPr>
            <a:endParaRPr lang="en-US" sz="1400" b="0" i="0" dirty="0">
              <a:solidFill>
                <a:srgbClr val="374151"/>
              </a:solidFill>
              <a:effectLst/>
              <a:latin typeface="Söhne"/>
            </a:endParaRPr>
          </a:p>
          <a:p>
            <a:pPr>
              <a:buClr>
                <a:schemeClr val="bg1">
                  <a:lumMod val="50000"/>
                </a:schemeClr>
              </a:buClr>
              <a:buFont typeface="+mj-lt"/>
              <a:buAutoNum type="arabicPeriod"/>
            </a:pPr>
            <a:endParaRPr lang="en-US" sz="1400" b="0" i="0" dirty="0">
              <a:solidFill>
                <a:srgbClr val="374151"/>
              </a:solidFill>
              <a:effectLst/>
              <a:latin typeface="Söhne"/>
            </a:endParaRPr>
          </a:p>
          <a:p>
            <a:pPr>
              <a:buClr>
                <a:schemeClr val="bg1">
                  <a:lumMod val="50000"/>
                </a:schemeClr>
              </a:buClr>
              <a:buFont typeface="+mj-lt"/>
              <a:buAutoNum type="arabicPeriod"/>
            </a:pPr>
            <a:endParaRPr lang="en-US" sz="1400" b="0" i="0" dirty="0">
              <a:solidFill>
                <a:srgbClr val="374151"/>
              </a:solidFill>
              <a:effectLst/>
              <a:latin typeface="Söhne"/>
            </a:endParaRPr>
          </a:p>
          <a:p>
            <a:pPr>
              <a:buClr>
                <a:schemeClr val="bg1">
                  <a:lumMod val="50000"/>
                </a:schemeClr>
              </a:buClr>
              <a:buFont typeface="+mj-lt"/>
              <a:buAutoNum type="arabicPeriod"/>
            </a:pPr>
            <a:endParaRPr lang="en-IN" sz="1400" dirty="0">
              <a:solidFill>
                <a:schemeClr val="bg1">
                  <a:lumMod val="50000"/>
                </a:schemeClr>
              </a:solidFill>
              <a:effectLst/>
              <a:latin typeface="Montserrat" panose="00000500000000000000" pitchFamily="2" charset="0"/>
              <a:ea typeface="Times New Roman" panose="02020603050405020304" pitchFamily="18" charset="0"/>
            </a:endParaRPr>
          </a:p>
        </p:txBody>
      </p:sp>
      <p:pic>
        <p:nvPicPr>
          <p:cNvPr id="7" name="Picture 6">
            <a:extLst>
              <a:ext uri="{FF2B5EF4-FFF2-40B4-BE49-F238E27FC236}">
                <a16:creationId xmlns:a16="http://schemas.microsoft.com/office/drawing/2014/main" id="{533FADD1-1689-4639-7667-8650406AFB39}"/>
              </a:ext>
            </a:extLst>
          </p:cNvPr>
          <p:cNvPicPr>
            <a:picLocks noChangeAspect="1"/>
          </p:cNvPicPr>
          <p:nvPr/>
        </p:nvPicPr>
        <p:blipFill>
          <a:blip r:embed="rId2"/>
          <a:stretch>
            <a:fillRect/>
          </a:stretch>
        </p:blipFill>
        <p:spPr>
          <a:xfrm>
            <a:off x="2282283" y="3877197"/>
            <a:ext cx="5434361" cy="1240573"/>
          </a:xfrm>
          <a:prstGeom prst="rect">
            <a:avLst/>
          </a:prstGeom>
        </p:spPr>
      </p:pic>
    </p:spTree>
    <p:extLst>
      <p:ext uri="{BB962C8B-B14F-4D97-AF65-F5344CB8AC3E}">
        <p14:creationId xmlns:p14="http://schemas.microsoft.com/office/powerpoint/2010/main" val="376652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9C799-0969-819B-03BE-DBA814D6013C}"/>
              </a:ext>
            </a:extLst>
          </p:cNvPr>
          <p:cNvSpPr>
            <a:spLocks noGrp="1"/>
          </p:cNvSpPr>
          <p:nvPr>
            <p:ph type="ctrTitle"/>
          </p:nvPr>
        </p:nvSpPr>
        <p:spPr/>
        <p:txBody>
          <a:bodyPr/>
          <a:lstStyle/>
          <a:p>
            <a:r>
              <a:rPr lang="en-IN" b="1" dirty="0">
                <a:latin typeface="Montserrat" panose="00000500000000000000" pitchFamily="2" charset="0"/>
              </a:rPr>
              <a:t>Thank You</a:t>
            </a:r>
          </a:p>
        </p:txBody>
      </p:sp>
    </p:spTree>
    <p:extLst>
      <p:ext uri="{BB962C8B-B14F-4D97-AF65-F5344CB8AC3E}">
        <p14:creationId xmlns:p14="http://schemas.microsoft.com/office/powerpoint/2010/main" val="331106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81CE-B75A-CEC4-EEF8-9F051FAE7AA0}"/>
              </a:ext>
            </a:extLst>
          </p:cNvPr>
          <p:cNvSpPr>
            <a:spLocks noGrp="1"/>
          </p:cNvSpPr>
          <p:nvPr>
            <p:ph type="title"/>
          </p:nvPr>
        </p:nvSpPr>
        <p:spPr>
          <a:xfrm>
            <a:off x="311700" y="147660"/>
            <a:ext cx="8520600" cy="572700"/>
          </a:xfrm>
        </p:spPr>
        <p:txBody>
          <a:bodyPr/>
          <a:lstStyle/>
          <a:p>
            <a:r>
              <a:rPr lang="en-IN" b="1" dirty="0">
                <a:latin typeface="Montserrat" panose="00000500000000000000" pitchFamily="2" charset="0"/>
              </a:rPr>
              <a:t>Introduction</a:t>
            </a:r>
          </a:p>
        </p:txBody>
      </p:sp>
      <p:sp>
        <p:nvSpPr>
          <p:cNvPr id="3" name="Text Placeholder 2">
            <a:extLst>
              <a:ext uri="{FF2B5EF4-FFF2-40B4-BE49-F238E27FC236}">
                <a16:creationId xmlns:a16="http://schemas.microsoft.com/office/drawing/2014/main" id="{598FE8D3-8971-C916-2BE0-513C3F7804C3}"/>
              </a:ext>
            </a:extLst>
          </p:cNvPr>
          <p:cNvSpPr>
            <a:spLocks noGrp="1"/>
          </p:cNvSpPr>
          <p:nvPr>
            <p:ph type="body" idx="1"/>
          </p:nvPr>
        </p:nvSpPr>
        <p:spPr>
          <a:xfrm>
            <a:off x="177885" y="720360"/>
            <a:ext cx="8520600" cy="4275480"/>
          </a:xfrm>
        </p:spPr>
        <p:txBody>
          <a:bodyPr/>
          <a:lstStyle/>
          <a:p>
            <a:pPr algn="just"/>
            <a:r>
              <a:rPr lang="en-IN" sz="1600" dirty="0">
                <a:solidFill>
                  <a:schemeClr val="bg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Credit card default prediction is an important problem for credit card companies as it helps them minimize their financial risks and improve their profitability. Default occurs when a borrower fails to repay their outstanding balance for an extended period, leading to significant financial losses for credit card issuers. Predicting credit card defaults is a complex problem that requires careful data preparation and </a:t>
            </a:r>
            <a:r>
              <a:rPr lang="en-IN" sz="1600" dirty="0" err="1">
                <a:solidFill>
                  <a:schemeClr val="bg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modeling</a:t>
            </a:r>
            <a:r>
              <a:rPr lang="en-IN" sz="1600" dirty="0">
                <a:solidFill>
                  <a:schemeClr val="bg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 In recent years, machine learning techniques have been used to develop accurate models that help credit card issuers identify risky borrowers and take proactive measures to prevent defaults. In this project, we will explore the process of credit card default prediction using the Credit Card Default Dataset from the UCI Machine Learning Repository. We will perform data cleaning, exploratory data analysis, feature engineering, and </a:t>
            </a:r>
            <a:r>
              <a:rPr lang="en-IN" sz="1600" dirty="0" err="1">
                <a:solidFill>
                  <a:schemeClr val="bg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modeling</a:t>
            </a:r>
            <a:r>
              <a:rPr lang="en-IN" sz="1600" dirty="0">
                <a:solidFill>
                  <a:schemeClr val="bg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 to train and test various classification algorithms. The goal of this project is to build accurate models that help credit card issuers minimize their financial risks and improve their profitability.</a:t>
            </a:r>
          </a:p>
          <a:p>
            <a:endParaRPr lang="en-IN" dirty="0"/>
          </a:p>
        </p:txBody>
      </p:sp>
    </p:spTree>
    <p:extLst>
      <p:ext uri="{BB962C8B-B14F-4D97-AF65-F5344CB8AC3E}">
        <p14:creationId xmlns:p14="http://schemas.microsoft.com/office/powerpoint/2010/main" val="120822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4350-E449-6FB1-0641-E0D2D75A0AF1}"/>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8D20540F-2934-3525-A105-2D3E04028ACE}"/>
              </a:ext>
            </a:extLst>
          </p:cNvPr>
          <p:cNvSpPr>
            <a:spLocks noGrp="1"/>
          </p:cNvSpPr>
          <p:nvPr>
            <p:ph type="body" idx="1"/>
          </p:nvPr>
        </p:nvSpPr>
        <p:spPr/>
        <p:txBody>
          <a:bodyPr/>
          <a:lstStyle/>
          <a:p>
            <a:pPr algn="just"/>
            <a:r>
              <a:rPr lang="en-IN" sz="1800" dirty="0">
                <a:solidFill>
                  <a:schemeClr val="bg1">
                    <a:lumMod val="50000"/>
                  </a:schemeClr>
                </a:solidFill>
                <a:effectLst/>
                <a:latin typeface="Montserrat" panose="00000500000000000000" pitchFamily="2" charset="0"/>
                <a:ea typeface="Calibri" panose="020F0502020204030204" pitchFamily="34" charset="0"/>
              </a:rPr>
              <a:t>The problem of credit card default prediction is to develop a model that can accurately predict whether a credit card client is likely to default or not. This is a binary classification problem where the target variable is a binary variable indicating whether a client has defaulted or not. The goal of this problem is to help credit card issuers identify risky borrowers and take proactive measures to prevent defaults. Default can lead to significant financial losses for credit card companies, so accurately predicting defaults is essential for managing financial risks and improving profitability.</a:t>
            </a:r>
            <a:endParaRPr lang="en-IN" dirty="0">
              <a:solidFill>
                <a:schemeClr val="bg1">
                  <a:lumMod val="50000"/>
                </a:schemeClr>
              </a:solidFill>
              <a:latin typeface="Montserrat" panose="00000500000000000000" pitchFamily="2" charset="0"/>
            </a:endParaRPr>
          </a:p>
        </p:txBody>
      </p:sp>
    </p:spTree>
    <p:extLst>
      <p:ext uri="{BB962C8B-B14F-4D97-AF65-F5344CB8AC3E}">
        <p14:creationId xmlns:p14="http://schemas.microsoft.com/office/powerpoint/2010/main" val="16650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20A4-B42B-32F9-8C96-B9634DE2B0CE}"/>
              </a:ext>
            </a:extLst>
          </p:cNvPr>
          <p:cNvSpPr>
            <a:spLocks noGrp="1"/>
          </p:cNvSpPr>
          <p:nvPr>
            <p:ph type="title"/>
          </p:nvPr>
        </p:nvSpPr>
        <p:spPr>
          <a:xfrm>
            <a:off x="311700" y="132791"/>
            <a:ext cx="8520600" cy="572700"/>
          </a:xfrm>
        </p:spPr>
        <p:txBody>
          <a:bodyPr/>
          <a:lstStyle/>
          <a:p>
            <a:r>
              <a:rPr lang="en-IN" b="1" dirty="0"/>
              <a:t>Understand Dataset</a:t>
            </a:r>
          </a:p>
        </p:txBody>
      </p:sp>
      <p:sp>
        <p:nvSpPr>
          <p:cNvPr id="3" name="Text Placeholder 2">
            <a:extLst>
              <a:ext uri="{FF2B5EF4-FFF2-40B4-BE49-F238E27FC236}">
                <a16:creationId xmlns:a16="http://schemas.microsoft.com/office/drawing/2014/main" id="{9F6DF9D0-0F41-8808-24D5-4233DB23D6E8}"/>
              </a:ext>
            </a:extLst>
          </p:cNvPr>
          <p:cNvSpPr>
            <a:spLocks noGrp="1"/>
          </p:cNvSpPr>
          <p:nvPr>
            <p:ph type="body" idx="1"/>
          </p:nvPr>
        </p:nvSpPr>
        <p:spPr>
          <a:xfrm>
            <a:off x="311700" y="705492"/>
            <a:ext cx="8520600" cy="4438008"/>
          </a:xfrm>
        </p:spPr>
        <p:txBody>
          <a:bodyPr/>
          <a:lstStyle/>
          <a:p>
            <a:pPr algn="just"/>
            <a:r>
              <a:rPr lang="en-IN" sz="1200" dirty="0">
                <a:solidFill>
                  <a:schemeClr val="bg1">
                    <a:lumMod val="50000"/>
                  </a:schemeClr>
                </a:solidFill>
                <a:effectLst/>
                <a:latin typeface="Montserrat" panose="00000500000000000000" pitchFamily="2" charset="0"/>
                <a:ea typeface="Calibri" panose="020F0502020204030204" pitchFamily="34" charset="0"/>
              </a:rPr>
              <a:t>The Credit Card Default Dataset used for credit card default prediction contains information on credit card clients in Taiwan from April 2005 to September 2005. The dataset has 30,000 records and 24 features. The target variable is a binary variable indicating whether a client has defaulted or not. </a:t>
            </a:r>
            <a:r>
              <a:rPr lang="en-US" sz="1200" b="0" dirty="0">
                <a:solidFill>
                  <a:schemeClr val="bg1">
                    <a:lumMod val="50000"/>
                  </a:schemeClr>
                </a:solidFill>
                <a:effectLst/>
                <a:latin typeface="Montserrat" panose="00000500000000000000" pitchFamily="2" charset="0"/>
              </a:rPr>
              <a:t>This research employed a binary variable, default payment (Yes = 1, No = 0), as the response variable. This study reviewed the literature and used the following 23 variables as explanatory variables:</a:t>
            </a:r>
            <a:endParaRPr lang="en-IN" sz="1200" b="0" dirty="0">
              <a:solidFill>
                <a:schemeClr val="bg1">
                  <a:lumMod val="50000"/>
                </a:schemeClr>
              </a:solidFill>
              <a:latin typeface="Montserrat" panose="00000500000000000000" pitchFamily="2" charset="0"/>
              <a:ea typeface="Calibri" panose="020F0502020204030204" pitchFamily="34" charset="0"/>
            </a:endParaRPr>
          </a:p>
          <a:p>
            <a:pPr algn="just"/>
            <a:r>
              <a:rPr lang="en-US" sz="1200" b="1" dirty="0">
                <a:solidFill>
                  <a:schemeClr val="bg1">
                    <a:lumMod val="50000"/>
                  </a:schemeClr>
                </a:solidFill>
                <a:effectLst/>
                <a:latin typeface="Montserrat" panose="00000500000000000000" pitchFamily="2" charset="0"/>
              </a:rPr>
              <a:t>ID:</a:t>
            </a:r>
            <a:r>
              <a:rPr lang="en-US" sz="1200" b="0" dirty="0">
                <a:solidFill>
                  <a:schemeClr val="bg1">
                    <a:lumMod val="50000"/>
                  </a:schemeClr>
                </a:solidFill>
                <a:effectLst/>
                <a:latin typeface="Montserrat" panose="00000500000000000000" pitchFamily="2" charset="0"/>
              </a:rPr>
              <a:t> ID of each client</a:t>
            </a:r>
          </a:p>
          <a:p>
            <a:pPr algn="just"/>
            <a:r>
              <a:rPr lang="en-US" sz="1200" b="1" dirty="0">
                <a:solidFill>
                  <a:schemeClr val="bg1">
                    <a:lumMod val="50000"/>
                  </a:schemeClr>
                </a:solidFill>
                <a:effectLst/>
                <a:latin typeface="Montserrat" panose="00000500000000000000" pitchFamily="2" charset="0"/>
              </a:rPr>
              <a:t>LIMIT_BAL: </a:t>
            </a:r>
            <a:r>
              <a:rPr lang="en-US" sz="1200" b="0" dirty="0">
                <a:solidFill>
                  <a:schemeClr val="bg1">
                    <a:lumMod val="50000"/>
                  </a:schemeClr>
                </a:solidFill>
                <a:effectLst/>
                <a:latin typeface="Montserrat" panose="00000500000000000000" pitchFamily="2" charset="0"/>
              </a:rPr>
              <a:t>Amount of given credit in NT dollars (includes individual and family/supplementary credit)</a:t>
            </a:r>
          </a:p>
          <a:p>
            <a:pPr algn="just"/>
            <a:r>
              <a:rPr lang="en-US" sz="1200" b="1" dirty="0">
                <a:solidFill>
                  <a:schemeClr val="bg1">
                    <a:lumMod val="50000"/>
                  </a:schemeClr>
                </a:solidFill>
                <a:effectLst/>
                <a:latin typeface="Montserrat" panose="00000500000000000000" pitchFamily="2" charset="0"/>
              </a:rPr>
              <a:t>SEX: </a:t>
            </a:r>
            <a:r>
              <a:rPr lang="en-US" sz="1200" b="0" dirty="0">
                <a:solidFill>
                  <a:schemeClr val="bg1">
                    <a:lumMod val="50000"/>
                  </a:schemeClr>
                </a:solidFill>
                <a:effectLst/>
                <a:latin typeface="Montserrat" panose="00000500000000000000" pitchFamily="2" charset="0"/>
              </a:rPr>
              <a:t>Gender (1 = male, 2 = female)</a:t>
            </a:r>
          </a:p>
          <a:p>
            <a:pPr algn="just"/>
            <a:r>
              <a:rPr lang="en-US" sz="1200" b="1" dirty="0">
                <a:solidFill>
                  <a:schemeClr val="bg1">
                    <a:lumMod val="50000"/>
                  </a:schemeClr>
                </a:solidFill>
                <a:effectLst/>
                <a:latin typeface="Montserrat" panose="00000500000000000000" pitchFamily="2" charset="0"/>
              </a:rPr>
              <a:t>EDUCATION:</a:t>
            </a:r>
            <a:r>
              <a:rPr lang="en-US" sz="1200" b="0" dirty="0">
                <a:solidFill>
                  <a:schemeClr val="bg1">
                    <a:lumMod val="50000"/>
                  </a:schemeClr>
                </a:solidFill>
                <a:effectLst/>
                <a:latin typeface="Montserrat" panose="00000500000000000000" pitchFamily="2" charset="0"/>
              </a:rPr>
              <a:t> (1 = graduate school, 2 = university, 3 = high school, 0,4,5,6 = others)</a:t>
            </a:r>
          </a:p>
          <a:p>
            <a:pPr algn="just"/>
            <a:r>
              <a:rPr lang="en-US" sz="1200" b="1" dirty="0">
                <a:solidFill>
                  <a:schemeClr val="bg1">
                    <a:lumMod val="50000"/>
                  </a:schemeClr>
                </a:solidFill>
                <a:effectLst/>
                <a:latin typeface="Montserrat" panose="00000500000000000000" pitchFamily="2" charset="0"/>
              </a:rPr>
              <a:t>MARRIAGE: </a:t>
            </a:r>
            <a:r>
              <a:rPr lang="en-US" sz="1200" b="0" dirty="0">
                <a:solidFill>
                  <a:schemeClr val="bg1">
                    <a:lumMod val="50000"/>
                  </a:schemeClr>
                </a:solidFill>
                <a:effectLst/>
                <a:latin typeface="Montserrat" panose="00000500000000000000" pitchFamily="2" charset="0"/>
              </a:rPr>
              <a:t>Marital status (0 = others, 1 = married, 2 = single, 3 = others)</a:t>
            </a:r>
          </a:p>
          <a:p>
            <a:pPr algn="just"/>
            <a:r>
              <a:rPr lang="en-US" sz="1200" b="1" dirty="0">
                <a:solidFill>
                  <a:schemeClr val="bg1">
                    <a:lumMod val="50000"/>
                  </a:schemeClr>
                </a:solidFill>
                <a:effectLst/>
                <a:latin typeface="Montserrat" panose="00000500000000000000" pitchFamily="2" charset="0"/>
              </a:rPr>
              <a:t>AGE:</a:t>
            </a:r>
            <a:r>
              <a:rPr lang="en-US" sz="1200" b="0" dirty="0">
                <a:solidFill>
                  <a:schemeClr val="bg1">
                    <a:lumMod val="50000"/>
                  </a:schemeClr>
                </a:solidFill>
                <a:effectLst/>
                <a:latin typeface="Montserrat" panose="00000500000000000000" pitchFamily="2" charset="0"/>
              </a:rPr>
              <a:t> Age in years</a:t>
            </a:r>
          </a:p>
          <a:p>
            <a:pPr algn="just">
              <a:buFont typeface="Arial" panose="020B0604020202020204" pitchFamily="34" charset="0"/>
              <a:buChar char="•"/>
            </a:pPr>
            <a:r>
              <a:rPr lang="en-US" sz="1200" b="1" dirty="0">
                <a:solidFill>
                  <a:schemeClr val="bg1">
                    <a:lumMod val="50000"/>
                  </a:schemeClr>
                </a:solidFill>
                <a:effectLst/>
                <a:latin typeface="Montserrat" panose="00000500000000000000" pitchFamily="2" charset="0"/>
              </a:rPr>
              <a:t>X6 - X11: </a:t>
            </a:r>
            <a:r>
              <a:rPr lang="en-US" sz="1200" b="0" dirty="0">
                <a:solidFill>
                  <a:schemeClr val="bg1">
                    <a:lumMod val="50000"/>
                  </a:schemeClr>
                </a:solidFill>
                <a:effectLst/>
                <a:latin typeface="Montserrat" panose="00000500000000000000" pitchFamily="2" charset="0"/>
              </a:rPr>
              <a:t>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-1 = pay duly; 1 = payment delay for one month; 2 = payment delay for two months; . . .; 8 = payment delay for eight months; 9 = payment delay for nine months and above.</a:t>
            </a:r>
          </a:p>
          <a:p>
            <a:pPr algn="just">
              <a:buFont typeface="Arial" panose="020B0604020202020204" pitchFamily="34" charset="0"/>
              <a:buChar char="•"/>
            </a:pPr>
            <a:r>
              <a:rPr lang="en-US" sz="1200" b="1" dirty="0">
                <a:solidFill>
                  <a:schemeClr val="bg1">
                    <a:lumMod val="50000"/>
                  </a:schemeClr>
                </a:solidFill>
                <a:effectLst/>
                <a:latin typeface="Montserrat" panose="00000500000000000000" pitchFamily="2" charset="0"/>
              </a:rPr>
              <a:t>X12-X17: </a:t>
            </a:r>
            <a:r>
              <a:rPr lang="en-US" sz="1200" b="0" dirty="0">
                <a:solidFill>
                  <a:schemeClr val="bg1">
                    <a:lumMod val="50000"/>
                  </a:schemeClr>
                </a:solidFill>
                <a:effectLst/>
                <a:latin typeface="Montserrat" panose="00000500000000000000" pitchFamily="2" charset="0"/>
              </a:rPr>
              <a:t>Amount of bill statement (NT dollar). X12 = amount of bill statement in September, 2005; X13 = amount of bill statement in August, 2005; . . .; X17 = amount of bill statement in April, 2005.</a:t>
            </a:r>
          </a:p>
          <a:p>
            <a:pPr algn="just">
              <a:buFont typeface="Arial" panose="020B0604020202020204" pitchFamily="34" charset="0"/>
              <a:buChar char="•"/>
            </a:pPr>
            <a:r>
              <a:rPr lang="en-US" sz="1200" b="1" dirty="0">
                <a:solidFill>
                  <a:schemeClr val="bg1">
                    <a:lumMod val="50000"/>
                  </a:schemeClr>
                </a:solidFill>
                <a:effectLst/>
                <a:latin typeface="Montserrat" panose="00000500000000000000" pitchFamily="2" charset="0"/>
              </a:rPr>
              <a:t>X18-X23: </a:t>
            </a:r>
            <a:r>
              <a:rPr lang="en-US" sz="1200" b="0" dirty="0">
                <a:solidFill>
                  <a:schemeClr val="bg1">
                    <a:lumMod val="50000"/>
                  </a:schemeClr>
                </a:solidFill>
                <a:effectLst/>
                <a:latin typeface="Montserrat" panose="00000500000000000000" pitchFamily="2" charset="0"/>
              </a:rPr>
              <a:t>Amount of previous payment (NT dollar). X18 = amount paid in September, 2005; X19 = amount paid in August, 2005; . . .;X23 = amount paid in April, 2005.</a:t>
            </a:r>
          </a:p>
        </p:txBody>
      </p:sp>
    </p:spTree>
    <p:extLst>
      <p:ext uri="{BB962C8B-B14F-4D97-AF65-F5344CB8AC3E}">
        <p14:creationId xmlns:p14="http://schemas.microsoft.com/office/powerpoint/2010/main" val="152501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618992-D72A-98E6-4FFE-1F2BD860CE23}"/>
              </a:ext>
            </a:extLst>
          </p:cNvPr>
          <p:cNvSpPr>
            <a:spLocks noGrp="1"/>
          </p:cNvSpPr>
          <p:nvPr>
            <p:ph type="title"/>
          </p:nvPr>
        </p:nvSpPr>
        <p:spPr/>
        <p:txBody>
          <a:bodyPr/>
          <a:lstStyle/>
          <a:p>
            <a:r>
              <a:rPr lang="en-US" sz="2200" b="1" dirty="0">
                <a:latin typeface="Montserrat" panose="00000500000000000000" pitchFamily="2" charset="0"/>
              </a:rPr>
              <a:t>N</a:t>
            </a:r>
            <a:r>
              <a:rPr lang="en-IN" sz="2200" b="1" dirty="0" err="1">
                <a:latin typeface="Montserrat" panose="00000500000000000000" pitchFamily="2" charset="0"/>
              </a:rPr>
              <a:t>ull</a:t>
            </a:r>
            <a:r>
              <a:rPr lang="en-IN" sz="2200" b="1" dirty="0">
                <a:latin typeface="Montserrat" panose="00000500000000000000" pitchFamily="2" charset="0"/>
              </a:rPr>
              <a:t> Values/Missing Values Treatment &amp; Data Wrangling</a:t>
            </a:r>
            <a:endParaRPr lang="en-IN" sz="2200" dirty="0"/>
          </a:p>
        </p:txBody>
      </p:sp>
      <p:pic>
        <p:nvPicPr>
          <p:cNvPr id="1026" name="Picture 2">
            <a:extLst>
              <a:ext uri="{FF2B5EF4-FFF2-40B4-BE49-F238E27FC236}">
                <a16:creationId xmlns:a16="http://schemas.microsoft.com/office/drawing/2014/main" id="{66A1D82A-4E41-190F-FFF4-A917E21B3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8975" y="1185631"/>
            <a:ext cx="3743325" cy="3857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11963F33-3360-08A8-EB08-F83F055B94FF}"/>
              </a:ext>
            </a:extLst>
          </p:cNvPr>
          <p:cNvGraphicFramePr>
            <a:graphicFrameLocks noGrp="1"/>
          </p:cNvGraphicFramePr>
          <p:nvPr>
            <p:extLst>
              <p:ext uri="{D42A27DB-BD31-4B8C-83A1-F6EECF244321}">
                <p14:modId xmlns:p14="http://schemas.microsoft.com/office/powerpoint/2010/main" val="3666328119"/>
              </p:ext>
            </p:extLst>
          </p:nvPr>
        </p:nvGraphicFramePr>
        <p:xfrm>
          <a:off x="698809" y="1646548"/>
          <a:ext cx="1799063" cy="2651760"/>
        </p:xfrm>
        <a:graphic>
          <a:graphicData uri="http://schemas.openxmlformats.org/drawingml/2006/table">
            <a:tbl>
              <a:tblPr firstRow="1" bandRow="1">
                <a:tableStyleId>{5C22544A-7EE6-4342-B048-85BDC9FD1C3A}</a:tableStyleId>
              </a:tblPr>
              <a:tblGrid>
                <a:gridCol w="1799063">
                  <a:extLst>
                    <a:ext uri="{9D8B030D-6E8A-4147-A177-3AD203B41FA5}">
                      <a16:colId xmlns:a16="http://schemas.microsoft.com/office/drawing/2014/main" val="3411044708"/>
                    </a:ext>
                  </a:extLst>
                </a:gridCol>
              </a:tblGrid>
              <a:tr h="1550136">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The dataset has 30000 rows and 25 columns. There are no </a:t>
                      </a:r>
                      <a:r>
                        <a:rPr lang="en-US" sz="1400" b="0" i="0" u="none" strike="noStrike" cap="none" dirty="0" err="1">
                          <a:solidFill>
                            <a:schemeClr val="lt1"/>
                          </a:solidFill>
                          <a:effectLst/>
                          <a:latin typeface="Montserrat" panose="00000500000000000000" pitchFamily="2" charset="0"/>
                          <a:ea typeface="+mn-ea"/>
                          <a:cs typeface="+mn-cs"/>
                          <a:sym typeface="Arial"/>
                        </a:rPr>
                        <a:t>mising</a:t>
                      </a:r>
                      <a:r>
                        <a:rPr lang="en-US" sz="1400" b="0" i="0" u="none" strike="noStrike" cap="none" dirty="0">
                          <a:solidFill>
                            <a:schemeClr val="lt1"/>
                          </a:solidFill>
                          <a:effectLst/>
                          <a:latin typeface="Montserrat" panose="00000500000000000000" pitchFamily="2" charset="0"/>
                          <a:ea typeface="+mn-ea"/>
                          <a:cs typeface="+mn-cs"/>
                          <a:sym typeface="Arial"/>
                        </a:rPr>
                        <a:t> values and duplicate values in the dataset.</a:t>
                      </a:r>
                    </a:p>
                    <a:p>
                      <a:r>
                        <a:rPr lang="en-US" sz="1400" b="0" i="0" u="none" strike="noStrike" cap="none" dirty="0">
                          <a:solidFill>
                            <a:schemeClr val="lt1"/>
                          </a:solidFill>
                          <a:effectLst/>
                          <a:latin typeface="Montserrat" panose="00000500000000000000" pitchFamily="2" charset="0"/>
                          <a:ea typeface="+mn-ea"/>
                          <a:cs typeface="+mn-cs"/>
                          <a:sym typeface="Arial"/>
                        </a:rPr>
                        <a:t>Changing name of some columns for simplicity and better understanding.</a:t>
                      </a:r>
                      <a:endParaRPr lang="en-IN" dirty="0">
                        <a:latin typeface="Montserrat" panose="00000500000000000000" pitchFamily="2" charset="0"/>
                      </a:endParaRPr>
                    </a:p>
                  </a:txBody>
                  <a:tcPr/>
                </a:tc>
                <a:extLst>
                  <a:ext uri="{0D108BD9-81ED-4DB2-BD59-A6C34878D82A}">
                    <a16:rowId xmlns:a16="http://schemas.microsoft.com/office/drawing/2014/main" val="1145057625"/>
                  </a:ext>
                </a:extLst>
              </a:tr>
            </a:tbl>
          </a:graphicData>
        </a:graphic>
      </p:graphicFrame>
    </p:spTree>
    <p:extLst>
      <p:ext uri="{BB962C8B-B14F-4D97-AF65-F5344CB8AC3E}">
        <p14:creationId xmlns:p14="http://schemas.microsoft.com/office/powerpoint/2010/main" val="313894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BD67-356C-2948-A67C-6AD44A4617D6}"/>
              </a:ext>
            </a:extLst>
          </p:cNvPr>
          <p:cNvSpPr>
            <a:spLocks noGrp="1"/>
          </p:cNvSpPr>
          <p:nvPr>
            <p:ph type="title"/>
          </p:nvPr>
        </p:nvSpPr>
        <p:spPr>
          <a:xfrm>
            <a:off x="311700" y="318644"/>
            <a:ext cx="8520600" cy="572700"/>
          </a:xfrm>
        </p:spPr>
        <p:txBody>
          <a:bodyPr/>
          <a:lstStyle/>
          <a:p>
            <a:r>
              <a:rPr lang="en-IN" b="1" dirty="0">
                <a:latin typeface="Montserrat" panose="00000500000000000000" pitchFamily="2" charset="0"/>
              </a:rPr>
              <a:t>EDA (Exploratory Data Analysis)</a:t>
            </a:r>
            <a:endParaRPr lang="en-IN" dirty="0"/>
          </a:p>
        </p:txBody>
      </p:sp>
      <p:sp>
        <p:nvSpPr>
          <p:cNvPr id="3" name="Text Placeholder 2">
            <a:extLst>
              <a:ext uri="{FF2B5EF4-FFF2-40B4-BE49-F238E27FC236}">
                <a16:creationId xmlns:a16="http://schemas.microsoft.com/office/drawing/2014/main" id="{8B75033B-4FCF-8783-96C5-D241D7B723B1}"/>
              </a:ext>
            </a:extLst>
          </p:cNvPr>
          <p:cNvSpPr>
            <a:spLocks noGrp="1"/>
          </p:cNvSpPr>
          <p:nvPr>
            <p:ph type="body" idx="1"/>
          </p:nvPr>
        </p:nvSpPr>
        <p:spPr>
          <a:xfrm>
            <a:off x="386042" y="1025159"/>
            <a:ext cx="8520600" cy="3955719"/>
          </a:xfrm>
        </p:spPr>
        <p:txBody>
          <a:bodyPr/>
          <a:lstStyle/>
          <a:p>
            <a:pPr marL="114300" indent="0" algn="just">
              <a:buNone/>
            </a:pPr>
            <a:r>
              <a:rPr lang="en-US" sz="1400" i="0" dirty="0">
                <a:solidFill>
                  <a:schemeClr val="bg2">
                    <a:lumMod val="10000"/>
                  </a:schemeClr>
                </a:solidFill>
                <a:effectLst/>
                <a:latin typeface="Montserrat" panose="00000500000000000000" pitchFamily="2" charset="0"/>
              </a:rPr>
              <a:t>Here we understand the relationships between variables where </a:t>
            </a:r>
            <a:r>
              <a:rPr lang="en-US" sz="1400" b="0" i="0" dirty="0">
                <a:solidFill>
                  <a:srgbClr val="202124"/>
                </a:solidFill>
                <a:effectLst/>
                <a:latin typeface="Montserrat" panose="00000500000000000000" pitchFamily="2" charset="0"/>
              </a:rPr>
              <a:t>Exploratory Data Analysis (EDA) is </a:t>
            </a:r>
            <a:r>
              <a:rPr lang="en-US" sz="1400" i="0" dirty="0">
                <a:solidFill>
                  <a:srgbClr val="202124"/>
                </a:solidFill>
                <a:effectLst/>
                <a:latin typeface="Montserrat" panose="00000500000000000000" pitchFamily="2" charset="0"/>
              </a:rPr>
              <a:t>an approach to analyze the data using visual techniques</a:t>
            </a:r>
            <a:r>
              <a:rPr lang="en-US" sz="1400" b="0" i="0" dirty="0">
                <a:solidFill>
                  <a:srgbClr val="202124"/>
                </a:solidFill>
                <a:effectLst/>
                <a:latin typeface="Montserrat" panose="00000500000000000000" pitchFamily="2" charset="0"/>
              </a:rPr>
              <a:t>. It is used to discover trends, patterns, or to check assumptions with the help of statistical summary and graphical representations.</a:t>
            </a:r>
          </a:p>
          <a:p>
            <a:pPr marL="114300" indent="0" algn="just">
              <a:buNone/>
            </a:pPr>
            <a:r>
              <a:rPr lang="en-US" sz="1400" dirty="0">
                <a:solidFill>
                  <a:srgbClr val="202124"/>
                </a:solidFill>
                <a:latin typeface="Montserrat" panose="00000500000000000000" pitchFamily="2" charset="0"/>
              </a:rPr>
              <a:t>We analysis into 3 types:-</a:t>
            </a:r>
          </a:p>
          <a:p>
            <a:pPr marL="114300" indent="0" algn="just">
              <a:buNone/>
            </a:pPr>
            <a:r>
              <a:rPr lang="en-US" sz="1400" b="1" dirty="0">
                <a:solidFill>
                  <a:srgbClr val="202124"/>
                </a:solidFill>
                <a:latin typeface="Montserrat" panose="00000500000000000000" pitchFamily="2" charset="0"/>
              </a:rPr>
              <a:t>1. Univariate Analysis:-</a:t>
            </a:r>
          </a:p>
          <a:p>
            <a:pPr marL="114300" indent="0" algn="just">
              <a:buNone/>
            </a:pPr>
            <a:r>
              <a:rPr lang="en-US" sz="1400" dirty="0">
                <a:solidFill>
                  <a:srgbClr val="202124"/>
                </a:solidFill>
                <a:latin typeface="Montserrat" panose="00000500000000000000" pitchFamily="2" charset="0"/>
              </a:rPr>
              <a:t>           </a:t>
            </a:r>
            <a:r>
              <a:rPr lang="en-US" sz="1400" b="0" i="0" dirty="0">
                <a:solidFill>
                  <a:srgbClr val="212121"/>
                </a:solidFill>
                <a:effectLst/>
                <a:latin typeface="Montserrat" panose="00000500000000000000" pitchFamily="2" charset="0"/>
              </a:rPr>
              <a:t>Univariate analysis explores each variable in a data set, separately. Uni means one, so                   in other words the data has only one variable. Univariate data requires to analyze each variable  separately.</a:t>
            </a:r>
          </a:p>
          <a:p>
            <a:pPr marL="114300" indent="0" algn="just">
              <a:buNone/>
            </a:pPr>
            <a:r>
              <a:rPr lang="en-US" sz="1400" b="1" dirty="0">
                <a:solidFill>
                  <a:srgbClr val="212121"/>
                </a:solidFill>
                <a:latin typeface="Montserrat" panose="00000500000000000000" pitchFamily="2" charset="0"/>
              </a:rPr>
              <a:t>2. Bivariate Analysis:-</a:t>
            </a:r>
          </a:p>
          <a:p>
            <a:pPr marL="114300" indent="0" algn="just">
              <a:buNone/>
            </a:pPr>
            <a:r>
              <a:rPr lang="en-US" sz="1400" dirty="0">
                <a:solidFill>
                  <a:srgbClr val="212121"/>
                </a:solidFill>
                <a:latin typeface="Montserrat" panose="00000500000000000000" pitchFamily="2" charset="0"/>
              </a:rPr>
              <a:t>           </a:t>
            </a:r>
            <a:r>
              <a:rPr lang="en-US" sz="1400" b="0" i="0" dirty="0">
                <a:solidFill>
                  <a:srgbClr val="212121"/>
                </a:solidFill>
                <a:effectLst/>
                <a:latin typeface="Montserrat" panose="00000500000000000000" pitchFamily="2" charset="0"/>
              </a:rPr>
              <a:t>Bivariate analysis is one of the statistical analysis where two variables are observed. here we analyze the changes </a:t>
            </a:r>
            <a:r>
              <a:rPr lang="en-US" sz="1400" b="0" i="0" dirty="0" err="1">
                <a:solidFill>
                  <a:srgbClr val="212121"/>
                </a:solidFill>
                <a:effectLst/>
                <a:latin typeface="Montserrat" panose="00000500000000000000" pitchFamily="2" charset="0"/>
              </a:rPr>
              <a:t>occured</a:t>
            </a:r>
            <a:r>
              <a:rPr lang="en-US" sz="1400" b="0" i="0" dirty="0">
                <a:solidFill>
                  <a:srgbClr val="212121"/>
                </a:solidFill>
                <a:effectLst/>
                <a:latin typeface="Montserrat" panose="00000500000000000000" pitchFamily="2" charset="0"/>
              </a:rPr>
              <a:t> between the two variables and to what extent.</a:t>
            </a:r>
          </a:p>
          <a:p>
            <a:pPr marL="114300" indent="0" algn="just">
              <a:buNone/>
            </a:pPr>
            <a:r>
              <a:rPr lang="en-US" sz="1400" b="1" dirty="0">
                <a:solidFill>
                  <a:srgbClr val="212121"/>
                </a:solidFill>
                <a:latin typeface="Montserrat" panose="00000500000000000000" pitchFamily="2" charset="0"/>
              </a:rPr>
              <a:t>3. </a:t>
            </a:r>
            <a:r>
              <a:rPr lang="en-IN" sz="1400" b="1" i="0" dirty="0">
                <a:solidFill>
                  <a:srgbClr val="212121"/>
                </a:solidFill>
                <a:effectLst/>
                <a:latin typeface="Montserrat" panose="00000500000000000000" pitchFamily="2" charset="0"/>
              </a:rPr>
              <a:t>Multivariate Analysis:-</a:t>
            </a:r>
          </a:p>
          <a:p>
            <a:pPr marL="114300" indent="0" algn="just">
              <a:buNone/>
            </a:pPr>
            <a:r>
              <a:rPr lang="en-US" sz="1400" b="0" i="0" dirty="0">
                <a:solidFill>
                  <a:srgbClr val="212121"/>
                </a:solidFill>
                <a:effectLst/>
                <a:latin typeface="Montserrat" panose="00000500000000000000" pitchFamily="2" charset="0"/>
              </a:rPr>
              <a:t>           Multivariate analysis (MVA) involves evaluating multiple variables (more than two) to identify any possible association among them.</a:t>
            </a:r>
            <a:endParaRPr lang="en-IN" sz="1400" b="1" i="0" dirty="0">
              <a:solidFill>
                <a:srgbClr val="21212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44860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20E54-CF17-F4E5-96E7-964BE8EA5F1B}"/>
              </a:ext>
            </a:extLst>
          </p:cNvPr>
          <p:cNvSpPr>
            <a:spLocks noGrp="1"/>
          </p:cNvSpPr>
          <p:nvPr>
            <p:ph type="title"/>
          </p:nvPr>
        </p:nvSpPr>
        <p:spPr/>
        <p:txBody>
          <a:bodyPr/>
          <a:lstStyle/>
          <a:p>
            <a:r>
              <a:rPr lang="en-IN" sz="2800" b="1" dirty="0">
                <a:latin typeface="Montserrat" panose="00000500000000000000" pitchFamily="2" charset="0"/>
              </a:rPr>
              <a:t>Univariate – </a:t>
            </a:r>
            <a:r>
              <a:rPr lang="en-IN" b="1" i="0" dirty="0">
                <a:solidFill>
                  <a:srgbClr val="C00000"/>
                </a:solidFill>
                <a:effectLst/>
                <a:latin typeface="Roboto" panose="02000000000000000000" pitchFamily="2" charset="0"/>
              </a:rPr>
              <a:t>No of Defaulter &amp; Non Defaulter</a:t>
            </a:r>
            <a:br>
              <a:rPr lang="en-IN" b="0" i="0" dirty="0">
                <a:solidFill>
                  <a:srgbClr val="212121"/>
                </a:solidFill>
                <a:effectLst/>
                <a:latin typeface="Roboto" panose="02000000000000000000" pitchFamily="2" charset="0"/>
              </a:rPr>
            </a:br>
            <a:endParaRPr lang="en-IN" dirty="0"/>
          </a:p>
        </p:txBody>
      </p:sp>
      <p:pic>
        <p:nvPicPr>
          <p:cNvPr id="2050" name="Picture 2">
            <a:extLst>
              <a:ext uri="{FF2B5EF4-FFF2-40B4-BE49-F238E27FC236}">
                <a16:creationId xmlns:a16="http://schemas.microsoft.com/office/drawing/2014/main" id="{08023B03-5324-9B4C-3414-F04103B7C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853" y="1551181"/>
            <a:ext cx="4972050" cy="3067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7CB0A4A9-3B15-C576-2389-DC96A34265B7}"/>
              </a:ext>
            </a:extLst>
          </p:cNvPr>
          <p:cNvGraphicFramePr>
            <a:graphicFrameLocks noGrp="1"/>
          </p:cNvGraphicFramePr>
          <p:nvPr>
            <p:extLst>
              <p:ext uri="{D42A27DB-BD31-4B8C-83A1-F6EECF244321}">
                <p14:modId xmlns:p14="http://schemas.microsoft.com/office/powerpoint/2010/main" val="1420894485"/>
              </p:ext>
            </p:extLst>
          </p:nvPr>
        </p:nvGraphicFramePr>
        <p:xfrm>
          <a:off x="520391" y="1365761"/>
          <a:ext cx="2059259" cy="2865120"/>
        </p:xfrm>
        <a:graphic>
          <a:graphicData uri="http://schemas.openxmlformats.org/drawingml/2006/table">
            <a:tbl>
              <a:tblPr firstRow="1" bandRow="1">
                <a:tableStyleId>{5C22544A-7EE6-4342-B048-85BDC9FD1C3A}</a:tableStyleId>
              </a:tblPr>
              <a:tblGrid>
                <a:gridCol w="2059259">
                  <a:extLst>
                    <a:ext uri="{9D8B030D-6E8A-4147-A177-3AD203B41FA5}">
                      <a16:colId xmlns:a16="http://schemas.microsoft.com/office/drawing/2014/main" val="3335664854"/>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count plot we can see that, Defaulters is 23364 which are less as compare to the Non-Defaulters which is 6636 in the given </a:t>
                      </a:r>
                      <a:r>
                        <a:rPr lang="en-US" sz="1400" b="0" i="0" u="none" strike="noStrike" cap="none" dirty="0" err="1">
                          <a:solidFill>
                            <a:schemeClr val="lt1"/>
                          </a:solidFill>
                          <a:effectLst/>
                          <a:latin typeface="Montserrat" panose="00000500000000000000" pitchFamily="2" charset="0"/>
                          <a:ea typeface="+mn-ea"/>
                          <a:cs typeface="+mn-cs"/>
                          <a:sym typeface="Arial"/>
                        </a:rPr>
                        <a:t>dataset.And</a:t>
                      </a:r>
                      <a:r>
                        <a:rPr lang="en-US" sz="1400" b="0" i="0" u="none" strike="noStrike" cap="none" dirty="0">
                          <a:solidFill>
                            <a:schemeClr val="lt1"/>
                          </a:solidFill>
                          <a:effectLst/>
                          <a:latin typeface="Montserrat" panose="00000500000000000000" pitchFamily="2" charset="0"/>
                          <a:ea typeface="+mn-ea"/>
                          <a:cs typeface="+mn-cs"/>
                          <a:sym typeface="Arial"/>
                        </a:rPr>
                        <a:t> also we can see that both classes are not in proportion that is we have an imbalanced dataset.</a:t>
                      </a:r>
                      <a:endParaRPr lang="en-IN" dirty="0">
                        <a:latin typeface="Montserrat" panose="00000500000000000000" pitchFamily="2" charset="0"/>
                      </a:endParaRPr>
                    </a:p>
                  </a:txBody>
                  <a:tcPr/>
                </a:tc>
                <a:extLst>
                  <a:ext uri="{0D108BD9-81ED-4DB2-BD59-A6C34878D82A}">
                    <a16:rowId xmlns:a16="http://schemas.microsoft.com/office/drawing/2014/main" val="1764810840"/>
                  </a:ext>
                </a:extLst>
              </a:tr>
            </a:tbl>
          </a:graphicData>
        </a:graphic>
      </p:graphicFrame>
    </p:spTree>
    <p:extLst>
      <p:ext uri="{BB962C8B-B14F-4D97-AF65-F5344CB8AC3E}">
        <p14:creationId xmlns:p14="http://schemas.microsoft.com/office/powerpoint/2010/main" val="152000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2550-6448-FD83-FA68-E831E7121E33}"/>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US" sz="2600" b="1" dirty="0">
                <a:solidFill>
                  <a:srgbClr val="C00000"/>
                </a:solidFill>
                <a:effectLst/>
                <a:latin typeface="Montserrat" panose="00000500000000000000" pitchFamily="2" charset="0"/>
              </a:rPr>
              <a:t>Distribution of balance limit of card</a:t>
            </a:r>
            <a:br>
              <a:rPr lang="en-US" sz="2600" b="1" dirty="0">
                <a:solidFill>
                  <a:srgbClr val="C00000"/>
                </a:solidFill>
                <a:effectLst/>
                <a:latin typeface="Montserrat" panose="00000500000000000000" pitchFamily="2" charset="0"/>
              </a:rPr>
            </a:br>
            <a:endParaRPr lang="en-IN" sz="2600" b="1" dirty="0">
              <a:solidFill>
                <a:srgbClr val="C00000"/>
              </a:solidFill>
              <a:latin typeface="Montserrat" panose="00000500000000000000" pitchFamily="2" charset="0"/>
            </a:endParaRPr>
          </a:p>
        </p:txBody>
      </p:sp>
      <p:pic>
        <p:nvPicPr>
          <p:cNvPr id="3074" name="Picture 2">
            <a:extLst>
              <a:ext uri="{FF2B5EF4-FFF2-40B4-BE49-F238E27FC236}">
                <a16:creationId xmlns:a16="http://schemas.microsoft.com/office/drawing/2014/main" id="{57E9BCBA-1A5B-4152-2A77-C410F33B4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722" y="1479396"/>
            <a:ext cx="5720692" cy="32713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3156EF21-457A-AA50-4956-82E1BDC2C5B2}"/>
              </a:ext>
            </a:extLst>
          </p:cNvPr>
          <p:cNvGraphicFramePr>
            <a:graphicFrameLocks noGrp="1"/>
          </p:cNvGraphicFramePr>
          <p:nvPr>
            <p:extLst>
              <p:ext uri="{D42A27DB-BD31-4B8C-83A1-F6EECF244321}">
                <p14:modId xmlns:p14="http://schemas.microsoft.com/office/powerpoint/2010/main" val="650573540"/>
              </p:ext>
            </p:extLst>
          </p:nvPr>
        </p:nvGraphicFramePr>
        <p:xfrm>
          <a:off x="572430" y="1599210"/>
          <a:ext cx="1724722" cy="2438400"/>
        </p:xfrm>
        <a:graphic>
          <a:graphicData uri="http://schemas.openxmlformats.org/drawingml/2006/table">
            <a:tbl>
              <a:tblPr firstRow="1" bandRow="1">
                <a:tableStyleId>{5C22544A-7EE6-4342-B048-85BDC9FD1C3A}</a:tableStyleId>
              </a:tblPr>
              <a:tblGrid>
                <a:gridCol w="1724722">
                  <a:extLst>
                    <a:ext uri="{9D8B030D-6E8A-4147-A177-3AD203B41FA5}">
                      <a16:colId xmlns:a16="http://schemas.microsoft.com/office/drawing/2014/main" val="2730876522"/>
                    </a:ext>
                  </a:extLst>
                </a:gridCol>
              </a:tblGrid>
              <a:tr h="227398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histogram we can see that limit balance feature is right skewed, almost 70% of value lie between 10K to 200k. few of limit goes beyond 500k </a:t>
                      </a:r>
                      <a:r>
                        <a:rPr lang="en-US" sz="1400" b="0" i="0" u="none" strike="noStrike" cap="none" dirty="0" err="1">
                          <a:solidFill>
                            <a:schemeClr val="lt1"/>
                          </a:solidFill>
                          <a:effectLst/>
                          <a:latin typeface="Montserrat" panose="00000500000000000000" pitchFamily="2" charset="0"/>
                          <a:ea typeface="+mn-ea"/>
                          <a:cs typeface="+mn-cs"/>
                          <a:sym typeface="Arial"/>
                        </a:rPr>
                        <a:t>taiwan</a:t>
                      </a:r>
                      <a:r>
                        <a:rPr lang="en-US" sz="1400" b="0" i="0" u="none" strike="noStrike" cap="none" dirty="0">
                          <a:solidFill>
                            <a:schemeClr val="lt1"/>
                          </a:solidFill>
                          <a:effectLst/>
                          <a:latin typeface="Montserrat" panose="00000500000000000000" pitchFamily="2" charset="0"/>
                          <a:ea typeface="+mn-ea"/>
                          <a:cs typeface="+mn-cs"/>
                          <a:sym typeface="Arial"/>
                        </a:rPr>
                        <a:t> dollar</a:t>
                      </a:r>
                      <a:endParaRPr lang="en-IN" dirty="0">
                        <a:latin typeface="Montserrat" panose="00000500000000000000" pitchFamily="2" charset="0"/>
                      </a:endParaRPr>
                    </a:p>
                  </a:txBody>
                  <a:tcPr/>
                </a:tc>
                <a:extLst>
                  <a:ext uri="{0D108BD9-81ED-4DB2-BD59-A6C34878D82A}">
                    <a16:rowId xmlns:a16="http://schemas.microsoft.com/office/drawing/2014/main" val="3322811500"/>
                  </a:ext>
                </a:extLst>
              </a:tr>
            </a:tbl>
          </a:graphicData>
        </a:graphic>
      </p:graphicFrame>
    </p:spTree>
    <p:extLst>
      <p:ext uri="{BB962C8B-B14F-4D97-AF65-F5344CB8AC3E}">
        <p14:creationId xmlns:p14="http://schemas.microsoft.com/office/powerpoint/2010/main" val="248590370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3431</Words>
  <Application>Microsoft Office PowerPoint</Application>
  <PresentationFormat>On-screen Show (16:9)</PresentationFormat>
  <Paragraphs>152</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Roboto</vt:lpstr>
      <vt:lpstr>Söhne</vt:lpstr>
      <vt:lpstr>Montserrat</vt:lpstr>
      <vt:lpstr>Arial</vt:lpstr>
      <vt:lpstr>Simple Light</vt:lpstr>
      <vt:lpstr>           Capstone Project Credit Card Default Prediction By Krushna Chaure Data Science Trainee AlmaBetter,Bangalore   </vt:lpstr>
      <vt:lpstr>   Topic for Discussion</vt:lpstr>
      <vt:lpstr>Introduction</vt:lpstr>
      <vt:lpstr>Problem Statement</vt:lpstr>
      <vt:lpstr>Understand Dataset</vt:lpstr>
      <vt:lpstr>Null Values/Missing Values Treatment &amp; Data Wrangling</vt:lpstr>
      <vt:lpstr>EDA (Exploratory Data Analysis)</vt:lpstr>
      <vt:lpstr>Univariate – No of Defaulter &amp; Non Defaulter </vt:lpstr>
      <vt:lpstr>Univariate – Distribution of balance limit of card </vt:lpstr>
      <vt:lpstr>Univariate – Credit Card Consumer According To Gender</vt:lpstr>
      <vt:lpstr>Univariate – Education of The Card Holder</vt:lpstr>
      <vt:lpstr>Univariate – Marital Status of Credit Card Holder</vt:lpstr>
      <vt:lpstr>Univariate – Age Distribution of Credit Card Holder</vt:lpstr>
      <vt:lpstr>Bivariate - Defaulter With Different Range of Credit Balance Limit </vt:lpstr>
      <vt:lpstr>Bivariate - Defaulter According To Different Genders</vt:lpstr>
      <vt:lpstr>Bivariate - Defaulter According Education</vt:lpstr>
      <vt:lpstr>Bivariate - Defaulter According Marital Status</vt:lpstr>
      <vt:lpstr>Bivariate - Defaulter According To Different Ages </vt:lpstr>
      <vt:lpstr>Multivariate – Correlation Heatmap</vt:lpstr>
      <vt:lpstr>Hypothesis Testing</vt:lpstr>
      <vt:lpstr>Feature Engineering &amp; Data Preprocessing</vt:lpstr>
      <vt:lpstr>ML Model – Logistic Regression</vt:lpstr>
      <vt:lpstr>ML Model – Decision Tree Classifier</vt:lpstr>
      <vt:lpstr>ML Model – Support Vector Machine(SVM)</vt:lpstr>
      <vt:lpstr>ML Model – Random Forest Classifier</vt:lpstr>
      <vt:lpstr>ML Model – XGBoost Classifier </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Krushna Chaure Data Science Trainee AlmaBetter,Bangalore</dc:title>
  <dc:creator>HP</dc:creator>
  <cp:lastModifiedBy>chaurekrushna143@outlook.com</cp:lastModifiedBy>
  <cp:revision>12</cp:revision>
  <dcterms:modified xsi:type="dcterms:W3CDTF">2023-03-04T21:47:56Z</dcterms:modified>
</cp:coreProperties>
</file>