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70" r:id="rId4"/>
    <p:sldId id="276" r:id="rId5"/>
    <p:sldId id="272" r:id="rId6"/>
    <p:sldId id="277" r:id="rId7"/>
    <p:sldId id="271" r:id="rId8"/>
    <p:sldId id="273" r:id="rId9"/>
    <p:sldId id="278" r:id="rId10"/>
    <p:sldId id="279" r:id="rId11"/>
    <p:sldId id="280" r:id="rId12"/>
    <p:sldId id="282" r:id="rId13"/>
    <p:sldId id="281" r:id="rId14"/>
    <p:sldId id="283" r:id="rId15"/>
    <p:sldId id="284" r:id="rId16"/>
    <p:sldId id="285" r:id="rId17"/>
    <p:sldId id="286" r:id="rId18"/>
    <p:sldId id="288" r:id="rId19"/>
    <p:sldId id="289" r:id="rId20"/>
    <p:sldId id="287" r:id="rId21"/>
    <p:sldId id="290" r:id="rId22"/>
    <p:sldId id="291" r:id="rId23"/>
    <p:sldId id="292" r:id="rId24"/>
    <p:sldId id="293" r:id="rId25"/>
    <p:sldId id="294" r:id="rId26"/>
    <p:sldId id="295" r:id="rId27"/>
    <p:sldId id="296" r:id="rId28"/>
    <p:sldId id="297" r:id="rId29"/>
    <p:sldId id="274" r:id="rId30"/>
    <p:sldId id="298" r:id="rId31"/>
    <p:sldId id="299" r:id="rId32"/>
    <p:sldId id="301" r:id="rId33"/>
    <p:sldId id="302" r:id="rId34"/>
    <p:sldId id="303" r:id="rId35"/>
    <p:sldId id="268" r:id="rId36"/>
    <p:sldId id="269" r:id="rId37"/>
    <p:sldId id="275"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NYC Taxi Trip Time Prediction</a:t>
            </a:r>
            <a:br>
              <a:rPr lang="en-GB" sz="36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By</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Krushna </a:t>
            </a:r>
            <a:r>
              <a:rPr lang="en-GB" sz="1800" b="1" dirty="0" err="1">
                <a:solidFill>
                  <a:schemeClr val="lt1"/>
                </a:solidFill>
                <a:latin typeface="Montserrat"/>
                <a:ea typeface="Montserrat"/>
                <a:cs typeface="Montserrat"/>
                <a:sym typeface="Montserrat"/>
              </a:rPr>
              <a:t>Chaure</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Data Science Trainee</a:t>
            </a:r>
            <a:br>
              <a:rPr lang="en-GB" sz="1800" b="1" dirty="0">
                <a:solidFill>
                  <a:schemeClr val="lt1"/>
                </a:solidFill>
                <a:latin typeface="Montserrat"/>
                <a:ea typeface="Montserrat"/>
                <a:cs typeface="Montserrat"/>
                <a:sym typeface="Montserrat"/>
              </a:rPr>
            </a:br>
            <a:r>
              <a:rPr lang="en-GB" sz="1800" b="1" dirty="0" err="1">
                <a:solidFill>
                  <a:schemeClr val="lt1"/>
                </a:solidFill>
                <a:latin typeface="Montserrat"/>
                <a:ea typeface="Montserrat"/>
                <a:cs typeface="Montserrat"/>
                <a:sym typeface="Montserrat"/>
              </a:rPr>
              <a:t>AlmaBetter,Bangalore</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8BEA-0208-175C-BD2D-95ADDF7C57E5}"/>
              </a:ext>
            </a:extLst>
          </p:cNvPr>
          <p:cNvSpPr>
            <a:spLocks noGrp="1"/>
          </p:cNvSpPr>
          <p:nvPr>
            <p:ph type="title"/>
          </p:nvPr>
        </p:nvSpPr>
        <p:spPr>
          <a:xfrm>
            <a:off x="363739" y="153634"/>
            <a:ext cx="8520600" cy="572700"/>
          </a:xfrm>
        </p:spPr>
        <p:txBody>
          <a:bodyPr/>
          <a:lstStyle/>
          <a:p>
            <a:r>
              <a:rPr lang="en-IN" sz="2000" b="1" dirty="0">
                <a:solidFill>
                  <a:srgbClr val="C00000"/>
                </a:solidFill>
                <a:latin typeface="Montserrat" panose="00000500000000000000" pitchFamily="2" charset="0"/>
              </a:rPr>
              <a:t>Univariate – </a:t>
            </a:r>
            <a:r>
              <a:rPr lang="en-US" sz="2000" b="1" i="0" dirty="0">
                <a:solidFill>
                  <a:srgbClr val="C00000"/>
                </a:solidFill>
                <a:effectLst/>
                <a:latin typeface="Montserrat" panose="00000500000000000000" pitchFamily="2" charset="0"/>
              </a:rPr>
              <a:t>how many passenger ride in their single ride.</a:t>
            </a:r>
            <a:endParaRPr lang="en-IN" sz="2000" b="1" dirty="0">
              <a:solidFill>
                <a:srgbClr val="C00000"/>
              </a:solidFill>
              <a:latin typeface="Montserrat" panose="00000500000000000000" pitchFamily="2" charset="0"/>
            </a:endParaRPr>
          </a:p>
        </p:txBody>
      </p:sp>
      <p:pic>
        <p:nvPicPr>
          <p:cNvPr id="5122" name="Picture 2">
            <a:extLst>
              <a:ext uri="{FF2B5EF4-FFF2-40B4-BE49-F238E27FC236}">
                <a16:creationId xmlns:a16="http://schemas.microsoft.com/office/drawing/2014/main" id="{C2BE60E4-3DA0-F736-C514-42D231B23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166" y="1017725"/>
            <a:ext cx="3836019" cy="1833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6FA37617-CEDD-91AD-F1D5-4BC21B9AC616}"/>
              </a:ext>
            </a:extLst>
          </p:cNvPr>
          <p:cNvGraphicFramePr>
            <a:graphicFrameLocks noGrp="1"/>
          </p:cNvGraphicFramePr>
          <p:nvPr>
            <p:extLst>
              <p:ext uri="{D42A27DB-BD31-4B8C-83A1-F6EECF244321}">
                <p14:modId xmlns:p14="http://schemas.microsoft.com/office/powerpoint/2010/main" val="4060307902"/>
              </p:ext>
            </p:extLst>
          </p:nvPr>
        </p:nvGraphicFramePr>
        <p:xfrm>
          <a:off x="557562" y="802135"/>
          <a:ext cx="4200292" cy="2468880"/>
        </p:xfrm>
        <a:graphic>
          <a:graphicData uri="http://schemas.openxmlformats.org/drawingml/2006/table">
            <a:tbl>
              <a:tblPr firstRow="1" bandRow="1">
                <a:tableStyleId>{5C22544A-7EE6-4342-B048-85BDC9FD1C3A}</a:tableStyleId>
              </a:tblPr>
              <a:tblGrid>
                <a:gridCol w="4200292">
                  <a:extLst>
                    <a:ext uri="{9D8B030D-6E8A-4147-A177-3AD203B41FA5}">
                      <a16:colId xmlns:a16="http://schemas.microsoft.com/office/drawing/2014/main" val="4108744318"/>
                    </a:ext>
                  </a:extLst>
                </a:gridCol>
              </a:tblGrid>
              <a:tr h="370840">
                <a:tc>
                  <a:txBody>
                    <a:bodyPr/>
                    <a:lstStyle/>
                    <a:p>
                      <a:r>
                        <a:rPr lang="en-US" sz="1200" b="0" i="0" u="none" strike="noStrike" cap="none" dirty="0">
                          <a:solidFill>
                            <a:schemeClr val="lt1"/>
                          </a:solidFill>
                          <a:effectLst/>
                          <a:latin typeface="Montserrat" panose="00000500000000000000" pitchFamily="2" charset="0"/>
                          <a:ea typeface="+mn-ea"/>
                          <a:cs typeface="+mn-cs"/>
                          <a:sym typeface="Arial"/>
                        </a:rPr>
                        <a:t>From boxplot and value counts method we find that:-</a:t>
                      </a:r>
                    </a:p>
                    <a:p>
                      <a:r>
                        <a:rPr lang="en-US" sz="1200" b="0" i="0" u="none" strike="noStrike" cap="none" dirty="0">
                          <a:solidFill>
                            <a:schemeClr val="lt1"/>
                          </a:solidFill>
                          <a:effectLst/>
                          <a:latin typeface="Montserrat" panose="00000500000000000000" pitchFamily="2" charset="0"/>
                          <a:ea typeface="+mn-ea"/>
                          <a:cs typeface="+mn-cs"/>
                          <a:sym typeface="Arial"/>
                        </a:rPr>
                        <a:t>There are 60 rides with 0 passenger but passenger count is driver entered value and it is common sense passenger without rides not possible so during this rides </a:t>
                      </a:r>
                      <a:r>
                        <a:rPr lang="en-US" sz="1200" b="0" i="0" u="none" strike="noStrike" cap="none" dirty="0" err="1">
                          <a:solidFill>
                            <a:schemeClr val="lt1"/>
                          </a:solidFill>
                          <a:effectLst/>
                          <a:latin typeface="Montserrat" panose="00000500000000000000" pitchFamily="2" charset="0"/>
                          <a:ea typeface="+mn-ea"/>
                          <a:cs typeface="+mn-cs"/>
                          <a:sym typeface="Arial"/>
                        </a:rPr>
                        <a:t>i</a:t>
                      </a:r>
                      <a:r>
                        <a:rPr lang="en-US" sz="1200" b="0" i="0" u="none" strike="noStrike" cap="none" dirty="0">
                          <a:solidFill>
                            <a:schemeClr val="lt1"/>
                          </a:solidFill>
                          <a:effectLst/>
                          <a:latin typeface="Montserrat" panose="00000500000000000000" pitchFamily="2" charset="0"/>
                          <a:ea typeface="+mn-ea"/>
                          <a:cs typeface="+mn-cs"/>
                          <a:sym typeface="Arial"/>
                        </a:rPr>
                        <a:t> think driver forget to enter passenger count so we replace this 0 passenger with 1.</a:t>
                      </a:r>
                    </a:p>
                    <a:p>
                      <a:r>
                        <a:rPr lang="en-US" sz="1200" b="0" i="0" u="none" strike="noStrike" cap="none" dirty="0">
                          <a:solidFill>
                            <a:schemeClr val="lt1"/>
                          </a:solidFill>
                          <a:effectLst/>
                          <a:latin typeface="Montserrat" panose="00000500000000000000" pitchFamily="2" charset="0"/>
                          <a:ea typeface="+mn-ea"/>
                          <a:cs typeface="+mn-cs"/>
                          <a:sym typeface="Arial"/>
                        </a:rPr>
                        <a:t>There are only 3 rides with 7 passenger, 1 rides with 9 passenger, 1 rides with 8 passenger so this is outlier.</a:t>
                      </a:r>
                    </a:p>
                    <a:p>
                      <a:r>
                        <a:rPr lang="en-US" sz="1200" b="0" i="0" u="none" strike="noStrike" cap="none" dirty="0">
                          <a:solidFill>
                            <a:schemeClr val="lt1"/>
                          </a:solidFill>
                          <a:effectLst/>
                          <a:latin typeface="Montserrat" panose="00000500000000000000" pitchFamily="2" charset="0"/>
                          <a:ea typeface="+mn-ea"/>
                          <a:cs typeface="+mn-cs"/>
                          <a:sym typeface="Arial"/>
                        </a:rPr>
                        <a:t>So we want to remove this outlier because its affect our further analysis.</a:t>
                      </a:r>
                    </a:p>
                    <a:p>
                      <a:r>
                        <a:rPr lang="en-US" sz="1200" b="0" i="0" u="none" strike="noStrike" cap="none" dirty="0">
                          <a:solidFill>
                            <a:schemeClr val="lt1"/>
                          </a:solidFill>
                          <a:effectLst/>
                          <a:latin typeface="Montserrat" panose="00000500000000000000" pitchFamily="2" charset="0"/>
                          <a:ea typeface="+mn-ea"/>
                          <a:cs typeface="+mn-cs"/>
                          <a:sym typeface="Arial"/>
                        </a:rPr>
                        <a:t>Most of the rides done with 1 &amp; 2 passenger.</a:t>
                      </a:r>
                    </a:p>
                  </a:txBody>
                  <a:tcPr/>
                </a:tc>
                <a:extLst>
                  <a:ext uri="{0D108BD9-81ED-4DB2-BD59-A6C34878D82A}">
                    <a16:rowId xmlns:a16="http://schemas.microsoft.com/office/drawing/2014/main" val="1681012701"/>
                  </a:ext>
                </a:extLst>
              </a:tr>
            </a:tbl>
          </a:graphicData>
        </a:graphic>
      </p:graphicFrame>
      <p:pic>
        <p:nvPicPr>
          <p:cNvPr id="5124" name="Picture 4">
            <a:extLst>
              <a:ext uri="{FF2B5EF4-FFF2-40B4-BE49-F238E27FC236}">
                <a16:creationId xmlns:a16="http://schemas.microsoft.com/office/drawing/2014/main" id="{8467DC28-95B4-3944-27F8-A1B9A85B3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51" y="2847127"/>
            <a:ext cx="3969834" cy="18330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421957D8-031F-8792-96F6-B8415D605439}"/>
              </a:ext>
            </a:extLst>
          </p:cNvPr>
          <p:cNvGraphicFramePr>
            <a:graphicFrameLocks noGrp="1"/>
          </p:cNvGraphicFramePr>
          <p:nvPr>
            <p:extLst>
              <p:ext uri="{D42A27DB-BD31-4B8C-83A1-F6EECF244321}">
                <p14:modId xmlns:p14="http://schemas.microsoft.com/office/powerpoint/2010/main" val="4147655644"/>
              </p:ext>
            </p:extLst>
          </p:nvPr>
        </p:nvGraphicFramePr>
        <p:xfrm>
          <a:off x="223024" y="3440367"/>
          <a:ext cx="4475355" cy="1584960"/>
        </p:xfrm>
        <a:graphic>
          <a:graphicData uri="http://schemas.openxmlformats.org/drawingml/2006/table">
            <a:tbl>
              <a:tblPr firstRow="1" bandRow="1">
                <a:tableStyleId>{5C22544A-7EE6-4342-B048-85BDC9FD1C3A}</a:tableStyleId>
              </a:tblPr>
              <a:tblGrid>
                <a:gridCol w="4475355">
                  <a:extLst>
                    <a:ext uri="{9D8B030D-6E8A-4147-A177-3AD203B41FA5}">
                      <a16:colId xmlns:a16="http://schemas.microsoft.com/office/drawing/2014/main" val="4201702257"/>
                    </a:ext>
                  </a:extLst>
                </a:gridCol>
              </a:tblGrid>
              <a:tr h="1549499">
                <a:tc>
                  <a:txBody>
                    <a:bodyPr/>
                    <a:lstStyle/>
                    <a:p>
                      <a:r>
                        <a:rPr lang="en-US" sz="1200" b="0" i="0" u="none" strike="noStrike" cap="none" dirty="0">
                          <a:solidFill>
                            <a:schemeClr val="lt1"/>
                          </a:solidFill>
                          <a:effectLst/>
                          <a:latin typeface="Montserrat" panose="00000500000000000000" pitchFamily="2" charset="0"/>
                          <a:ea typeface="+mn-ea"/>
                          <a:cs typeface="+mn-cs"/>
                          <a:sym typeface="Arial"/>
                        </a:rPr>
                        <a:t>Remove the outlier where passenger count greater than 6 removed. Replace 0 passenger with 1. </a:t>
                      </a:r>
                    </a:p>
                    <a:p>
                      <a:r>
                        <a:rPr lang="en-US" sz="1200" b="0" i="0" u="none" strike="noStrike" cap="none" dirty="0">
                          <a:solidFill>
                            <a:schemeClr val="lt1"/>
                          </a:solidFill>
                          <a:effectLst/>
                          <a:latin typeface="Montserrat" panose="00000500000000000000" pitchFamily="2" charset="0"/>
                          <a:ea typeface="+mn-ea"/>
                          <a:cs typeface="+mn-cs"/>
                          <a:sym typeface="Arial"/>
                        </a:rPr>
                        <a:t>From  </a:t>
                      </a:r>
                      <a:r>
                        <a:rPr lang="en-US" sz="1200" b="0" i="0" u="none" strike="noStrike" cap="none" dirty="0" err="1">
                          <a:solidFill>
                            <a:schemeClr val="lt1"/>
                          </a:solidFill>
                          <a:effectLst/>
                          <a:latin typeface="Montserrat" panose="00000500000000000000" pitchFamily="2" charset="0"/>
                          <a:ea typeface="+mn-ea"/>
                          <a:cs typeface="+mn-cs"/>
                          <a:sym typeface="Arial"/>
                        </a:rPr>
                        <a:t>countplot</a:t>
                      </a:r>
                      <a:r>
                        <a:rPr lang="en-US" sz="1200" b="0" i="0" u="none" strike="noStrike" cap="none" dirty="0">
                          <a:solidFill>
                            <a:schemeClr val="lt1"/>
                          </a:solidFill>
                          <a:effectLst/>
                          <a:latin typeface="Montserrat" panose="00000500000000000000" pitchFamily="2" charset="0"/>
                          <a:ea typeface="+mn-ea"/>
                          <a:cs typeface="+mn-cs"/>
                          <a:sym typeface="Arial"/>
                        </a:rPr>
                        <a:t>:-</a:t>
                      </a:r>
                    </a:p>
                    <a:p>
                      <a:r>
                        <a:rPr lang="en-US" sz="1200" b="0" i="0" u="none" strike="noStrike" cap="none" dirty="0">
                          <a:solidFill>
                            <a:schemeClr val="lt1"/>
                          </a:solidFill>
                          <a:effectLst/>
                          <a:latin typeface="Montserrat" panose="00000500000000000000" pitchFamily="2" charset="0"/>
                          <a:ea typeface="+mn-ea"/>
                          <a:cs typeface="+mn-cs"/>
                          <a:sym typeface="Arial"/>
                        </a:rPr>
                        <a:t>Most of the rides are done with 1 passenger</a:t>
                      </a:r>
                    </a:p>
                    <a:p>
                      <a:r>
                        <a:rPr lang="en-US" sz="1200" b="0" i="0" u="none" strike="noStrike" cap="none" dirty="0">
                          <a:solidFill>
                            <a:schemeClr val="lt1"/>
                          </a:solidFill>
                          <a:effectLst/>
                          <a:latin typeface="Montserrat" panose="00000500000000000000" pitchFamily="2" charset="0"/>
                          <a:ea typeface="+mn-ea"/>
                          <a:cs typeface="+mn-cs"/>
                          <a:sym typeface="Arial"/>
                        </a:rPr>
                        <a:t>Less number of rides done with 3,4,5,6 number of passenger</a:t>
                      </a:r>
                    </a:p>
                    <a:p>
                      <a:r>
                        <a:rPr lang="en-US" sz="1200" b="0" i="0" u="none" strike="noStrike" cap="none" dirty="0">
                          <a:solidFill>
                            <a:schemeClr val="lt1"/>
                          </a:solidFill>
                          <a:effectLst/>
                          <a:latin typeface="Montserrat" panose="00000500000000000000" pitchFamily="2" charset="0"/>
                          <a:ea typeface="+mn-ea"/>
                          <a:cs typeface="+mn-cs"/>
                          <a:sym typeface="Arial"/>
                        </a:rPr>
                        <a:t>Most of the rides done with 2 passenger after single passenger</a:t>
                      </a:r>
                      <a:r>
                        <a:rPr lang="en-US" sz="1400" b="0" i="0" u="none" strike="noStrike" cap="none" dirty="0">
                          <a:solidFill>
                            <a:schemeClr val="lt1"/>
                          </a:solidFill>
                          <a:effectLst/>
                          <a:latin typeface="+mn-lt"/>
                          <a:ea typeface="+mn-ea"/>
                          <a:cs typeface="+mn-cs"/>
                          <a:sym typeface="Arial"/>
                        </a:rPr>
                        <a:t>.</a:t>
                      </a:r>
                    </a:p>
                  </a:txBody>
                  <a:tcPr/>
                </a:tc>
                <a:extLst>
                  <a:ext uri="{0D108BD9-81ED-4DB2-BD59-A6C34878D82A}">
                    <a16:rowId xmlns:a16="http://schemas.microsoft.com/office/drawing/2014/main" val="4121169903"/>
                  </a:ext>
                </a:extLst>
              </a:tr>
            </a:tbl>
          </a:graphicData>
        </a:graphic>
      </p:graphicFrame>
    </p:spTree>
    <p:extLst>
      <p:ext uri="{BB962C8B-B14F-4D97-AF65-F5344CB8AC3E}">
        <p14:creationId xmlns:p14="http://schemas.microsoft.com/office/powerpoint/2010/main" val="60597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9DAC-EDBE-6B7D-0262-9FF4B0739AF8}"/>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a:t>
            </a:r>
            <a:r>
              <a:rPr lang="en-IN" b="1" i="0" dirty="0">
                <a:solidFill>
                  <a:srgbClr val="C00000"/>
                </a:solidFill>
                <a:effectLst/>
                <a:latin typeface="Montserrat" panose="00000500000000000000" pitchFamily="2" charset="0"/>
              </a:rPr>
              <a:t>speed with different rides.</a:t>
            </a:r>
            <a:endParaRPr lang="en-IN" b="1" dirty="0">
              <a:solidFill>
                <a:srgbClr val="C00000"/>
              </a:solidFill>
              <a:latin typeface="Montserrat" panose="00000500000000000000" pitchFamily="2" charset="0"/>
            </a:endParaRPr>
          </a:p>
        </p:txBody>
      </p:sp>
      <p:pic>
        <p:nvPicPr>
          <p:cNvPr id="6146" name="Picture 2">
            <a:extLst>
              <a:ext uri="{FF2B5EF4-FFF2-40B4-BE49-F238E27FC236}">
                <a16:creationId xmlns:a16="http://schemas.microsoft.com/office/drawing/2014/main" id="{57FA9FA3-1953-19D4-E9E7-86AE3EC4B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195" y="1017725"/>
            <a:ext cx="4513805" cy="21636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1BE07FB-1977-DC58-4704-EBBD2E73E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15859"/>
            <a:ext cx="4393580" cy="16198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6DC40CB-A447-5201-5338-DF3E4C8DF832}"/>
              </a:ext>
            </a:extLst>
          </p:cNvPr>
          <p:cNvGraphicFramePr>
            <a:graphicFrameLocks noGrp="1"/>
          </p:cNvGraphicFramePr>
          <p:nvPr>
            <p:extLst>
              <p:ext uri="{D42A27DB-BD31-4B8C-83A1-F6EECF244321}">
                <p14:modId xmlns:p14="http://schemas.microsoft.com/office/powerpoint/2010/main" val="402773749"/>
              </p:ext>
            </p:extLst>
          </p:nvPr>
        </p:nvGraphicFramePr>
        <p:xfrm>
          <a:off x="743415" y="1156784"/>
          <a:ext cx="2289717" cy="2225040"/>
        </p:xfrm>
        <a:graphic>
          <a:graphicData uri="http://schemas.openxmlformats.org/drawingml/2006/table">
            <a:tbl>
              <a:tblPr firstRow="1" bandRow="1">
                <a:tableStyleId>{5C22544A-7EE6-4342-B048-85BDC9FD1C3A}</a:tableStyleId>
              </a:tblPr>
              <a:tblGrid>
                <a:gridCol w="2289717">
                  <a:extLst>
                    <a:ext uri="{9D8B030D-6E8A-4147-A177-3AD203B41FA5}">
                      <a16:colId xmlns:a16="http://schemas.microsoft.com/office/drawing/2014/main" val="364258733"/>
                    </a:ext>
                  </a:extLst>
                </a:gridCol>
              </a:tblGrid>
              <a:tr h="370840">
                <a:tc>
                  <a:txBody>
                    <a:bodyPr/>
                    <a:lstStyle/>
                    <a:p>
                      <a:r>
                        <a:rPr lang="en-US" sz="1400" b="0" dirty="0">
                          <a:effectLst/>
                          <a:latin typeface="Montserrat" panose="00000500000000000000" pitchFamily="2" charset="0"/>
                        </a:rPr>
                        <a:t>From boxplot:-</a:t>
                      </a:r>
                    </a:p>
                    <a:p>
                      <a:r>
                        <a:rPr lang="en-US" sz="1400" b="0" dirty="0">
                          <a:effectLst/>
                          <a:latin typeface="Montserrat" panose="00000500000000000000" pitchFamily="2" charset="0"/>
                        </a:rPr>
                        <a:t>Many rides of the speed of taxi over 200 km/</a:t>
                      </a:r>
                      <a:r>
                        <a:rPr lang="en-US" sz="1400" b="0" dirty="0" err="1">
                          <a:effectLst/>
                          <a:latin typeface="Montserrat" panose="00000500000000000000" pitchFamily="2" charset="0"/>
                        </a:rPr>
                        <a:t>hr</a:t>
                      </a:r>
                      <a:r>
                        <a:rPr lang="en-US" sz="1400" b="0" dirty="0">
                          <a:effectLst/>
                          <a:latin typeface="Montserrat" panose="00000500000000000000" pitchFamily="2" charset="0"/>
                        </a:rPr>
                        <a:t> which clearly shows that outlier.</a:t>
                      </a:r>
                    </a:p>
                    <a:p>
                      <a:r>
                        <a:rPr lang="en-US" sz="1400" b="0" dirty="0">
                          <a:effectLst/>
                          <a:latin typeface="Montserrat" panose="00000500000000000000" pitchFamily="2" charset="0"/>
                        </a:rPr>
                        <a:t>so we want to remove that over speed and </a:t>
                      </a:r>
                      <a:r>
                        <a:rPr lang="en-US" sz="1400" b="0" dirty="0" err="1">
                          <a:effectLst/>
                          <a:latin typeface="Montserrat" panose="00000500000000000000" pitchFamily="2" charset="0"/>
                        </a:rPr>
                        <a:t>analyse</a:t>
                      </a:r>
                      <a:r>
                        <a:rPr lang="en-US" sz="1400" b="0" dirty="0">
                          <a:effectLst/>
                          <a:latin typeface="Montserrat" panose="00000500000000000000" pitchFamily="2" charset="0"/>
                        </a:rPr>
                        <a:t> the speed </a:t>
                      </a:r>
                      <a:r>
                        <a:rPr lang="en-US" sz="1400" b="0" dirty="0" err="1">
                          <a:effectLst/>
                          <a:latin typeface="Montserrat" panose="00000500000000000000" pitchFamily="2" charset="0"/>
                        </a:rPr>
                        <a:t>upto</a:t>
                      </a:r>
                      <a:r>
                        <a:rPr lang="en-US" sz="1400" b="0" dirty="0">
                          <a:effectLst/>
                          <a:latin typeface="Montserrat" panose="00000500000000000000" pitchFamily="2" charset="0"/>
                        </a:rPr>
                        <a:t> 104 km/</a:t>
                      </a:r>
                      <a:r>
                        <a:rPr lang="en-US" sz="1400" b="0" dirty="0" err="1">
                          <a:effectLst/>
                          <a:latin typeface="Montserrat" panose="00000500000000000000" pitchFamily="2" charset="0"/>
                        </a:rPr>
                        <a:t>hr</a:t>
                      </a:r>
                      <a:r>
                        <a:rPr lang="en-US" sz="1400" b="0" dirty="0">
                          <a:effectLst/>
                          <a:latin typeface="Montserrat" panose="00000500000000000000" pitchFamily="2" charset="0"/>
                        </a:rPr>
                        <a:t> as per speed limit</a:t>
                      </a:r>
                      <a:r>
                        <a:rPr lang="en-US" sz="1200" b="0" dirty="0">
                          <a:effectLst/>
                          <a:latin typeface="Montserrat" panose="00000500000000000000" pitchFamily="2" charset="0"/>
                        </a:rPr>
                        <a:t>.</a:t>
                      </a:r>
                    </a:p>
                  </a:txBody>
                  <a:tcPr/>
                </a:tc>
                <a:extLst>
                  <a:ext uri="{0D108BD9-81ED-4DB2-BD59-A6C34878D82A}">
                    <a16:rowId xmlns:a16="http://schemas.microsoft.com/office/drawing/2014/main" val="4228557214"/>
                  </a:ext>
                </a:extLst>
              </a:tr>
            </a:tbl>
          </a:graphicData>
        </a:graphic>
      </p:graphicFrame>
      <p:graphicFrame>
        <p:nvGraphicFramePr>
          <p:cNvPr id="4" name="Table 4">
            <a:extLst>
              <a:ext uri="{FF2B5EF4-FFF2-40B4-BE49-F238E27FC236}">
                <a16:creationId xmlns:a16="http://schemas.microsoft.com/office/drawing/2014/main" id="{6E6DE654-8B78-2B8E-101A-2C1BB1868BC9}"/>
              </a:ext>
            </a:extLst>
          </p:cNvPr>
          <p:cNvGraphicFramePr>
            <a:graphicFrameLocks noGrp="1"/>
          </p:cNvGraphicFramePr>
          <p:nvPr>
            <p:extLst>
              <p:ext uri="{D42A27DB-BD31-4B8C-83A1-F6EECF244321}">
                <p14:modId xmlns:p14="http://schemas.microsoft.com/office/powerpoint/2010/main" val="988873200"/>
              </p:ext>
            </p:extLst>
          </p:nvPr>
        </p:nvGraphicFramePr>
        <p:xfrm>
          <a:off x="743415" y="3615876"/>
          <a:ext cx="2549912" cy="1371600"/>
        </p:xfrm>
        <a:graphic>
          <a:graphicData uri="http://schemas.openxmlformats.org/drawingml/2006/table">
            <a:tbl>
              <a:tblPr firstRow="1" bandRow="1">
                <a:tableStyleId>{5C22544A-7EE6-4342-B048-85BDC9FD1C3A}</a:tableStyleId>
              </a:tblPr>
              <a:tblGrid>
                <a:gridCol w="2549912">
                  <a:extLst>
                    <a:ext uri="{9D8B030D-6E8A-4147-A177-3AD203B41FA5}">
                      <a16:colId xmlns:a16="http://schemas.microsoft.com/office/drawing/2014/main" val="286795473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bar plot:-</a:t>
                      </a:r>
                    </a:p>
                    <a:p>
                      <a:r>
                        <a:rPr lang="en-US" sz="1400" b="0" i="0" u="none" strike="noStrike" cap="none" dirty="0">
                          <a:solidFill>
                            <a:schemeClr val="lt1"/>
                          </a:solidFill>
                          <a:effectLst/>
                          <a:latin typeface="Montserrat" panose="00000500000000000000" pitchFamily="2" charset="0"/>
                          <a:ea typeface="+mn-ea"/>
                          <a:cs typeface="+mn-cs"/>
                          <a:sym typeface="Arial"/>
                        </a:rPr>
                        <a:t>Most of the rides speed have 10 to 20 km/</a:t>
                      </a:r>
                      <a:r>
                        <a:rPr lang="en-US" sz="1400" b="0" i="0" u="none" strike="noStrike" cap="none" dirty="0" err="1">
                          <a:solidFill>
                            <a:schemeClr val="lt1"/>
                          </a:solidFill>
                          <a:effectLst/>
                          <a:latin typeface="Montserrat" panose="00000500000000000000" pitchFamily="2" charset="0"/>
                          <a:ea typeface="+mn-ea"/>
                          <a:cs typeface="+mn-cs"/>
                          <a:sym typeface="Arial"/>
                        </a:rPr>
                        <a:t>hr</a:t>
                      </a:r>
                      <a:endParaRPr lang="en-US" sz="1400" b="0" i="0" u="none" strike="noStrike" cap="none" dirty="0">
                        <a:solidFill>
                          <a:schemeClr val="lt1"/>
                        </a:solidFill>
                        <a:effectLst/>
                        <a:latin typeface="Montserrat" panose="00000500000000000000" pitchFamily="2" charset="0"/>
                        <a:ea typeface="+mn-ea"/>
                        <a:cs typeface="+mn-cs"/>
                        <a:sym typeface="Arial"/>
                      </a:endParaRPr>
                    </a:p>
                    <a:p>
                      <a:r>
                        <a:rPr lang="en-US" sz="1400" b="0" i="0" u="none" strike="noStrike" cap="none" dirty="0">
                          <a:solidFill>
                            <a:schemeClr val="lt1"/>
                          </a:solidFill>
                          <a:effectLst/>
                          <a:latin typeface="Montserrat" panose="00000500000000000000" pitchFamily="2" charset="0"/>
                          <a:ea typeface="+mn-ea"/>
                          <a:cs typeface="+mn-cs"/>
                          <a:sym typeface="Arial"/>
                        </a:rPr>
                        <a:t>Some rides speed between </a:t>
                      </a:r>
                      <a:r>
                        <a:rPr lang="en-US" sz="1400" b="0" i="0" u="none" strike="noStrike" cap="none" dirty="0" err="1">
                          <a:solidFill>
                            <a:schemeClr val="lt1"/>
                          </a:solidFill>
                          <a:effectLst/>
                          <a:latin typeface="Montserrat" panose="00000500000000000000" pitchFamily="2" charset="0"/>
                          <a:ea typeface="+mn-ea"/>
                          <a:cs typeface="+mn-cs"/>
                          <a:sym typeface="Arial"/>
                        </a:rPr>
                        <a:t>upto</a:t>
                      </a:r>
                      <a:r>
                        <a:rPr lang="en-US" sz="1400" b="0" i="0" u="none" strike="noStrike" cap="none" dirty="0">
                          <a:solidFill>
                            <a:schemeClr val="lt1"/>
                          </a:solidFill>
                          <a:effectLst/>
                          <a:latin typeface="Montserrat" panose="00000500000000000000" pitchFamily="2" charset="0"/>
                          <a:ea typeface="+mn-ea"/>
                          <a:cs typeface="+mn-cs"/>
                          <a:sym typeface="Arial"/>
                        </a:rPr>
                        <a:t> 10 km/</a:t>
                      </a:r>
                      <a:r>
                        <a:rPr lang="en-US" sz="1400" b="0" i="0" u="none" strike="noStrike" cap="none" dirty="0" err="1">
                          <a:solidFill>
                            <a:schemeClr val="lt1"/>
                          </a:solidFill>
                          <a:effectLst/>
                          <a:latin typeface="Montserrat" panose="00000500000000000000" pitchFamily="2" charset="0"/>
                          <a:ea typeface="+mn-ea"/>
                          <a:cs typeface="+mn-cs"/>
                          <a:sym typeface="Arial"/>
                        </a:rPr>
                        <a:t>hr</a:t>
                      </a:r>
                      <a:endParaRPr lang="en-US" sz="1400" b="0" i="0" u="none" strike="noStrike" cap="none" dirty="0">
                        <a:solidFill>
                          <a:schemeClr val="lt1"/>
                        </a:solidFill>
                        <a:effectLst/>
                        <a:latin typeface="Montserrat" panose="00000500000000000000" pitchFamily="2" charset="0"/>
                        <a:ea typeface="+mn-ea"/>
                        <a:cs typeface="+mn-cs"/>
                        <a:sym typeface="Arial"/>
                      </a:endParaRPr>
                    </a:p>
                    <a:p>
                      <a:r>
                        <a:rPr lang="en-US" sz="1400" b="0" i="0" u="none" strike="noStrike" cap="none" dirty="0" err="1">
                          <a:solidFill>
                            <a:schemeClr val="lt1"/>
                          </a:solidFill>
                          <a:effectLst/>
                          <a:latin typeface="Montserrat" panose="00000500000000000000" pitchFamily="2" charset="0"/>
                          <a:ea typeface="+mn-ea"/>
                          <a:cs typeface="+mn-cs"/>
                          <a:sym typeface="Arial"/>
                        </a:rPr>
                        <a:t>CodeText</a:t>
                      </a:r>
                      <a:endParaRPr lang="en-US" sz="1400" b="0" i="0" u="none" strike="noStrike" cap="none" dirty="0">
                        <a:solidFill>
                          <a:schemeClr val="lt1"/>
                        </a:solidFill>
                        <a:effectLst/>
                        <a:latin typeface="Montserrat" panose="00000500000000000000" pitchFamily="2" charset="0"/>
                        <a:ea typeface="+mn-ea"/>
                        <a:cs typeface="+mn-cs"/>
                        <a:sym typeface="Arial"/>
                      </a:endParaRPr>
                    </a:p>
                  </a:txBody>
                  <a:tcPr/>
                </a:tc>
                <a:extLst>
                  <a:ext uri="{0D108BD9-81ED-4DB2-BD59-A6C34878D82A}">
                    <a16:rowId xmlns:a16="http://schemas.microsoft.com/office/drawing/2014/main" val="831027185"/>
                  </a:ext>
                </a:extLst>
              </a:tr>
            </a:tbl>
          </a:graphicData>
        </a:graphic>
      </p:graphicFrame>
    </p:spTree>
    <p:extLst>
      <p:ext uri="{BB962C8B-B14F-4D97-AF65-F5344CB8AC3E}">
        <p14:creationId xmlns:p14="http://schemas.microsoft.com/office/powerpoint/2010/main" val="410543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8206-5C85-8DF1-575E-DB23B6697092}"/>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a:t>
            </a:r>
            <a:r>
              <a:rPr lang="en-US" b="1" i="0" dirty="0">
                <a:solidFill>
                  <a:srgbClr val="C00000"/>
                </a:solidFill>
                <a:effectLst/>
                <a:latin typeface="Montserrat" panose="00000500000000000000" pitchFamily="2" charset="0"/>
              </a:rPr>
              <a:t>distance takes by different rides</a:t>
            </a:r>
            <a:endParaRPr lang="en-IN" b="1" dirty="0">
              <a:solidFill>
                <a:srgbClr val="C00000"/>
              </a:solidFill>
              <a:latin typeface="Montserrat" panose="00000500000000000000" pitchFamily="2" charset="0"/>
            </a:endParaRPr>
          </a:p>
        </p:txBody>
      </p:sp>
      <p:pic>
        <p:nvPicPr>
          <p:cNvPr id="7170" name="Picture 2">
            <a:extLst>
              <a:ext uri="{FF2B5EF4-FFF2-40B4-BE49-F238E27FC236}">
                <a16:creationId xmlns:a16="http://schemas.microsoft.com/office/drawing/2014/main" id="{A3B41DEF-B153-4F96-F943-8DF994ABF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956" y="1017725"/>
            <a:ext cx="4059044" cy="199310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DC64B36-C7D4-EEAF-1DC2-296ABB347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977" y="3218984"/>
            <a:ext cx="4176247" cy="17395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A7214E24-7D54-5304-E695-060FB13B24D3}"/>
              </a:ext>
            </a:extLst>
          </p:cNvPr>
          <p:cNvGraphicFramePr>
            <a:graphicFrameLocks noGrp="1"/>
          </p:cNvGraphicFramePr>
          <p:nvPr>
            <p:extLst>
              <p:ext uri="{D42A27DB-BD31-4B8C-83A1-F6EECF244321}">
                <p14:modId xmlns:p14="http://schemas.microsoft.com/office/powerpoint/2010/main" val="3137482351"/>
              </p:ext>
            </p:extLst>
          </p:nvPr>
        </p:nvGraphicFramePr>
        <p:xfrm>
          <a:off x="542692" y="1164218"/>
          <a:ext cx="2297151" cy="2225040"/>
        </p:xfrm>
        <a:graphic>
          <a:graphicData uri="http://schemas.openxmlformats.org/drawingml/2006/table">
            <a:tbl>
              <a:tblPr firstRow="1" bandRow="1">
                <a:tableStyleId>{5C22544A-7EE6-4342-B048-85BDC9FD1C3A}</a:tableStyleId>
              </a:tblPr>
              <a:tblGrid>
                <a:gridCol w="2297151">
                  <a:extLst>
                    <a:ext uri="{9D8B030D-6E8A-4147-A177-3AD203B41FA5}">
                      <a16:colId xmlns:a16="http://schemas.microsoft.com/office/drawing/2014/main" val="2213835234"/>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box plot:-</a:t>
                      </a:r>
                    </a:p>
                    <a:p>
                      <a:r>
                        <a:rPr lang="en-US" sz="1400" b="0" i="0" u="none" strike="noStrike" cap="none" dirty="0">
                          <a:solidFill>
                            <a:schemeClr val="lt1"/>
                          </a:solidFill>
                          <a:effectLst/>
                          <a:latin typeface="Montserrat" panose="00000500000000000000" pitchFamily="2" charset="0"/>
                          <a:ea typeface="+mn-ea"/>
                          <a:cs typeface="+mn-cs"/>
                          <a:sym typeface="Arial"/>
                        </a:rPr>
                        <a:t>There are some rides which is over 100 miles i.e. 160.93 km</a:t>
                      </a:r>
                    </a:p>
                    <a:p>
                      <a:r>
                        <a:rPr lang="en-US" sz="1400" b="0" i="0" u="none" strike="noStrike" cap="none" dirty="0">
                          <a:solidFill>
                            <a:schemeClr val="lt1"/>
                          </a:solidFill>
                          <a:effectLst/>
                          <a:latin typeface="Montserrat" panose="00000500000000000000" pitchFamily="2" charset="0"/>
                          <a:ea typeface="+mn-ea"/>
                          <a:cs typeface="+mn-cs"/>
                          <a:sym typeface="Arial"/>
                        </a:rPr>
                        <a:t>There are some rides which is 0 miles i.e. 0 km.</a:t>
                      </a:r>
                    </a:p>
                    <a:p>
                      <a:r>
                        <a:rPr lang="en-US" sz="1400" b="0" i="0" u="none" strike="noStrike" cap="none" dirty="0">
                          <a:solidFill>
                            <a:schemeClr val="lt1"/>
                          </a:solidFill>
                          <a:effectLst/>
                          <a:latin typeface="Montserrat" panose="00000500000000000000" pitchFamily="2" charset="0"/>
                          <a:ea typeface="+mn-ea"/>
                          <a:cs typeface="+mn-cs"/>
                          <a:sym typeface="Arial"/>
                        </a:rPr>
                        <a:t>There are 5897 rides which is 0 miles i.e. 0 km.</a:t>
                      </a:r>
                    </a:p>
                  </a:txBody>
                  <a:tcPr/>
                </a:tc>
                <a:extLst>
                  <a:ext uri="{0D108BD9-81ED-4DB2-BD59-A6C34878D82A}">
                    <a16:rowId xmlns:a16="http://schemas.microsoft.com/office/drawing/2014/main" val="1205024391"/>
                  </a:ext>
                </a:extLst>
              </a:tr>
            </a:tbl>
          </a:graphicData>
        </a:graphic>
      </p:graphicFrame>
      <p:graphicFrame>
        <p:nvGraphicFramePr>
          <p:cNvPr id="4" name="Table 4">
            <a:extLst>
              <a:ext uri="{FF2B5EF4-FFF2-40B4-BE49-F238E27FC236}">
                <a16:creationId xmlns:a16="http://schemas.microsoft.com/office/drawing/2014/main" id="{CB4FA38D-673F-828B-2EC3-7050961A0362}"/>
              </a:ext>
            </a:extLst>
          </p:cNvPr>
          <p:cNvGraphicFramePr>
            <a:graphicFrameLocks noGrp="1"/>
          </p:cNvGraphicFramePr>
          <p:nvPr>
            <p:extLst>
              <p:ext uri="{D42A27DB-BD31-4B8C-83A1-F6EECF244321}">
                <p14:modId xmlns:p14="http://schemas.microsoft.com/office/powerpoint/2010/main" val="3969872982"/>
              </p:ext>
            </p:extLst>
          </p:nvPr>
        </p:nvGraphicFramePr>
        <p:xfrm>
          <a:off x="542692" y="3608442"/>
          <a:ext cx="2386362" cy="1371600"/>
        </p:xfrm>
        <a:graphic>
          <a:graphicData uri="http://schemas.openxmlformats.org/drawingml/2006/table">
            <a:tbl>
              <a:tblPr firstRow="1" bandRow="1">
                <a:tableStyleId>{5C22544A-7EE6-4342-B048-85BDC9FD1C3A}</a:tableStyleId>
              </a:tblPr>
              <a:tblGrid>
                <a:gridCol w="2386362">
                  <a:extLst>
                    <a:ext uri="{9D8B030D-6E8A-4147-A177-3AD203B41FA5}">
                      <a16:colId xmlns:a16="http://schemas.microsoft.com/office/drawing/2014/main" val="1313961740"/>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bar plot:-</a:t>
                      </a:r>
                    </a:p>
                    <a:p>
                      <a:r>
                        <a:rPr lang="en-US" sz="1400" b="0" i="0" u="none" strike="noStrike" cap="none" dirty="0">
                          <a:solidFill>
                            <a:schemeClr val="lt1"/>
                          </a:solidFill>
                          <a:effectLst/>
                          <a:latin typeface="Montserrat" panose="00000500000000000000" pitchFamily="2" charset="0"/>
                          <a:ea typeface="+mn-ea"/>
                          <a:cs typeface="+mn-cs"/>
                          <a:sym typeface="Arial"/>
                        </a:rPr>
                        <a:t>Mostly the ride taken between 1 to 10 km.</a:t>
                      </a:r>
                    </a:p>
                    <a:p>
                      <a:r>
                        <a:rPr lang="en-US" sz="1400" b="0" i="0" u="none" strike="noStrike" cap="none" dirty="0">
                          <a:solidFill>
                            <a:schemeClr val="lt1"/>
                          </a:solidFill>
                          <a:effectLst/>
                          <a:latin typeface="Montserrat" panose="00000500000000000000" pitchFamily="2" charset="0"/>
                          <a:ea typeface="+mn-ea"/>
                          <a:cs typeface="+mn-cs"/>
                          <a:sym typeface="Arial"/>
                        </a:rPr>
                        <a:t>Most of the ride taken between 0 to 30 km.</a:t>
                      </a:r>
                    </a:p>
                    <a:p>
                      <a:endParaRPr lang="en-IN" dirty="0"/>
                    </a:p>
                  </a:txBody>
                  <a:tcPr/>
                </a:tc>
                <a:extLst>
                  <a:ext uri="{0D108BD9-81ED-4DB2-BD59-A6C34878D82A}">
                    <a16:rowId xmlns:a16="http://schemas.microsoft.com/office/drawing/2014/main" val="1408436129"/>
                  </a:ext>
                </a:extLst>
              </a:tr>
            </a:tbl>
          </a:graphicData>
        </a:graphic>
      </p:graphicFrame>
    </p:spTree>
    <p:extLst>
      <p:ext uri="{BB962C8B-B14F-4D97-AF65-F5344CB8AC3E}">
        <p14:creationId xmlns:p14="http://schemas.microsoft.com/office/powerpoint/2010/main" val="23706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A292-3B6C-4291-DF83-5B3DAEF9C245}"/>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R</a:t>
            </a:r>
            <a:r>
              <a:rPr lang="en-IN" b="1" i="0" dirty="0">
                <a:solidFill>
                  <a:srgbClr val="C00000"/>
                </a:solidFill>
                <a:effectLst/>
                <a:latin typeface="Montserrat" panose="00000500000000000000" pitchFamily="2" charset="0"/>
              </a:rPr>
              <a:t>ide Record</a:t>
            </a:r>
            <a:endParaRPr lang="en-IN" b="1" dirty="0">
              <a:solidFill>
                <a:srgbClr val="C00000"/>
              </a:solidFill>
              <a:latin typeface="Montserrat" panose="00000500000000000000" pitchFamily="2" charset="0"/>
            </a:endParaRPr>
          </a:p>
        </p:txBody>
      </p:sp>
      <p:pic>
        <p:nvPicPr>
          <p:cNvPr id="8194" name="Picture 2">
            <a:extLst>
              <a:ext uri="{FF2B5EF4-FFF2-40B4-BE49-F238E27FC236}">
                <a16:creationId xmlns:a16="http://schemas.microsoft.com/office/drawing/2014/main" id="{22CC7D09-569D-579A-6487-253331AAC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275" y="1017725"/>
            <a:ext cx="4276725" cy="34427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ADBC29F3-494F-A310-E5BA-046EF22C8553}"/>
              </a:ext>
            </a:extLst>
          </p:cNvPr>
          <p:cNvGraphicFramePr>
            <a:graphicFrameLocks noGrp="1"/>
          </p:cNvGraphicFramePr>
          <p:nvPr>
            <p:extLst>
              <p:ext uri="{D42A27DB-BD31-4B8C-83A1-F6EECF244321}">
                <p14:modId xmlns:p14="http://schemas.microsoft.com/office/powerpoint/2010/main" val="3252679360"/>
              </p:ext>
            </p:extLst>
          </p:nvPr>
        </p:nvGraphicFramePr>
        <p:xfrm>
          <a:off x="453482" y="1164219"/>
          <a:ext cx="3389971" cy="3291840"/>
        </p:xfrm>
        <a:graphic>
          <a:graphicData uri="http://schemas.openxmlformats.org/drawingml/2006/table">
            <a:tbl>
              <a:tblPr firstRow="1" bandRow="1">
                <a:tableStyleId>{5C22544A-7EE6-4342-B048-85BDC9FD1C3A}</a:tableStyleId>
              </a:tblPr>
              <a:tblGrid>
                <a:gridCol w="3389971">
                  <a:extLst>
                    <a:ext uri="{9D8B030D-6E8A-4147-A177-3AD203B41FA5}">
                      <a16:colId xmlns:a16="http://schemas.microsoft.com/office/drawing/2014/main" val="3179119205"/>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pie chart:-</a:t>
                      </a:r>
                    </a:p>
                    <a:p>
                      <a:r>
                        <a:rPr lang="en-US" sz="1400" b="0" i="0" u="none" strike="noStrike" cap="none" dirty="0">
                          <a:solidFill>
                            <a:schemeClr val="lt1"/>
                          </a:solidFill>
                          <a:effectLst/>
                          <a:latin typeface="Montserrat" panose="00000500000000000000" pitchFamily="2" charset="0"/>
                          <a:ea typeface="+mn-ea"/>
                          <a:cs typeface="+mn-cs"/>
                          <a:sym typeface="Arial"/>
                        </a:rPr>
                        <a:t>shows that only about 0.6% of the ride details were stored in the vehicle first before sending it to the server.</a:t>
                      </a:r>
                    </a:p>
                    <a:p>
                      <a:r>
                        <a:rPr lang="en-US" sz="1400" b="0" i="0" u="none" strike="noStrike" cap="none" dirty="0">
                          <a:solidFill>
                            <a:schemeClr val="lt1"/>
                          </a:solidFill>
                          <a:effectLst/>
                          <a:latin typeface="Montserrat" panose="00000500000000000000" pitchFamily="2" charset="0"/>
                          <a:ea typeface="+mn-ea"/>
                          <a:cs typeface="+mn-cs"/>
                          <a:sym typeface="Arial"/>
                        </a:rPr>
                        <a:t>shows that 99.4% of the ride details were not stored in the vehicle first before sending it to the server.</a:t>
                      </a:r>
                    </a:p>
                    <a:p>
                      <a:r>
                        <a:rPr lang="en-US" sz="1400" b="0" i="0" u="none" strike="noStrike" cap="none" dirty="0">
                          <a:solidFill>
                            <a:schemeClr val="lt1"/>
                          </a:solidFill>
                          <a:effectLst/>
                          <a:latin typeface="Montserrat" panose="00000500000000000000" pitchFamily="2" charset="0"/>
                          <a:ea typeface="+mn-ea"/>
                          <a:cs typeface="+mn-cs"/>
                          <a:sym typeface="Arial"/>
                        </a:rPr>
                        <a:t>Its shows that only 8045 ride details were stored in the vehicle first before sending it to the server.</a:t>
                      </a:r>
                    </a:p>
                    <a:p>
                      <a:r>
                        <a:rPr lang="en-US" sz="1400" b="0" i="0" u="none" strike="noStrike" cap="none" dirty="0">
                          <a:solidFill>
                            <a:schemeClr val="lt1"/>
                          </a:solidFill>
                          <a:effectLst/>
                          <a:latin typeface="Montserrat" panose="00000500000000000000" pitchFamily="2" charset="0"/>
                          <a:ea typeface="+mn-ea"/>
                          <a:cs typeface="+mn-cs"/>
                          <a:sym typeface="Arial"/>
                        </a:rPr>
                        <a:t>shows that 1450599 of the ride details were not stored in the vehicle first before sending it to the server.</a:t>
                      </a:r>
                    </a:p>
                  </a:txBody>
                  <a:tcPr/>
                </a:tc>
                <a:extLst>
                  <a:ext uri="{0D108BD9-81ED-4DB2-BD59-A6C34878D82A}">
                    <a16:rowId xmlns:a16="http://schemas.microsoft.com/office/drawing/2014/main" val="3577261474"/>
                  </a:ext>
                </a:extLst>
              </a:tr>
            </a:tbl>
          </a:graphicData>
        </a:graphic>
      </p:graphicFrame>
    </p:spTree>
    <p:extLst>
      <p:ext uri="{BB962C8B-B14F-4D97-AF65-F5344CB8AC3E}">
        <p14:creationId xmlns:p14="http://schemas.microsoft.com/office/powerpoint/2010/main" val="286080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558D-3B93-C245-95F1-2808B6CA3D68}"/>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a:t>
            </a:r>
            <a:r>
              <a:rPr lang="en-IN" b="1" dirty="0">
                <a:solidFill>
                  <a:srgbClr val="C00000"/>
                </a:solidFill>
                <a:effectLst/>
                <a:latin typeface="Montserrat" panose="00000500000000000000" pitchFamily="2" charset="0"/>
              </a:rPr>
              <a:t>Rides Per Hour</a:t>
            </a:r>
            <a:br>
              <a:rPr lang="en-IN" b="1" dirty="0">
                <a:solidFill>
                  <a:srgbClr val="C00000"/>
                </a:solidFill>
                <a:effectLst/>
                <a:latin typeface="Montserrat" panose="00000500000000000000" pitchFamily="2" charset="0"/>
              </a:rPr>
            </a:br>
            <a:endParaRPr lang="en-IN" b="1" dirty="0">
              <a:solidFill>
                <a:srgbClr val="C00000"/>
              </a:solidFill>
              <a:latin typeface="Montserrat" panose="00000500000000000000" pitchFamily="2" charset="0"/>
            </a:endParaRPr>
          </a:p>
        </p:txBody>
      </p:sp>
      <p:pic>
        <p:nvPicPr>
          <p:cNvPr id="9218" name="Picture 2">
            <a:extLst>
              <a:ext uri="{FF2B5EF4-FFF2-40B4-BE49-F238E27FC236}">
                <a16:creationId xmlns:a16="http://schemas.microsoft.com/office/drawing/2014/main" id="{D192F816-33BA-4A3D-9E39-F31328CD4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307" y="1070517"/>
            <a:ext cx="5114693" cy="2872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BCF88DC3-2820-7749-EE00-5A084DA389A1}"/>
              </a:ext>
            </a:extLst>
          </p:cNvPr>
          <p:cNvGraphicFramePr>
            <a:graphicFrameLocks noGrp="1"/>
          </p:cNvGraphicFramePr>
          <p:nvPr>
            <p:extLst>
              <p:ext uri="{D42A27DB-BD31-4B8C-83A1-F6EECF244321}">
                <p14:modId xmlns:p14="http://schemas.microsoft.com/office/powerpoint/2010/main" val="3337002112"/>
              </p:ext>
            </p:extLst>
          </p:nvPr>
        </p:nvGraphicFramePr>
        <p:xfrm>
          <a:off x="475785" y="1186521"/>
          <a:ext cx="2103863" cy="2651760"/>
        </p:xfrm>
        <a:graphic>
          <a:graphicData uri="http://schemas.openxmlformats.org/drawingml/2006/table">
            <a:tbl>
              <a:tblPr firstRow="1" bandRow="1">
                <a:tableStyleId>{5C22544A-7EE6-4342-B048-85BDC9FD1C3A}</a:tableStyleId>
              </a:tblPr>
              <a:tblGrid>
                <a:gridCol w="2103863">
                  <a:extLst>
                    <a:ext uri="{9D8B030D-6E8A-4147-A177-3AD203B41FA5}">
                      <a16:colId xmlns:a16="http://schemas.microsoft.com/office/drawing/2014/main" val="709957010"/>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a:t>
                      </a:r>
                    </a:p>
                    <a:p>
                      <a:r>
                        <a:rPr lang="en-US" sz="1400" b="0" i="0" u="none" strike="noStrike" cap="none" dirty="0">
                          <a:solidFill>
                            <a:schemeClr val="lt1"/>
                          </a:solidFill>
                          <a:effectLst/>
                          <a:latin typeface="Montserrat" panose="00000500000000000000" pitchFamily="2" charset="0"/>
                          <a:ea typeface="+mn-ea"/>
                          <a:cs typeface="+mn-cs"/>
                          <a:sym typeface="Arial"/>
                        </a:rPr>
                        <a:t>It's inline with the general trend of taxi pickups which starts increasing from 6AM in the morning and then declines from late evening i.e. around 8 PM. There is no unusual behavior here.</a:t>
                      </a:r>
                    </a:p>
                    <a:p>
                      <a:endParaRPr lang="en-IN" dirty="0"/>
                    </a:p>
                  </a:txBody>
                  <a:tcPr/>
                </a:tc>
                <a:extLst>
                  <a:ext uri="{0D108BD9-81ED-4DB2-BD59-A6C34878D82A}">
                    <a16:rowId xmlns:a16="http://schemas.microsoft.com/office/drawing/2014/main" val="2200060897"/>
                  </a:ext>
                </a:extLst>
              </a:tr>
            </a:tbl>
          </a:graphicData>
        </a:graphic>
      </p:graphicFrame>
    </p:spTree>
    <p:extLst>
      <p:ext uri="{BB962C8B-B14F-4D97-AF65-F5344CB8AC3E}">
        <p14:creationId xmlns:p14="http://schemas.microsoft.com/office/powerpoint/2010/main" val="168640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083E-E635-1B3F-49C7-9B5146DA4CEC}"/>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a:t>
            </a:r>
            <a:r>
              <a:rPr lang="en-IN" b="1" dirty="0">
                <a:solidFill>
                  <a:srgbClr val="C00000"/>
                </a:solidFill>
                <a:effectLst/>
                <a:latin typeface="Montserrat" panose="00000500000000000000" pitchFamily="2" charset="0"/>
              </a:rPr>
              <a:t>Rides Per Day</a:t>
            </a:r>
            <a:br>
              <a:rPr lang="en-IN" b="0" dirty="0">
                <a:solidFill>
                  <a:srgbClr val="000000"/>
                </a:solidFill>
                <a:effectLst/>
                <a:latin typeface="Courier New" panose="02070309020205020404" pitchFamily="49" charset="0"/>
              </a:rPr>
            </a:br>
            <a:endParaRPr lang="en-IN" dirty="0"/>
          </a:p>
        </p:txBody>
      </p:sp>
      <p:pic>
        <p:nvPicPr>
          <p:cNvPr id="10242" name="Picture 2">
            <a:extLst>
              <a:ext uri="{FF2B5EF4-FFF2-40B4-BE49-F238E27FC236}">
                <a16:creationId xmlns:a16="http://schemas.microsoft.com/office/drawing/2014/main" id="{66352DE0-4F3B-AA98-FD92-5E46363B5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794" y="1085385"/>
            <a:ext cx="5114693" cy="24507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8D32D117-C5A9-804B-D4B7-B02D978E6BDE}"/>
              </a:ext>
            </a:extLst>
          </p:cNvPr>
          <p:cNvGraphicFramePr>
            <a:graphicFrameLocks noGrp="1"/>
          </p:cNvGraphicFramePr>
          <p:nvPr>
            <p:extLst>
              <p:ext uri="{D42A27DB-BD31-4B8C-83A1-F6EECF244321}">
                <p14:modId xmlns:p14="http://schemas.microsoft.com/office/powerpoint/2010/main" val="2163782425"/>
              </p:ext>
            </p:extLst>
          </p:nvPr>
        </p:nvGraphicFramePr>
        <p:xfrm>
          <a:off x="438614" y="1085385"/>
          <a:ext cx="2148468" cy="3078480"/>
        </p:xfrm>
        <a:graphic>
          <a:graphicData uri="http://schemas.openxmlformats.org/drawingml/2006/table">
            <a:tbl>
              <a:tblPr firstRow="1" bandRow="1">
                <a:tableStyleId>{5C22544A-7EE6-4342-B048-85BDC9FD1C3A}</a:tableStyleId>
              </a:tblPr>
              <a:tblGrid>
                <a:gridCol w="2148468">
                  <a:extLst>
                    <a:ext uri="{9D8B030D-6E8A-4147-A177-3AD203B41FA5}">
                      <a16:colId xmlns:a16="http://schemas.microsoft.com/office/drawing/2014/main" val="91571742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a:t>
                      </a:r>
                    </a:p>
                    <a:p>
                      <a:r>
                        <a:rPr lang="en-US" sz="1400" b="0" i="0" u="none" strike="noStrike" cap="none" dirty="0">
                          <a:solidFill>
                            <a:schemeClr val="lt1"/>
                          </a:solidFill>
                          <a:effectLst/>
                          <a:latin typeface="Montserrat" panose="00000500000000000000" pitchFamily="2" charset="0"/>
                          <a:ea typeface="+mn-ea"/>
                          <a:cs typeface="+mn-cs"/>
                          <a:sym typeface="Arial"/>
                        </a:rPr>
                        <a:t>Here we can see an gradually increasing trend of taxi pickups starting from Monday till Friday. The trend starts declining from </a:t>
                      </a:r>
                      <a:r>
                        <a:rPr lang="en-US" sz="1400" b="0" i="0" u="none" strike="noStrike" cap="none" dirty="0" err="1">
                          <a:solidFill>
                            <a:schemeClr val="lt1"/>
                          </a:solidFill>
                          <a:effectLst/>
                          <a:latin typeface="Montserrat" panose="00000500000000000000" pitchFamily="2" charset="0"/>
                          <a:ea typeface="+mn-ea"/>
                          <a:cs typeface="+mn-cs"/>
                          <a:sym typeface="Arial"/>
                        </a:rPr>
                        <a:t>saturday</a:t>
                      </a:r>
                      <a:r>
                        <a:rPr lang="en-US" sz="1400" b="0" i="0" u="none" strike="noStrike" cap="none" dirty="0">
                          <a:solidFill>
                            <a:schemeClr val="lt1"/>
                          </a:solidFill>
                          <a:effectLst/>
                          <a:latin typeface="Montserrat" panose="00000500000000000000" pitchFamily="2" charset="0"/>
                          <a:ea typeface="+mn-ea"/>
                          <a:cs typeface="+mn-cs"/>
                          <a:sym typeface="Arial"/>
                        </a:rPr>
                        <a:t> till </a:t>
                      </a:r>
                      <a:r>
                        <a:rPr lang="en-US" sz="1400" b="0" i="0" u="none" strike="noStrike" cap="none" dirty="0" err="1">
                          <a:solidFill>
                            <a:schemeClr val="lt1"/>
                          </a:solidFill>
                          <a:effectLst/>
                          <a:latin typeface="Montserrat" panose="00000500000000000000" pitchFamily="2" charset="0"/>
                          <a:ea typeface="+mn-ea"/>
                          <a:cs typeface="+mn-cs"/>
                          <a:sym typeface="Arial"/>
                        </a:rPr>
                        <a:t>monday</a:t>
                      </a:r>
                      <a:r>
                        <a:rPr lang="en-US" sz="1400" b="0" i="0" u="none" strike="noStrike" cap="none" dirty="0">
                          <a:solidFill>
                            <a:schemeClr val="lt1"/>
                          </a:solidFill>
                          <a:effectLst/>
                          <a:latin typeface="Montserrat" panose="00000500000000000000" pitchFamily="2" charset="0"/>
                          <a:ea typeface="+mn-ea"/>
                          <a:cs typeface="+mn-cs"/>
                          <a:sym typeface="Arial"/>
                        </a:rPr>
                        <a:t> which is normal where some office going people likes to stay at home for rest on the weekends.</a:t>
                      </a:r>
                    </a:p>
                    <a:p>
                      <a:endParaRPr lang="en-IN" dirty="0"/>
                    </a:p>
                  </a:txBody>
                  <a:tcPr/>
                </a:tc>
                <a:extLst>
                  <a:ext uri="{0D108BD9-81ED-4DB2-BD59-A6C34878D82A}">
                    <a16:rowId xmlns:a16="http://schemas.microsoft.com/office/drawing/2014/main" val="3352656325"/>
                  </a:ext>
                </a:extLst>
              </a:tr>
            </a:tbl>
          </a:graphicData>
        </a:graphic>
      </p:graphicFrame>
    </p:spTree>
    <p:extLst>
      <p:ext uri="{BB962C8B-B14F-4D97-AF65-F5344CB8AC3E}">
        <p14:creationId xmlns:p14="http://schemas.microsoft.com/office/powerpoint/2010/main" val="127257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CBE0-2C11-E1BA-4F6F-FCB9C23AE1AA}"/>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a:t>
            </a:r>
            <a:r>
              <a:rPr lang="en-IN" b="1" dirty="0">
                <a:solidFill>
                  <a:srgbClr val="C00000"/>
                </a:solidFill>
                <a:effectLst/>
                <a:latin typeface="Montserrat" panose="00000500000000000000" pitchFamily="2" charset="0"/>
              </a:rPr>
              <a:t>Rides Per Month</a:t>
            </a:r>
            <a:br>
              <a:rPr lang="en-IN" b="0" dirty="0">
                <a:solidFill>
                  <a:srgbClr val="000000"/>
                </a:solidFill>
                <a:effectLst/>
                <a:latin typeface="Courier New" panose="02070309020205020404" pitchFamily="49" charset="0"/>
              </a:rPr>
            </a:br>
            <a:endParaRPr lang="en-IN" dirty="0"/>
          </a:p>
        </p:txBody>
      </p:sp>
      <p:pic>
        <p:nvPicPr>
          <p:cNvPr id="11266" name="Picture 2">
            <a:extLst>
              <a:ext uri="{FF2B5EF4-FFF2-40B4-BE49-F238E27FC236}">
                <a16:creationId xmlns:a16="http://schemas.microsoft.com/office/drawing/2014/main" id="{6B9B38F5-4DE8-F7E7-BF23-48F1DCE82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23369"/>
            <a:ext cx="4490224" cy="28967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725753A9-4C72-EDA5-5EBF-FD9E5CAB0F9E}"/>
              </a:ext>
            </a:extLst>
          </p:cNvPr>
          <p:cNvGraphicFramePr>
            <a:graphicFrameLocks noGrp="1"/>
          </p:cNvGraphicFramePr>
          <p:nvPr>
            <p:extLst>
              <p:ext uri="{D42A27DB-BD31-4B8C-83A1-F6EECF244321}">
                <p14:modId xmlns:p14="http://schemas.microsoft.com/office/powerpoint/2010/main" val="259702734"/>
              </p:ext>
            </p:extLst>
          </p:nvPr>
        </p:nvGraphicFramePr>
        <p:xfrm>
          <a:off x="371707" y="1123369"/>
          <a:ext cx="2438400" cy="22250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02406932"/>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a:t>
                      </a:r>
                    </a:p>
                    <a:p>
                      <a:r>
                        <a:rPr lang="en-US" sz="1400" b="0" i="0" u="none" strike="noStrike" cap="none" dirty="0">
                          <a:solidFill>
                            <a:schemeClr val="lt1"/>
                          </a:solidFill>
                          <a:effectLst/>
                          <a:latin typeface="Montserrat" panose="00000500000000000000" pitchFamily="2" charset="0"/>
                          <a:ea typeface="+mn-ea"/>
                          <a:cs typeface="+mn-cs"/>
                          <a:sym typeface="Arial"/>
                        </a:rPr>
                        <a:t>Quite a balance across the months here. It could have been more equivalent if we wouldn't have removed the inconsistent records in our study of the univariate analysis.</a:t>
                      </a:r>
                    </a:p>
                    <a:p>
                      <a:endParaRPr lang="en-IN" dirty="0"/>
                    </a:p>
                  </a:txBody>
                  <a:tcPr/>
                </a:tc>
                <a:extLst>
                  <a:ext uri="{0D108BD9-81ED-4DB2-BD59-A6C34878D82A}">
                    <a16:rowId xmlns:a16="http://schemas.microsoft.com/office/drawing/2014/main" val="3995913986"/>
                  </a:ext>
                </a:extLst>
              </a:tr>
            </a:tbl>
          </a:graphicData>
        </a:graphic>
      </p:graphicFrame>
    </p:spTree>
    <p:extLst>
      <p:ext uri="{BB962C8B-B14F-4D97-AF65-F5344CB8AC3E}">
        <p14:creationId xmlns:p14="http://schemas.microsoft.com/office/powerpoint/2010/main" val="831566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C411-1AF3-86F9-789B-4AC0CADB52B2}"/>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 Vendor </a:t>
            </a:r>
            <a:r>
              <a:rPr lang="en-IN" sz="2600" b="1" dirty="0">
                <a:solidFill>
                  <a:srgbClr val="C00000"/>
                </a:solidFill>
                <a:effectLst/>
                <a:latin typeface="Montserrat" panose="00000500000000000000" pitchFamily="2" charset="0"/>
              </a:rPr>
              <a:t>Trip Duration in Seconds</a:t>
            </a:r>
            <a:br>
              <a:rPr lang="en-IN" b="0" dirty="0">
                <a:solidFill>
                  <a:srgbClr val="000000"/>
                </a:solidFill>
                <a:effectLst/>
                <a:latin typeface="Courier New" panose="02070309020205020404" pitchFamily="49" charset="0"/>
              </a:rPr>
            </a:br>
            <a:endParaRPr lang="en-IN" dirty="0"/>
          </a:p>
        </p:txBody>
      </p:sp>
      <p:pic>
        <p:nvPicPr>
          <p:cNvPr id="12290" name="Picture 2">
            <a:extLst>
              <a:ext uri="{FF2B5EF4-FFF2-40B4-BE49-F238E27FC236}">
                <a16:creationId xmlns:a16="http://schemas.microsoft.com/office/drawing/2014/main" id="{312D6A29-02DC-AAE6-EC93-B3538CEC8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0586" y="1384610"/>
            <a:ext cx="3838575" cy="2552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1C71F728-2693-DF57-DC3B-6272219CA81C}"/>
              </a:ext>
            </a:extLst>
          </p:cNvPr>
          <p:cNvGraphicFramePr>
            <a:graphicFrameLocks noGrp="1"/>
          </p:cNvGraphicFramePr>
          <p:nvPr>
            <p:extLst>
              <p:ext uri="{D42A27DB-BD31-4B8C-83A1-F6EECF244321}">
                <p14:modId xmlns:p14="http://schemas.microsoft.com/office/powerpoint/2010/main" val="1155794281"/>
              </p:ext>
            </p:extLst>
          </p:nvPr>
        </p:nvGraphicFramePr>
        <p:xfrm>
          <a:off x="453483" y="1199190"/>
          <a:ext cx="2200507" cy="1798320"/>
        </p:xfrm>
        <a:graphic>
          <a:graphicData uri="http://schemas.openxmlformats.org/drawingml/2006/table">
            <a:tbl>
              <a:tblPr firstRow="1" bandRow="1">
                <a:tableStyleId>{5C22544A-7EE6-4342-B048-85BDC9FD1C3A}</a:tableStyleId>
              </a:tblPr>
              <a:tblGrid>
                <a:gridCol w="2200507">
                  <a:extLst>
                    <a:ext uri="{9D8B030D-6E8A-4147-A177-3AD203B41FA5}">
                      <a16:colId xmlns:a16="http://schemas.microsoft.com/office/drawing/2014/main" val="1813548217"/>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barplot</a:t>
                      </a:r>
                      <a:r>
                        <a:rPr lang="en-US" sz="1400" b="0" i="0" u="none" strike="noStrike" cap="none" dirty="0">
                          <a:solidFill>
                            <a:schemeClr val="lt1"/>
                          </a:solidFill>
                          <a:effectLst/>
                          <a:latin typeface="Montserrat" panose="00000500000000000000" pitchFamily="2" charset="0"/>
                          <a:ea typeface="+mn-ea"/>
                          <a:cs typeface="+mn-cs"/>
                          <a:sym typeface="Arial"/>
                        </a:rPr>
                        <a:t>:-</a:t>
                      </a:r>
                    </a:p>
                    <a:p>
                      <a:r>
                        <a:rPr lang="en-US" sz="1400" b="0" i="0" u="none" strike="noStrike" cap="none" dirty="0">
                          <a:solidFill>
                            <a:schemeClr val="lt1"/>
                          </a:solidFill>
                          <a:effectLst/>
                          <a:latin typeface="Montserrat" panose="00000500000000000000" pitchFamily="2" charset="0"/>
                          <a:ea typeface="+mn-ea"/>
                          <a:cs typeface="+mn-cs"/>
                          <a:sym typeface="Arial"/>
                        </a:rPr>
                        <a:t>Vendor id 2 taken more rides duration as compare to 1.</a:t>
                      </a:r>
                    </a:p>
                    <a:p>
                      <a:r>
                        <a:rPr lang="en-US" sz="1400" b="0" i="0" u="none" strike="noStrike" cap="none" dirty="0">
                          <a:solidFill>
                            <a:schemeClr val="lt1"/>
                          </a:solidFill>
                          <a:effectLst/>
                          <a:latin typeface="Montserrat" panose="00000500000000000000" pitchFamily="2" charset="0"/>
                          <a:ea typeface="+mn-ea"/>
                          <a:cs typeface="+mn-cs"/>
                          <a:sym typeface="Arial"/>
                        </a:rPr>
                        <a:t>Vendor id 1 averagely ride duration </a:t>
                      </a:r>
                      <a:r>
                        <a:rPr lang="en-US" sz="1400" b="0" i="0" u="none" strike="noStrike" cap="none" dirty="0" err="1">
                          <a:solidFill>
                            <a:schemeClr val="lt1"/>
                          </a:solidFill>
                          <a:effectLst/>
                          <a:latin typeface="Montserrat" panose="00000500000000000000" pitchFamily="2" charset="0"/>
                          <a:ea typeface="+mn-ea"/>
                          <a:cs typeface="+mn-cs"/>
                          <a:sym typeface="Arial"/>
                        </a:rPr>
                        <a:t>approx</a:t>
                      </a:r>
                      <a:r>
                        <a:rPr lang="en-US" sz="1400" b="0" i="0" u="none" strike="noStrike" cap="none" dirty="0">
                          <a:solidFill>
                            <a:schemeClr val="lt1"/>
                          </a:solidFill>
                          <a:effectLst/>
                          <a:latin typeface="Montserrat" panose="00000500000000000000" pitchFamily="2" charset="0"/>
                          <a:ea typeface="+mn-ea"/>
                          <a:cs typeface="+mn-cs"/>
                          <a:sym typeface="Arial"/>
                        </a:rPr>
                        <a:t> 200 seconds higher than 1.</a:t>
                      </a:r>
                    </a:p>
                  </a:txBody>
                  <a:tcPr/>
                </a:tc>
                <a:extLst>
                  <a:ext uri="{0D108BD9-81ED-4DB2-BD59-A6C34878D82A}">
                    <a16:rowId xmlns:a16="http://schemas.microsoft.com/office/drawing/2014/main" val="3003562023"/>
                  </a:ext>
                </a:extLst>
              </a:tr>
            </a:tbl>
          </a:graphicData>
        </a:graphic>
      </p:graphicFrame>
    </p:spTree>
    <p:extLst>
      <p:ext uri="{BB962C8B-B14F-4D97-AF65-F5344CB8AC3E}">
        <p14:creationId xmlns:p14="http://schemas.microsoft.com/office/powerpoint/2010/main" val="334703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1D7E-0841-3B08-072E-AD7828322B0A}"/>
              </a:ext>
            </a:extLst>
          </p:cNvPr>
          <p:cNvSpPr>
            <a:spLocks noGrp="1"/>
          </p:cNvSpPr>
          <p:nvPr>
            <p:ph type="title"/>
          </p:nvPr>
        </p:nvSpPr>
        <p:spPr/>
        <p:txBody>
          <a:bodyPr/>
          <a:lstStyle/>
          <a:p>
            <a:r>
              <a:rPr lang="en-IN" sz="2000" b="1" dirty="0">
                <a:solidFill>
                  <a:srgbClr val="C00000"/>
                </a:solidFill>
                <a:latin typeface="Montserrat" panose="00000500000000000000" pitchFamily="2" charset="0"/>
              </a:rPr>
              <a:t>Bivariate – </a:t>
            </a:r>
            <a:r>
              <a:rPr lang="en-IN" sz="2000" b="1" dirty="0">
                <a:solidFill>
                  <a:srgbClr val="C00000"/>
                </a:solidFill>
                <a:effectLst/>
                <a:latin typeface="Montserrat" panose="00000500000000000000" pitchFamily="2" charset="0"/>
              </a:rPr>
              <a:t>Pickup Hour Trip Duration in Seconds</a:t>
            </a:r>
            <a:br>
              <a:rPr lang="en-IN" sz="2000" b="0" dirty="0">
                <a:solidFill>
                  <a:srgbClr val="000000"/>
                </a:solidFill>
                <a:effectLst/>
                <a:latin typeface="Courier New" panose="02070309020205020404" pitchFamily="49" charset="0"/>
              </a:rPr>
            </a:br>
            <a:endParaRPr lang="en-IN" sz="2000" dirty="0"/>
          </a:p>
        </p:txBody>
      </p:sp>
      <p:pic>
        <p:nvPicPr>
          <p:cNvPr id="13314" name="Picture 2">
            <a:extLst>
              <a:ext uri="{FF2B5EF4-FFF2-40B4-BE49-F238E27FC236}">
                <a16:creationId xmlns:a16="http://schemas.microsoft.com/office/drawing/2014/main" id="{B69B975E-466F-5027-3C8D-1AE4DF3D2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990" y="1181276"/>
            <a:ext cx="4966010" cy="25580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303150E0-4DDD-F1E1-0683-4C19908B1A2F}"/>
              </a:ext>
            </a:extLst>
          </p:cNvPr>
          <p:cNvGraphicFramePr>
            <a:graphicFrameLocks noGrp="1"/>
          </p:cNvGraphicFramePr>
          <p:nvPr>
            <p:extLst>
              <p:ext uri="{D42A27DB-BD31-4B8C-83A1-F6EECF244321}">
                <p14:modId xmlns:p14="http://schemas.microsoft.com/office/powerpoint/2010/main" val="1365208406"/>
              </p:ext>
            </p:extLst>
          </p:nvPr>
        </p:nvGraphicFramePr>
        <p:xfrm>
          <a:off x="550126" y="1017725"/>
          <a:ext cx="2155902" cy="3291840"/>
        </p:xfrm>
        <a:graphic>
          <a:graphicData uri="http://schemas.openxmlformats.org/drawingml/2006/table">
            <a:tbl>
              <a:tblPr firstRow="1" bandRow="1">
                <a:tableStyleId>{5C22544A-7EE6-4342-B048-85BDC9FD1C3A}</a:tableStyleId>
              </a:tblPr>
              <a:tblGrid>
                <a:gridCol w="2155902">
                  <a:extLst>
                    <a:ext uri="{9D8B030D-6E8A-4147-A177-3AD203B41FA5}">
                      <a16:colId xmlns:a16="http://schemas.microsoft.com/office/drawing/2014/main" val="362519180"/>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point plot:-</a:t>
                      </a:r>
                    </a:p>
                    <a:p>
                      <a:r>
                        <a:rPr lang="en-US" sz="1400" b="0" i="0" u="none" strike="noStrike" cap="none" dirty="0">
                          <a:solidFill>
                            <a:schemeClr val="lt1"/>
                          </a:solidFill>
                          <a:effectLst/>
                          <a:latin typeface="Montserrat" panose="00000500000000000000" pitchFamily="2" charset="0"/>
                          <a:ea typeface="+mn-ea"/>
                          <a:cs typeface="+mn-cs"/>
                          <a:sym typeface="Arial"/>
                        </a:rPr>
                        <a:t>Average rides duration less at 6 AM when their minimum </a:t>
                      </a:r>
                      <a:r>
                        <a:rPr lang="en-US" sz="1400" b="0" i="0" u="none" strike="noStrike" cap="none" dirty="0" err="1">
                          <a:solidFill>
                            <a:schemeClr val="lt1"/>
                          </a:solidFill>
                          <a:effectLst/>
                          <a:latin typeface="Montserrat" panose="00000500000000000000" pitchFamily="2" charset="0"/>
                          <a:ea typeface="+mn-ea"/>
                          <a:cs typeface="+mn-cs"/>
                          <a:sym typeface="Arial"/>
                        </a:rPr>
                        <a:t>trafic</a:t>
                      </a:r>
                      <a:r>
                        <a:rPr lang="en-US" sz="1400" b="0" i="0" u="none" strike="noStrike" cap="none" dirty="0">
                          <a:solidFill>
                            <a:schemeClr val="lt1"/>
                          </a:solidFill>
                          <a:effectLst/>
                          <a:latin typeface="Montserrat" panose="00000500000000000000" pitchFamily="2" charset="0"/>
                          <a:ea typeface="+mn-ea"/>
                          <a:cs typeface="+mn-cs"/>
                          <a:sym typeface="Arial"/>
                        </a:rPr>
                        <a:t> on roads.</a:t>
                      </a:r>
                    </a:p>
                    <a:p>
                      <a:r>
                        <a:rPr lang="en-US" sz="1400" b="0" i="0" u="none" strike="noStrike" cap="none" dirty="0">
                          <a:solidFill>
                            <a:schemeClr val="lt1"/>
                          </a:solidFill>
                          <a:effectLst/>
                          <a:latin typeface="Montserrat" panose="00000500000000000000" pitchFamily="2" charset="0"/>
                          <a:ea typeface="+mn-ea"/>
                          <a:cs typeface="+mn-cs"/>
                          <a:sym typeface="Arial"/>
                        </a:rPr>
                        <a:t>Average rides duration high at 3 PM when their maximum </a:t>
                      </a:r>
                      <a:r>
                        <a:rPr lang="en-US" sz="1400" b="0" i="0" u="none" strike="noStrike" cap="none" dirty="0" err="1">
                          <a:solidFill>
                            <a:schemeClr val="lt1"/>
                          </a:solidFill>
                          <a:effectLst/>
                          <a:latin typeface="Montserrat" panose="00000500000000000000" pitchFamily="2" charset="0"/>
                          <a:ea typeface="+mn-ea"/>
                          <a:cs typeface="+mn-cs"/>
                          <a:sym typeface="Arial"/>
                        </a:rPr>
                        <a:t>trafic</a:t>
                      </a:r>
                      <a:r>
                        <a:rPr lang="en-US" sz="1400" b="0" i="0" u="none" strike="noStrike" cap="none" dirty="0">
                          <a:solidFill>
                            <a:schemeClr val="lt1"/>
                          </a:solidFill>
                          <a:effectLst/>
                          <a:latin typeface="Montserrat" panose="00000500000000000000" pitchFamily="2" charset="0"/>
                          <a:ea typeface="+mn-ea"/>
                          <a:cs typeface="+mn-cs"/>
                          <a:sym typeface="Arial"/>
                        </a:rPr>
                        <a:t> on roads.</a:t>
                      </a:r>
                    </a:p>
                    <a:p>
                      <a:r>
                        <a:rPr lang="en-US" sz="1400" b="0" i="0" u="none" strike="noStrike" cap="none" dirty="0">
                          <a:solidFill>
                            <a:schemeClr val="lt1"/>
                          </a:solidFill>
                          <a:effectLst/>
                          <a:latin typeface="Montserrat" panose="00000500000000000000" pitchFamily="2" charset="0"/>
                          <a:ea typeface="+mn-ea"/>
                          <a:cs typeface="+mn-cs"/>
                          <a:sym typeface="Arial"/>
                        </a:rPr>
                        <a:t>Ride duration on an average is similar during early morning hours i.e. before 6 AM &amp; late evening hours i.e. after 6 PM.</a:t>
                      </a:r>
                    </a:p>
                  </a:txBody>
                  <a:tcPr/>
                </a:tc>
                <a:extLst>
                  <a:ext uri="{0D108BD9-81ED-4DB2-BD59-A6C34878D82A}">
                    <a16:rowId xmlns:a16="http://schemas.microsoft.com/office/drawing/2014/main" val="3014563172"/>
                  </a:ext>
                </a:extLst>
              </a:tr>
            </a:tbl>
          </a:graphicData>
        </a:graphic>
      </p:graphicFrame>
    </p:spTree>
    <p:extLst>
      <p:ext uri="{BB962C8B-B14F-4D97-AF65-F5344CB8AC3E}">
        <p14:creationId xmlns:p14="http://schemas.microsoft.com/office/powerpoint/2010/main" val="184130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1D96-9FB5-72CB-B953-D4C477506547}"/>
              </a:ext>
            </a:extLst>
          </p:cNvPr>
          <p:cNvSpPr>
            <a:spLocks noGrp="1"/>
          </p:cNvSpPr>
          <p:nvPr>
            <p:ph type="title"/>
          </p:nvPr>
        </p:nvSpPr>
        <p:spPr/>
        <p:txBody>
          <a:bodyPr/>
          <a:lstStyle/>
          <a:p>
            <a:r>
              <a:rPr lang="en-IN" sz="2400" b="1" dirty="0">
                <a:solidFill>
                  <a:srgbClr val="C00000"/>
                </a:solidFill>
                <a:latin typeface="Montserrat" panose="00000500000000000000" pitchFamily="2" charset="0"/>
              </a:rPr>
              <a:t>Bivariate – </a:t>
            </a:r>
            <a:r>
              <a:rPr lang="en-IN" sz="2400" b="1" dirty="0">
                <a:solidFill>
                  <a:srgbClr val="C00000"/>
                </a:solidFill>
                <a:effectLst/>
                <a:latin typeface="Montserrat" panose="00000500000000000000" pitchFamily="2" charset="0"/>
              </a:rPr>
              <a:t>Day in Week Trip Duration in Seconds</a:t>
            </a:r>
            <a:br>
              <a:rPr lang="en-IN" b="0" dirty="0">
                <a:solidFill>
                  <a:srgbClr val="000000"/>
                </a:solidFill>
                <a:effectLst/>
                <a:latin typeface="Courier New" panose="02070309020205020404" pitchFamily="49" charset="0"/>
              </a:rPr>
            </a:br>
            <a:endParaRPr lang="en-IN" dirty="0"/>
          </a:p>
        </p:txBody>
      </p:sp>
      <p:pic>
        <p:nvPicPr>
          <p:cNvPr id="14338" name="Picture 2">
            <a:extLst>
              <a:ext uri="{FF2B5EF4-FFF2-40B4-BE49-F238E27FC236}">
                <a16:creationId xmlns:a16="http://schemas.microsoft.com/office/drawing/2014/main" id="{097BB785-6BF6-682E-8A8F-77C42764C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527" y="1195659"/>
            <a:ext cx="4631473" cy="3213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FC07944-693D-0192-5DF1-984A802E16D3}"/>
              </a:ext>
            </a:extLst>
          </p:cNvPr>
          <p:cNvGraphicFramePr>
            <a:graphicFrameLocks noGrp="1"/>
          </p:cNvGraphicFramePr>
          <p:nvPr>
            <p:extLst>
              <p:ext uri="{D42A27DB-BD31-4B8C-83A1-F6EECF244321}">
                <p14:modId xmlns:p14="http://schemas.microsoft.com/office/powerpoint/2010/main" val="1965776779"/>
              </p:ext>
            </p:extLst>
          </p:nvPr>
        </p:nvGraphicFramePr>
        <p:xfrm>
          <a:off x="460917" y="1104745"/>
          <a:ext cx="2334322" cy="2865120"/>
        </p:xfrm>
        <a:graphic>
          <a:graphicData uri="http://schemas.openxmlformats.org/drawingml/2006/table">
            <a:tbl>
              <a:tblPr firstRow="1" bandRow="1">
                <a:tableStyleId>{5C22544A-7EE6-4342-B048-85BDC9FD1C3A}</a:tableStyleId>
              </a:tblPr>
              <a:tblGrid>
                <a:gridCol w="2334322">
                  <a:extLst>
                    <a:ext uri="{9D8B030D-6E8A-4147-A177-3AD203B41FA5}">
                      <a16:colId xmlns:a16="http://schemas.microsoft.com/office/drawing/2014/main" val="2647380835"/>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point plot:-</a:t>
                      </a:r>
                    </a:p>
                    <a:p>
                      <a:r>
                        <a:rPr lang="en-US" sz="1400" b="0" i="0" u="none" strike="noStrike" cap="none" dirty="0">
                          <a:solidFill>
                            <a:schemeClr val="lt1"/>
                          </a:solidFill>
                          <a:effectLst/>
                          <a:latin typeface="Montserrat" panose="00000500000000000000" pitchFamily="2" charset="0"/>
                          <a:ea typeface="+mn-ea"/>
                          <a:cs typeface="+mn-cs"/>
                          <a:sym typeface="Arial"/>
                        </a:rPr>
                        <a:t>We can see that ride duration is almost equally distributed across the week on a scale of 0-1000 minutes with minimal difference in the duration times. Also, it is observed that trip duration on </a:t>
                      </a:r>
                      <a:r>
                        <a:rPr lang="en-US" sz="1400" b="0" i="0" u="none" strike="noStrike" cap="none" dirty="0" err="1">
                          <a:solidFill>
                            <a:schemeClr val="lt1"/>
                          </a:solidFill>
                          <a:effectLst/>
                          <a:latin typeface="Montserrat" panose="00000500000000000000" pitchFamily="2" charset="0"/>
                          <a:ea typeface="+mn-ea"/>
                          <a:cs typeface="+mn-cs"/>
                          <a:sym typeface="Arial"/>
                        </a:rPr>
                        <a:t>thursday</a:t>
                      </a:r>
                      <a:r>
                        <a:rPr lang="en-US" sz="1400" b="0" i="0" u="none" strike="noStrike" cap="none" dirty="0">
                          <a:solidFill>
                            <a:schemeClr val="lt1"/>
                          </a:solidFill>
                          <a:effectLst/>
                          <a:latin typeface="Montserrat" panose="00000500000000000000" pitchFamily="2" charset="0"/>
                          <a:ea typeface="+mn-ea"/>
                          <a:cs typeface="+mn-cs"/>
                          <a:sym typeface="Arial"/>
                        </a:rPr>
                        <a:t> is longest among all days.</a:t>
                      </a:r>
                    </a:p>
                    <a:p>
                      <a:endParaRPr lang="en-IN" dirty="0"/>
                    </a:p>
                  </a:txBody>
                  <a:tcPr/>
                </a:tc>
                <a:extLst>
                  <a:ext uri="{0D108BD9-81ED-4DB2-BD59-A6C34878D82A}">
                    <a16:rowId xmlns:a16="http://schemas.microsoft.com/office/drawing/2014/main" val="2550350760"/>
                  </a:ext>
                </a:extLst>
              </a:tr>
            </a:tbl>
          </a:graphicData>
        </a:graphic>
      </p:graphicFrame>
    </p:spTree>
    <p:extLst>
      <p:ext uri="{BB962C8B-B14F-4D97-AF65-F5344CB8AC3E}">
        <p14:creationId xmlns:p14="http://schemas.microsoft.com/office/powerpoint/2010/main" val="85396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b="1" dirty="0">
                <a:solidFill>
                  <a:srgbClr val="C00000"/>
                </a:solidFill>
                <a:latin typeface="Montserrat"/>
                <a:ea typeface="Montserrat"/>
                <a:cs typeface="Montserrat"/>
                <a:sym typeface="Montserrat"/>
              </a:rPr>
              <a:t>Topic for Discussion</a:t>
            </a:r>
            <a:endParaRPr b="1" dirty="0">
              <a:solidFill>
                <a:srgbClr val="C0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6AC4EE4-938D-ECF6-42B0-59A7D8A15248}"/>
              </a:ext>
            </a:extLst>
          </p:cNvPr>
          <p:cNvSpPr>
            <a:spLocks noGrp="1"/>
          </p:cNvSpPr>
          <p:nvPr>
            <p:ph type="body" idx="1"/>
          </p:nvPr>
        </p:nvSpPr>
        <p:spPr>
          <a:xfrm>
            <a:off x="311700" y="467596"/>
            <a:ext cx="8520600" cy="4602491"/>
          </a:xfrm>
        </p:spPr>
        <p:txBody>
          <a:bodyPr/>
          <a:lstStyle/>
          <a:p>
            <a:r>
              <a:rPr lang="en-IN" sz="1600" b="1" dirty="0">
                <a:solidFill>
                  <a:schemeClr val="bg1">
                    <a:lumMod val="50000"/>
                  </a:schemeClr>
                </a:solidFill>
                <a:latin typeface="Montserrat" panose="00000500000000000000" pitchFamily="2" charset="0"/>
              </a:rPr>
              <a:t>1. </a:t>
            </a:r>
            <a:r>
              <a:rPr lang="en-IN" sz="1600" dirty="0">
                <a:solidFill>
                  <a:schemeClr val="bg1">
                    <a:lumMod val="50000"/>
                  </a:schemeClr>
                </a:solidFill>
                <a:latin typeface="Montserrat" panose="00000500000000000000" pitchFamily="2" charset="0"/>
              </a:rPr>
              <a:t>Introduction</a:t>
            </a:r>
          </a:p>
          <a:p>
            <a:r>
              <a:rPr lang="en-IN" sz="1600" b="1" dirty="0">
                <a:solidFill>
                  <a:schemeClr val="bg1">
                    <a:lumMod val="50000"/>
                  </a:schemeClr>
                </a:solidFill>
                <a:latin typeface="Montserrat" panose="00000500000000000000" pitchFamily="2" charset="0"/>
              </a:rPr>
              <a:t>2. </a:t>
            </a:r>
            <a:r>
              <a:rPr lang="en-IN" sz="1600" dirty="0">
                <a:solidFill>
                  <a:schemeClr val="bg1">
                    <a:lumMod val="50000"/>
                  </a:schemeClr>
                </a:solidFill>
                <a:latin typeface="Montserrat" panose="00000500000000000000" pitchFamily="2" charset="0"/>
              </a:rPr>
              <a:t>Problem Statement</a:t>
            </a:r>
          </a:p>
          <a:p>
            <a:r>
              <a:rPr lang="en-IN" sz="1600" b="1" dirty="0">
                <a:solidFill>
                  <a:schemeClr val="bg1">
                    <a:lumMod val="50000"/>
                  </a:schemeClr>
                </a:solidFill>
                <a:latin typeface="Montserrat" panose="00000500000000000000" pitchFamily="2" charset="0"/>
              </a:rPr>
              <a:t>3.</a:t>
            </a:r>
            <a:r>
              <a:rPr lang="en-IN" sz="1600" dirty="0">
                <a:solidFill>
                  <a:schemeClr val="bg1">
                    <a:lumMod val="50000"/>
                  </a:schemeClr>
                </a:solidFill>
                <a:latin typeface="Montserrat" panose="00000500000000000000" pitchFamily="2" charset="0"/>
              </a:rPr>
              <a:t> Understand Dataset</a:t>
            </a:r>
          </a:p>
          <a:p>
            <a:r>
              <a:rPr lang="en-IN" sz="1600" b="1" dirty="0">
                <a:solidFill>
                  <a:schemeClr val="bg1">
                    <a:lumMod val="50000"/>
                  </a:schemeClr>
                </a:solidFill>
                <a:latin typeface="Montserrat" panose="00000500000000000000" pitchFamily="2" charset="0"/>
              </a:rPr>
              <a:t>4.</a:t>
            </a:r>
            <a:r>
              <a:rPr lang="en-IN" sz="1600" dirty="0">
                <a:solidFill>
                  <a:schemeClr val="bg1">
                    <a:lumMod val="50000"/>
                  </a:schemeClr>
                </a:solidFill>
                <a:latin typeface="Montserrat" panose="00000500000000000000" pitchFamily="2" charset="0"/>
              </a:rPr>
              <a:t> Data Wrangling</a:t>
            </a:r>
          </a:p>
          <a:p>
            <a:r>
              <a:rPr lang="en-IN" sz="1600" b="1" dirty="0">
                <a:solidFill>
                  <a:schemeClr val="bg1">
                    <a:lumMod val="50000"/>
                  </a:schemeClr>
                </a:solidFill>
                <a:latin typeface="Montserrat" panose="00000500000000000000" pitchFamily="2" charset="0"/>
              </a:rPr>
              <a:t>5.</a:t>
            </a:r>
            <a:r>
              <a:rPr lang="en-IN" sz="1600" dirty="0">
                <a:solidFill>
                  <a:schemeClr val="bg1">
                    <a:lumMod val="50000"/>
                  </a:schemeClr>
                </a:solidFill>
                <a:latin typeface="Montserrat" panose="00000500000000000000" pitchFamily="2" charset="0"/>
              </a:rPr>
              <a:t> EDA(Exploratory Data Analysis) </a:t>
            </a:r>
          </a:p>
          <a:p>
            <a:r>
              <a:rPr lang="en-IN" sz="1600" dirty="0">
                <a:solidFill>
                  <a:schemeClr val="bg1">
                    <a:lumMod val="50000"/>
                  </a:schemeClr>
                </a:solidFill>
                <a:latin typeface="Montserrat" panose="00000500000000000000" pitchFamily="2" charset="0"/>
              </a:rPr>
              <a:t>      (a) Univariate</a:t>
            </a:r>
          </a:p>
          <a:p>
            <a:r>
              <a:rPr lang="en-IN" sz="1600" dirty="0">
                <a:solidFill>
                  <a:schemeClr val="bg1">
                    <a:lumMod val="50000"/>
                  </a:schemeClr>
                </a:solidFill>
                <a:latin typeface="Montserrat" panose="00000500000000000000" pitchFamily="2" charset="0"/>
              </a:rPr>
              <a:t>      (b) Bivariate</a:t>
            </a:r>
          </a:p>
          <a:p>
            <a:r>
              <a:rPr lang="en-IN" sz="1600" dirty="0">
                <a:solidFill>
                  <a:schemeClr val="bg1">
                    <a:lumMod val="50000"/>
                  </a:schemeClr>
                </a:solidFill>
                <a:latin typeface="Montserrat" panose="00000500000000000000" pitchFamily="2" charset="0"/>
              </a:rPr>
              <a:t>      (c) Multivariate</a:t>
            </a:r>
          </a:p>
          <a:p>
            <a:r>
              <a:rPr lang="en-IN" sz="1600" b="1" dirty="0">
                <a:solidFill>
                  <a:schemeClr val="bg1">
                    <a:lumMod val="50000"/>
                  </a:schemeClr>
                </a:solidFill>
                <a:latin typeface="Montserrat" panose="00000500000000000000" pitchFamily="2" charset="0"/>
              </a:rPr>
              <a:t>6.</a:t>
            </a:r>
            <a:r>
              <a:rPr lang="en-IN" sz="1600" dirty="0">
                <a:solidFill>
                  <a:schemeClr val="bg1">
                    <a:lumMod val="50000"/>
                  </a:schemeClr>
                </a:solidFill>
                <a:latin typeface="Montserrat" panose="00000500000000000000" pitchFamily="2" charset="0"/>
              </a:rPr>
              <a:t> Hypothesis Testing</a:t>
            </a:r>
          </a:p>
          <a:p>
            <a:r>
              <a:rPr lang="en-IN" sz="1600" b="1" dirty="0">
                <a:solidFill>
                  <a:schemeClr val="bg1">
                    <a:lumMod val="50000"/>
                  </a:schemeClr>
                </a:solidFill>
                <a:latin typeface="Montserrat" panose="00000500000000000000" pitchFamily="2" charset="0"/>
              </a:rPr>
              <a:t>7.</a:t>
            </a:r>
            <a:r>
              <a:rPr lang="en-IN" sz="1600" dirty="0">
                <a:solidFill>
                  <a:schemeClr val="bg1">
                    <a:lumMod val="50000"/>
                  </a:schemeClr>
                </a:solidFill>
                <a:latin typeface="Montserrat" panose="00000500000000000000" pitchFamily="2" charset="0"/>
              </a:rPr>
              <a:t> Feature Engineering &amp; Data Pre-processing</a:t>
            </a:r>
          </a:p>
          <a:p>
            <a:r>
              <a:rPr lang="en-IN" sz="1600" b="1" dirty="0">
                <a:solidFill>
                  <a:schemeClr val="bg1">
                    <a:lumMod val="50000"/>
                  </a:schemeClr>
                </a:solidFill>
                <a:latin typeface="Montserrat" panose="00000500000000000000" pitchFamily="2" charset="0"/>
              </a:rPr>
              <a:t>8.</a:t>
            </a:r>
            <a:r>
              <a:rPr lang="en-IN" sz="1600" dirty="0">
                <a:solidFill>
                  <a:schemeClr val="bg1">
                    <a:lumMod val="50000"/>
                  </a:schemeClr>
                </a:solidFill>
                <a:latin typeface="Montserrat" panose="00000500000000000000" pitchFamily="2" charset="0"/>
              </a:rPr>
              <a:t> </a:t>
            </a:r>
            <a:r>
              <a:rPr lang="en-IN" sz="1600" i="0" dirty="0">
                <a:solidFill>
                  <a:schemeClr val="bg1">
                    <a:lumMod val="50000"/>
                  </a:schemeClr>
                </a:solidFill>
                <a:effectLst/>
                <a:latin typeface="Montserrat" panose="00000500000000000000" pitchFamily="2" charset="0"/>
              </a:rPr>
              <a:t>ML Model Implementation - Multiple Linear Regression</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9.</a:t>
            </a:r>
            <a:r>
              <a:rPr lang="en-IN" sz="1600" dirty="0">
                <a:solidFill>
                  <a:schemeClr val="bg1">
                    <a:lumMod val="50000"/>
                  </a:schemeClr>
                </a:solidFill>
                <a:latin typeface="Montserrat" panose="00000500000000000000" pitchFamily="2" charset="0"/>
              </a:rPr>
              <a:t> </a:t>
            </a:r>
            <a:r>
              <a:rPr lang="en-IN" sz="1600" i="0" dirty="0">
                <a:solidFill>
                  <a:schemeClr val="bg1">
                    <a:lumMod val="50000"/>
                  </a:schemeClr>
                </a:solidFill>
                <a:effectLst/>
                <a:latin typeface="Montserrat" panose="00000500000000000000" pitchFamily="2" charset="0"/>
              </a:rPr>
              <a:t>ML Model Implementation – Decision Tree Regressor</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10. </a:t>
            </a:r>
            <a:r>
              <a:rPr lang="en-IN" sz="1600" i="0" dirty="0">
                <a:solidFill>
                  <a:schemeClr val="bg1">
                    <a:lumMod val="50000"/>
                  </a:schemeClr>
                </a:solidFill>
                <a:effectLst/>
                <a:latin typeface="Montserrat" panose="00000500000000000000" pitchFamily="2" charset="0"/>
              </a:rPr>
              <a:t>ML Model Implementation - </a:t>
            </a:r>
            <a:r>
              <a:rPr lang="en-IN" sz="1600" i="0" dirty="0" err="1">
                <a:solidFill>
                  <a:schemeClr val="bg1">
                    <a:lumMod val="50000"/>
                  </a:schemeClr>
                </a:solidFill>
                <a:effectLst/>
                <a:latin typeface="Montserrat" panose="00000500000000000000" pitchFamily="2" charset="0"/>
              </a:rPr>
              <a:t>XGBoost</a:t>
            </a:r>
            <a:r>
              <a:rPr lang="en-IN" sz="1600" i="0" dirty="0">
                <a:solidFill>
                  <a:schemeClr val="bg1">
                    <a:lumMod val="50000"/>
                  </a:schemeClr>
                </a:solidFill>
                <a:effectLst/>
                <a:latin typeface="Montserrat" panose="00000500000000000000" pitchFamily="2" charset="0"/>
              </a:rPr>
              <a:t> Regressor</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11.</a:t>
            </a:r>
            <a:r>
              <a:rPr lang="en-IN" sz="1600" dirty="0">
                <a:solidFill>
                  <a:schemeClr val="bg1">
                    <a:lumMod val="50000"/>
                  </a:schemeClr>
                </a:solidFill>
                <a:latin typeface="Montserrat" panose="00000500000000000000" pitchFamily="2" charset="0"/>
              </a:rPr>
              <a:t> </a:t>
            </a:r>
            <a:r>
              <a:rPr lang="en-IN" sz="1600" i="0" dirty="0">
                <a:solidFill>
                  <a:schemeClr val="bg1">
                    <a:lumMod val="50000"/>
                  </a:schemeClr>
                </a:solidFill>
                <a:effectLst/>
                <a:latin typeface="Montserrat" panose="00000500000000000000" pitchFamily="2" charset="0"/>
              </a:rPr>
              <a:t>ML Model Implementation - Random Forest Regressor</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12.</a:t>
            </a:r>
            <a:r>
              <a:rPr lang="en-IN" sz="1600" dirty="0">
                <a:solidFill>
                  <a:schemeClr val="bg1">
                    <a:lumMod val="50000"/>
                  </a:schemeClr>
                </a:solidFill>
                <a:latin typeface="Montserrat" panose="00000500000000000000" pitchFamily="2" charset="0"/>
              </a:rPr>
              <a:t> Challenges Faced</a:t>
            </a:r>
          </a:p>
          <a:p>
            <a:r>
              <a:rPr lang="en-IN" sz="1600" b="1" dirty="0">
                <a:solidFill>
                  <a:schemeClr val="bg1">
                    <a:lumMod val="50000"/>
                  </a:schemeClr>
                </a:solidFill>
                <a:latin typeface="Montserrat" panose="00000500000000000000" pitchFamily="2" charset="0"/>
              </a:rPr>
              <a:t>13.</a:t>
            </a:r>
            <a:r>
              <a:rPr lang="en-IN" sz="1600" dirty="0">
                <a:solidFill>
                  <a:schemeClr val="bg1">
                    <a:lumMod val="50000"/>
                  </a:schemeClr>
                </a:solidFill>
                <a:latin typeface="Montserrat" panose="00000500000000000000" pitchFamily="2" charset="0"/>
              </a:rPr>
              <a:t> Conclusion</a:t>
            </a:r>
          </a:p>
          <a:p>
            <a:endParaRPr lang="en-IN" sz="1600" dirty="0">
              <a:solidFill>
                <a:schemeClr val="bg1">
                  <a:lumMod val="50000"/>
                </a:schemeClr>
              </a:solidFill>
              <a:latin typeface="Montserrat" panose="00000500000000000000" pitchFamily="2" charset="0"/>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0E36-F874-224C-243F-571E44E54025}"/>
              </a:ext>
            </a:extLst>
          </p:cNvPr>
          <p:cNvSpPr>
            <a:spLocks noGrp="1"/>
          </p:cNvSpPr>
          <p:nvPr>
            <p:ph type="title"/>
          </p:nvPr>
        </p:nvSpPr>
        <p:spPr/>
        <p:txBody>
          <a:bodyPr/>
          <a:lstStyle/>
          <a:p>
            <a:r>
              <a:rPr lang="en-IN" sz="2400" b="1" dirty="0">
                <a:solidFill>
                  <a:srgbClr val="C00000"/>
                </a:solidFill>
                <a:latin typeface="Montserrat" panose="00000500000000000000" pitchFamily="2" charset="0"/>
              </a:rPr>
              <a:t>Bivariate – </a:t>
            </a:r>
            <a:r>
              <a:rPr lang="en-IN" sz="2400" b="1" dirty="0">
                <a:solidFill>
                  <a:srgbClr val="C00000"/>
                </a:solidFill>
                <a:effectLst/>
                <a:latin typeface="Montserrat" panose="00000500000000000000" pitchFamily="2" charset="0"/>
              </a:rPr>
              <a:t>No Of Months Trip Duration in Seconds</a:t>
            </a:r>
            <a:br>
              <a:rPr lang="en-IN" b="0" dirty="0">
                <a:solidFill>
                  <a:srgbClr val="000000"/>
                </a:solidFill>
                <a:effectLst/>
                <a:latin typeface="Courier New" panose="02070309020205020404" pitchFamily="49" charset="0"/>
              </a:rPr>
            </a:br>
            <a:br>
              <a:rPr lang="en-IN" b="0" dirty="0">
                <a:solidFill>
                  <a:srgbClr val="000000"/>
                </a:solidFill>
                <a:effectLst/>
                <a:latin typeface="Courier New" panose="02070309020205020404" pitchFamily="49" charset="0"/>
              </a:rPr>
            </a:br>
            <a:endParaRPr lang="en-IN" dirty="0"/>
          </a:p>
        </p:txBody>
      </p:sp>
      <p:pic>
        <p:nvPicPr>
          <p:cNvPr id="15362" name="Picture 2">
            <a:extLst>
              <a:ext uri="{FF2B5EF4-FFF2-40B4-BE49-F238E27FC236}">
                <a16:creationId xmlns:a16="http://schemas.microsoft.com/office/drawing/2014/main" id="{32D78CF4-8576-13B9-B092-E65DF8469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093" y="1189463"/>
            <a:ext cx="4638907" cy="2498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FC7EAC1E-1EB9-AB57-19FE-E8B96C738955}"/>
              </a:ext>
            </a:extLst>
          </p:cNvPr>
          <p:cNvGraphicFramePr>
            <a:graphicFrameLocks noGrp="1"/>
          </p:cNvGraphicFramePr>
          <p:nvPr>
            <p:extLst>
              <p:ext uri="{D42A27DB-BD31-4B8C-83A1-F6EECF244321}">
                <p14:modId xmlns:p14="http://schemas.microsoft.com/office/powerpoint/2010/main" val="3249207784"/>
              </p:ext>
            </p:extLst>
          </p:nvPr>
        </p:nvGraphicFramePr>
        <p:xfrm>
          <a:off x="364273" y="1089877"/>
          <a:ext cx="3776547" cy="3855720"/>
        </p:xfrm>
        <a:graphic>
          <a:graphicData uri="http://schemas.openxmlformats.org/drawingml/2006/table">
            <a:tbl>
              <a:tblPr firstRow="1" bandRow="1">
                <a:tableStyleId>{5C22544A-7EE6-4342-B048-85BDC9FD1C3A}</a:tableStyleId>
              </a:tblPr>
              <a:tblGrid>
                <a:gridCol w="3776547">
                  <a:extLst>
                    <a:ext uri="{9D8B030D-6E8A-4147-A177-3AD203B41FA5}">
                      <a16:colId xmlns:a16="http://schemas.microsoft.com/office/drawing/2014/main" val="62696664"/>
                    </a:ext>
                  </a:extLst>
                </a:gridCol>
              </a:tblGrid>
              <a:tr h="370840">
                <a:tc>
                  <a:txBody>
                    <a:bodyPr/>
                    <a:lstStyle/>
                    <a:p>
                      <a:r>
                        <a:rPr lang="en-US" sz="1300" b="0" i="0" u="none" strike="noStrike" cap="none" dirty="0">
                          <a:solidFill>
                            <a:schemeClr val="lt1"/>
                          </a:solidFill>
                          <a:effectLst/>
                          <a:latin typeface="Montserrat" panose="00000500000000000000" pitchFamily="2" charset="0"/>
                          <a:ea typeface="+mn-ea"/>
                          <a:cs typeface="+mn-cs"/>
                          <a:sym typeface="Arial"/>
                        </a:rPr>
                        <a:t>From point plot:-</a:t>
                      </a:r>
                    </a:p>
                    <a:p>
                      <a:r>
                        <a:rPr lang="en-US" sz="1300" b="0" i="0" u="none" strike="noStrike" cap="none" dirty="0">
                          <a:solidFill>
                            <a:schemeClr val="lt1"/>
                          </a:solidFill>
                          <a:effectLst/>
                          <a:latin typeface="Montserrat" panose="00000500000000000000" pitchFamily="2" charset="0"/>
                          <a:ea typeface="+mn-ea"/>
                          <a:cs typeface="+mn-cs"/>
                          <a:sym typeface="Arial"/>
                        </a:rPr>
                        <a:t>We can see an increasing trend in the average ride duration along with each subsequent month.</a:t>
                      </a:r>
                    </a:p>
                    <a:p>
                      <a:r>
                        <a:rPr lang="en-US" sz="1300" b="0" i="0" u="none" strike="noStrike" cap="none" dirty="0">
                          <a:solidFill>
                            <a:schemeClr val="lt1"/>
                          </a:solidFill>
                          <a:effectLst/>
                          <a:latin typeface="Montserrat" panose="00000500000000000000" pitchFamily="2" charset="0"/>
                          <a:ea typeface="+mn-ea"/>
                          <a:cs typeface="+mn-cs"/>
                          <a:sym typeface="Arial"/>
                        </a:rPr>
                        <a:t>The duration difference between each month is not much. It has increased gradually over a period of 6 months.</a:t>
                      </a:r>
                    </a:p>
                    <a:p>
                      <a:r>
                        <a:rPr lang="en-US" sz="1300" b="0" i="0" u="none" strike="noStrike" cap="none" dirty="0">
                          <a:solidFill>
                            <a:schemeClr val="lt1"/>
                          </a:solidFill>
                          <a:effectLst/>
                          <a:latin typeface="Montserrat" panose="00000500000000000000" pitchFamily="2" charset="0"/>
                          <a:ea typeface="+mn-ea"/>
                          <a:cs typeface="+mn-cs"/>
                          <a:sym typeface="Arial"/>
                        </a:rPr>
                        <a:t>It is lowest during </a:t>
                      </a:r>
                      <a:r>
                        <a:rPr lang="en-US" sz="1300" b="0" i="0" u="none" strike="noStrike" cap="none" dirty="0" err="1">
                          <a:solidFill>
                            <a:schemeClr val="lt1"/>
                          </a:solidFill>
                          <a:effectLst/>
                          <a:latin typeface="Montserrat" panose="00000500000000000000" pitchFamily="2" charset="0"/>
                          <a:ea typeface="+mn-ea"/>
                          <a:cs typeface="+mn-cs"/>
                          <a:sym typeface="Arial"/>
                        </a:rPr>
                        <a:t>february</a:t>
                      </a:r>
                      <a:r>
                        <a:rPr lang="en-US" sz="1300" b="0" i="0" u="none" strike="noStrike" cap="none" dirty="0">
                          <a:solidFill>
                            <a:schemeClr val="lt1"/>
                          </a:solidFill>
                          <a:effectLst/>
                          <a:latin typeface="Montserrat" panose="00000500000000000000" pitchFamily="2" charset="0"/>
                          <a:ea typeface="+mn-ea"/>
                          <a:cs typeface="+mn-cs"/>
                          <a:sym typeface="Arial"/>
                        </a:rPr>
                        <a:t> when winters starts declining.</a:t>
                      </a:r>
                    </a:p>
                    <a:p>
                      <a:r>
                        <a:rPr lang="en-US" sz="1300" b="0" i="0" u="none" strike="noStrike" cap="none" dirty="0">
                          <a:solidFill>
                            <a:schemeClr val="lt1"/>
                          </a:solidFill>
                          <a:effectLst/>
                          <a:latin typeface="Montserrat" panose="00000500000000000000" pitchFamily="2" charset="0"/>
                          <a:ea typeface="+mn-ea"/>
                          <a:cs typeface="+mn-cs"/>
                          <a:sym typeface="Arial"/>
                        </a:rPr>
                        <a:t>There might be some seasonal parameters like wind/rain which can be a factor of this gradual increase in trip duration over a period. Like May is generally the considered as the wettest month in NYC and which is inline with our visualization. As it generally takes longer on the roads due to traffic jams during rainy season. So </a:t>
                      </a:r>
                      <a:r>
                        <a:rPr lang="en-US" sz="1300" b="0" i="0" u="none" strike="noStrike" cap="none" dirty="0" err="1">
                          <a:solidFill>
                            <a:schemeClr val="lt1"/>
                          </a:solidFill>
                          <a:effectLst/>
                          <a:latin typeface="Montserrat" panose="00000500000000000000" pitchFamily="2" charset="0"/>
                          <a:ea typeface="+mn-ea"/>
                          <a:cs typeface="+mn-cs"/>
                          <a:sym typeface="Arial"/>
                        </a:rPr>
                        <a:t>natually</a:t>
                      </a:r>
                      <a:r>
                        <a:rPr lang="en-US" sz="1300" b="0" i="0" u="none" strike="noStrike" cap="none" dirty="0">
                          <a:solidFill>
                            <a:schemeClr val="lt1"/>
                          </a:solidFill>
                          <a:effectLst/>
                          <a:latin typeface="Montserrat" panose="00000500000000000000" pitchFamily="2" charset="0"/>
                          <a:ea typeface="+mn-ea"/>
                          <a:cs typeface="+mn-cs"/>
                          <a:sym typeface="Arial"/>
                        </a:rPr>
                        <a:t> the trip duration would increase towards April, May and June.</a:t>
                      </a:r>
                    </a:p>
                  </a:txBody>
                  <a:tcPr/>
                </a:tc>
                <a:extLst>
                  <a:ext uri="{0D108BD9-81ED-4DB2-BD59-A6C34878D82A}">
                    <a16:rowId xmlns:a16="http://schemas.microsoft.com/office/drawing/2014/main" val="3886843542"/>
                  </a:ext>
                </a:extLst>
              </a:tr>
            </a:tbl>
          </a:graphicData>
        </a:graphic>
      </p:graphicFrame>
    </p:spTree>
    <p:extLst>
      <p:ext uri="{BB962C8B-B14F-4D97-AF65-F5344CB8AC3E}">
        <p14:creationId xmlns:p14="http://schemas.microsoft.com/office/powerpoint/2010/main" val="401315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B001-7512-1C52-B79C-D67E2DD0BCC9}"/>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Bivariate – Vendor </a:t>
            </a:r>
            <a:r>
              <a:rPr lang="en-IN" b="1" dirty="0">
                <a:solidFill>
                  <a:srgbClr val="C00000"/>
                </a:solidFill>
                <a:effectLst/>
                <a:latin typeface="Montserrat" panose="00000500000000000000" pitchFamily="2" charset="0"/>
              </a:rPr>
              <a:t>Distance in KM</a:t>
            </a:r>
            <a:br>
              <a:rPr lang="en-IN" b="0" dirty="0">
                <a:solidFill>
                  <a:srgbClr val="000000"/>
                </a:solidFill>
                <a:effectLst/>
                <a:latin typeface="Courier New" panose="02070309020205020404" pitchFamily="49" charset="0"/>
              </a:rPr>
            </a:br>
            <a:endParaRPr lang="en-IN" dirty="0"/>
          </a:p>
        </p:txBody>
      </p:sp>
      <p:pic>
        <p:nvPicPr>
          <p:cNvPr id="16386" name="Picture 2">
            <a:extLst>
              <a:ext uri="{FF2B5EF4-FFF2-40B4-BE49-F238E27FC236}">
                <a16:creationId xmlns:a16="http://schemas.microsoft.com/office/drawing/2014/main" id="{ED5D30D7-B593-9BFC-BE59-F1C693938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62308"/>
            <a:ext cx="4572000" cy="2552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9F60020-EAE6-8D84-4EB5-4370EC5BA688}"/>
              </a:ext>
            </a:extLst>
          </p:cNvPr>
          <p:cNvGraphicFramePr>
            <a:graphicFrameLocks noGrp="1"/>
          </p:cNvGraphicFramePr>
          <p:nvPr>
            <p:extLst>
              <p:ext uri="{D42A27DB-BD31-4B8C-83A1-F6EECF244321}">
                <p14:modId xmlns:p14="http://schemas.microsoft.com/office/powerpoint/2010/main" val="2087498144"/>
              </p:ext>
            </p:extLst>
          </p:nvPr>
        </p:nvGraphicFramePr>
        <p:xfrm>
          <a:off x="654204" y="1626870"/>
          <a:ext cx="2133600" cy="9448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2637580"/>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bar plot:-</a:t>
                      </a:r>
                    </a:p>
                    <a:p>
                      <a:r>
                        <a:rPr lang="en-US" sz="1400" b="0" i="0" u="none" strike="noStrike" cap="none" dirty="0">
                          <a:solidFill>
                            <a:schemeClr val="lt1"/>
                          </a:solidFill>
                          <a:effectLst/>
                          <a:latin typeface="Montserrat" panose="00000500000000000000" pitchFamily="2" charset="0"/>
                          <a:ea typeface="+mn-ea"/>
                          <a:cs typeface="+mn-cs"/>
                          <a:sym typeface="Arial"/>
                        </a:rPr>
                        <a:t>Both vendor 1 &amp; 2 trip distance nearly same</a:t>
                      </a:r>
                    </a:p>
                    <a:p>
                      <a:endParaRPr lang="en-IN" dirty="0"/>
                    </a:p>
                  </a:txBody>
                  <a:tcPr/>
                </a:tc>
                <a:extLst>
                  <a:ext uri="{0D108BD9-81ED-4DB2-BD59-A6C34878D82A}">
                    <a16:rowId xmlns:a16="http://schemas.microsoft.com/office/drawing/2014/main" val="2075120661"/>
                  </a:ext>
                </a:extLst>
              </a:tr>
            </a:tbl>
          </a:graphicData>
        </a:graphic>
      </p:graphicFrame>
    </p:spTree>
    <p:extLst>
      <p:ext uri="{BB962C8B-B14F-4D97-AF65-F5344CB8AC3E}">
        <p14:creationId xmlns:p14="http://schemas.microsoft.com/office/powerpoint/2010/main" val="375604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D6EF-1536-659C-A06A-09CD82DAEAB3}"/>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 </a:t>
            </a:r>
            <a:r>
              <a:rPr lang="en-US" sz="2600" b="1" i="0" dirty="0">
                <a:solidFill>
                  <a:srgbClr val="C00000"/>
                </a:solidFill>
                <a:effectLst/>
                <a:latin typeface="Montserrat" panose="00000500000000000000" pitchFamily="2" charset="0"/>
              </a:rPr>
              <a:t>distance with different hours in day</a:t>
            </a:r>
            <a:endParaRPr lang="en-IN" sz="2600" b="1" dirty="0">
              <a:solidFill>
                <a:srgbClr val="C00000"/>
              </a:solidFill>
              <a:latin typeface="Montserrat" panose="00000500000000000000" pitchFamily="2" charset="0"/>
            </a:endParaRPr>
          </a:p>
        </p:txBody>
      </p:sp>
      <p:pic>
        <p:nvPicPr>
          <p:cNvPr id="17410" name="Picture 2">
            <a:extLst>
              <a:ext uri="{FF2B5EF4-FFF2-40B4-BE49-F238E27FC236}">
                <a16:creationId xmlns:a16="http://schemas.microsoft.com/office/drawing/2014/main" id="{3466E5C5-8968-3B47-0E01-FA020730A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741" y="1217536"/>
            <a:ext cx="5107259" cy="32718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AF59CAE3-30A2-C69E-05CB-78EB3511FB29}"/>
              </a:ext>
            </a:extLst>
          </p:cNvPr>
          <p:cNvGraphicFramePr>
            <a:graphicFrameLocks noGrp="1"/>
          </p:cNvGraphicFramePr>
          <p:nvPr>
            <p:extLst>
              <p:ext uri="{D42A27DB-BD31-4B8C-83A1-F6EECF244321}">
                <p14:modId xmlns:p14="http://schemas.microsoft.com/office/powerpoint/2010/main" val="298112430"/>
              </p:ext>
            </p:extLst>
          </p:nvPr>
        </p:nvGraphicFramePr>
        <p:xfrm>
          <a:off x="364273" y="1119614"/>
          <a:ext cx="3285893" cy="3931920"/>
        </p:xfrm>
        <a:graphic>
          <a:graphicData uri="http://schemas.openxmlformats.org/drawingml/2006/table">
            <a:tbl>
              <a:tblPr firstRow="1" bandRow="1">
                <a:tableStyleId>{5C22544A-7EE6-4342-B048-85BDC9FD1C3A}</a:tableStyleId>
              </a:tblPr>
              <a:tblGrid>
                <a:gridCol w="3285893">
                  <a:extLst>
                    <a:ext uri="{9D8B030D-6E8A-4147-A177-3AD203B41FA5}">
                      <a16:colId xmlns:a16="http://schemas.microsoft.com/office/drawing/2014/main" val="318262111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point plot:-</a:t>
                      </a:r>
                    </a:p>
                    <a:p>
                      <a:r>
                        <a:rPr lang="en-US" sz="1400" b="0" i="0" u="none" strike="noStrike" cap="none" dirty="0">
                          <a:solidFill>
                            <a:schemeClr val="lt1"/>
                          </a:solidFill>
                          <a:effectLst/>
                          <a:latin typeface="Montserrat" panose="00000500000000000000" pitchFamily="2" charset="0"/>
                          <a:ea typeface="+mn-ea"/>
                          <a:cs typeface="+mn-cs"/>
                          <a:sym typeface="Arial"/>
                        </a:rPr>
                        <a:t>trips distance is higher in early morning because:</a:t>
                      </a:r>
                    </a:p>
                    <a:p>
                      <a:r>
                        <a:rPr lang="en-US" sz="1400" b="0" i="0" u="none" strike="noStrike" cap="none" dirty="0">
                          <a:solidFill>
                            <a:schemeClr val="lt1"/>
                          </a:solidFill>
                          <a:effectLst/>
                          <a:latin typeface="Montserrat" panose="00000500000000000000" pitchFamily="2" charset="0"/>
                          <a:ea typeface="+mn-ea"/>
                          <a:cs typeface="+mn-cs"/>
                          <a:sym typeface="Arial"/>
                        </a:rPr>
                        <a:t>Outstation trips taken during the weekends.</a:t>
                      </a:r>
                    </a:p>
                    <a:p>
                      <a:r>
                        <a:rPr lang="en-US" sz="1400" b="0" i="0" u="none" strike="noStrike" cap="none" dirty="0">
                          <a:solidFill>
                            <a:schemeClr val="lt1"/>
                          </a:solidFill>
                          <a:effectLst/>
                          <a:latin typeface="Montserrat" panose="00000500000000000000" pitchFamily="2" charset="0"/>
                          <a:ea typeface="+mn-ea"/>
                          <a:cs typeface="+mn-cs"/>
                          <a:sym typeface="Arial"/>
                        </a:rPr>
                        <a:t>Longer trips towards the city airport which is located in the outskirts of the city.</a:t>
                      </a:r>
                    </a:p>
                    <a:p>
                      <a:r>
                        <a:rPr lang="en-US" sz="1400" b="0" i="0" u="none" strike="noStrike" cap="none" dirty="0">
                          <a:solidFill>
                            <a:schemeClr val="lt1"/>
                          </a:solidFill>
                          <a:effectLst/>
                          <a:latin typeface="Montserrat" panose="00000500000000000000" pitchFamily="2" charset="0"/>
                          <a:ea typeface="+mn-ea"/>
                          <a:cs typeface="+mn-cs"/>
                          <a:sym typeface="Arial"/>
                        </a:rPr>
                        <a:t>After early morning distance decreases </a:t>
                      </a:r>
                      <a:r>
                        <a:rPr lang="en-US" sz="1400" b="0" i="0" u="none" strike="noStrike" cap="none" dirty="0" err="1">
                          <a:solidFill>
                            <a:schemeClr val="lt1"/>
                          </a:solidFill>
                          <a:effectLst/>
                          <a:latin typeface="Montserrat" panose="00000500000000000000" pitchFamily="2" charset="0"/>
                          <a:ea typeface="+mn-ea"/>
                          <a:cs typeface="+mn-cs"/>
                          <a:sym typeface="Arial"/>
                        </a:rPr>
                        <a:t>upto</a:t>
                      </a:r>
                      <a:r>
                        <a:rPr lang="en-US" sz="1400" b="0" i="0" u="none" strike="noStrike" cap="none" dirty="0">
                          <a:solidFill>
                            <a:schemeClr val="lt1"/>
                          </a:solidFill>
                          <a:effectLst/>
                          <a:latin typeface="Montserrat" panose="00000500000000000000" pitchFamily="2" charset="0"/>
                          <a:ea typeface="+mn-ea"/>
                          <a:cs typeface="+mn-cs"/>
                          <a:sym typeface="Arial"/>
                        </a:rPr>
                        <a:t> 8 AM and after 8 AM distance nearly equal </a:t>
                      </a:r>
                      <a:r>
                        <a:rPr lang="en-US" sz="1400" b="0" i="0" u="none" strike="noStrike" cap="none" dirty="0" err="1">
                          <a:solidFill>
                            <a:schemeClr val="lt1"/>
                          </a:solidFill>
                          <a:effectLst/>
                          <a:latin typeface="Montserrat" panose="00000500000000000000" pitchFamily="2" charset="0"/>
                          <a:ea typeface="+mn-ea"/>
                          <a:cs typeface="+mn-cs"/>
                          <a:sym typeface="Arial"/>
                        </a:rPr>
                        <a:t>upto</a:t>
                      </a:r>
                      <a:r>
                        <a:rPr lang="en-US" sz="1400" b="0" i="0" u="none" strike="noStrike" cap="none" dirty="0">
                          <a:solidFill>
                            <a:schemeClr val="lt1"/>
                          </a:solidFill>
                          <a:effectLst/>
                          <a:latin typeface="Montserrat" panose="00000500000000000000" pitchFamily="2" charset="0"/>
                          <a:ea typeface="+mn-ea"/>
                          <a:cs typeface="+mn-cs"/>
                          <a:sym typeface="Arial"/>
                        </a:rPr>
                        <a:t> 7 PM in evening which is range between 3 to 3.5 KM.</a:t>
                      </a:r>
                    </a:p>
                    <a:p>
                      <a:r>
                        <a:rPr lang="en-US" sz="1400" b="0" i="0" u="none" strike="noStrike" cap="none" dirty="0">
                          <a:solidFill>
                            <a:schemeClr val="lt1"/>
                          </a:solidFill>
                          <a:effectLst/>
                          <a:latin typeface="Montserrat" panose="00000500000000000000" pitchFamily="2" charset="0"/>
                          <a:ea typeface="+mn-ea"/>
                          <a:cs typeface="+mn-cs"/>
                          <a:sym typeface="Arial"/>
                        </a:rPr>
                        <a:t>It starts increasing gradually towards the late night hours starting from evening till 5 AM and decrease steeply towards morning.</a:t>
                      </a:r>
                    </a:p>
                  </a:txBody>
                  <a:tcPr/>
                </a:tc>
                <a:extLst>
                  <a:ext uri="{0D108BD9-81ED-4DB2-BD59-A6C34878D82A}">
                    <a16:rowId xmlns:a16="http://schemas.microsoft.com/office/drawing/2014/main" val="593556958"/>
                  </a:ext>
                </a:extLst>
              </a:tr>
            </a:tbl>
          </a:graphicData>
        </a:graphic>
      </p:graphicFrame>
    </p:spTree>
    <p:extLst>
      <p:ext uri="{BB962C8B-B14F-4D97-AF65-F5344CB8AC3E}">
        <p14:creationId xmlns:p14="http://schemas.microsoft.com/office/powerpoint/2010/main" val="170515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86A7-3A3D-1DD9-4E58-E2E48342F502}"/>
              </a:ext>
            </a:extLst>
          </p:cNvPr>
          <p:cNvSpPr>
            <a:spLocks noGrp="1"/>
          </p:cNvSpPr>
          <p:nvPr>
            <p:ph type="title"/>
          </p:nvPr>
        </p:nvSpPr>
        <p:spPr/>
        <p:txBody>
          <a:bodyPr/>
          <a:lstStyle/>
          <a:p>
            <a:r>
              <a:rPr lang="en-IN" sz="2000" b="1" dirty="0">
                <a:solidFill>
                  <a:srgbClr val="C00000"/>
                </a:solidFill>
                <a:latin typeface="Montserrat" panose="00000500000000000000" pitchFamily="2" charset="0"/>
              </a:rPr>
              <a:t>Bivariate – </a:t>
            </a:r>
            <a:r>
              <a:rPr lang="en-US" sz="2000" b="1" dirty="0">
                <a:solidFill>
                  <a:srgbClr val="C00000"/>
                </a:solidFill>
                <a:latin typeface="Montserrat" panose="00000500000000000000" pitchFamily="2" charset="0"/>
              </a:rPr>
              <a:t>T</a:t>
            </a:r>
            <a:r>
              <a:rPr lang="en-US" sz="2000" b="1" i="0" dirty="0">
                <a:solidFill>
                  <a:srgbClr val="C00000"/>
                </a:solidFill>
                <a:effectLst/>
                <a:latin typeface="Montserrat" panose="00000500000000000000" pitchFamily="2" charset="0"/>
              </a:rPr>
              <a:t>rip distance covered on each day of the week.</a:t>
            </a:r>
            <a:endParaRPr lang="en-IN" sz="2000" b="1" dirty="0">
              <a:solidFill>
                <a:srgbClr val="C00000"/>
              </a:solidFill>
              <a:latin typeface="Montserrat" panose="00000500000000000000" pitchFamily="2" charset="0"/>
            </a:endParaRPr>
          </a:p>
        </p:txBody>
      </p:sp>
      <p:pic>
        <p:nvPicPr>
          <p:cNvPr id="18434" name="Picture 2">
            <a:extLst>
              <a:ext uri="{FF2B5EF4-FFF2-40B4-BE49-F238E27FC236}">
                <a16:creationId xmlns:a16="http://schemas.microsoft.com/office/drawing/2014/main" id="{D4D01F95-C74C-E7A9-2573-B205A1A82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424" y="1248781"/>
            <a:ext cx="4958576" cy="32242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7E0D000A-1E9E-9E15-1EBA-934BE6F3E37A}"/>
              </a:ext>
            </a:extLst>
          </p:cNvPr>
          <p:cNvGraphicFramePr>
            <a:graphicFrameLocks noGrp="1"/>
          </p:cNvGraphicFramePr>
          <p:nvPr>
            <p:extLst>
              <p:ext uri="{D42A27DB-BD31-4B8C-83A1-F6EECF244321}">
                <p14:modId xmlns:p14="http://schemas.microsoft.com/office/powerpoint/2010/main" val="2981912055"/>
              </p:ext>
            </p:extLst>
          </p:nvPr>
        </p:nvGraphicFramePr>
        <p:xfrm>
          <a:off x="438615" y="1063361"/>
          <a:ext cx="1813932" cy="2865120"/>
        </p:xfrm>
        <a:graphic>
          <a:graphicData uri="http://schemas.openxmlformats.org/drawingml/2006/table">
            <a:tbl>
              <a:tblPr firstRow="1" bandRow="1">
                <a:tableStyleId>{5C22544A-7EE6-4342-B048-85BDC9FD1C3A}</a:tableStyleId>
              </a:tblPr>
              <a:tblGrid>
                <a:gridCol w="1813932">
                  <a:extLst>
                    <a:ext uri="{9D8B030D-6E8A-4147-A177-3AD203B41FA5}">
                      <a16:colId xmlns:a16="http://schemas.microsoft.com/office/drawing/2014/main" val="2751652022"/>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point plot:-</a:t>
                      </a:r>
                    </a:p>
                    <a:p>
                      <a:r>
                        <a:rPr lang="en-US" sz="1400" b="0" i="0" u="none" strike="noStrike" cap="none" dirty="0">
                          <a:solidFill>
                            <a:schemeClr val="lt1"/>
                          </a:solidFill>
                          <a:effectLst/>
                          <a:latin typeface="Montserrat" panose="00000500000000000000" pitchFamily="2" charset="0"/>
                          <a:ea typeface="+mn-ea"/>
                          <a:cs typeface="+mn-cs"/>
                          <a:sym typeface="Arial"/>
                        </a:rPr>
                        <a:t>So it's a fairly equal distribution with average distance metric </a:t>
                      </a:r>
                      <a:r>
                        <a:rPr lang="en-US" sz="1400" b="0" i="0" u="none" strike="noStrike" cap="none" dirty="0" err="1">
                          <a:solidFill>
                            <a:schemeClr val="lt1"/>
                          </a:solidFill>
                          <a:effectLst/>
                          <a:latin typeface="Montserrat" panose="00000500000000000000" pitchFamily="2" charset="0"/>
                          <a:ea typeface="+mn-ea"/>
                          <a:cs typeface="+mn-cs"/>
                          <a:sym typeface="Arial"/>
                        </a:rPr>
                        <a:t>verying</a:t>
                      </a:r>
                      <a:r>
                        <a:rPr lang="en-US" sz="1400" b="0" i="0" u="none" strike="noStrike" cap="none" dirty="0">
                          <a:solidFill>
                            <a:schemeClr val="lt1"/>
                          </a:solidFill>
                          <a:effectLst/>
                          <a:latin typeface="Montserrat" panose="00000500000000000000" pitchFamily="2" charset="0"/>
                          <a:ea typeface="+mn-ea"/>
                          <a:cs typeface="+mn-cs"/>
                          <a:sym typeface="Arial"/>
                        </a:rPr>
                        <a:t> around 3.5 km/h with Sunday being at the top may be due to outstation trips or night trips towards the airport.</a:t>
                      </a:r>
                    </a:p>
                  </a:txBody>
                  <a:tcPr/>
                </a:tc>
                <a:extLst>
                  <a:ext uri="{0D108BD9-81ED-4DB2-BD59-A6C34878D82A}">
                    <a16:rowId xmlns:a16="http://schemas.microsoft.com/office/drawing/2014/main" val="3780677219"/>
                  </a:ext>
                </a:extLst>
              </a:tr>
            </a:tbl>
          </a:graphicData>
        </a:graphic>
      </p:graphicFrame>
    </p:spTree>
    <p:extLst>
      <p:ext uri="{BB962C8B-B14F-4D97-AF65-F5344CB8AC3E}">
        <p14:creationId xmlns:p14="http://schemas.microsoft.com/office/powerpoint/2010/main" val="161327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FED2-57B2-929C-030F-888E4FFBEDF4}"/>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Bivariate – </a:t>
            </a:r>
            <a:r>
              <a:rPr lang="en-IN" b="1" dirty="0">
                <a:solidFill>
                  <a:srgbClr val="C00000"/>
                </a:solidFill>
                <a:effectLst/>
                <a:latin typeface="Montserrat" panose="00000500000000000000" pitchFamily="2" charset="0"/>
              </a:rPr>
              <a:t>Trip Duration Distance in KM</a:t>
            </a:r>
            <a:br>
              <a:rPr lang="en-IN" b="0" dirty="0">
                <a:solidFill>
                  <a:srgbClr val="000000"/>
                </a:solidFill>
                <a:effectLst/>
                <a:latin typeface="Courier New" panose="02070309020205020404" pitchFamily="49" charset="0"/>
              </a:rPr>
            </a:br>
            <a:br>
              <a:rPr lang="en-IN" b="0" dirty="0">
                <a:solidFill>
                  <a:srgbClr val="000000"/>
                </a:solidFill>
                <a:effectLst/>
                <a:latin typeface="Courier New" panose="02070309020205020404" pitchFamily="49" charset="0"/>
              </a:rPr>
            </a:br>
            <a:endParaRPr lang="en-IN" dirty="0"/>
          </a:p>
        </p:txBody>
      </p:sp>
      <p:pic>
        <p:nvPicPr>
          <p:cNvPr id="19458" name="Picture 2">
            <a:extLst>
              <a:ext uri="{FF2B5EF4-FFF2-40B4-BE49-F238E27FC236}">
                <a16:creationId xmlns:a16="http://schemas.microsoft.com/office/drawing/2014/main" id="{A306BF94-5697-38A2-E07C-41E4DAC66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859" y="1040460"/>
            <a:ext cx="4891668" cy="2007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9174AE9A-7767-98C6-6708-3D0373C697CD}"/>
              </a:ext>
            </a:extLst>
          </p:cNvPr>
          <p:cNvGraphicFramePr>
            <a:graphicFrameLocks noGrp="1"/>
          </p:cNvGraphicFramePr>
          <p:nvPr>
            <p:extLst>
              <p:ext uri="{D42A27DB-BD31-4B8C-83A1-F6EECF244321}">
                <p14:modId xmlns:p14="http://schemas.microsoft.com/office/powerpoint/2010/main" val="693585649"/>
              </p:ext>
            </p:extLst>
          </p:nvPr>
        </p:nvGraphicFramePr>
        <p:xfrm>
          <a:off x="438615" y="1084580"/>
          <a:ext cx="2958790" cy="3291840"/>
        </p:xfrm>
        <a:graphic>
          <a:graphicData uri="http://schemas.openxmlformats.org/drawingml/2006/table">
            <a:tbl>
              <a:tblPr firstRow="1" bandRow="1">
                <a:tableStyleId>{5C22544A-7EE6-4342-B048-85BDC9FD1C3A}</a:tableStyleId>
              </a:tblPr>
              <a:tblGrid>
                <a:gridCol w="2958790">
                  <a:extLst>
                    <a:ext uri="{9D8B030D-6E8A-4147-A177-3AD203B41FA5}">
                      <a16:colId xmlns:a16="http://schemas.microsoft.com/office/drawing/2014/main" val="1768447592"/>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plots:-</a:t>
                      </a:r>
                    </a:p>
                    <a:p>
                      <a:r>
                        <a:rPr lang="en-US" sz="1400" b="0" i="0" u="none" strike="noStrike" cap="none" dirty="0">
                          <a:solidFill>
                            <a:schemeClr val="lt1"/>
                          </a:solidFill>
                          <a:effectLst/>
                          <a:latin typeface="Montserrat" panose="00000500000000000000" pitchFamily="2" charset="0"/>
                          <a:ea typeface="+mn-ea"/>
                          <a:cs typeface="+mn-cs"/>
                          <a:sym typeface="Arial"/>
                        </a:rPr>
                        <a:t>There are very strong relationship between distance and trip duration</a:t>
                      </a:r>
                    </a:p>
                    <a:p>
                      <a:r>
                        <a:rPr lang="en-US" sz="1400" b="0" i="0" u="none" strike="noStrike" cap="none" dirty="0">
                          <a:solidFill>
                            <a:schemeClr val="lt1"/>
                          </a:solidFill>
                          <a:effectLst/>
                          <a:latin typeface="Montserrat" panose="00000500000000000000" pitchFamily="2" charset="0"/>
                          <a:ea typeface="+mn-ea"/>
                          <a:cs typeface="+mn-cs"/>
                          <a:sym typeface="Arial"/>
                        </a:rPr>
                        <a:t>There were few trips which covered huge distance of </a:t>
                      </a:r>
                      <a:r>
                        <a:rPr lang="en-US" sz="1400" b="0" i="0" u="none" strike="noStrike" cap="none" dirty="0" err="1">
                          <a:solidFill>
                            <a:schemeClr val="lt1"/>
                          </a:solidFill>
                          <a:effectLst/>
                          <a:latin typeface="Montserrat" panose="00000500000000000000" pitchFamily="2" charset="0"/>
                          <a:ea typeface="+mn-ea"/>
                          <a:cs typeface="+mn-cs"/>
                          <a:sym typeface="Arial"/>
                        </a:rPr>
                        <a:t>approx</a:t>
                      </a:r>
                      <a:r>
                        <a:rPr lang="en-US" sz="1400" b="0" i="0" u="none" strike="noStrike" cap="none" dirty="0">
                          <a:solidFill>
                            <a:schemeClr val="lt1"/>
                          </a:solidFill>
                          <a:effectLst/>
                          <a:latin typeface="Montserrat" panose="00000500000000000000" pitchFamily="2" charset="0"/>
                          <a:ea typeface="+mn-ea"/>
                          <a:cs typeface="+mn-cs"/>
                          <a:sym typeface="Arial"/>
                        </a:rPr>
                        <a:t> 200 kms within very less time frame, which is unlikely and should be treated as outliers.</a:t>
                      </a:r>
                    </a:p>
                    <a:p>
                      <a:r>
                        <a:rPr lang="en-US" sz="1400" b="0" i="0" u="none" strike="noStrike" cap="none" dirty="0">
                          <a:solidFill>
                            <a:schemeClr val="lt1"/>
                          </a:solidFill>
                          <a:effectLst/>
                          <a:latin typeface="Montserrat" panose="00000500000000000000" pitchFamily="2" charset="0"/>
                          <a:ea typeface="+mn-ea"/>
                          <a:cs typeface="+mn-cs"/>
                          <a:sym typeface="Arial"/>
                        </a:rPr>
                        <a:t>There are lots of trips which covered negligible distance but clocked more than 20,000 seconds in terms of the Duration.</a:t>
                      </a:r>
                    </a:p>
                  </a:txBody>
                  <a:tcPr/>
                </a:tc>
                <a:extLst>
                  <a:ext uri="{0D108BD9-81ED-4DB2-BD59-A6C34878D82A}">
                    <a16:rowId xmlns:a16="http://schemas.microsoft.com/office/drawing/2014/main" val="3189112926"/>
                  </a:ext>
                </a:extLst>
              </a:tr>
            </a:tbl>
          </a:graphicData>
        </a:graphic>
      </p:graphicFrame>
      <p:pic>
        <p:nvPicPr>
          <p:cNvPr id="19460" name="Picture 4">
            <a:extLst>
              <a:ext uri="{FF2B5EF4-FFF2-40B4-BE49-F238E27FC236}">
                <a16:creationId xmlns:a16="http://schemas.microsoft.com/office/drawing/2014/main" id="{8AAC6887-F917-AB4F-B1A0-3C38EC9A9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532" y="3162000"/>
            <a:ext cx="5196468" cy="188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77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8B02-3D94-FA55-9C54-10EF10DE418A}"/>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Bivariate – </a:t>
            </a:r>
            <a:r>
              <a:rPr lang="en-US" sz="2800" b="1" dirty="0">
                <a:solidFill>
                  <a:srgbClr val="C00000"/>
                </a:solidFill>
                <a:latin typeface="Montserrat" panose="00000500000000000000" pitchFamily="2" charset="0"/>
              </a:rPr>
              <a:t>D</a:t>
            </a:r>
            <a:r>
              <a:rPr lang="en-US" b="1" i="0" dirty="0">
                <a:solidFill>
                  <a:srgbClr val="C00000"/>
                </a:solidFill>
                <a:effectLst/>
                <a:latin typeface="Montserrat" panose="00000500000000000000" pitchFamily="2" charset="0"/>
              </a:rPr>
              <a:t>istribution of speed per hour</a:t>
            </a:r>
            <a:endParaRPr lang="en-IN" b="1" dirty="0">
              <a:solidFill>
                <a:srgbClr val="C00000"/>
              </a:solidFill>
              <a:latin typeface="Montserrat" panose="00000500000000000000" pitchFamily="2" charset="0"/>
            </a:endParaRPr>
          </a:p>
        </p:txBody>
      </p:sp>
      <p:pic>
        <p:nvPicPr>
          <p:cNvPr id="20482" name="Picture 2">
            <a:extLst>
              <a:ext uri="{FF2B5EF4-FFF2-40B4-BE49-F238E27FC236}">
                <a16:creationId xmlns:a16="http://schemas.microsoft.com/office/drawing/2014/main" id="{945C7939-7CB5-C47F-E084-A870FE115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99092"/>
            <a:ext cx="4572000" cy="32559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CD260B43-3F3D-96F4-2834-AFB83B0512AB}"/>
              </a:ext>
            </a:extLst>
          </p:cNvPr>
          <p:cNvGraphicFramePr>
            <a:graphicFrameLocks noGrp="1"/>
          </p:cNvGraphicFramePr>
          <p:nvPr>
            <p:extLst>
              <p:ext uri="{D42A27DB-BD31-4B8C-83A1-F6EECF244321}">
                <p14:modId xmlns:p14="http://schemas.microsoft.com/office/powerpoint/2010/main" val="579884359"/>
              </p:ext>
            </p:extLst>
          </p:nvPr>
        </p:nvGraphicFramePr>
        <p:xfrm>
          <a:off x="311700" y="1099092"/>
          <a:ext cx="2884983" cy="3291840"/>
        </p:xfrm>
        <a:graphic>
          <a:graphicData uri="http://schemas.openxmlformats.org/drawingml/2006/table">
            <a:tbl>
              <a:tblPr firstRow="1" bandRow="1">
                <a:tableStyleId>{5C22544A-7EE6-4342-B048-85BDC9FD1C3A}</a:tableStyleId>
              </a:tblPr>
              <a:tblGrid>
                <a:gridCol w="2884983">
                  <a:extLst>
                    <a:ext uri="{9D8B030D-6E8A-4147-A177-3AD203B41FA5}">
                      <a16:colId xmlns:a16="http://schemas.microsoft.com/office/drawing/2014/main" val="985219421"/>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point plot:-</a:t>
                      </a:r>
                    </a:p>
                    <a:p>
                      <a:r>
                        <a:rPr lang="en-US" sz="1400" b="0" i="0" u="none" strike="noStrike" cap="none" dirty="0">
                          <a:solidFill>
                            <a:schemeClr val="lt1"/>
                          </a:solidFill>
                          <a:effectLst/>
                          <a:latin typeface="Montserrat" panose="00000500000000000000" pitchFamily="2" charset="0"/>
                          <a:ea typeface="+mn-ea"/>
                          <a:cs typeface="+mn-cs"/>
                          <a:sym typeface="Arial"/>
                        </a:rPr>
                        <a:t>Average speed tend to increase after late evening and continues to increase gradually till the late early morning hours.</a:t>
                      </a:r>
                    </a:p>
                    <a:p>
                      <a:r>
                        <a:rPr lang="en-US" sz="1400" b="0" i="0" u="none" strike="noStrike" cap="none" dirty="0">
                          <a:solidFill>
                            <a:schemeClr val="lt1"/>
                          </a:solidFill>
                          <a:effectLst/>
                          <a:latin typeface="Montserrat" panose="00000500000000000000" pitchFamily="2" charset="0"/>
                          <a:ea typeface="+mn-ea"/>
                          <a:cs typeface="+mn-cs"/>
                          <a:sym typeface="Arial"/>
                        </a:rPr>
                        <a:t>Average taxi speed is highest at 5 AM in the morning, then it declines steeply as the office hours approaches.</a:t>
                      </a:r>
                    </a:p>
                    <a:p>
                      <a:r>
                        <a:rPr lang="en-US" sz="1400" b="0" i="0" u="none" strike="noStrike" cap="none" dirty="0">
                          <a:solidFill>
                            <a:schemeClr val="lt1"/>
                          </a:solidFill>
                          <a:effectLst/>
                          <a:latin typeface="Montserrat" panose="00000500000000000000" pitchFamily="2" charset="0"/>
                          <a:ea typeface="+mn-ea"/>
                          <a:cs typeface="+mn-cs"/>
                          <a:sym typeface="Arial"/>
                        </a:rPr>
                        <a:t>Average taxi speed is more or less same during the office hours i.e. from 8 AM till 6PM in the evening.</a:t>
                      </a:r>
                    </a:p>
                    <a:p>
                      <a:endParaRPr lang="en-IN" dirty="0"/>
                    </a:p>
                  </a:txBody>
                  <a:tcPr/>
                </a:tc>
                <a:extLst>
                  <a:ext uri="{0D108BD9-81ED-4DB2-BD59-A6C34878D82A}">
                    <a16:rowId xmlns:a16="http://schemas.microsoft.com/office/drawing/2014/main" val="1313947714"/>
                  </a:ext>
                </a:extLst>
              </a:tr>
            </a:tbl>
          </a:graphicData>
        </a:graphic>
      </p:graphicFrame>
    </p:spTree>
    <p:extLst>
      <p:ext uri="{BB962C8B-B14F-4D97-AF65-F5344CB8AC3E}">
        <p14:creationId xmlns:p14="http://schemas.microsoft.com/office/powerpoint/2010/main" val="2216686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F691-9A3F-008B-504F-54E143A48974}"/>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 </a:t>
            </a:r>
            <a:r>
              <a:rPr lang="en-US" sz="2600" b="1" dirty="0">
                <a:solidFill>
                  <a:srgbClr val="C00000"/>
                </a:solidFill>
                <a:latin typeface="Montserrat" panose="00000500000000000000" pitchFamily="2" charset="0"/>
              </a:rPr>
              <a:t>D</a:t>
            </a:r>
            <a:r>
              <a:rPr lang="en-US" sz="2600" b="1" i="0" dirty="0">
                <a:solidFill>
                  <a:srgbClr val="C00000"/>
                </a:solidFill>
                <a:effectLst/>
                <a:latin typeface="Montserrat" panose="00000500000000000000" pitchFamily="2" charset="0"/>
              </a:rPr>
              <a:t>istribution of speed per Weekday</a:t>
            </a:r>
            <a:endParaRPr lang="en-IN" sz="2600" b="1" dirty="0">
              <a:solidFill>
                <a:srgbClr val="C00000"/>
              </a:solidFill>
              <a:latin typeface="Montserrat" panose="00000500000000000000" pitchFamily="2" charset="0"/>
            </a:endParaRPr>
          </a:p>
        </p:txBody>
      </p:sp>
      <p:pic>
        <p:nvPicPr>
          <p:cNvPr id="21506" name="Picture 2">
            <a:extLst>
              <a:ext uri="{FF2B5EF4-FFF2-40B4-BE49-F238E27FC236}">
                <a16:creationId xmlns:a16="http://schemas.microsoft.com/office/drawing/2014/main" id="{0007DA07-A0A6-7059-AB1C-09BDE1B74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502" y="1256215"/>
            <a:ext cx="4772722" cy="32242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B9C40E55-CA31-54B3-1C00-B2E66C277786}"/>
              </a:ext>
            </a:extLst>
          </p:cNvPr>
          <p:cNvGraphicFramePr>
            <a:graphicFrameLocks noGrp="1"/>
          </p:cNvGraphicFramePr>
          <p:nvPr>
            <p:extLst>
              <p:ext uri="{D42A27DB-BD31-4B8C-83A1-F6EECF244321}">
                <p14:modId xmlns:p14="http://schemas.microsoft.com/office/powerpoint/2010/main" val="2527382975"/>
              </p:ext>
            </p:extLst>
          </p:nvPr>
        </p:nvGraphicFramePr>
        <p:xfrm>
          <a:off x="475785" y="1127047"/>
          <a:ext cx="2066693" cy="3718560"/>
        </p:xfrm>
        <a:graphic>
          <a:graphicData uri="http://schemas.openxmlformats.org/drawingml/2006/table">
            <a:tbl>
              <a:tblPr firstRow="1" bandRow="1">
                <a:tableStyleId>{5C22544A-7EE6-4342-B048-85BDC9FD1C3A}</a:tableStyleId>
              </a:tblPr>
              <a:tblGrid>
                <a:gridCol w="2066693">
                  <a:extLst>
                    <a:ext uri="{9D8B030D-6E8A-4147-A177-3AD203B41FA5}">
                      <a16:colId xmlns:a16="http://schemas.microsoft.com/office/drawing/2014/main" val="1769071784"/>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point plot:-</a:t>
                      </a:r>
                    </a:p>
                    <a:p>
                      <a:r>
                        <a:rPr lang="en-US" sz="1400" b="0" i="0" u="none" strike="noStrike" cap="none" dirty="0">
                          <a:solidFill>
                            <a:schemeClr val="lt1"/>
                          </a:solidFill>
                          <a:effectLst/>
                          <a:latin typeface="Montserrat" panose="00000500000000000000" pitchFamily="2" charset="0"/>
                          <a:ea typeface="+mn-ea"/>
                          <a:cs typeface="+mn-cs"/>
                          <a:sym typeface="Arial"/>
                        </a:rPr>
                        <a:t>Average taxi speed is higher on weekend as compared to the weekdays which is obvious when there is mostly rush of office goers and business owners.</a:t>
                      </a:r>
                    </a:p>
                    <a:p>
                      <a:r>
                        <a:rPr lang="en-US" sz="1400" b="0" i="0" u="none" strike="noStrike" cap="none" dirty="0">
                          <a:solidFill>
                            <a:schemeClr val="lt1"/>
                          </a:solidFill>
                          <a:effectLst/>
                          <a:latin typeface="Montserrat" panose="00000500000000000000" pitchFamily="2" charset="0"/>
                          <a:ea typeface="+mn-ea"/>
                          <a:cs typeface="+mn-cs"/>
                          <a:sym typeface="Arial"/>
                        </a:rPr>
                        <a:t>Even on </a:t>
                      </a:r>
                      <a:r>
                        <a:rPr lang="en-US" sz="1400" b="0" i="0" u="none" strike="noStrike" cap="none" dirty="0" err="1">
                          <a:solidFill>
                            <a:schemeClr val="lt1"/>
                          </a:solidFill>
                          <a:effectLst/>
                          <a:latin typeface="Montserrat" panose="00000500000000000000" pitchFamily="2" charset="0"/>
                          <a:ea typeface="+mn-ea"/>
                          <a:cs typeface="+mn-cs"/>
                          <a:sym typeface="Arial"/>
                        </a:rPr>
                        <a:t>monday</a:t>
                      </a:r>
                      <a:r>
                        <a:rPr lang="en-US" sz="1400" b="0" i="0" u="none" strike="noStrike" cap="none" dirty="0">
                          <a:solidFill>
                            <a:schemeClr val="lt1"/>
                          </a:solidFill>
                          <a:effectLst/>
                          <a:latin typeface="Montserrat" panose="00000500000000000000" pitchFamily="2" charset="0"/>
                          <a:ea typeface="+mn-ea"/>
                          <a:cs typeface="+mn-cs"/>
                          <a:sym typeface="Arial"/>
                        </a:rPr>
                        <a:t> the average taxi speed is shown higher which is quite surprising when it is one of the most busiest day after the weekend.</a:t>
                      </a:r>
                    </a:p>
                    <a:p>
                      <a:endParaRPr lang="en-IN" dirty="0"/>
                    </a:p>
                  </a:txBody>
                  <a:tcPr/>
                </a:tc>
                <a:extLst>
                  <a:ext uri="{0D108BD9-81ED-4DB2-BD59-A6C34878D82A}">
                    <a16:rowId xmlns:a16="http://schemas.microsoft.com/office/drawing/2014/main" val="4221247035"/>
                  </a:ext>
                </a:extLst>
              </a:tr>
            </a:tbl>
          </a:graphicData>
        </a:graphic>
      </p:graphicFrame>
    </p:spTree>
    <p:extLst>
      <p:ext uri="{BB962C8B-B14F-4D97-AF65-F5344CB8AC3E}">
        <p14:creationId xmlns:p14="http://schemas.microsoft.com/office/powerpoint/2010/main" val="3733397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C94-82FD-7123-EE77-32D63F1852C6}"/>
              </a:ext>
            </a:extLst>
          </p:cNvPr>
          <p:cNvSpPr>
            <a:spLocks noGrp="1"/>
          </p:cNvSpPr>
          <p:nvPr>
            <p:ph type="title"/>
          </p:nvPr>
        </p:nvSpPr>
        <p:spPr/>
        <p:txBody>
          <a:bodyPr/>
          <a:lstStyle/>
          <a:p>
            <a:r>
              <a:rPr lang="en-IN" b="1" dirty="0">
                <a:solidFill>
                  <a:srgbClr val="C00000"/>
                </a:solidFill>
                <a:latin typeface="Montserrat" panose="00000500000000000000" pitchFamily="2" charset="0"/>
              </a:rPr>
              <a:t>Multivariate – Correlation Heatmap</a:t>
            </a:r>
          </a:p>
        </p:txBody>
      </p:sp>
      <p:pic>
        <p:nvPicPr>
          <p:cNvPr id="22530" name="Picture 2">
            <a:extLst>
              <a:ext uri="{FF2B5EF4-FFF2-40B4-BE49-F238E27FC236}">
                <a16:creationId xmlns:a16="http://schemas.microsoft.com/office/drawing/2014/main" id="{45546808-13FB-A0D8-835A-11ABE722C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029" y="1256372"/>
            <a:ext cx="4728890" cy="34421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7FB375EB-896B-DFCA-B329-992F1AE4E568}"/>
              </a:ext>
            </a:extLst>
          </p:cNvPr>
          <p:cNvGraphicFramePr>
            <a:graphicFrameLocks noGrp="1"/>
          </p:cNvGraphicFramePr>
          <p:nvPr>
            <p:extLst>
              <p:ext uri="{D42A27DB-BD31-4B8C-83A1-F6EECF244321}">
                <p14:modId xmlns:p14="http://schemas.microsoft.com/office/powerpoint/2010/main" val="1277360901"/>
              </p:ext>
            </p:extLst>
          </p:nvPr>
        </p:nvGraphicFramePr>
        <p:xfrm>
          <a:off x="394008" y="1256372"/>
          <a:ext cx="2988529" cy="2865120"/>
        </p:xfrm>
        <a:graphic>
          <a:graphicData uri="http://schemas.openxmlformats.org/drawingml/2006/table">
            <a:tbl>
              <a:tblPr firstRow="1" bandRow="1">
                <a:tableStyleId>{5C22544A-7EE6-4342-B048-85BDC9FD1C3A}</a:tableStyleId>
              </a:tblPr>
              <a:tblGrid>
                <a:gridCol w="2988529">
                  <a:extLst>
                    <a:ext uri="{9D8B030D-6E8A-4147-A177-3AD203B41FA5}">
                      <a16:colId xmlns:a16="http://schemas.microsoft.com/office/drawing/2014/main" val="167881602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Heatmap:-</a:t>
                      </a:r>
                    </a:p>
                    <a:p>
                      <a:r>
                        <a:rPr lang="en-US" sz="1400" b="0" i="0" u="none" strike="noStrike" cap="none" dirty="0">
                          <a:solidFill>
                            <a:schemeClr val="lt1"/>
                          </a:solidFill>
                          <a:effectLst/>
                          <a:latin typeface="Montserrat" panose="00000500000000000000" pitchFamily="2" charset="0"/>
                          <a:ea typeface="+mn-ea"/>
                          <a:cs typeface="+mn-cs"/>
                          <a:sym typeface="Arial"/>
                        </a:rPr>
                        <a:t>There are some maximum </a:t>
                      </a:r>
                      <a:r>
                        <a:rPr lang="en-US" sz="1400" b="0" i="0" u="none" strike="noStrike" cap="none" dirty="0" err="1">
                          <a:solidFill>
                            <a:schemeClr val="lt1"/>
                          </a:solidFill>
                          <a:effectLst/>
                          <a:latin typeface="Montserrat" panose="00000500000000000000" pitchFamily="2" charset="0"/>
                          <a:ea typeface="+mn-ea"/>
                          <a:cs typeface="+mn-cs"/>
                          <a:sym typeface="Arial"/>
                        </a:rPr>
                        <a:t>multicolinearity</a:t>
                      </a:r>
                      <a:r>
                        <a:rPr lang="en-US" sz="1400" b="0" i="0" u="none" strike="noStrike" cap="none" dirty="0">
                          <a:solidFill>
                            <a:schemeClr val="lt1"/>
                          </a:solidFill>
                          <a:effectLst/>
                          <a:latin typeface="Montserrat" panose="00000500000000000000" pitchFamily="2" charset="0"/>
                          <a:ea typeface="+mn-ea"/>
                          <a:cs typeface="+mn-cs"/>
                          <a:sym typeface="Arial"/>
                        </a:rPr>
                        <a:t> between</a:t>
                      </a:r>
                    </a:p>
                    <a:p>
                      <a:endParaRPr lang="en-US" sz="1400" b="0" i="0" u="none" strike="noStrike" cap="none" dirty="0">
                        <a:solidFill>
                          <a:schemeClr val="lt1"/>
                        </a:solidFill>
                        <a:effectLst/>
                        <a:latin typeface="Montserrat" panose="00000500000000000000" pitchFamily="2" charset="0"/>
                        <a:ea typeface="+mn-ea"/>
                        <a:cs typeface="+mn-cs"/>
                        <a:sym typeface="Arial"/>
                      </a:endParaRPr>
                    </a:p>
                    <a:p>
                      <a:pPr lvl="1"/>
                      <a:r>
                        <a:rPr lang="en-US" sz="1400" b="0" i="0" u="none" strike="noStrike" cap="none" dirty="0" err="1">
                          <a:solidFill>
                            <a:schemeClr val="lt1"/>
                          </a:solidFill>
                          <a:effectLst/>
                          <a:latin typeface="Montserrat" panose="00000500000000000000" pitchFamily="2" charset="0"/>
                          <a:ea typeface="+mn-ea"/>
                          <a:cs typeface="+mn-cs"/>
                          <a:sym typeface="Arial"/>
                        </a:rPr>
                        <a:t>pickhup</a:t>
                      </a:r>
                      <a:r>
                        <a:rPr lang="en-US" sz="1400" b="0" i="0" u="none" strike="noStrike" cap="none" dirty="0">
                          <a:solidFill>
                            <a:schemeClr val="lt1"/>
                          </a:solidFill>
                          <a:effectLst/>
                          <a:latin typeface="Montserrat" panose="00000500000000000000" pitchFamily="2" charset="0"/>
                          <a:ea typeface="+mn-ea"/>
                          <a:cs typeface="+mn-cs"/>
                          <a:sym typeface="Arial"/>
                        </a:rPr>
                        <a:t> longitude and </a:t>
                      </a:r>
                      <a:r>
                        <a:rPr lang="en-US" sz="1400" b="0" i="0" u="none" strike="noStrike" cap="none" dirty="0" err="1">
                          <a:solidFill>
                            <a:schemeClr val="lt1"/>
                          </a:solidFill>
                          <a:effectLst/>
                          <a:latin typeface="Montserrat" panose="00000500000000000000" pitchFamily="2" charset="0"/>
                          <a:ea typeface="+mn-ea"/>
                          <a:cs typeface="+mn-cs"/>
                          <a:sym typeface="Arial"/>
                        </a:rPr>
                        <a:t>dropoff</a:t>
                      </a:r>
                      <a:r>
                        <a:rPr lang="en-US" sz="1400" b="0" i="0" u="none" strike="noStrike" cap="none" dirty="0">
                          <a:solidFill>
                            <a:schemeClr val="lt1"/>
                          </a:solidFill>
                          <a:effectLst/>
                          <a:latin typeface="Montserrat" panose="00000500000000000000" pitchFamily="2" charset="0"/>
                          <a:ea typeface="+mn-ea"/>
                          <a:cs typeface="+mn-cs"/>
                          <a:sym typeface="Arial"/>
                        </a:rPr>
                        <a:t> longitude which is = 0.78</a:t>
                      </a:r>
                    </a:p>
                    <a:p>
                      <a:pPr lvl="1"/>
                      <a:r>
                        <a:rPr lang="en-US" sz="1400" b="0" i="0" u="none" strike="noStrike" cap="none" dirty="0" err="1">
                          <a:solidFill>
                            <a:schemeClr val="lt1"/>
                          </a:solidFill>
                          <a:effectLst/>
                          <a:latin typeface="Montserrat" panose="00000500000000000000" pitchFamily="2" charset="0"/>
                          <a:ea typeface="+mn-ea"/>
                          <a:cs typeface="+mn-cs"/>
                          <a:sym typeface="Arial"/>
                        </a:rPr>
                        <a:t>pickhup</a:t>
                      </a:r>
                      <a:r>
                        <a:rPr lang="en-US" sz="1400" b="0" i="0" u="none" strike="noStrike" cap="none" dirty="0">
                          <a:solidFill>
                            <a:schemeClr val="lt1"/>
                          </a:solidFill>
                          <a:effectLst/>
                          <a:latin typeface="Montserrat" panose="00000500000000000000" pitchFamily="2" charset="0"/>
                          <a:ea typeface="+mn-ea"/>
                          <a:cs typeface="+mn-cs"/>
                          <a:sym typeface="Arial"/>
                        </a:rPr>
                        <a:t> latitude and </a:t>
                      </a:r>
                      <a:r>
                        <a:rPr lang="en-US" sz="1400" b="0" i="0" u="none" strike="noStrike" cap="none" dirty="0" err="1">
                          <a:solidFill>
                            <a:schemeClr val="lt1"/>
                          </a:solidFill>
                          <a:effectLst/>
                          <a:latin typeface="Montserrat" panose="00000500000000000000" pitchFamily="2" charset="0"/>
                          <a:ea typeface="+mn-ea"/>
                          <a:cs typeface="+mn-cs"/>
                          <a:sym typeface="Arial"/>
                        </a:rPr>
                        <a:t>dropoff</a:t>
                      </a:r>
                      <a:r>
                        <a:rPr lang="en-US" sz="1400" b="0" i="0" u="none" strike="noStrike" cap="none" dirty="0">
                          <a:solidFill>
                            <a:schemeClr val="lt1"/>
                          </a:solidFill>
                          <a:effectLst/>
                          <a:latin typeface="Montserrat" panose="00000500000000000000" pitchFamily="2" charset="0"/>
                          <a:ea typeface="+mn-ea"/>
                          <a:cs typeface="+mn-cs"/>
                          <a:sym typeface="Arial"/>
                        </a:rPr>
                        <a:t> latitude which is = 0.49</a:t>
                      </a:r>
                    </a:p>
                    <a:p>
                      <a:pPr lvl="1"/>
                      <a:r>
                        <a:rPr lang="en-US" sz="1400" b="0" i="0" u="none" strike="noStrike" cap="none" dirty="0">
                          <a:solidFill>
                            <a:schemeClr val="lt1"/>
                          </a:solidFill>
                          <a:effectLst/>
                          <a:latin typeface="Montserrat" panose="00000500000000000000" pitchFamily="2" charset="0"/>
                          <a:ea typeface="+mn-ea"/>
                          <a:cs typeface="+mn-cs"/>
                          <a:sym typeface="Arial"/>
                        </a:rPr>
                        <a:t>distance and speed which is = 0.49</a:t>
                      </a:r>
                    </a:p>
                    <a:p>
                      <a:pPr lvl="1"/>
                      <a:r>
                        <a:rPr lang="en-US" sz="1400" b="0" i="0" u="none" strike="noStrike" cap="none" dirty="0">
                          <a:solidFill>
                            <a:schemeClr val="lt1"/>
                          </a:solidFill>
                          <a:effectLst/>
                          <a:latin typeface="Montserrat" panose="00000500000000000000" pitchFamily="2" charset="0"/>
                          <a:ea typeface="+mn-ea"/>
                          <a:cs typeface="+mn-cs"/>
                          <a:sym typeface="Arial"/>
                        </a:rPr>
                        <a:t>Some combinations of features shows slight correlation</a:t>
                      </a:r>
                    </a:p>
                    <a:p>
                      <a:endParaRPr lang="en-IN" dirty="0"/>
                    </a:p>
                  </a:txBody>
                  <a:tcPr/>
                </a:tc>
                <a:extLst>
                  <a:ext uri="{0D108BD9-81ED-4DB2-BD59-A6C34878D82A}">
                    <a16:rowId xmlns:a16="http://schemas.microsoft.com/office/drawing/2014/main" val="2203275630"/>
                  </a:ext>
                </a:extLst>
              </a:tr>
            </a:tbl>
          </a:graphicData>
        </a:graphic>
      </p:graphicFrame>
    </p:spTree>
    <p:extLst>
      <p:ext uri="{BB962C8B-B14F-4D97-AF65-F5344CB8AC3E}">
        <p14:creationId xmlns:p14="http://schemas.microsoft.com/office/powerpoint/2010/main" val="2032355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49E4-853C-31E8-2B7E-7CCE36FDF6CF}"/>
              </a:ext>
            </a:extLst>
          </p:cNvPr>
          <p:cNvSpPr>
            <a:spLocks noGrp="1"/>
          </p:cNvSpPr>
          <p:nvPr>
            <p:ph type="title"/>
          </p:nvPr>
        </p:nvSpPr>
        <p:spPr/>
        <p:txBody>
          <a:bodyPr/>
          <a:lstStyle/>
          <a:p>
            <a:r>
              <a:rPr lang="en-IN" b="1" i="0" dirty="0">
                <a:solidFill>
                  <a:srgbClr val="C00000"/>
                </a:solidFill>
                <a:effectLst/>
                <a:latin typeface="Montserrat" panose="00000500000000000000" pitchFamily="2" charset="0"/>
              </a:rPr>
              <a:t>Hypothesis Testing</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61041B1F-5C65-89A7-E4B9-030F4CFEAD19}"/>
              </a:ext>
            </a:extLst>
          </p:cNvPr>
          <p:cNvSpPr>
            <a:spLocks noGrp="1"/>
          </p:cNvSpPr>
          <p:nvPr>
            <p:ph type="body" idx="1"/>
          </p:nvPr>
        </p:nvSpPr>
        <p:spPr/>
        <p:txBody>
          <a:bodyPr/>
          <a:lstStyle/>
          <a:p>
            <a:pPr marL="114300" indent="0">
              <a:buNone/>
            </a:pPr>
            <a:r>
              <a:rPr lang="en-US" b="0" i="0" dirty="0">
                <a:solidFill>
                  <a:schemeClr val="bg1">
                    <a:lumMod val="50000"/>
                  </a:schemeClr>
                </a:solidFill>
                <a:effectLst/>
                <a:latin typeface="Montserrat" panose="00000500000000000000" pitchFamily="2" charset="0"/>
              </a:rPr>
              <a:t>Hypothesis testing = Weekends has more traffic as compared to week days.</a:t>
            </a:r>
          </a:p>
          <a:p>
            <a:pPr algn="l">
              <a:buClr>
                <a:schemeClr val="bg1">
                  <a:lumMod val="50000"/>
                </a:schemeClr>
              </a:buClr>
              <a:buFont typeface="Arial" panose="020B0604020202020204" pitchFamily="34" charset="0"/>
              <a:buChar char="•"/>
            </a:pPr>
            <a:r>
              <a:rPr lang="en-US" b="0" i="0" dirty="0">
                <a:solidFill>
                  <a:schemeClr val="bg1">
                    <a:lumMod val="50000"/>
                  </a:schemeClr>
                </a:solidFill>
                <a:effectLst/>
                <a:latin typeface="Montserrat" panose="00000500000000000000" pitchFamily="2" charset="0"/>
              </a:rPr>
              <a:t>Null Hypothesis : H0 : mean of count of trips on weekday &lt;= mean of mean of count of trips on weekend day</a:t>
            </a:r>
          </a:p>
          <a:p>
            <a:pPr>
              <a:buClr>
                <a:schemeClr val="bg1">
                  <a:lumMod val="50000"/>
                </a:schemeClr>
              </a:buClr>
              <a:buFont typeface="Arial" panose="020B0604020202020204" pitchFamily="34" charset="0"/>
              <a:buChar char="•"/>
            </a:pPr>
            <a:r>
              <a:rPr lang="en-US" b="0" i="0" dirty="0">
                <a:solidFill>
                  <a:schemeClr val="bg1">
                    <a:lumMod val="50000"/>
                  </a:schemeClr>
                </a:solidFill>
                <a:effectLst/>
                <a:latin typeface="Montserrat" panose="00000500000000000000" pitchFamily="2" charset="0"/>
              </a:rPr>
              <a:t>Alternate Hypothesis : H1 : mean of count of trips on weekday &gt; mean of mean of count of trips on weekend day</a:t>
            </a:r>
          </a:p>
          <a:p>
            <a:pPr>
              <a:buClr>
                <a:schemeClr val="bg1">
                  <a:lumMod val="50000"/>
                </a:schemeClr>
              </a:buClr>
              <a:buFont typeface="Arial" panose="020B0604020202020204" pitchFamily="34" charset="0"/>
              <a:buChar char="•"/>
            </a:pPr>
            <a:r>
              <a:rPr lang="en-IN" b="0" i="0" dirty="0">
                <a:solidFill>
                  <a:schemeClr val="bg1">
                    <a:lumMod val="50000"/>
                  </a:schemeClr>
                </a:solidFill>
                <a:effectLst/>
                <a:latin typeface="Montserrat" panose="00000500000000000000" pitchFamily="2" charset="0"/>
              </a:rPr>
              <a:t>Performing statistical test we find that </a:t>
            </a:r>
            <a:r>
              <a:rPr lang="en-US" b="0" i="0" dirty="0">
                <a:solidFill>
                  <a:schemeClr val="bg1">
                    <a:lumMod val="50000"/>
                  </a:schemeClr>
                </a:solidFill>
                <a:effectLst/>
                <a:latin typeface="Montserrat" panose="00000500000000000000" pitchFamily="2" charset="0"/>
              </a:rPr>
              <a:t>P-Value: 0.5274204439460304, Hence we are failed to reject null hypothesis (H0) for </a:t>
            </a:r>
            <a:r>
              <a:rPr lang="en-US" b="0" i="0" dirty="0" err="1">
                <a:solidFill>
                  <a:schemeClr val="bg1">
                    <a:lumMod val="50000"/>
                  </a:schemeClr>
                </a:solidFill>
                <a:effectLst/>
                <a:latin typeface="Montserrat" panose="00000500000000000000" pitchFamily="2" charset="0"/>
              </a:rPr>
              <a:t>significane</a:t>
            </a:r>
            <a:r>
              <a:rPr lang="en-US" b="0" i="0" dirty="0">
                <a:solidFill>
                  <a:schemeClr val="bg1">
                    <a:lumMod val="50000"/>
                  </a:schemeClr>
                </a:solidFill>
                <a:effectLst/>
                <a:latin typeface="Montserrat" panose="00000500000000000000" pitchFamily="2" charset="0"/>
              </a:rPr>
              <a:t> level 0.05. So Number of trips on weekends are comparatively more than number of trips on weekdays.</a:t>
            </a:r>
            <a:endParaRPr lang="en-IN" b="0" i="0" dirty="0">
              <a:solidFill>
                <a:schemeClr val="bg1">
                  <a:lumMod val="50000"/>
                </a:schemeClr>
              </a:solidFill>
              <a:effectLst/>
              <a:latin typeface="Montserrat" panose="00000500000000000000" pitchFamily="2" charset="0"/>
            </a:endParaRPr>
          </a:p>
          <a:p>
            <a:pPr algn="l"/>
            <a:endParaRPr lang="en-US" b="0" i="0" dirty="0">
              <a:solidFill>
                <a:srgbClr val="212121"/>
              </a:solidFill>
              <a:effectLst/>
              <a:latin typeface="Roboto" panose="02000000000000000000" pitchFamily="2" charset="0"/>
            </a:endParaRPr>
          </a:p>
          <a:p>
            <a:pPr marL="114300" indent="0">
              <a:buNone/>
            </a:pPr>
            <a:endParaRPr lang="en-IN" dirty="0"/>
          </a:p>
        </p:txBody>
      </p:sp>
    </p:spTree>
    <p:extLst>
      <p:ext uri="{BB962C8B-B14F-4D97-AF65-F5344CB8AC3E}">
        <p14:creationId xmlns:p14="http://schemas.microsoft.com/office/powerpoint/2010/main" val="734871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9661-3B1C-CCD2-B6DD-B89C01AA2461}"/>
              </a:ext>
            </a:extLst>
          </p:cNvPr>
          <p:cNvSpPr>
            <a:spLocks noGrp="1"/>
          </p:cNvSpPr>
          <p:nvPr>
            <p:ph type="title"/>
          </p:nvPr>
        </p:nvSpPr>
        <p:spPr/>
        <p:txBody>
          <a:bodyPr/>
          <a:lstStyle/>
          <a:p>
            <a:r>
              <a:rPr lang="en-IN" b="1" i="0" dirty="0">
                <a:solidFill>
                  <a:srgbClr val="C00000"/>
                </a:solidFill>
                <a:effectLst/>
                <a:latin typeface="Montserrat" panose="00000500000000000000" pitchFamily="2" charset="0"/>
              </a:rPr>
              <a:t>Feature Engineering &amp; Data Pre-processing</a:t>
            </a:r>
            <a:br>
              <a:rPr lang="en-IN" b="0" i="0" dirty="0">
                <a:solidFill>
                  <a:srgbClr val="212121"/>
                </a:solidFill>
                <a:effectLst/>
                <a:latin typeface="Roboto" panose="02000000000000000000" pitchFamily="2" charset="0"/>
              </a:rPr>
            </a:br>
            <a:endParaRPr lang="en-IN" b="1" dirty="0">
              <a:latin typeface="Montserrat" panose="00000500000000000000" pitchFamily="2" charset="0"/>
            </a:endParaRPr>
          </a:p>
        </p:txBody>
      </p:sp>
      <p:sp>
        <p:nvSpPr>
          <p:cNvPr id="3" name="Text Placeholder 2">
            <a:extLst>
              <a:ext uri="{FF2B5EF4-FFF2-40B4-BE49-F238E27FC236}">
                <a16:creationId xmlns:a16="http://schemas.microsoft.com/office/drawing/2014/main" id="{F562F51E-2BF7-2B6A-830C-0DF6F751BDFE}"/>
              </a:ext>
            </a:extLst>
          </p:cNvPr>
          <p:cNvSpPr>
            <a:spLocks noGrp="1"/>
          </p:cNvSpPr>
          <p:nvPr>
            <p:ph type="body" idx="1"/>
          </p:nvPr>
        </p:nvSpPr>
        <p:spPr>
          <a:xfrm>
            <a:off x="311700" y="1152474"/>
            <a:ext cx="8520600" cy="3991025"/>
          </a:xfrm>
        </p:spPr>
        <p:txBody>
          <a:bodyPr/>
          <a:lstStyle/>
          <a:p>
            <a:pPr marL="114300" indent="0">
              <a:buClr>
                <a:schemeClr val="bg1">
                  <a:lumMod val="50000"/>
                </a:schemeClr>
              </a:buClr>
              <a:buNone/>
            </a:pPr>
            <a:r>
              <a:rPr lang="en-US" sz="1300" b="0" i="0" dirty="0">
                <a:solidFill>
                  <a:schemeClr val="bg1">
                    <a:lumMod val="50000"/>
                  </a:schemeClr>
                </a:solidFill>
                <a:effectLst/>
                <a:latin typeface="Montserrat" panose="00000500000000000000" pitchFamily="2" charset="0"/>
              </a:rPr>
              <a:t>Feature engineering is the pre-processing step of machine learning, which is used to transform raw data into features that can be used for creating a predictive model using Machine learning or statistical Modelling. Feature engineering in machine learning aims to improve the performance of models.</a:t>
            </a:r>
          </a:p>
          <a:p>
            <a:pPr algn="l">
              <a:buClr>
                <a:schemeClr val="bg1">
                  <a:lumMod val="50000"/>
                </a:schemeClr>
              </a:buClr>
              <a:buFont typeface="Arial" panose="020B0604020202020204" pitchFamily="34" charset="0"/>
              <a:buChar char="•"/>
            </a:pPr>
            <a:r>
              <a:rPr lang="en-US" sz="1300" b="1" i="0" dirty="0">
                <a:solidFill>
                  <a:schemeClr val="bg1">
                    <a:lumMod val="50000"/>
                  </a:schemeClr>
                </a:solidFill>
                <a:effectLst/>
                <a:latin typeface="Montserrat" panose="00000500000000000000" pitchFamily="2" charset="0"/>
              </a:rPr>
              <a:t>Feature selection:-</a:t>
            </a:r>
            <a:endParaRPr lang="en-US" sz="1300" b="0" i="0" dirty="0">
              <a:solidFill>
                <a:schemeClr val="bg1">
                  <a:lumMod val="50000"/>
                </a:schemeClr>
              </a:solidFill>
              <a:effectLst/>
              <a:latin typeface="Montserrat" panose="00000500000000000000" pitchFamily="2" charset="0"/>
            </a:endParaRPr>
          </a:p>
          <a:p>
            <a:pPr algn="l"/>
            <a:r>
              <a:rPr lang="en-US" sz="1300" b="0" i="0" dirty="0">
                <a:solidFill>
                  <a:schemeClr val="bg1">
                    <a:lumMod val="50000"/>
                  </a:schemeClr>
                </a:solidFill>
                <a:effectLst/>
                <a:latin typeface="Montserrat" panose="00000500000000000000" pitchFamily="2" charset="0"/>
              </a:rPr>
              <a:t>Feature Selection on the other hand is a machine learning technique applied on these (numerical) features.</a:t>
            </a:r>
          </a:p>
          <a:p>
            <a:pPr algn="l"/>
            <a:r>
              <a:rPr lang="en-US" sz="1300" b="0" i="0" dirty="0">
                <a:solidFill>
                  <a:schemeClr val="bg1">
                    <a:lumMod val="50000"/>
                  </a:schemeClr>
                </a:solidFill>
                <a:effectLst/>
                <a:latin typeface="Montserrat" panose="00000500000000000000" pitchFamily="2" charset="0"/>
              </a:rPr>
              <a:t>we select a subset of the original feature set based on the statistical significance of different parameters.</a:t>
            </a:r>
          </a:p>
          <a:p>
            <a:r>
              <a:rPr lang="en-US" sz="1300" dirty="0">
                <a:solidFill>
                  <a:schemeClr val="bg1">
                    <a:lumMod val="50000"/>
                  </a:schemeClr>
                </a:solidFill>
                <a:latin typeface="Montserrat" panose="00000500000000000000" pitchFamily="2" charset="0"/>
              </a:rPr>
              <a:t>1. </a:t>
            </a:r>
            <a:r>
              <a:rPr lang="en-IN" sz="1300" b="0" i="0" dirty="0">
                <a:solidFill>
                  <a:schemeClr val="bg1">
                    <a:lumMod val="50000"/>
                  </a:schemeClr>
                </a:solidFill>
                <a:effectLst/>
                <a:latin typeface="Montserrat" panose="00000500000000000000" pitchFamily="2" charset="0"/>
              </a:rPr>
              <a:t>Creating dummy variable :- </a:t>
            </a:r>
            <a:r>
              <a:rPr lang="en-US" sz="1300" b="0" dirty="0">
                <a:solidFill>
                  <a:schemeClr val="bg1">
                    <a:lumMod val="50000"/>
                  </a:schemeClr>
                </a:solidFill>
                <a:effectLst/>
                <a:latin typeface="Montserrat" panose="00000500000000000000" pitchFamily="2" charset="0"/>
              </a:rPr>
              <a:t>firstly we do the </a:t>
            </a:r>
            <a:r>
              <a:rPr lang="en-US" sz="1300" b="0" dirty="0" err="1">
                <a:solidFill>
                  <a:schemeClr val="bg1">
                    <a:lumMod val="50000"/>
                  </a:schemeClr>
                </a:solidFill>
                <a:effectLst/>
                <a:latin typeface="Montserrat" panose="00000500000000000000" pitchFamily="2" charset="0"/>
              </a:rPr>
              <a:t>Dummify</a:t>
            </a:r>
            <a:r>
              <a:rPr lang="en-US" sz="1300" b="0" dirty="0">
                <a:solidFill>
                  <a:schemeClr val="bg1">
                    <a:lumMod val="50000"/>
                  </a:schemeClr>
                </a:solidFill>
                <a:effectLst/>
                <a:latin typeface="Montserrat" panose="00000500000000000000" pitchFamily="2" charset="0"/>
              </a:rPr>
              <a:t> all the categorical features like "</a:t>
            </a:r>
            <a:r>
              <a:rPr lang="en-US" sz="1300" b="0" dirty="0" err="1">
                <a:solidFill>
                  <a:schemeClr val="bg1">
                    <a:lumMod val="50000"/>
                  </a:schemeClr>
                </a:solidFill>
                <a:effectLst/>
                <a:latin typeface="Montserrat" panose="00000500000000000000" pitchFamily="2" charset="0"/>
              </a:rPr>
              <a:t>store_and_fwd_flag</a:t>
            </a:r>
            <a:r>
              <a:rPr lang="en-US" sz="1300" b="0" dirty="0">
                <a:solidFill>
                  <a:schemeClr val="bg1">
                    <a:lumMod val="50000"/>
                  </a:schemeClr>
                </a:solidFill>
                <a:effectLst/>
                <a:latin typeface="Montserrat" panose="00000500000000000000" pitchFamily="2" charset="0"/>
              </a:rPr>
              <a:t>, </a:t>
            </a:r>
            <a:r>
              <a:rPr lang="en-US" sz="1300" b="0" dirty="0" err="1">
                <a:solidFill>
                  <a:schemeClr val="bg1">
                    <a:lumMod val="50000"/>
                  </a:schemeClr>
                </a:solidFill>
                <a:effectLst/>
                <a:latin typeface="Montserrat" panose="00000500000000000000" pitchFamily="2" charset="0"/>
              </a:rPr>
              <a:t>vendor_id</a:t>
            </a:r>
            <a:r>
              <a:rPr lang="en-US" sz="1300" b="0" dirty="0">
                <a:solidFill>
                  <a:schemeClr val="bg1">
                    <a:lumMod val="50000"/>
                  </a:schemeClr>
                </a:solidFill>
                <a:effectLst/>
                <a:latin typeface="Montserrat" panose="00000500000000000000" pitchFamily="2" charset="0"/>
              </a:rPr>
              <a:t>, month, </a:t>
            </a:r>
            <a:r>
              <a:rPr lang="en-US" sz="1300" b="0" dirty="0" err="1">
                <a:solidFill>
                  <a:schemeClr val="bg1">
                    <a:lumMod val="50000"/>
                  </a:schemeClr>
                </a:solidFill>
                <a:effectLst/>
                <a:latin typeface="Montserrat" panose="00000500000000000000" pitchFamily="2" charset="0"/>
              </a:rPr>
              <a:t>weekday_num</a:t>
            </a:r>
            <a:r>
              <a:rPr lang="en-US" sz="1300" b="0" dirty="0">
                <a:solidFill>
                  <a:schemeClr val="bg1">
                    <a:lumMod val="50000"/>
                  </a:schemeClr>
                </a:solidFill>
                <a:effectLst/>
                <a:latin typeface="Montserrat" panose="00000500000000000000" pitchFamily="2" charset="0"/>
              </a:rPr>
              <a:t>, </a:t>
            </a:r>
            <a:r>
              <a:rPr lang="en-US" sz="1300" b="0" dirty="0" err="1">
                <a:solidFill>
                  <a:schemeClr val="bg1">
                    <a:lumMod val="50000"/>
                  </a:schemeClr>
                </a:solidFill>
                <a:effectLst/>
                <a:latin typeface="Montserrat" panose="00000500000000000000" pitchFamily="2" charset="0"/>
              </a:rPr>
              <a:t>pickup_hour</a:t>
            </a:r>
            <a:r>
              <a:rPr lang="en-US" sz="1300" b="0" dirty="0">
                <a:solidFill>
                  <a:schemeClr val="bg1">
                    <a:lumMod val="50000"/>
                  </a:schemeClr>
                </a:solidFill>
                <a:effectLst/>
                <a:latin typeface="Montserrat" panose="00000500000000000000" pitchFamily="2" charset="0"/>
              </a:rPr>
              <a:t>, </a:t>
            </a:r>
            <a:r>
              <a:rPr lang="en-US" sz="1300" b="0" dirty="0" err="1">
                <a:solidFill>
                  <a:schemeClr val="bg1">
                    <a:lumMod val="50000"/>
                  </a:schemeClr>
                </a:solidFill>
                <a:effectLst/>
                <a:latin typeface="Montserrat" panose="00000500000000000000" pitchFamily="2" charset="0"/>
              </a:rPr>
              <a:t>passenger_count</a:t>
            </a:r>
            <a:r>
              <a:rPr lang="en-US" sz="1300" b="0" dirty="0">
                <a:solidFill>
                  <a:schemeClr val="bg1">
                    <a:lumMod val="50000"/>
                  </a:schemeClr>
                </a:solidFill>
                <a:effectLst/>
                <a:latin typeface="Montserrat" panose="00000500000000000000" pitchFamily="2" charset="0"/>
              </a:rPr>
              <a:t>" except the label i.e. "</a:t>
            </a:r>
            <a:r>
              <a:rPr lang="en-US" sz="1300" b="0" dirty="0" err="1">
                <a:solidFill>
                  <a:schemeClr val="bg1">
                    <a:lumMod val="50000"/>
                  </a:schemeClr>
                </a:solidFill>
                <a:effectLst/>
                <a:latin typeface="Montserrat" panose="00000500000000000000" pitchFamily="2" charset="0"/>
              </a:rPr>
              <a:t>trip_duration</a:t>
            </a:r>
            <a:r>
              <a:rPr lang="en-US" sz="1300" b="0" dirty="0">
                <a:solidFill>
                  <a:schemeClr val="bg1">
                    <a:lumMod val="50000"/>
                  </a:schemeClr>
                </a:solidFill>
                <a:effectLst/>
                <a:latin typeface="Montserrat" panose="00000500000000000000" pitchFamily="2" charset="0"/>
              </a:rPr>
              <a:t>“</a:t>
            </a:r>
          </a:p>
          <a:p>
            <a:r>
              <a:rPr lang="en-US" sz="1300" dirty="0">
                <a:solidFill>
                  <a:schemeClr val="bg1">
                    <a:lumMod val="50000"/>
                  </a:schemeClr>
                </a:solidFill>
                <a:latin typeface="Montserrat" panose="00000500000000000000" pitchFamily="2" charset="0"/>
              </a:rPr>
              <a:t>2. </a:t>
            </a:r>
            <a:r>
              <a:rPr lang="en-US" sz="1300" b="0" i="0" dirty="0">
                <a:solidFill>
                  <a:srgbClr val="212121"/>
                </a:solidFill>
                <a:effectLst/>
                <a:latin typeface="Montserrat" panose="00000500000000000000" pitchFamily="2" charset="0"/>
              </a:rPr>
              <a:t>Let's assign the values to X &amp; Y array from the dataset.</a:t>
            </a:r>
          </a:p>
          <a:p>
            <a:r>
              <a:rPr lang="en-US" sz="1300" dirty="0">
                <a:solidFill>
                  <a:srgbClr val="212121"/>
                </a:solidFill>
                <a:latin typeface="Montserrat" panose="00000500000000000000" pitchFamily="2" charset="0"/>
              </a:rPr>
              <a:t>3. </a:t>
            </a:r>
            <a:r>
              <a:rPr lang="en-US" sz="1300" b="0" i="0" dirty="0">
                <a:solidFill>
                  <a:srgbClr val="212121"/>
                </a:solidFill>
                <a:effectLst/>
                <a:latin typeface="Montserrat" panose="00000500000000000000" pitchFamily="2" charset="0"/>
              </a:rPr>
              <a:t>We will use backward elimination technique to select the best features to train our model.</a:t>
            </a:r>
          </a:p>
          <a:p>
            <a:r>
              <a:rPr lang="en-US" sz="1300" b="0" i="0" dirty="0">
                <a:solidFill>
                  <a:srgbClr val="212121"/>
                </a:solidFill>
                <a:effectLst/>
                <a:latin typeface="Montserrat" panose="00000500000000000000" pitchFamily="2" charset="0"/>
              </a:rPr>
              <a:t>we finally reached the combination of optimum features with each feature having p value &lt; 0.05.</a:t>
            </a:r>
          </a:p>
          <a:p>
            <a:endParaRPr lang="en-US" sz="1400" b="0" i="0" dirty="0">
              <a:solidFill>
                <a:srgbClr val="212121"/>
              </a:solidFill>
              <a:effectLst/>
              <a:latin typeface="Roboto" panose="02000000000000000000" pitchFamily="2" charset="0"/>
            </a:endParaRPr>
          </a:p>
          <a:p>
            <a:endParaRPr lang="en-US" sz="1400" b="0" dirty="0">
              <a:solidFill>
                <a:schemeClr val="bg1">
                  <a:lumMod val="50000"/>
                </a:schemeClr>
              </a:solidFill>
              <a:effectLst/>
              <a:latin typeface="Montserrat" panose="00000500000000000000" pitchFamily="2" charset="0"/>
            </a:endParaRPr>
          </a:p>
          <a:p>
            <a:endParaRPr lang="en-IN" sz="1600" b="0" i="0" dirty="0">
              <a:solidFill>
                <a:srgbClr val="212121"/>
              </a:solidFill>
              <a:effectLst/>
              <a:latin typeface="Roboto" panose="02000000000000000000" pitchFamily="2" charset="0"/>
            </a:endParaRPr>
          </a:p>
          <a:p>
            <a:pPr algn="l"/>
            <a:endParaRPr lang="en-US" sz="1600" b="0" i="0" dirty="0">
              <a:solidFill>
                <a:srgbClr val="212121"/>
              </a:solidFill>
              <a:effectLst/>
              <a:latin typeface="Roboto" panose="02000000000000000000" pitchFamily="2" charset="0"/>
            </a:endParaRPr>
          </a:p>
          <a:p>
            <a:pPr marL="114300" indent="0">
              <a:buClr>
                <a:schemeClr val="bg1">
                  <a:lumMod val="50000"/>
                </a:schemeClr>
              </a:buClr>
              <a:buNone/>
            </a:pPr>
            <a:endParaRPr lang="en-IN" sz="1600" dirty="0">
              <a:latin typeface="Montserrat" panose="00000500000000000000" pitchFamily="2" charset="0"/>
            </a:endParaRPr>
          </a:p>
        </p:txBody>
      </p:sp>
    </p:spTree>
    <p:extLst>
      <p:ext uri="{BB962C8B-B14F-4D97-AF65-F5344CB8AC3E}">
        <p14:creationId xmlns:p14="http://schemas.microsoft.com/office/powerpoint/2010/main" val="130918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81CE-B75A-CEC4-EEF8-9F051FAE7AA0}"/>
              </a:ext>
            </a:extLst>
          </p:cNvPr>
          <p:cNvSpPr>
            <a:spLocks noGrp="1"/>
          </p:cNvSpPr>
          <p:nvPr>
            <p:ph type="title"/>
          </p:nvPr>
        </p:nvSpPr>
        <p:spPr>
          <a:xfrm>
            <a:off x="311700" y="147660"/>
            <a:ext cx="8520600" cy="572700"/>
          </a:xfrm>
        </p:spPr>
        <p:txBody>
          <a:bodyPr/>
          <a:lstStyle/>
          <a:p>
            <a:r>
              <a:rPr lang="en-IN" b="1" dirty="0">
                <a:latin typeface="Montserrat" panose="00000500000000000000" pitchFamily="2" charset="0"/>
              </a:rPr>
              <a:t>Introduction</a:t>
            </a:r>
          </a:p>
        </p:txBody>
      </p:sp>
      <p:sp>
        <p:nvSpPr>
          <p:cNvPr id="3" name="Text Placeholder 2">
            <a:extLst>
              <a:ext uri="{FF2B5EF4-FFF2-40B4-BE49-F238E27FC236}">
                <a16:creationId xmlns:a16="http://schemas.microsoft.com/office/drawing/2014/main" id="{598FE8D3-8971-C916-2BE0-513C3F7804C3}"/>
              </a:ext>
            </a:extLst>
          </p:cNvPr>
          <p:cNvSpPr>
            <a:spLocks noGrp="1"/>
          </p:cNvSpPr>
          <p:nvPr>
            <p:ph type="body" idx="1"/>
          </p:nvPr>
        </p:nvSpPr>
        <p:spPr>
          <a:xfrm>
            <a:off x="177885" y="720360"/>
            <a:ext cx="8520600" cy="4275480"/>
          </a:xfrm>
        </p:spPr>
        <p:txBody>
          <a:bodyPr/>
          <a:lstStyle/>
          <a:p>
            <a:pPr algn="just">
              <a:lnSpc>
                <a:spcPct val="107000"/>
              </a:lnSpc>
              <a:spcAft>
                <a:spcPts val="800"/>
              </a:spcAft>
            </a:pPr>
            <a:r>
              <a:rPr lang="en-IN" sz="14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More than 7 billion people exist on earth. With necessities of food, water and shelter there also a key requirement of commutating from one place to other. Rapid advancement in technology in the last two decades leads to adaption of a more efficient way of transportation via internet and app-based transport system. New York city is one of such advanced city with extensive use of transportation via subways, buses and taxi services. New York has more then 10,000 plus taxi and nearly 50% of population doesn’t have a personal vehicle. Due to this facts most people used taxi has a there primary mode of transport and it accounts for more than 100 millions taxi trips per year.</a:t>
            </a:r>
            <a:endParaRPr lang="en-IN" sz="1400" dirty="0">
              <a:effectLst/>
              <a:latin typeface="Montserrat" panose="00000500000000000000"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Our primary motives are to analyse the dataset, perform feature engineering to comes up with suitable independent features and building a good model that will help us in predicting the trip duration of NYC taxi.</a:t>
            </a:r>
            <a:endParaRPr lang="en-IN" sz="1400" dirty="0">
              <a:effectLst/>
              <a:latin typeface="Montserrat" panose="00000500000000000000" pitchFamily="2" charset="0"/>
              <a:ea typeface="Calibri" panose="020F0502020204030204" pitchFamily="34" charset="0"/>
              <a:cs typeface="Times New Roman" panose="02020603050405020304" pitchFamily="18" charset="0"/>
            </a:endParaRPr>
          </a:p>
          <a:p>
            <a:r>
              <a:rPr lang="en-IN" sz="1400" dirty="0">
                <a:solidFill>
                  <a:srgbClr val="000000"/>
                </a:solidFill>
                <a:effectLst/>
                <a:latin typeface="Montserrat" panose="00000500000000000000" pitchFamily="2" charset="0"/>
                <a:ea typeface="Calibri" panose="020F0502020204030204" pitchFamily="34" charset="0"/>
              </a:rPr>
              <a:t>Here, for prediction the taxi trip duration we have applied a linear regression, Decision Tree Regressor and then we have applied Random Forest regressor and </a:t>
            </a:r>
            <a:r>
              <a:rPr lang="en-IN" sz="1400" dirty="0" err="1">
                <a:solidFill>
                  <a:srgbClr val="000000"/>
                </a:solidFill>
                <a:effectLst/>
                <a:latin typeface="Montserrat" panose="00000500000000000000" pitchFamily="2" charset="0"/>
                <a:ea typeface="Calibri" panose="020F0502020204030204" pitchFamily="34" charset="0"/>
              </a:rPr>
              <a:t>XGBoost</a:t>
            </a:r>
            <a:r>
              <a:rPr lang="en-IN" sz="1400" dirty="0">
                <a:solidFill>
                  <a:srgbClr val="000000"/>
                </a:solidFill>
                <a:effectLst/>
                <a:latin typeface="Montserrat" panose="00000500000000000000" pitchFamily="2" charset="0"/>
                <a:ea typeface="Calibri" panose="020F0502020204030204" pitchFamily="34" charset="0"/>
              </a:rPr>
              <a:t> To find out which will give better accuracy and with lesser amount of prediction time.</a:t>
            </a:r>
            <a:endParaRPr lang="en-IN" sz="1400" dirty="0">
              <a:latin typeface="Montserrat" panose="00000500000000000000" pitchFamily="2" charset="0"/>
            </a:endParaRPr>
          </a:p>
        </p:txBody>
      </p:sp>
    </p:spTree>
    <p:extLst>
      <p:ext uri="{BB962C8B-B14F-4D97-AF65-F5344CB8AC3E}">
        <p14:creationId xmlns:p14="http://schemas.microsoft.com/office/powerpoint/2010/main" val="120822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19AA95-90F4-01D5-7472-5B860E7FAB01}"/>
              </a:ext>
            </a:extLst>
          </p:cNvPr>
          <p:cNvSpPr>
            <a:spLocks noGrp="1"/>
          </p:cNvSpPr>
          <p:nvPr>
            <p:ph type="body" idx="1"/>
          </p:nvPr>
        </p:nvSpPr>
        <p:spPr>
          <a:xfrm>
            <a:off x="311700" y="59473"/>
            <a:ext cx="8758492" cy="4958576"/>
          </a:xfrm>
        </p:spPr>
        <p:txBody>
          <a:bodyPr/>
          <a:lstStyle/>
          <a:p>
            <a:pPr algn="l">
              <a:buClr>
                <a:schemeClr val="bg1">
                  <a:lumMod val="50000"/>
                </a:schemeClr>
              </a:buClr>
              <a:buFont typeface="Arial" panose="020B0604020202020204" pitchFamily="34" charset="0"/>
              <a:buChar char="•"/>
            </a:pPr>
            <a:r>
              <a:rPr lang="en-US" sz="1400" b="1" i="0" dirty="0">
                <a:solidFill>
                  <a:srgbClr val="212121"/>
                </a:solidFill>
                <a:effectLst/>
                <a:latin typeface="Montserrat" panose="00000500000000000000" pitchFamily="2" charset="0"/>
              </a:rPr>
              <a:t>Feature extraction:-</a:t>
            </a:r>
            <a:endParaRPr lang="en-US" sz="1400" b="0" i="0" dirty="0">
              <a:solidFill>
                <a:srgbClr val="212121"/>
              </a:solidFill>
              <a:effectLst/>
              <a:latin typeface="Montserrat" panose="00000500000000000000" pitchFamily="2" charset="0"/>
            </a:endParaRPr>
          </a:p>
          <a:p>
            <a:pPr algn="l"/>
            <a:r>
              <a:rPr lang="en-US" sz="1400" b="0" i="0" dirty="0">
                <a:solidFill>
                  <a:srgbClr val="212121"/>
                </a:solidFill>
                <a:effectLst/>
                <a:latin typeface="Montserrat" panose="00000500000000000000" pitchFamily="2" charset="0"/>
              </a:rPr>
              <a:t>Feature Extraction transforms an arbitrary data, such as text or images, into numerical features that is understood by machine learning algorithms.</a:t>
            </a:r>
          </a:p>
          <a:p>
            <a:pPr algn="l"/>
            <a:r>
              <a:rPr lang="en-US" sz="1400" b="0" i="0" dirty="0">
                <a:solidFill>
                  <a:srgbClr val="212121"/>
                </a:solidFill>
                <a:effectLst/>
                <a:latin typeface="Montserrat" panose="00000500000000000000" pitchFamily="2" charset="0"/>
              </a:rPr>
              <a:t>We will use PCA for feature extraction i.e. Principal Component Analysis. It is a statistical procedure that uses an orthogonal transformation to convert a set of observations of possibly correlated variables into a set of values of linearly uncorrelated variables called principal components.</a:t>
            </a:r>
            <a:endParaRPr lang="en-US" sz="1400" dirty="0">
              <a:solidFill>
                <a:srgbClr val="212121"/>
              </a:solidFill>
              <a:latin typeface="Montserrat" panose="00000500000000000000" pitchFamily="2" charset="0"/>
            </a:endParaRPr>
          </a:p>
          <a:p>
            <a:r>
              <a:rPr lang="en-IN" sz="1400" b="0" i="0" dirty="0">
                <a:solidFill>
                  <a:srgbClr val="212121"/>
                </a:solidFill>
                <a:effectLst/>
                <a:latin typeface="Montserrat" panose="00000500000000000000" pitchFamily="2" charset="0"/>
              </a:rPr>
              <a:t>1. Split Data</a:t>
            </a:r>
          </a:p>
          <a:p>
            <a:r>
              <a:rPr lang="en-IN" sz="1400" b="0" i="0" dirty="0">
                <a:solidFill>
                  <a:srgbClr val="212121"/>
                </a:solidFill>
                <a:effectLst/>
                <a:latin typeface="Montserrat" panose="00000500000000000000" pitchFamily="2" charset="0"/>
              </a:rPr>
              <a:t>2. Scale Data:- </a:t>
            </a:r>
            <a:r>
              <a:rPr lang="en-US" sz="1400" b="0" i="0" dirty="0">
                <a:solidFill>
                  <a:srgbClr val="212121"/>
                </a:solidFill>
                <a:effectLst/>
                <a:latin typeface="Montserrat" panose="00000500000000000000" pitchFamily="2" charset="0"/>
              </a:rPr>
              <a:t>So here we scale the input </a:t>
            </a:r>
            <a:r>
              <a:rPr lang="en-US" sz="1400" b="0" i="0" dirty="0" err="1">
                <a:solidFill>
                  <a:srgbClr val="212121"/>
                </a:solidFill>
                <a:effectLst/>
                <a:latin typeface="Montserrat" panose="00000500000000000000" pitchFamily="2" charset="0"/>
              </a:rPr>
              <a:t>varibles</a:t>
            </a:r>
            <a:r>
              <a:rPr lang="en-US" sz="1400" b="0" i="0" dirty="0">
                <a:solidFill>
                  <a:srgbClr val="212121"/>
                </a:solidFill>
                <a:effectLst/>
                <a:latin typeface="Montserrat" panose="00000500000000000000" pitchFamily="2" charset="0"/>
              </a:rPr>
              <a:t> first before applying PCA to </a:t>
            </a:r>
            <a:r>
              <a:rPr lang="en-US" sz="1400" b="0" i="0" dirty="0" err="1">
                <a:solidFill>
                  <a:srgbClr val="212121"/>
                </a:solidFill>
                <a:effectLst/>
                <a:latin typeface="Montserrat" panose="00000500000000000000" pitchFamily="2" charset="0"/>
              </a:rPr>
              <a:t>standardise</a:t>
            </a:r>
            <a:r>
              <a:rPr lang="en-US" sz="1400" b="0" i="0" dirty="0">
                <a:solidFill>
                  <a:srgbClr val="212121"/>
                </a:solidFill>
                <a:effectLst/>
                <a:latin typeface="Montserrat" panose="00000500000000000000" pitchFamily="2" charset="0"/>
              </a:rPr>
              <a:t> the variance and avoid the bias. Lets Scale the data using </a:t>
            </a:r>
            <a:r>
              <a:rPr lang="en-US" sz="1400" b="0" i="0" dirty="0" err="1">
                <a:solidFill>
                  <a:srgbClr val="212121"/>
                </a:solidFill>
                <a:effectLst/>
                <a:latin typeface="Montserrat" panose="00000500000000000000" pitchFamily="2" charset="0"/>
              </a:rPr>
              <a:t>StandardScaler</a:t>
            </a:r>
            <a:r>
              <a:rPr lang="en-US" sz="1400" b="0" i="0" dirty="0">
                <a:solidFill>
                  <a:srgbClr val="212121"/>
                </a:solidFill>
                <a:effectLst/>
                <a:latin typeface="Montserrat" panose="00000500000000000000" pitchFamily="2" charset="0"/>
              </a:rPr>
              <a:t>.</a:t>
            </a:r>
          </a:p>
          <a:p>
            <a:r>
              <a:rPr lang="en-IN" sz="1400" b="0" i="0" dirty="0">
                <a:solidFill>
                  <a:srgbClr val="212121"/>
                </a:solidFill>
                <a:effectLst/>
                <a:latin typeface="Montserrat" panose="00000500000000000000" pitchFamily="2" charset="0"/>
              </a:rPr>
              <a:t>3. PCA Application:- </a:t>
            </a:r>
            <a:r>
              <a:rPr lang="en-US" sz="1400" b="0" i="0" dirty="0">
                <a:solidFill>
                  <a:srgbClr val="212121"/>
                </a:solidFill>
                <a:effectLst/>
                <a:latin typeface="Montserrat" panose="00000500000000000000" pitchFamily="2" charset="0"/>
              </a:rPr>
              <a:t>From plot we can see that almost 40 variables</a:t>
            </a:r>
          </a:p>
          <a:p>
            <a:r>
              <a:rPr lang="en-US" sz="1400" b="0" i="0" dirty="0">
                <a:solidFill>
                  <a:srgbClr val="212121"/>
                </a:solidFill>
                <a:effectLst/>
                <a:latin typeface="Montserrat" panose="00000500000000000000" pitchFamily="2" charset="0"/>
              </a:rPr>
              <a:t> are needed for capturing </a:t>
            </a:r>
            <a:r>
              <a:rPr lang="en-US" sz="1400" b="0" i="0" dirty="0" err="1">
                <a:solidFill>
                  <a:srgbClr val="212121"/>
                </a:solidFill>
                <a:effectLst/>
                <a:latin typeface="Montserrat" panose="00000500000000000000" pitchFamily="2" charset="0"/>
              </a:rPr>
              <a:t>atleast</a:t>
            </a:r>
            <a:r>
              <a:rPr lang="en-US" sz="1400" b="0" i="0" dirty="0">
                <a:solidFill>
                  <a:srgbClr val="212121"/>
                </a:solidFill>
                <a:effectLst/>
                <a:latin typeface="Montserrat" panose="00000500000000000000" pitchFamily="2" charset="0"/>
              </a:rPr>
              <a:t> 99% of the variance in the </a:t>
            </a:r>
          </a:p>
          <a:p>
            <a:r>
              <a:rPr lang="en-US" sz="1400" b="0" i="0" dirty="0">
                <a:solidFill>
                  <a:srgbClr val="212121"/>
                </a:solidFill>
                <a:effectLst/>
                <a:latin typeface="Montserrat" panose="00000500000000000000" pitchFamily="2" charset="0"/>
              </a:rPr>
              <a:t>training dataset. Hence we will use the same set of variables.</a:t>
            </a:r>
          </a:p>
          <a:p>
            <a:endParaRPr lang="en-US" sz="1400" b="0" i="0" dirty="0">
              <a:solidFill>
                <a:srgbClr val="212121"/>
              </a:solidFill>
              <a:effectLst/>
              <a:latin typeface="Montserrat" panose="00000500000000000000" pitchFamily="2" charset="0"/>
            </a:endParaRPr>
          </a:p>
          <a:p>
            <a:endParaRPr lang="en-US" sz="1400" dirty="0">
              <a:solidFill>
                <a:srgbClr val="212121"/>
              </a:solidFill>
              <a:latin typeface="Montserrat" panose="00000500000000000000" pitchFamily="2" charset="0"/>
            </a:endParaRPr>
          </a:p>
          <a:p>
            <a:r>
              <a:rPr lang="en-US" sz="1400" b="0" i="0" dirty="0">
                <a:solidFill>
                  <a:srgbClr val="212121"/>
                </a:solidFill>
                <a:effectLst/>
                <a:latin typeface="Montserrat" panose="00000500000000000000" pitchFamily="2" charset="0"/>
              </a:rPr>
              <a:t>4. Correlation of Feature extraction</a:t>
            </a:r>
          </a:p>
          <a:p>
            <a:pPr algn="l"/>
            <a:r>
              <a:rPr lang="en-US" sz="1400" b="0" i="0" dirty="0">
                <a:solidFill>
                  <a:srgbClr val="212121"/>
                </a:solidFill>
                <a:effectLst/>
                <a:latin typeface="Montserrat" panose="00000500000000000000" pitchFamily="2" charset="0"/>
              </a:rPr>
              <a:t>From above heatmap:-</a:t>
            </a:r>
          </a:p>
          <a:p>
            <a:pPr algn="l">
              <a:buFont typeface="Arial" panose="020B0604020202020204" pitchFamily="34" charset="0"/>
              <a:buChar char="•"/>
            </a:pPr>
            <a:r>
              <a:rPr lang="en-US" sz="1400" b="0" i="0" dirty="0">
                <a:solidFill>
                  <a:srgbClr val="212121"/>
                </a:solidFill>
                <a:effectLst/>
                <a:latin typeface="Montserrat" panose="00000500000000000000" pitchFamily="2" charset="0"/>
              </a:rPr>
              <a:t>All of the features shows NO correlation at all. </a:t>
            </a:r>
          </a:p>
          <a:p>
            <a:pPr algn="l">
              <a:buFont typeface="Arial" panose="020B0604020202020204" pitchFamily="34" charset="0"/>
              <a:buChar char="•"/>
            </a:pPr>
            <a:r>
              <a:rPr lang="en-US" sz="1400" b="0" i="0" dirty="0">
                <a:solidFill>
                  <a:srgbClr val="212121"/>
                </a:solidFill>
                <a:effectLst/>
                <a:latin typeface="Montserrat" panose="00000500000000000000" pitchFamily="2" charset="0"/>
              </a:rPr>
              <a:t>Because feature extraction removes all </a:t>
            </a:r>
          </a:p>
          <a:p>
            <a:pPr algn="l">
              <a:buFont typeface="Arial" panose="020B0604020202020204" pitchFamily="34" charset="0"/>
              <a:buChar char="•"/>
            </a:pPr>
            <a:r>
              <a:rPr lang="en-US" sz="1400" b="0" i="0" dirty="0">
                <a:solidFill>
                  <a:srgbClr val="212121"/>
                </a:solidFill>
                <a:effectLst/>
                <a:latin typeface="Montserrat" panose="00000500000000000000" pitchFamily="2" charset="0"/>
              </a:rPr>
              <a:t>collinearity.</a:t>
            </a:r>
          </a:p>
          <a:p>
            <a:endParaRPr lang="en-US" sz="1400" b="0" i="0" dirty="0">
              <a:solidFill>
                <a:srgbClr val="212121"/>
              </a:solidFill>
              <a:effectLst/>
              <a:latin typeface="Roboto" panose="02000000000000000000" pitchFamily="2" charset="0"/>
            </a:endParaRPr>
          </a:p>
          <a:p>
            <a:endParaRPr lang="en-IN" sz="1400" b="0" i="0" dirty="0">
              <a:solidFill>
                <a:srgbClr val="212121"/>
              </a:solidFill>
              <a:effectLst/>
              <a:latin typeface="Montserrat" panose="00000500000000000000" pitchFamily="2" charset="0"/>
            </a:endParaRPr>
          </a:p>
          <a:p>
            <a:endParaRPr lang="en-IN" b="0" i="0" dirty="0">
              <a:solidFill>
                <a:srgbClr val="212121"/>
              </a:solidFill>
              <a:effectLst/>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marL="114300" indent="0">
              <a:buNone/>
            </a:pPr>
            <a:endParaRPr lang="en-IN" dirty="0"/>
          </a:p>
        </p:txBody>
      </p:sp>
      <p:pic>
        <p:nvPicPr>
          <p:cNvPr id="23554" name="Picture 2">
            <a:extLst>
              <a:ext uri="{FF2B5EF4-FFF2-40B4-BE49-F238E27FC236}">
                <a16:creationId xmlns:a16="http://schemas.microsoft.com/office/drawing/2014/main" id="{32B13A59-05F5-BB5A-305E-7740DD1AF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915" y="2571750"/>
            <a:ext cx="2310277" cy="113463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8A6D6162-59C8-E0A0-6590-8B8A131BB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491" y="3738214"/>
            <a:ext cx="2519866" cy="124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157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02B5-2AC5-9C23-67A5-59DC1B19D57C}"/>
              </a:ext>
            </a:extLst>
          </p:cNvPr>
          <p:cNvSpPr>
            <a:spLocks noGrp="1"/>
          </p:cNvSpPr>
          <p:nvPr>
            <p:ph type="title"/>
          </p:nvPr>
        </p:nvSpPr>
        <p:spPr/>
        <p:txBody>
          <a:bodyPr/>
          <a:lstStyle/>
          <a:p>
            <a:r>
              <a:rPr lang="en-IN" sz="2200" b="1" i="0" dirty="0">
                <a:solidFill>
                  <a:srgbClr val="C00000"/>
                </a:solidFill>
                <a:effectLst/>
                <a:latin typeface="Montserrat" panose="00000500000000000000" pitchFamily="2" charset="0"/>
              </a:rPr>
              <a:t>ML Model Implementation - Multiple Linear Regression</a:t>
            </a:r>
            <a:br>
              <a:rPr lang="en-IN" b="0" i="0" dirty="0">
                <a:solidFill>
                  <a:srgbClr val="212121"/>
                </a:solidFill>
                <a:effectLst/>
                <a:latin typeface="Roboto" panose="02000000000000000000" pitchFamily="2" charset="0"/>
              </a:rPr>
            </a:br>
            <a:br>
              <a:rPr lang="en-IN" b="0" i="0" dirty="0">
                <a:solidFill>
                  <a:srgbClr val="212121"/>
                </a:solidFill>
                <a:effectLst/>
                <a:latin typeface="Roboto" panose="02000000000000000000" pitchFamily="2" charset="0"/>
              </a:rPr>
            </a:br>
            <a:endParaRPr lang="en-IN" dirty="0"/>
          </a:p>
        </p:txBody>
      </p:sp>
      <p:pic>
        <p:nvPicPr>
          <p:cNvPr id="24578" name="Picture 2">
            <a:extLst>
              <a:ext uri="{FF2B5EF4-FFF2-40B4-BE49-F238E27FC236}">
                <a16:creationId xmlns:a16="http://schemas.microsoft.com/office/drawing/2014/main" id="{A76F443A-5C0B-A868-C6BF-F12AB1BF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1182029"/>
            <a:ext cx="4876800" cy="30182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38CBF78A-199B-A8AB-7FF4-FFDAC7801EB2}"/>
              </a:ext>
            </a:extLst>
          </p:cNvPr>
          <p:cNvGraphicFramePr>
            <a:graphicFrameLocks noGrp="1"/>
          </p:cNvGraphicFramePr>
          <p:nvPr>
            <p:extLst>
              <p:ext uri="{D42A27DB-BD31-4B8C-83A1-F6EECF244321}">
                <p14:modId xmlns:p14="http://schemas.microsoft.com/office/powerpoint/2010/main" val="1159639314"/>
              </p:ext>
            </p:extLst>
          </p:nvPr>
        </p:nvGraphicFramePr>
        <p:xfrm>
          <a:off x="311699" y="1182029"/>
          <a:ext cx="3271559" cy="3291840"/>
        </p:xfrm>
        <a:graphic>
          <a:graphicData uri="http://schemas.openxmlformats.org/drawingml/2006/table">
            <a:tbl>
              <a:tblPr firstRow="1" bandRow="1">
                <a:tableStyleId>{5C22544A-7EE6-4342-B048-85BDC9FD1C3A}</a:tableStyleId>
              </a:tblPr>
              <a:tblGrid>
                <a:gridCol w="3271559">
                  <a:extLst>
                    <a:ext uri="{9D8B030D-6E8A-4147-A177-3AD203B41FA5}">
                      <a16:colId xmlns:a16="http://schemas.microsoft.com/office/drawing/2014/main" val="1033949703"/>
                    </a:ext>
                  </a:extLst>
                </a:gridCol>
              </a:tblGrid>
              <a:tr h="370840">
                <a:tc>
                  <a:txBody>
                    <a:bodyPr/>
                    <a:lstStyle/>
                    <a:p>
                      <a:r>
                        <a:rPr lang="en-US" sz="1400" b="1" i="0" u="none" strike="noStrike" cap="none" dirty="0">
                          <a:solidFill>
                            <a:schemeClr val="lt1"/>
                          </a:solidFill>
                          <a:effectLst/>
                          <a:latin typeface="Montserrat" panose="00000500000000000000" pitchFamily="2" charset="0"/>
                          <a:ea typeface="+mn-ea"/>
                          <a:cs typeface="+mn-cs"/>
                          <a:sym typeface="Arial"/>
                        </a:rPr>
                        <a:t>Multiple Linear Regression:-</a:t>
                      </a:r>
                      <a:r>
                        <a:rPr lang="en-US" sz="1400" b="0" i="0" u="none" strike="noStrike" cap="none" dirty="0">
                          <a:solidFill>
                            <a:schemeClr val="lt1"/>
                          </a:solidFill>
                          <a:effectLst/>
                          <a:latin typeface="Montserrat" panose="00000500000000000000" pitchFamily="2" charset="0"/>
                          <a:ea typeface="+mn-ea"/>
                          <a:cs typeface="+mn-cs"/>
                          <a:sym typeface="Arial"/>
                        </a:rPr>
                        <a:t>It took very less time to train the model on dataset of more than 1 million records. so its clearly that linear regression is </a:t>
                      </a:r>
                      <a:r>
                        <a:rPr lang="en-US" sz="1400" b="0" i="0" u="none" strike="noStrike" cap="none" dirty="0" err="1">
                          <a:solidFill>
                            <a:schemeClr val="lt1"/>
                          </a:solidFill>
                          <a:effectLst/>
                          <a:latin typeface="Montserrat" panose="00000500000000000000" pitchFamily="2" charset="0"/>
                          <a:ea typeface="+mn-ea"/>
                          <a:cs typeface="+mn-cs"/>
                          <a:sym typeface="Arial"/>
                        </a:rPr>
                        <a:t>extremly</a:t>
                      </a:r>
                      <a:r>
                        <a:rPr lang="en-US" sz="1400" b="0" i="0" u="none" strike="noStrike" cap="none" dirty="0">
                          <a:solidFill>
                            <a:schemeClr val="lt1"/>
                          </a:solidFill>
                          <a:effectLst/>
                          <a:latin typeface="Montserrat" panose="00000500000000000000" pitchFamily="2" charset="0"/>
                          <a:ea typeface="+mn-ea"/>
                          <a:cs typeface="+mn-cs"/>
                          <a:sym typeface="Arial"/>
                        </a:rPr>
                        <a:t> fast to train on the high dimension datasets consisting of even millions of </a:t>
                      </a:r>
                      <a:r>
                        <a:rPr lang="en-US" sz="1400" b="0" i="0" u="none" strike="noStrike" cap="none" dirty="0" err="1">
                          <a:solidFill>
                            <a:schemeClr val="lt1"/>
                          </a:solidFill>
                          <a:effectLst/>
                          <a:latin typeface="Montserrat" panose="00000500000000000000" pitchFamily="2" charset="0"/>
                          <a:ea typeface="+mn-ea"/>
                          <a:cs typeface="+mn-cs"/>
                          <a:sym typeface="Arial"/>
                        </a:rPr>
                        <a:t>records.but</a:t>
                      </a:r>
                      <a:r>
                        <a:rPr lang="en-US" sz="1400" b="0" i="0" u="none" strike="noStrike" cap="none" dirty="0">
                          <a:solidFill>
                            <a:schemeClr val="lt1"/>
                          </a:solidFill>
                          <a:effectLst/>
                          <a:latin typeface="Montserrat" panose="00000500000000000000" pitchFamily="2" charset="0"/>
                          <a:ea typeface="+mn-ea"/>
                          <a:cs typeface="+mn-cs"/>
                          <a:sym typeface="Arial"/>
                        </a:rPr>
                        <a:t> its have Very poor Root mean squared value and adjusted R-</a:t>
                      </a:r>
                      <a:r>
                        <a:rPr lang="en-US" sz="1400" b="0" i="0" u="none" strike="noStrike" cap="none" dirty="0" err="1">
                          <a:solidFill>
                            <a:schemeClr val="lt1"/>
                          </a:solidFill>
                          <a:effectLst/>
                          <a:latin typeface="Montserrat" panose="00000500000000000000" pitchFamily="2" charset="0"/>
                          <a:ea typeface="+mn-ea"/>
                          <a:cs typeface="+mn-cs"/>
                          <a:sym typeface="Arial"/>
                        </a:rPr>
                        <a:t>squre</a:t>
                      </a:r>
                      <a:r>
                        <a:rPr lang="en-US" sz="1400" b="0" i="0" u="none" strike="noStrike" cap="none" dirty="0">
                          <a:solidFill>
                            <a:schemeClr val="lt1"/>
                          </a:solidFill>
                          <a:effectLst/>
                          <a:latin typeface="Montserrat" panose="00000500000000000000" pitchFamily="2" charset="0"/>
                          <a:ea typeface="+mn-ea"/>
                          <a:cs typeface="+mn-cs"/>
                          <a:sym typeface="Arial"/>
                        </a:rPr>
                        <a:t> value which shows that bad in </a:t>
                      </a:r>
                      <a:r>
                        <a:rPr lang="en-US" sz="1400" b="0" i="0" u="none" strike="noStrike" cap="none" dirty="0" err="1">
                          <a:solidFill>
                            <a:schemeClr val="lt1"/>
                          </a:solidFill>
                          <a:effectLst/>
                          <a:latin typeface="Montserrat" panose="00000500000000000000" pitchFamily="2" charset="0"/>
                          <a:ea typeface="+mn-ea"/>
                          <a:cs typeface="+mn-cs"/>
                          <a:sym typeface="Arial"/>
                        </a:rPr>
                        <a:t>prediction.Both</a:t>
                      </a:r>
                      <a:r>
                        <a:rPr lang="en-US" sz="1400" b="0" i="0" u="none" strike="noStrike" cap="none" dirty="0">
                          <a:solidFill>
                            <a:schemeClr val="lt1"/>
                          </a:solidFill>
                          <a:effectLst/>
                          <a:latin typeface="Montserrat" panose="00000500000000000000" pitchFamily="2" charset="0"/>
                          <a:ea typeface="+mn-ea"/>
                          <a:cs typeface="+mn-cs"/>
                          <a:sym typeface="Arial"/>
                        </a:rPr>
                        <a:t> the models i.e. from the feature selection and the feature extraction group resulted quite bad in prediction.</a:t>
                      </a:r>
                    </a:p>
                  </a:txBody>
                  <a:tcPr/>
                </a:tc>
                <a:extLst>
                  <a:ext uri="{0D108BD9-81ED-4DB2-BD59-A6C34878D82A}">
                    <a16:rowId xmlns:a16="http://schemas.microsoft.com/office/drawing/2014/main" val="3241673667"/>
                  </a:ext>
                </a:extLst>
              </a:tr>
            </a:tbl>
          </a:graphicData>
        </a:graphic>
      </p:graphicFrame>
    </p:spTree>
    <p:extLst>
      <p:ext uri="{BB962C8B-B14F-4D97-AF65-F5344CB8AC3E}">
        <p14:creationId xmlns:p14="http://schemas.microsoft.com/office/powerpoint/2010/main" val="1500236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35EB-83BF-883F-538C-6B000BF6102C}"/>
              </a:ext>
            </a:extLst>
          </p:cNvPr>
          <p:cNvSpPr>
            <a:spLocks noGrp="1"/>
          </p:cNvSpPr>
          <p:nvPr>
            <p:ph type="title"/>
          </p:nvPr>
        </p:nvSpPr>
        <p:spPr/>
        <p:txBody>
          <a:bodyPr/>
          <a:lstStyle/>
          <a:p>
            <a:r>
              <a:rPr lang="en-IN" sz="2200" b="1" i="0" dirty="0">
                <a:solidFill>
                  <a:srgbClr val="C00000"/>
                </a:solidFill>
                <a:effectLst/>
                <a:latin typeface="Montserrat" panose="00000500000000000000" pitchFamily="2" charset="0"/>
              </a:rPr>
              <a:t>ML Model Implementation - Decision Tree Regressor</a:t>
            </a:r>
            <a:br>
              <a:rPr lang="en-IN" b="0" i="0" dirty="0">
                <a:solidFill>
                  <a:srgbClr val="212121"/>
                </a:solidFill>
                <a:effectLst/>
                <a:latin typeface="Roboto" panose="02000000000000000000" pitchFamily="2" charset="0"/>
              </a:rPr>
            </a:br>
            <a:endParaRPr lang="en-IN" dirty="0"/>
          </a:p>
        </p:txBody>
      </p:sp>
      <p:pic>
        <p:nvPicPr>
          <p:cNvPr id="25602" name="Picture 2">
            <a:extLst>
              <a:ext uri="{FF2B5EF4-FFF2-40B4-BE49-F238E27FC236}">
                <a16:creationId xmlns:a16="http://schemas.microsoft.com/office/drawing/2014/main" id="{7C154C45-D842-9636-B54F-293D485AB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147" y="1103002"/>
            <a:ext cx="4683512" cy="34838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2F834038-EFB3-B0ED-E826-D4D6BDD0B13C}"/>
              </a:ext>
            </a:extLst>
          </p:cNvPr>
          <p:cNvGraphicFramePr>
            <a:graphicFrameLocks noGrp="1"/>
          </p:cNvGraphicFramePr>
          <p:nvPr>
            <p:extLst>
              <p:ext uri="{D42A27DB-BD31-4B8C-83A1-F6EECF244321}">
                <p14:modId xmlns:p14="http://schemas.microsoft.com/office/powerpoint/2010/main" val="125293572"/>
              </p:ext>
            </p:extLst>
          </p:nvPr>
        </p:nvGraphicFramePr>
        <p:xfrm>
          <a:off x="431180" y="1103002"/>
          <a:ext cx="2118732" cy="3291840"/>
        </p:xfrm>
        <a:graphic>
          <a:graphicData uri="http://schemas.openxmlformats.org/drawingml/2006/table">
            <a:tbl>
              <a:tblPr firstRow="1" bandRow="1">
                <a:tableStyleId>{5C22544A-7EE6-4342-B048-85BDC9FD1C3A}</a:tableStyleId>
              </a:tblPr>
              <a:tblGrid>
                <a:gridCol w="2118732">
                  <a:extLst>
                    <a:ext uri="{9D8B030D-6E8A-4147-A177-3AD203B41FA5}">
                      <a16:colId xmlns:a16="http://schemas.microsoft.com/office/drawing/2014/main" val="3288045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ontserrat" panose="00000500000000000000" pitchFamily="2" charset="0"/>
                          <a:ea typeface="+mn-ea"/>
                          <a:cs typeface="+mn-cs"/>
                          <a:sym typeface="Arial"/>
                        </a:rPr>
                        <a:t>Decision Tree:-</a:t>
                      </a:r>
                      <a:r>
                        <a:rPr lang="en-US" sz="1400" b="0" i="0" u="none" strike="noStrike" cap="none" dirty="0">
                          <a:solidFill>
                            <a:schemeClr val="lt1"/>
                          </a:solidFill>
                          <a:effectLst/>
                          <a:latin typeface="Montserrat" panose="00000500000000000000" pitchFamily="2" charset="0"/>
                          <a:ea typeface="+mn-ea"/>
                          <a:cs typeface="+mn-cs"/>
                          <a:sym typeface="Arial"/>
                        </a:rPr>
                        <a:t> It took less time to train the model on </a:t>
                      </a:r>
                      <a:r>
                        <a:rPr lang="en-US" sz="1400" b="0" i="0" u="none" strike="noStrike" cap="none" dirty="0" err="1">
                          <a:solidFill>
                            <a:schemeClr val="lt1"/>
                          </a:solidFill>
                          <a:effectLst/>
                          <a:latin typeface="Montserrat" panose="00000500000000000000" pitchFamily="2" charset="0"/>
                          <a:ea typeface="+mn-ea"/>
                          <a:cs typeface="+mn-cs"/>
                          <a:sym typeface="Arial"/>
                        </a:rPr>
                        <a:t>dataset.It</a:t>
                      </a:r>
                      <a:r>
                        <a:rPr lang="en-US" sz="1400" b="0" i="0" u="none" strike="noStrike" cap="none" dirty="0">
                          <a:solidFill>
                            <a:schemeClr val="lt1"/>
                          </a:solidFill>
                          <a:effectLst/>
                          <a:latin typeface="Montserrat" panose="00000500000000000000" pitchFamily="2" charset="0"/>
                          <a:ea typeface="+mn-ea"/>
                          <a:cs typeface="+mn-cs"/>
                          <a:sym typeface="Arial"/>
                        </a:rPr>
                        <a:t> has very good Root mean squared value and adjusted R-</a:t>
                      </a:r>
                      <a:r>
                        <a:rPr lang="en-US" sz="1400" b="0" i="0" u="none" strike="noStrike" cap="none" dirty="0" err="1">
                          <a:solidFill>
                            <a:schemeClr val="lt1"/>
                          </a:solidFill>
                          <a:effectLst/>
                          <a:latin typeface="Montserrat" panose="00000500000000000000" pitchFamily="2" charset="0"/>
                          <a:ea typeface="+mn-ea"/>
                          <a:cs typeface="+mn-cs"/>
                          <a:sym typeface="Arial"/>
                        </a:rPr>
                        <a:t>squre</a:t>
                      </a:r>
                      <a:r>
                        <a:rPr lang="en-US" sz="1400" b="0" i="0" u="none" strike="noStrike" cap="none" dirty="0">
                          <a:solidFill>
                            <a:schemeClr val="lt1"/>
                          </a:solidFill>
                          <a:effectLst/>
                          <a:latin typeface="Montserrat" panose="00000500000000000000" pitchFamily="2" charset="0"/>
                          <a:ea typeface="+mn-ea"/>
                          <a:cs typeface="+mn-cs"/>
                          <a:sym typeface="Arial"/>
                        </a:rPr>
                        <a:t> value in raw and feature selection data which shows that model is good in prediction but its very bad in feature extraction data.</a:t>
                      </a:r>
                    </a:p>
                    <a:p>
                      <a:endParaRPr lang="en-IN" dirty="0"/>
                    </a:p>
                  </a:txBody>
                  <a:tcPr/>
                </a:tc>
                <a:extLst>
                  <a:ext uri="{0D108BD9-81ED-4DB2-BD59-A6C34878D82A}">
                    <a16:rowId xmlns:a16="http://schemas.microsoft.com/office/drawing/2014/main" val="3187977451"/>
                  </a:ext>
                </a:extLst>
              </a:tr>
            </a:tbl>
          </a:graphicData>
        </a:graphic>
      </p:graphicFrame>
    </p:spTree>
    <p:extLst>
      <p:ext uri="{BB962C8B-B14F-4D97-AF65-F5344CB8AC3E}">
        <p14:creationId xmlns:p14="http://schemas.microsoft.com/office/powerpoint/2010/main" val="39318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80CB-6D0F-D2CA-3E87-185B2F9D0600}"/>
              </a:ext>
            </a:extLst>
          </p:cNvPr>
          <p:cNvSpPr>
            <a:spLocks noGrp="1"/>
          </p:cNvSpPr>
          <p:nvPr>
            <p:ph type="title"/>
          </p:nvPr>
        </p:nvSpPr>
        <p:spPr/>
        <p:txBody>
          <a:bodyPr/>
          <a:lstStyle/>
          <a:p>
            <a:r>
              <a:rPr lang="en-IN" sz="2600" b="1" i="0" dirty="0">
                <a:solidFill>
                  <a:srgbClr val="C00000"/>
                </a:solidFill>
                <a:effectLst/>
                <a:latin typeface="Montserrat" panose="00000500000000000000" pitchFamily="2" charset="0"/>
              </a:rPr>
              <a:t>ML Model Implementation - </a:t>
            </a:r>
            <a:r>
              <a:rPr lang="en-IN" sz="2600" b="1" i="0" dirty="0" err="1">
                <a:solidFill>
                  <a:srgbClr val="C00000"/>
                </a:solidFill>
                <a:effectLst/>
                <a:latin typeface="Montserrat" panose="00000500000000000000" pitchFamily="2" charset="0"/>
              </a:rPr>
              <a:t>XGBoost</a:t>
            </a:r>
            <a:r>
              <a:rPr lang="en-IN" sz="2600" b="1" i="0" dirty="0">
                <a:solidFill>
                  <a:srgbClr val="C00000"/>
                </a:solidFill>
                <a:effectLst/>
                <a:latin typeface="Montserrat" panose="00000500000000000000" pitchFamily="2" charset="0"/>
              </a:rPr>
              <a:t> Regressor</a:t>
            </a:r>
            <a:br>
              <a:rPr lang="en-IN" b="0" i="0" dirty="0">
                <a:solidFill>
                  <a:srgbClr val="212121"/>
                </a:solidFill>
                <a:effectLst/>
                <a:latin typeface="Roboto" panose="02000000000000000000" pitchFamily="2" charset="0"/>
              </a:rPr>
            </a:br>
            <a:endParaRPr lang="en-IN" dirty="0"/>
          </a:p>
        </p:txBody>
      </p:sp>
      <p:pic>
        <p:nvPicPr>
          <p:cNvPr id="26626" name="Picture 2">
            <a:extLst>
              <a:ext uri="{FF2B5EF4-FFF2-40B4-BE49-F238E27FC236}">
                <a16:creationId xmlns:a16="http://schemas.microsoft.com/office/drawing/2014/main" id="{575A4B8A-9EB6-D99A-8E5F-2935C9D30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351" y="1129991"/>
            <a:ext cx="4103649" cy="32858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A3FC1693-BBFE-5ACB-A8D0-230CA6FE5D54}"/>
              </a:ext>
            </a:extLst>
          </p:cNvPr>
          <p:cNvGraphicFramePr>
            <a:graphicFrameLocks noGrp="1"/>
          </p:cNvGraphicFramePr>
          <p:nvPr>
            <p:extLst>
              <p:ext uri="{D42A27DB-BD31-4B8C-83A1-F6EECF244321}">
                <p14:modId xmlns:p14="http://schemas.microsoft.com/office/powerpoint/2010/main" val="1901232399"/>
              </p:ext>
            </p:extLst>
          </p:nvPr>
        </p:nvGraphicFramePr>
        <p:xfrm>
          <a:off x="401444" y="1129991"/>
          <a:ext cx="4170556" cy="3931920"/>
        </p:xfrm>
        <a:graphic>
          <a:graphicData uri="http://schemas.openxmlformats.org/drawingml/2006/table">
            <a:tbl>
              <a:tblPr firstRow="1" bandRow="1">
                <a:tableStyleId>{5C22544A-7EE6-4342-B048-85BDC9FD1C3A}</a:tableStyleId>
              </a:tblPr>
              <a:tblGrid>
                <a:gridCol w="4170556">
                  <a:extLst>
                    <a:ext uri="{9D8B030D-6E8A-4147-A177-3AD203B41FA5}">
                      <a16:colId xmlns:a16="http://schemas.microsoft.com/office/drawing/2014/main" val="245839039"/>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chemeClr val="lt1"/>
                          </a:solidFill>
                          <a:effectLst/>
                          <a:latin typeface="Montserrat" panose="00000500000000000000" pitchFamily="2" charset="0"/>
                          <a:ea typeface="+mn-ea"/>
                          <a:cs typeface="+mn-cs"/>
                          <a:sym typeface="Arial"/>
                        </a:rPr>
                        <a:t>XGBoost</a:t>
                      </a:r>
                      <a:r>
                        <a:rPr lang="en-US" sz="1400" b="1" i="0" u="none" strike="noStrike" cap="none" dirty="0">
                          <a:solidFill>
                            <a:schemeClr val="lt1"/>
                          </a:solidFill>
                          <a:effectLst/>
                          <a:latin typeface="Montserrat" panose="00000500000000000000" pitchFamily="2" charset="0"/>
                          <a:ea typeface="+mn-ea"/>
                          <a:cs typeface="+mn-cs"/>
                          <a:sym typeface="Arial"/>
                        </a:rPr>
                        <a:t> Regressor:-</a:t>
                      </a:r>
                      <a:r>
                        <a:rPr lang="en-US" sz="1400" b="0" i="0" u="none" strike="noStrike" cap="none" dirty="0">
                          <a:solidFill>
                            <a:schemeClr val="lt1"/>
                          </a:solidFill>
                          <a:effectLst/>
                          <a:latin typeface="Montserrat" panose="00000500000000000000" pitchFamily="2" charset="0"/>
                          <a:ea typeface="+mn-ea"/>
                          <a:cs typeface="+mn-cs"/>
                          <a:sym typeface="Arial"/>
                        </a:rPr>
                        <a:t> Comparatively </a:t>
                      </a:r>
                      <a:r>
                        <a:rPr lang="en-US" sz="1400" b="0" i="0" u="none" strike="noStrike" cap="none" dirty="0" err="1">
                          <a:solidFill>
                            <a:schemeClr val="lt1"/>
                          </a:solidFill>
                          <a:effectLst/>
                          <a:latin typeface="Montserrat" panose="00000500000000000000" pitchFamily="2" charset="0"/>
                          <a:ea typeface="+mn-ea"/>
                          <a:cs typeface="+mn-cs"/>
                          <a:sym typeface="Arial"/>
                        </a:rPr>
                        <a:t>XGBoost</a:t>
                      </a:r>
                      <a:r>
                        <a:rPr lang="en-US" sz="1400" b="0" i="0" u="none" strike="noStrike" cap="none" dirty="0">
                          <a:solidFill>
                            <a:schemeClr val="lt1"/>
                          </a:solidFill>
                          <a:effectLst/>
                          <a:latin typeface="Montserrat" panose="00000500000000000000" pitchFamily="2" charset="0"/>
                          <a:ea typeface="+mn-ea"/>
                          <a:cs typeface="+mn-cs"/>
                          <a:sym typeface="Arial"/>
                        </a:rPr>
                        <a:t> takes more time to train the model on dataset.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But its most accurate among all algorithm that we use here. its also have very good Root mean squared value and adjusted R-</a:t>
                      </a:r>
                      <a:r>
                        <a:rPr lang="en-US" sz="1400" b="0" i="0" u="none" strike="noStrike" cap="none" dirty="0" err="1">
                          <a:solidFill>
                            <a:schemeClr val="lt1"/>
                          </a:solidFill>
                          <a:effectLst/>
                          <a:latin typeface="Montserrat" panose="00000500000000000000" pitchFamily="2" charset="0"/>
                          <a:ea typeface="+mn-ea"/>
                          <a:cs typeface="+mn-cs"/>
                          <a:sym typeface="Arial"/>
                        </a:rPr>
                        <a:t>squre</a:t>
                      </a:r>
                      <a:r>
                        <a:rPr lang="en-US" sz="1400" b="0" i="0" u="none" strike="noStrike" cap="none" dirty="0">
                          <a:solidFill>
                            <a:schemeClr val="lt1"/>
                          </a:solidFill>
                          <a:effectLst/>
                          <a:latin typeface="Montserrat" panose="00000500000000000000" pitchFamily="2" charset="0"/>
                          <a:ea typeface="+mn-ea"/>
                          <a:cs typeface="+mn-cs"/>
                          <a:sym typeface="Arial"/>
                        </a:rPr>
                        <a:t> value in raw and feature selection data which shows that model is good in prediction but its very bad in feature extraction </a:t>
                      </a:r>
                      <a:r>
                        <a:rPr lang="en-US" sz="1400" b="0" i="0" u="none" strike="noStrike" cap="none" dirty="0" err="1">
                          <a:solidFill>
                            <a:schemeClr val="lt1"/>
                          </a:solidFill>
                          <a:effectLst/>
                          <a:latin typeface="Montserrat" panose="00000500000000000000" pitchFamily="2" charset="0"/>
                          <a:ea typeface="+mn-ea"/>
                          <a:cs typeface="+mn-cs"/>
                          <a:sym typeface="Arial"/>
                        </a:rPr>
                        <a:t>data.also</a:t>
                      </a:r>
                      <a:r>
                        <a:rPr lang="en-US" sz="1400" b="0" i="0" u="none" strike="noStrike" cap="none" dirty="0">
                          <a:solidFill>
                            <a:schemeClr val="lt1"/>
                          </a:solidFill>
                          <a:effectLst/>
                          <a:latin typeface="Montserrat" panose="00000500000000000000" pitchFamily="2" charset="0"/>
                          <a:ea typeface="+mn-ea"/>
                          <a:cs typeface="+mn-cs"/>
                          <a:sym typeface="Arial"/>
                        </a:rPr>
                        <a:t> there is very small improvement in RMSE and adjusted r-</a:t>
                      </a:r>
                      <a:r>
                        <a:rPr lang="en-US" sz="1400" b="0" i="0" u="none" strike="noStrike" cap="none" dirty="0" err="1">
                          <a:solidFill>
                            <a:schemeClr val="lt1"/>
                          </a:solidFill>
                          <a:effectLst/>
                          <a:latin typeface="Montserrat" panose="00000500000000000000" pitchFamily="2" charset="0"/>
                          <a:ea typeface="+mn-ea"/>
                          <a:cs typeface="+mn-cs"/>
                          <a:sym typeface="Arial"/>
                        </a:rPr>
                        <a:t>squre</a:t>
                      </a:r>
                      <a:r>
                        <a:rPr lang="en-US" sz="1400" b="0" i="0" u="none" strike="noStrike" cap="none" dirty="0">
                          <a:solidFill>
                            <a:schemeClr val="lt1"/>
                          </a:solidFill>
                          <a:effectLst/>
                          <a:latin typeface="Montserrat" panose="00000500000000000000" pitchFamily="2" charset="0"/>
                          <a:ea typeface="+mn-ea"/>
                          <a:cs typeface="+mn-cs"/>
                          <a:sym typeface="Arial"/>
                        </a:rPr>
                        <a:t> value using hyperparameter </a:t>
                      </a:r>
                      <a:r>
                        <a:rPr lang="en-US" sz="1400" b="0" i="0" u="none" strike="noStrike" cap="none" dirty="0" err="1">
                          <a:solidFill>
                            <a:schemeClr val="lt1"/>
                          </a:solidFill>
                          <a:effectLst/>
                          <a:latin typeface="Montserrat" panose="00000500000000000000" pitchFamily="2" charset="0"/>
                          <a:ea typeface="+mn-ea"/>
                          <a:cs typeface="+mn-cs"/>
                          <a:sym typeface="Arial"/>
                        </a:rPr>
                        <a:t>tuning.Also</a:t>
                      </a:r>
                      <a:r>
                        <a:rPr lang="en-US" sz="1400" b="0" i="0" u="none" strike="noStrike" cap="none" dirty="0">
                          <a:solidFill>
                            <a:schemeClr val="lt1"/>
                          </a:solidFill>
                          <a:effectLst/>
                          <a:latin typeface="Montserrat" panose="00000500000000000000" pitchFamily="2" charset="0"/>
                          <a:ea typeface="+mn-ea"/>
                          <a:cs typeface="+mn-cs"/>
                          <a:sym typeface="Arial"/>
                        </a:rPr>
                        <a:t>, the RMSE score on the raw data and feature selected data are same, which disproves the theory that it is always better to select the relevant features which are statistically important. As the data behaves differently in different models.</a:t>
                      </a:r>
                    </a:p>
                  </a:txBody>
                  <a:tcPr/>
                </a:tc>
                <a:extLst>
                  <a:ext uri="{0D108BD9-81ED-4DB2-BD59-A6C34878D82A}">
                    <a16:rowId xmlns:a16="http://schemas.microsoft.com/office/drawing/2014/main" val="2588704635"/>
                  </a:ext>
                </a:extLst>
              </a:tr>
            </a:tbl>
          </a:graphicData>
        </a:graphic>
      </p:graphicFrame>
    </p:spTree>
    <p:extLst>
      <p:ext uri="{BB962C8B-B14F-4D97-AF65-F5344CB8AC3E}">
        <p14:creationId xmlns:p14="http://schemas.microsoft.com/office/powerpoint/2010/main" val="4212489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B40D-1F46-3299-4247-1656A98F1A1A}"/>
              </a:ext>
            </a:extLst>
          </p:cNvPr>
          <p:cNvSpPr>
            <a:spLocks noGrp="1"/>
          </p:cNvSpPr>
          <p:nvPr>
            <p:ph type="title"/>
          </p:nvPr>
        </p:nvSpPr>
        <p:spPr/>
        <p:txBody>
          <a:bodyPr/>
          <a:lstStyle/>
          <a:p>
            <a:r>
              <a:rPr lang="en-IN" sz="2200" b="1" i="0" dirty="0">
                <a:solidFill>
                  <a:srgbClr val="C00000"/>
                </a:solidFill>
                <a:effectLst/>
                <a:latin typeface="Montserrat" panose="00000500000000000000" pitchFamily="2" charset="0"/>
              </a:rPr>
              <a:t>ML Model Implementation - Random Forest Regressor</a:t>
            </a:r>
            <a:br>
              <a:rPr lang="en-IN" sz="2200" b="1" i="0" dirty="0">
                <a:solidFill>
                  <a:srgbClr val="C00000"/>
                </a:solidFill>
                <a:effectLst/>
                <a:latin typeface="Montserrat" panose="00000500000000000000" pitchFamily="2" charset="0"/>
              </a:rPr>
            </a:br>
            <a:endParaRPr lang="en-IN" sz="2200" b="1" dirty="0">
              <a:solidFill>
                <a:srgbClr val="C00000"/>
              </a:solidFill>
              <a:latin typeface="Montserrat" panose="00000500000000000000" pitchFamily="2" charset="0"/>
            </a:endParaRPr>
          </a:p>
        </p:txBody>
      </p:sp>
      <p:graphicFrame>
        <p:nvGraphicFramePr>
          <p:cNvPr id="3" name="Table 3">
            <a:extLst>
              <a:ext uri="{FF2B5EF4-FFF2-40B4-BE49-F238E27FC236}">
                <a16:creationId xmlns:a16="http://schemas.microsoft.com/office/drawing/2014/main" id="{DF8BCD6B-C290-9DFD-B8A7-B6DE4FCBB9E6}"/>
              </a:ext>
            </a:extLst>
          </p:cNvPr>
          <p:cNvGraphicFramePr>
            <a:graphicFrameLocks noGrp="1"/>
          </p:cNvGraphicFramePr>
          <p:nvPr>
            <p:extLst>
              <p:ext uri="{D42A27DB-BD31-4B8C-83A1-F6EECF244321}">
                <p14:modId xmlns:p14="http://schemas.microsoft.com/office/powerpoint/2010/main" val="64194081"/>
              </p:ext>
            </p:extLst>
          </p:nvPr>
        </p:nvGraphicFramePr>
        <p:xfrm>
          <a:off x="446049" y="1179087"/>
          <a:ext cx="2921619" cy="3505200"/>
        </p:xfrm>
        <a:graphic>
          <a:graphicData uri="http://schemas.openxmlformats.org/drawingml/2006/table">
            <a:tbl>
              <a:tblPr firstRow="1" bandRow="1">
                <a:tableStyleId>{5C22544A-7EE6-4342-B048-85BDC9FD1C3A}</a:tableStyleId>
              </a:tblPr>
              <a:tblGrid>
                <a:gridCol w="2921619">
                  <a:extLst>
                    <a:ext uri="{9D8B030D-6E8A-4147-A177-3AD203B41FA5}">
                      <a16:colId xmlns:a16="http://schemas.microsoft.com/office/drawing/2014/main" val="293740905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ontserrat" panose="00000500000000000000" pitchFamily="2" charset="0"/>
                          <a:ea typeface="+mn-ea"/>
                          <a:cs typeface="+mn-cs"/>
                          <a:sym typeface="Arial"/>
                        </a:rPr>
                        <a:t>Random Forest Regressor:-</a:t>
                      </a:r>
                      <a:r>
                        <a:rPr lang="en-US" sz="1400" b="0" i="0" u="none" strike="noStrike" cap="none" dirty="0">
                          <a:solidFill>
                            <a:schemeClr val="lt1"/>
                          </a:solidFill>
                          <a:effectLst/>
                          <a:latin typeface="Montserrat" panose="00000500000000000000" pitchFamily="2" charset="0"/>
                          <a:ea typeface="+mn-ea"/>
                          <a:cs typeface="+mn-cs"/>
                          <a:sym typeface="Arial"/>
                        </a:rPr>
                        <a:t> Its takes maximum time to compute among other algorithm that we use. compare to linear regressor there are good Root mean squared value and adjusted R-</a:t>
                      </a:r>
                      <a:r>
                        <a:rPr lang="en-US" sz="1400" b="0" i="0" u="none" strike="noStrike" cap="none" dirty="0" err="1">
                          <a:solidFill>
                            <a:schemeClr val="lt1"/>
                          </a:solidFill>
                          <a:effectLst/>
                          <a:latin typeface="Montserrat" panose="00000500000000000000" pitchFamily="2" charset="0"/>
                          <a:ea typeface="+mn-ea"/>
                          <a:cs typeface="+mn-cs"/>
                          <a:sym typeface="Arial"/>
                        </a:rPr>
                        <a:t>squre</a:t>
                      </a:r>
                      <a:r>
                        <a:rPr lang="en-US" sz="1400" b="0" i="0" u="none" strike="noStrike" cap="none" dirty="0">
                          <a:solidFill>
                            <a:schemeClr val="lt1"/>
                          </a:solidFill>
                          <a:effectLst/>
                          <a:latin typeface="Montserrat" panose="00000500000000000000" pitchFamily="2" charset="0"/>
                          <a:ea typeface="+mn-ea"/>
                          <a:cs typeface="+mn-cs"/>
                          <a:sym typeface="Arial"/>
                        </a:rPr>
                        <a:t> value in raw and feature selection data which shows that model is good in prediction but its very bad in feature extraction </a:t>
                      </a:r>
                      <a:r>
                        <a:rPr lang="en-US" sz="1400" b="0" i="0" u="none" strike="noStrike" cap="none" dirty="0" err="1">
                          <a:solidFill>
                            <a:schemeClr val="lt1"/>
                          </a:solidFill>
                          <a:effectLst/>
                          <a:latin typeface="Montserrat" panose="00000500000000000000" pitchFamily="2" charset="0"/>
                          <a:ea typeface="+mn-ea"/>
                          <a:cs typeface="+mn-cs"/>
                          <a:sym typeface="Arial"/>
                        </a:rPr>
                        <a:t>data.RMSE</a:t>
                      </a:r>
                      <a:r>
                        <a:rPr lang="en-US" sz="1400" b="0" i="0" u="none" strike="noStrike" cap="none" dirty="0">
                          <a:solidFill>
                            <a:schemeClr val="lt1"/>
                          </a:solidFill>
                          <a:effectLst/>
                          <a:latin typeface="Montserrat" panose="00000500000000000000" pitchFamily="2" charset="0"/>
                          <a:ea typeface="+mn-ea"/>
                          <a:cs typeface="+mn-cs"/>
                          <a:sym typeface="Arial"/>
                        </a:rPr>
                        <a:t> score and adjusted r-</a:t>
                      </a:r>
                      <a:r>
                        <a:rPr lang="en-US" sz="1400" b="0" i="0" u="none" strike="noStrike" cap="none" dirty="0" err="1">
                          <a:solidFill>
                            <a:schemeClr val="lt1"/>
                          </a:solidFill>
                          <a:effectLst/>
                          <a:latin typeface="Montserrat" panose="00000500000000000000" pitchFamily="2" charset="0"/>
                          <a:ea typeface="+mn-ea"/>
                          <a:cs typeface="+mn-cs"/>
                          <a:sym typeface="Arial"/>
                        </a:rPr>
                        <a:t>squre</a:t>
                      </a:r>
                      <a:r>
                        <a:rPr lang="en-US" sz="1400" b="0" i="0" u="none" strike="noStrike" cap="none" dirty="0">
                          <a:solidFill>
                            <a:schemeClr val="lt1"/>
                          </a:solidFill>
                          <a:effectLst/>
                          <a:latin typeface="Montserrat" panose="00000500000000000000" pitchFamily="2" charset="0"/>
                          <a:ea typeface="+mn-ea"/>
                          <a:cs typeface="+mn-cs"/>
                          <a:sym typeface="Arial"/>
                        </a:rPr>
                        <a:t> for the feature selection group is more or less same as the raw data score.</a:t>
                      </a:r>
                    </a:p>
                  </a:txBody>
                  <a:tcPr/>
                </a:tc>
                <a:extLst>
                  <a:ext uri="{0D108BD9-81ED-4DB2-BD59-A6C34878D82A}">
                    <a16:rowId xmlns:a16="http://schemas.microsoft.com/office/drawing/2014/main" val="1685326689"/>
                  </a:ext>
                </a:extLst>
              </a:tr>
            </a:tbl>
          </a:graphicData>
        </a:graphic>
      </p:graphicFrame>
    </p:spTree>
    <p:extLst>
      <p:ext uri="{BB962C8B-B14F-4D97-AF65-F5344CB8AC3E}">
        <p14:creationId xmlns:p14="http://schemas.microsoft.com/office/powerpoint/2010/main" val="428825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F665-490D-FCB9-AB68-5794D38174E4}"/>
              </a:ext>
            </a:extLst>
          </p:cNvPr>
          <p:cNvSpPr>
            <a:spLocks noGrp="1"/>
          </p:cNvSpPr>
          <p:nvPr>
            <p:ph type="title"/>
          </p:nvPr>
        </p:nvSpPr>
        <p:spPr>
          <a:xfrm>
            <a:off x="311700" y="39823"/>
            <a:ext cx="8520600" cy="572700"/>
          </a:xfrm>
        </p:spPr>
        <p:txBody>
          <a:bodyPr/>
          <a:lstStyle/>
          <a:p>
            <a:r>
              <a:rPr lang="en-IN" b="1" dirty="0">
                <a:latin typeface="Montserrat" panose="00000500000000000000" pitchFamily="2" charset="0"/>
              </a:rPr>
              <a:t>Challenges Faced</a:t>
            </a:r>
          </a:p>
        </p:txBody>
      </p:sp>
      <p:sp>
        <p:nvSpPr>
          <p:cNvPr id="3" name="Text Placeholder 2">
            <a:extLst>
              <a:ext uri="{FF2B5EF4-FFF2-40B4-BE49-F238E27FC236}">
                <a16:creationId xmlns:a16="http://schemas.microsoft.com/office/drawing/2014/main" id="{771B9426-AA57-45CD-D50E-4C33DFF1F86A}"/>
              </a:ext>
            </a:extLst>
          </p:cNvPr>
          <p:cNvSpPr>
            <a:spLocks noGrp="1"/>
          </p:cNvSpPr>
          <p:nvPr>
            <p:ph type="body" idx="1"/>
          </p:nvPr>
        </p:nvSpPr>
        <p:spPr>
          <a:xfrm>
            <a:off x="311700" y="612522"/>
            <a:ext cx="8520600" cy="4390657"/>
          </a:xfrm>
        </p:spPr>
        <p:txBody>
          <a:bodyPr/>
          <a:lstStyle/>
          <a:p>
            <a:pPr>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Data quality: </a:t>
            </a:r>
            <a:r>
              <a:rPr lang="en-US" sz="1300" b="0" i="0" dirty="0">
                <a:solidFill>
                  <a:srgbClr val="374151"/>
                </a:solidFill>
                <a:effectLst/>
                <a:latin typeface="Montserrat" panose="00000500000000000000" pitchFamily="2" charset="0"/>
              </a:rPr>
              <a:t>The accuracy of the prediction model heavily depends on the quality of the data used. Factors such as missing or incorrect data, outliers, and inconsistencies can affect the model's accuracy. Ensuring data quality is an important challenge to overcome.</a:t>
            </a:r>
          </a:p>
          <a:p>
            <a:pPr>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Data size: </a:t>
            </a:r>
            <a:r>
              <a:rPr lang="en-US" sz="1300" b="0" i="0" dirty="0">
                <a:solidFill>
                  <a:srgbClr val="374151"/>
                </a:solidFill>
                <a:effectLst/>
                <a:latin typeface="Montserrat" panose="00000500000000000000" pitchFamily="2" charset="0"/>
              </a:rPr>
              <a:t>NYC is a busy city with millions of taxi trips happening every day. This huge volume of data can create issues in terms of processing, storage, and analysis. Handling such a large dataset can be a challenge.</a:t>
            </a:r>
          </a:p>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Feature selection: </a:t>
            </a:r>
            <a:r>
              <a:rPr lang="en-US" sz="1300" b="0" i="0" dirty="0">
                <a:solidFill>
                  <a:srgbClr val="374151"/>
                </a:solidFill>
                <a:effectLst/>
                <a:latin typeface="Montserrat" panose="00000500000000000000" pitchFamily="2" charset="0"/>
              </a:rPr>
              <a:t>The selection of the right set of features is crucial in building an accurate prediction model. However, with so many variables to consider, choosing the most relevant ones can be a daunting task.</a:t>
            </a:r>
          </a:p>
          <a:p>
            <a:pPr>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Model selection: </a:t>
            </a:r>
            <a:r>
              <a:rPr lang="en-US" sz="1300" b="0" i="0" dirty="0">
                <a:solidFill>
                  <a:srgbClr val="374151"/>
                </a:solidFill>
                <a:effectLst/>
                <a:latin typeface="Montserrat" panose="00000500000000000000" pitchFamily="2" charset="0"/>
              </a:rPr>
              <a:t>There are various machine learning algorithms available to use for this type of project, such as decision trees, random forests, neural networks, etc. Choosing the right model and tuning its hyperparameters can be a challenge.</a:t>
            </a:r>
          </a:p>
          <a:p>
            <a:pPr>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Time and resource constraints: </a:t>
            </a:r>
            <a:r>
              <a:rPr lang="en-US" sz="1300" b="0" i="0" dirty="0">
                <a:solidFill>
                  <a:srgbClr val="374151"/>
                </a:solidFill>
                <a:effectLst/>
                <a:latin typeface="Montserrat" panose="00000500000000000000" pitchFamily="2" charset="0"/>
              </a:rPr>
              <a:t>With a limited amount of time and resources, it can be challenging to build a model that is both accurate and efficient. Balancing the accuracy of the model with the time and resources available is a key challenge.</a:t>
            </a:r>
          </a:p>
          <a:p>
            <a:pPr algn="l">
              <a:buClr>
                <a:schemeClr val="bg1">
                  <a:lumMod val="50000"/>
                </a:schemeClr>
              </a:buClr>
              <a:buFont typeface="Arial" panose="020B0604020202020204" pitchFamily="34" charset="0"/>
              <a:buChar char="•"/>
            </a:pPr>
            <a:r>
              <a:rPr lang="en-US" sz="1300" b="1" i="0" dirty="0">
                <a:solidFill>
                  <a:srgbClr val="374151"/>
                </a:solidFill>
                <a:effectLst/>
                <a:latin typeface="Montserrat" panose="00000500000000000000" pitchFamily="2" charset="0"/>
              </a:rPr>
              <a:t>Real-time prediction:</a:t>
            </a:r>
            <a:r>
              <a:rPr lang="en-US" sz="1300" b="0" i="0" dirty="0">
                <a:solidFill>
                  <a:srgbClr val="374151"/>
                </a:solidFill>
                <a:effectLst/>
                <a:latin typeface="Montserrat" panose="00000500000000000000" pitchFamily="2" charset="0"/>
              </a:rPr>
              <a:t> Real-time prediction of taxi trip time requires a model that can process new data and make predictions quickly. Developing a model that can make accurate real-time predictions can be a challenge.</a:t>
            </a:r>
          </a:p>
          <a:p>
            <a:pPr marL="114300" indent="0">
              <a:buNone/>
            </a:pPr>
            <a:endParaRPr lang="en-IN" dirty="0"/>
          </a:p>
        </p:txBody>
      </p:sp>
    </p:spTree>
    <p:extLst>
      <p:ext uri="{BB962C8B-B14F-4D97-AF65-F5344CB8AC3E}">
        <p14:creationId xmlns:p14="http://schemas.microsoft.com/office/powerpoint/2010/main" val="2472354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BABF-8B38-0F53-4DB0-EBA8699AAB3D}"/>
              </a:ext>
            </a:extLst>
          </p:cNvPr>
          <p:cNvSpPr>
            <a:spLocks noGrp="1"/>
          </p:cNvSpPr>
          <p:nvPr>
            <p:ph type="title"/>
          </p:nvPr>
        </p:nvSpPr>
        <p:spPr>
          <a:xfrm>
            <a:off x="311700" y="73317"/>
            <a:ext cx="8520600" cy="572700"/>
          </a:xfrm>
        </p:spPr>
        <p:txBody>
          <a:bodyPr/>
          <a:lstStyle/>
          <a:p>
            <a:r>
              <a:rPr lang="en-IN" b="1" dirty="0">
                <a:latin typeface="Montserrat" panose="00000500000000000000" pitchFamily="2" charset="0"/>
              </a:rPr>
              <a:t>Conclusion</a:t>
            </a:r>
          </a:p>
        </p:txBody>
      </p:sp>
      <p:sp>
        <p:nvSpPr>
          <p:cNvPr id="3" name="Text Placeholder 2">
            <a:extLst>
              <a:ext uri="{FF2B5EF4-FFF2-40B4-BE49-F238E27FC236}">
                <a16:creationId xmlns:a16="http://schemas.microsoft.com/office/drawing/2014/main" id="{CA7529D2-333A-9189-FEF2-5B45319E47C6}"/>
              </a:ext>
            </a:extLst>
          </p:cNvPr>
          <p:cNvSpPr>
            <a:spLocks noGrp="1"/>
          </p:cNvSpPr>
          <p:nvPr>
            <p:ph type="body" idx="1"/>
          </p:nvPr>
        </p:nvSpPr>
        <p:spPr>
          <a:xfrm>
            <a:off x="311700" y="646016"/>
            <a:ext cx="8520600" cy="4497484"/>
          </a:xfrm>
        </p:spPr>
        <p:txBody>
          <a:bodyPr/>
          <a:lstStyle/>
          <a:p>
            <a:pPr>
              <a:buClr>
                <a:schemeClr val="bg1">
                  <a:lumMod val="50000"/>
                </a:schemeClr>
              </a:buClr>
            </a:pPr>
            <a:r>
              <a:rPr lang="en-US" sz="1100" b="1" i="0" dirty="0">
                <a:solidFill>
                  <a:srgbClr val="212121"/>
                </a:solidFill>
                <a:effectLst/>
                <a:latin typeface="Montserrat" panose="00000500000000000000" pitchFamily="2" charset="0"/>
              </a:rPr>
              <a:t>Multiple Linear Regression:-</a:t>
            </a:r>
            <a:r>
              <a:rPr lang="en-US" sz="1100" b="0" i="0" dirty="0">
                <a:solidFill>
                  <a:srgbClr val="212121"/>
                </a:solidFill>
                <a:effectLst/>
                <a:latin typeface="Montserrat" panose="00000500000000000000" pitchFamily="2" charset="0"/>
              </a:rPr>
              <a:t>It took very less time to train the model on dataset of more than 1 million records. so its clearly that linear regression is </a:t>
            </a:r>
            <a:r>
              <a:rPr lang="en-US" sz="1100" b="0" i="0" dirty="0" err="1">
                <a:solidFill>
                  <a:srgbClr val="212121"/>
                </a:solidFill>
                <a:effectLst/>
                <a:latin typeface="Montserrat" panose="00000500000000000000" pitchFamily="2" charset="0"/>
              </a:rPr>
              <a:t>extremly</a:t>
            </a:r>
            <a:r>
              <a:rPr lang="en-US" sz="1100" b="0" i="0" dirty="0">
                <a:solidFill>
                  <a:srgbClr val="212121"/>
                </a:solidFill>
                <a:effectLst/>
                <a:latin typeface="Montserrat" panose="00000500000000000000" pitchFamily="2" charset="0"/>
              </a:rPr>
              <a:t> fast to train on the high dimension datasets consisting of even millions of </a:t>
            </a:r>
            <a:r>
              <a:rPr lang="en-US" sz="1100" b="0" i="0" dirty="0" err="1">
                <a:solidFill>
                  <a:srgbClr val="212121"/>
                </a:solidFill>
                <a:effectLst/>
                <a:latin typeface="Montserrat" panose="00000500000000000000" pitchFamily="2" charset="0"/>
              </a:rPr>
              <a:t>records.but</a:t>
            </a:r>
            <a:r>
              <a:rPr lang="en-US" sz="1100" b="0" i="0" dirty="0">
                <a:solidFill>
                  <a:srgbClr val="212121"/>
                </a:solidFill>
                <a:effectLst/>
                <a:latin typeface="Montserrat" panose="00000500000000000000" pitchFamily="2" charset="0"/>
              </a:rPr>
              <a:t> its have Very poor Root mean squared value and adjusted R-</a:t>
            </a:r>
            <a:r>
              <a:rPr lang="en-US" sz="1100" b="0" i="0" dirty="0" err="1">
                <a:solidFill>
                  <a:srgbClr val="212121"/>
                </a:solidFill>
                <a:effectLst/>
                <a:latin typeface="Montserrat" panose="00000500000000000000" pitchFamily="2" charset="0"/>
              </a:rPr>
              <a:t>squre</a:t>
            </a:r>
            <a:r>
              <a:rPr lang="en-US" sz="1100" b="0" i="0" dirty="0">
                <a:solidFill>
                  <a:srgbClr val="212121"/>
                </a:solidFill>
                <a:effectLst/>
                <a:latin typeface="Montserrat" panose="00000500000000000000" pitchFamily="2" charset="0"/>
              </a:rPr>
              <a:t> value which shows that bad in </a:t>
            </a:r>
            <a:r>
              <a:rPr lang="en-US" sz="1100" b="0" i="0" dirty="0" err="1">
                <a:solidFill>
                  <a:srgbClr val="212121"/>
                </a:solidFill>
                <a:effectLst/>
                <a:latin typeface="Montserrat" panose="00000500000000000000" pitchFamily="2" charset="0"/>
              </a:rPr>
              <a:t>prediction.Both</a:t>
            </a:r>
            <a:r>
              <a:rPr lang="en-US" sz="1100" b="0" i="0" dirty="0">
                <a:solidFill>
                  <a:srgbClr val="212121"/>
                </a:solidFill>
                <a:effectLst/>
                <a:latin typeface="Montserrat" panose="00000500000000000000" pitchFamily="2" charset="0"/>
              </a:rPr>
              <a:t> the models i.e. from the feature selection and the feature extraction group resulted quite bad in prediction.</a:t>
            </a:r>
          </a:p>
          <a:p>
            <a:pPr>
              <a:buClr>
                <a:schemeClr val="bg1">
                  <a:lumMod val="50000"/>
                </a:schemeClr>
              </a:buClr>
            </a:pPr>
            <a:r>
              <a:rPr lang="en-US" sz="1100" b="1" i="0" dirty="0">
                <a:solidFill>
                  <a:srgbClr val="212121"/>
                </a:solidFill>
                <a:effectLst/>
                <a:latin typeface="Montserrat" panose="00000500000000000000" pitchFamily="2" charset="0"/>
              </a:rPr>
              <a:t>Decision Tree:-</a:t>
            </a:r>
            <a:r>
              <a:rPr lang="en-US" sz="1100" b="0" i="0" dirty="0">
                <a:solidFill>
                  <a:srgbClr val="212121"/>
                </a:solidFill>
                <a:effectLst/>
                <a:latin typeface="Montserrat" panose="00000500000000000000" pitchFamily="2" charset="0"/>
              </a:rPr>
              <a:t> It took less time to train the model on </a:t>
            </a:r>
            <a:r>
              <a:rPr lang="en-US" sz="1100" b="0" i="0" dirty="0" err="1">
                <a:solidFill>
                  <a:srgbClr val="212121"/>
                </a:solidFill>
                <a:effectLst/>
                <a:latin typeface="Montserrat" panose="00000500000000000000" pitchFamily="2" charset="0"/>
              </a:rPr>
              <a:t>dataset.It</a:t>
            </a:r>
            <a:r>
              <a:rPr lang="en-US" sz="1100" b="0" i="0" dirty="0">
                <a:solidFill>
                  <a:srgbClr val="212121"/>
                </a:solidFill>
                <a:effectLst/>
                <a:latin typeface="Montserrat" panose="00000500000000000000" pitchFamily="2" charset="0"/>
              </a:rPr>
              <a:t> has very good Root mean squared value and adjusted R-</a:t>
            </a:r>
            <a:r>
              <a:rPr lang="en-US" sz="1100" b="0" i="0" dirty="0" err="1">
                <a:solidFill>
                  <a:srgbClr val="212121"/>
                </a:solidFill>
                <a:effectLst/>
                <a:latin typeface="Montserrat" panose="00000500000000000000" pitchFamily="2" charset="0"/>
              </a:rPr>
              <a:t>squre</a:t>
            </a:r>
            <a:r>
              <a:rPr lang="en-US" sz="1100" b="0" i="0" dirty="0">
                <a:solidFill>
                  <a:srgbClr val="212121"/>
                </a:solidFill>
                <a:effectLst/>
                <a:latin typeface="Montserrat" panose="00000500000000000000" pitchFamily="2" charset="0"/>
              </a:rPr>
              <a:t> value in raw and feature selection data which shows that model is good in prediction but its very bad in feature extraction data.</a:t>
            </a:r>
          </a:p>
          <a:p>
            <a:pPr>
              <a:buClr>
                <a:schemeClr val="bg1">
                  <a:lumMod val="50000"/>
                </a:schemeClr>
              </a:buClr>
            </a:pPr>
            <a:r>
              <a:rPr lang="en-US" sz="1100" b="1" i="0" dirty="0" err="1">
                <a:solidFill>
                  <a:srgbClr val="212121"/>
                </a:solidFill>
                <a:effectLst/>
                <a:latin typeface="Montserrat" panose="00000500000000000000" pitchFamily="2" charset="0"/>
              </a:rPr>
              <a:t>XGBoost</a:t>
            </a:r>
            <a:r>
              <a:rPr lang="en-US" sz="1100" b="1" i="0" dirty="0">
                <a:solidFill>
                  <a:srgbClr val="212121"/>
                </a:solidFill>
                <a:effectLst/>
                <a:latin typeface="Montserrat" panose="00000500000000000000" pitchFamily="2" charset="0"/>
              </a:rPr>
              <a:t> Regressor:-</a:t>
            </a:r>
            <a:r>
              <a:rPr lang="en-US" sz="1100" b="0" i="0" dirty="0">
                <a:solidFill>
                  <a:srgbClr val="212121"/>
                </a:solidFill>
                <a:effectLst/>
                <a:latin typeface="Montserrat" panose="00000500000000000000" pitchFamily="2" charset="0"/>
              </a:rPr>
              <a:t> Comparatively </a:t>
            </a:r>
            <a:r>
              <a:rPr lang="en-US" sz="1100" b="0" i="0" dirty="0" err="1">
                <a:solidFill>
                  <a:srgbClr val="212121"/>
                </a:solidFill>
                <a:effectLst/>
                <a:latin typeface="Montserrat" panose="00000500000000000000" pitchFamily="2" charset="0"/>
              </a:rPr>
              <a:t>XGBoost</a:t>
            </a:r>
            <a:r>
              <a:rPr lang="en-US" sz="1100" b="0" i="0" dirty="0">
                <a:solidFill>
                  <a:srgbClr val="212121"/>
                </a:solidFill>
                <a:effectLst/>
                <a:latin typeface="Montserrat" panose="00000500000000000000" pitchFamily="2" charset="0"/>
              </a:rPr>
              <a:t> takes more time to train the model on dataset. its also have very good Root mean squared value and adjusted R-</a:t>
            </a:r>
            <a:r>
              <a:rPr lang="en-US" sz="1100" b="0" i="0" dirty="0" err="1">
                <a:solidFill>
                  <a:srgbClr val="212121"/>
                </a:solidFill>
                <a:effectLst/>
                <a:latin typeface="Montserrat" panose="00000500000000000000" pitchFamily="2" charset="0"/>
              </a:rPr>
              <a:t>squre</a:t>
            </a:r>
            <a:r>
              <a:rPr lang="en-US" sz="1100" b="0" i="0" dirty="0">
                <a:solidFill>
                  <a:srgbClr val="212121"/>
                </a:solidFill>
                <a:effectLst/>
                <a:latin typeface="Montserrat" panose="00000500000000000000" pitchFamily="2" charset="0"/>
              </a:rPr>
              <a:t> value in raw and feature selection data which shows that model is good in prediction but its very bad in feature extraction </a:t>
            </a:r>
            <a:r>
              <a:rPr lang="en-US" sz="1100" b="0" i="0" dirty="0" err="1">
                <a:solidFill>
                  <a:srgbClr val="212121"/>
                </a:solidFill>
                <a:effectLst/>
                <a:latin typeface="Montserrat" panose="00000500000000000000" pitchFamily="2" charset="0"/>
              </a:rPr>
              <a:t>data.also</a:t>
            </a:r>
            <a:r>
              <a:rPr lang="en-US" sz="1100" b="0" i="0" dirty="0">
                <a:solidFill>
                  <a:srgbClr val="212121"/>
                </a:solidFill>
                <a:effectLst/>
                <a:latin typeface="Montserrat" panose="00000500000000000000" pitchFamily="2" charset="0"/>
              </a:rPr>
              <a:t> there is very small improvement in RMSE and adjusted r-</a:t>
            </a:r>
            <a:r>
              <a:rPr lang="en-US" sz="1100" b="0" i="0" dirty="0" err="1">
                <a:solidFill>
                  <a:srgbClr val="212121"/>
                </a:solidFill>
                <a:effectLst/>
                <a:latin typeface="Montserrat" panose="00000500000000000000" pitchFamily="2" charset="0"/>
              </a:rPr>
              <a:t>squre</a:t>
            </a:r>
            <a:r>
              <a:rPr lang="en-US" sz="1100" b="0" i="0" dirty="0">
                <a:solidFill>
                  <a:srgbClr val="212121"/>
                </a:solidFill>
                <a:effectLst/>
                <a:latin typeface="Montserrat" panose="00000500000000000000" pitchFamily="2" charset="0"/>
              </a:rPr>
              <a:t> value using hyperparameter </a:t>
            </a:r>
            <a:r>
              <a:rPr lang="en-US" sz="1100" b="0" i="0" dirty="0" err="1">
                <a:solidFill>
                  <a:srgbClr val="212121"/>
                </a:solidFill>
                <a:effectLst/>
                <a:latin typeface="Montserrat" panose="00000500000000000000" pitchFamily="2" charset="0"/>
              </a:rPr>
              <a:t>tuning.Also</a:t>
            </a:r>
            <a:r>
              <a:rPr lang="en-US" sz="1100" b="0" i="0" dirty="0">
                <a:solidFill>
                  <a:srgbClr val="212121"/>
                </a:solidFill>
                <a:effectLst/>
                <a:latin typeface="Montserrat" panose="00000500000000000000" pitchFamily="2" charset="0"/>
              </a:rPr>
              <a:t>, the RMSE score on the raw data and feature selected data are same, which disproves the theory that it is always better to select the relevant features which are statistically important. As the data behaves differently in different models.</a:t>
            </a:r>
          </a:p>
          <a:p>
            <a:pPr>
              <a:buClr>
                <a:schemeClr val="bg1">
                  <a:lumMod val="50000"/>
                </a:schemeClr>
              </a:buClr>
            </a:pPr>
            <a:r>
              <a:rPr lang="en-US" sz="1100" b="1" i="0" dirty="0">
                <a:solidFill>
                  <a:srgbClr val="212121"/>
                </a:solidFill>
                <a:effectLst/>
                <a:latin typeface="Montserrat" panose="00000500000000000000" pitchFamily="2" charset="0"/>
              </a:rPr>
              <a:t>Random Forest Regressor:-</a:t>
            </a:r>
            <a:r>
              <a:rPr lang="en-US" sz="1100" b="0" i="0" dirty="0">
                <a:solidFill>
                  <a:srgbClr val="212121"/>
                </a:solidFill>
                <a:effectLst/>
                <a:latin typeface="Montserrat" panose="00000500000000000000" pitchFamily="2" charset="0"/>
              </a:rPr>
              <a:t> Its takes maximum time to compute among other algorithm that we use. compare to linear regressor there are good Root mean squared value and adjusted R-</a:t>
            </a:r>
            <a:r>
              <a:rPr lang="en-US" sz="1100" b="0" i="0" dirty="0" err="1">
                <a:solidFill>
                  <a:srgbClr val="212121"/>
                </a:solidFill>
                <a:effectLst/>
                <a:latin typeface="Montserrat" panose="00000500000000000000" pitchFamily="2" charset="0"/>
              </a:rPr>
              <a:t>squre</a:t>
            </a:r>
            <a:r>
              <a:rPr lang="en-US" sz="1100" b="0" i="0" dirty="0">
                <a:solidFill>
                  <a:srgbClr val="212121"/>
                </a:solidFill>
                <a:effectLst/>
                <a:latin typeface="Montserrat" panose="00000500000000000000" pitchFamily="2" charset="0"/>
              </a:rPr>
              <a:t> value in raw and feature selection data which shows that model is good in prediction but its very bad in feature extraction </a:t>
            </a:r>
            <a:r>
              <a:rPr lang="en-US" sz="1100" b="0" i="0" dirty="0" err="1">
                <a:solidFill>
                  <a:srgbClr val="212121"/>
                </a:solidFill>
                <a:effectLst/>
                <a:latin typeface="Montserrat" panose="00000500000000000000" pitchFamily="2" charset="0"/>
              </a:rPr>
              <a:t>data.RMSE</a:t>
            </a:r>
            <a:r>
              <a:rPr lang="en-US" sz="1100" b="0" i="0" dirty="0">
                <a:solidFill>
                  <a:srgbClr val="212121"/>
                </a:solidFill>
                <a:effectLst/>
                <a:latin typeface="Montserrat" panose="00000500000000000000" pitchFamily="2" charset="0"/>
              </a:rPr>
              <a:t> score and adjusted r-</a:t>
            </a:r>
            <a:r>
              <a:rPr lang="en-US" sz="1100" b="0" i="0" dirty="0" err="1">
                <a:solidFill>
                  <a:srgbClr val="212121"/>
                </a:solidFill>
                <a:effectLst/>
                <a:latin typeface="Montserrat" panose="00000500000000000000" pitchFamily="2" charset="0"/>
              </a:rPr>
              <a:t>squre</a:t>
            </a:r>
            <a:r>
              <a:rPr lang="en-US" sz="1100" b="0" i="0" dirty="0">
                <a:solidFill>
                  <a:srgbClr val="212121"/>
                </a:solidFill>
                <a:effectLst/>
                <a:latin typeface="Montserrat" panose="00000500000000000000" pitchFamily="2" charset="0"/>
              </a:rPr>
              <a:t> for the feature selection group is more or less same as the raw data score.</a:t>
            </a:r>
          </a:p>
          <a:p>
            <a:pPr>
              <a:buClr>
                <a:schemeClr val="bg1">
                  <a:lumMod val="50000"/>
                </a:schemeClr>
              </a:buClr>
            </a:pPr>
            <a:r>
              <a:rPr lang="en-US" sz="1100" b="0" i="0" dirty="0">
                <a:solidFill>
                  <a:srgbClr val="212121"/>
                </a:solidFill>
                <a:effectLst/>
                <a:latin typeface="Montserrat" panose="00000500000000000000" pitchFamily="2" charset="0"/>
              </a:rPr>
              <a:t>Feature extraction didn't helped in anyway to improve the RMSE score with any of the regressor models. This shows us that the feature extraction is somewhat not a good technique to preprocess the data before feeding it into the regressor models for the </a:t>
            </a:r>
            <a:r>
              <a:rPr lang="en-US" sz="1100" b="0" i="0" dirty="0" err="1">
                <a:solidFill>
                  <a:srgbClr val="212121"/>
                </a:solidFill>
                <a:effectLst/>
                <a:latin typeface="Montserrat" panose="00000500000000000000" pitchFamily="2" charset="0"/>
              </a:rPr>
              <a:t>continous</a:t>
            </a:r>
            <a:r>
              <a:rPr lang="en-US" sz="1100" b="0" i="0" dirty="0">
                <a:solidFill>
                  <a:srgbClr val="212121"/>
                </a:solidFill>
                <a:effectLst/>
                <a:latin typeface="Montserrat" panose="00000500000000000000" pitchFamily="2" charset="0"/>
              </a:rPr>
              <a:t> target value prediction. Whereas it also depends on the type and features of data that how it behaves with the model.</a:t>
            </a:r>
          </a:p>
          <a:p>
            <a:pPr>
              <a:buClr>
                <a:schemeClr val="bg1">
                  <a:lumMod val="50000"/>
                </a:schemeClr>
              </a:buClr>
            </a:pPr>
            <a:endParaRPr lang="en-US" sz="1100" b="0" i="0" dirty="0">
              <a:solidFill>
                <a:srgbClr val="212121"/>
              </a:solidFill>
              <a:effectLst/>
              <a:latin typeface="Montserrat" panose="00000500000000000000" pitchFamily="2" charset="0"/>
            </a:endParaRPr>
          </a:p>
          <a:p>
            <a:pPr marL="114300" indent="0">
              <a:buClr>
                <a:schemeClr val="bg1">
                  <a:lumMod val="50000"/>
                </a:schemeClr>
              </a:buClr>
              <a:buNone/>
            </a:pPr>
            <a:endParaRPr lang="en-IN" sz="1400" dirty="0">
              <a:solidFill>
                <a:schemeClr val="bg1">
                  <a:lumMod val="50000"/>
                </a:schemeClr>
              </a:solidFill>
              <a:latin typeface="Montserrat" panose="00000500000000000000" pitchFamily="2" charset="0"/>
            </a:endParaRPr>
          </a:p>
        </p:txBody>
      </p:sp>
    </p:spTree>
    <p:extLst>
      <p:ext uri="{BB962C8B-B14F-4D97-AF65-F5344CB8AC3E}">
        <p14:creationId xmlns:p14="http://schemas.microsoft.com/office/powerpoint/2010/main" val="3766525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29C799-0969-819B-03BE-DBA814D6013C}"/>
              </a:ext>
            </a:extLst>
          </p:cNvPr>
          <p:cNvSpPr>
            <a:spLocks noGrp="1"/>
          </p:cNvSpPr>
          <p:nvPr>
            <p:ph type="ctrTitle"/>
          </p:nvPr>
        </p:nvSpPr>
        <p:spPr/>
        <p:txBody>
          <a:bodyPr/>
          <a:lstStyle/>
          <a:p>
            <a:r>
              <a:rPr lang="en-IN" b="1" dirty="0">
                <a:latin typeface="Montserrat" panose="00000500000000000000" pitchFamily="2" charset="0"/>
              </a:rPr>
              <a:t>Thank You</a:t>
            </a:r>
          </a:p>
        </p:txBody>
      </p:sp>
    </p:spTree>
    <p:extLst>
      <p:ext uri="{BB962C8B-B14F-4D97-AF65-F5344CB8AC3E}">
        <p14:creationId xmlns:p14="http://schemas.microsoft.com/office/powerpoint/2010/main" val="33110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521E-497C-9457-47CB-B710E8F6202D}"/>
              </a:ext>
            </a:extLst>
          </p:cNvPr>
          <p:cNvSpPr>
            <a:spLocks noGrp="1"/>
          </p:cNvSpPr>
          <p:nvPr>
            <p:ph type="title"/>
          </p:nvPr>
        </p:nvSpPr>
        <p:spPr/>
        <p:txBody>
          <a:bodyPr/>
          <a:lstStyle/>
          <a:p>
            <a:r>
              <a:rPr lang="en-IN" b="1" dirty="0"/>
              <a:t>Problem Statement</a:t>
            </a:r>
          </a:p>
        </p:txBody>
      </p:sp>
      <p:sp>
        <p:nvSpPr>
          <p:cNvPr id="3" name="Text Placeholder 2">
            <a:extLst>
              <a:ext uri="{FF2B5EF4-FFF2-40B4-BE49-F238E27FC236}">
                <a16:creationId xmlns:a16="http://schemas.microsoft.com/office/drawing/2014/main" id="{655DC41E-86D7-BEDD-D922-85D067C90A3A}"/>
              </a:ext>
            </a:extLst>
          </p:cNvPr>
          <p:cNvSpPr>
            <a:spLocks noGrp="1"/>
          </p:cNvSpPr>
          <p:nvPr>
            <p:ph type="body" idx="1"/>
          </p:nvPr>
        </p:nvSpPr>
        <p:spPr/>
        <p:txBody>
          <a:bodyPr/>
          <a:lstStyle/>
          <a:p>
            <a:r>
              <a:rPr lang="en-US" b="0" i="0" dirty="0">
                <a:solidFill>
                  <a:srgbClr val="212121"/>
                </a:solidFill>
                <a:effectLst/>
                <a:latin typeface="Montserrat" panose="00000500000000000000" pitchFamily="2" charset="0"/>
              </a:rPr>
              <a:t>Our task is to build a machine learning model that predicts the total ride duration of taxi trips in New York City. Our primary dataset is one released by the NYC Taxi and Limousine Commission, which includes pickup time, geo-coordinates, number of passengers, and several other variables.</a:t>
            </a:r>
            <a:endParaRPr lang="en-IN" dirty="0">
              <a:solidFill>
                <a:srgbClr val="C00000"/>
              </a:solidFill>
              <a:latin typeface="Montserrat" panose="00000500000000000000" pitchFamily="2" charset="0"/>
            </a:endParaRPr>
          </a:p>
        </p:txBody>
      </p:sp>
    </p:spTree>
    <p:extLst>
      <p:ext uri="{BB962C8B-B14F-4D97-AF65-F5344CB8AC3E}">
        <p14:creationId xmlns:p14="http://schemas.microsoft.com/office/powerpoint/2010/main" val="268508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C442-787D-5053-3B1E-6A7B55FE6BF7}"/>
              </a:ext>
            </a:extLst>
          </p:cNvPr>
          <p:cNvSpPr>
            <a:spLocks noGrp="1"/>
          </p:cNvSpPr>
          <p:nvPr>
            <p:ph type="title"/>
          </p:nvPr>
        </p:nvSpPr>
        <p:spPr>
          <a:xfrm>
            <a:off x="222490" y="65883"/>
            <a:ext cx="8520600" cy="572700"/>
          </a:xfrm>
        </p:spPr>
        <p:txBody>
          <a:bodyPr/>
          <a:lstStyle/>
          <a:p>
            <a:r>
              <a:rPr lang="en-IN" b="1" dirty="0">
                <a:latin typeface="Montserrat" panose="00000500000000000000" pitchFamily="2" charset="0"/>
              </a:rPr>
              <a:t>Understand Dataset</a:t>
            </a:r>
          </a:p>
        </p:txBody>
      </p:sp>
      <p:sp>
        <p:nvSpPr>
          <p:cNvPr id="3" name="Text Placeholder 2">
            <a:extLst>
              <a:ext uri="{FF2B5EF4-FFF2-40B4-BE49-F238E27FC236}">
                <a16:creationId xmlns:a16="http://schemas.microsoft.com/office/drawing/2014/main" id="{2FF70C2D-E450-506A-3A4D-5E953001C52E}"/>
              </a:ext>
            </a:extLst>
          </p:cNvPr>
          <p:cNvSpPr>
            <a:spLocks noGrp="1"/>
          </p:cNvSpPr>
          <p:nvPr>
            <p:ph type="body" idx="1"/>
          </p:nvPr>
        </p:nvSpPr>
        <p:spPr>
          <a:xfrm>
            <a:off x="311700" y="638583"/>
            <a:ext cx="8520600" cy="4364597"/>
          </a:xfrm>
        </p:spPr>
        <p:txBody>
          <a:bodyPr/>
          <a:lstStyle/>
          <a:p>
            <a:pPr marL="114300" indent="0" algn="l">
              <a:buNone/>
            </a:pPr>
            <a:r>
              <a:rPr lang="en-US" sz="1400" b="1" i="0" dirty="0">
                <a:solidFill>
                  <a:srgbClr val="212121"/>
                </a:solidFill>
                <a:effectLst/>
                <a:latin typeface="Montserrat" panose="00000500000000000000" pitchFamily="2" charset="0"/>
              </a:rPr>
              <a:t>Independent variable:-</a:t>
            </a:r>
            <a:endParaRPr lang="en-US" sz="1400" b="0" i="0" dirty="0">
              <a:solidFill>
                <a:srgbClr val="212121"/>
              </a:solidFill>
              <a:effectLst/>
              <a:latin typeface="Montserrat" panose="00000500000000000000" pitchFamily="2" charset="0"/>
            </a:endParaRPr>
          </a:p>
          <a:p>
            <a:pPr algn="l">
              <a:buFont typeface="Arial" panose="020B0604020202020204" pitchFamily="34" charset="0"/>
              <a:buChar char="•"/>
            </a:pPr>
            <a:r>
              <a:rPr lang="en-US" sz="1400" b="1" i="0" dirty="0">
                <a:solidFill>
                  <a:srgbClr val="212121"/>
                </a:solidFill>
                <a:effectLst/>
                <a:latin typeface="Montserrat" panose="00000500000000000000" pitchFamily="2" charset="0"/>
              </a:rPr>
              <a:t>id</a:t>
            </a:r>
            <a:r>
              <a:rPr lang="en-US" sz="1400" b="0" i="0" dirty="0">
                <a:solidFill>
                  <a:srgbClr val="212121"/>
                </a:solidFill>
                <a:effectLst/>
                <a:latin typeface="Montserrat" panose="00000500000000000000" pitchFamily="2" charset="0"/>
              </a:rPr>
              <a:t> - Unique identifier for each trip.</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vendor_id</a:t>
            </a:r>
            <a:r>
              <a:rPr lang="en-US" sz="1400" b="0" i="0" dirty="0">
                <a:solidFill>
                  <a:srgbClr val="212121"/>
                </a:solidFill>
                <a:effectLst/>
                <a:latin typeface="Montserrat" panose="00000500000000000000" pitchFamily="2" charset="0"/>
              </a:rPr>
              <a:t> - Code indicating the provider associated with the trip record.</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pickup_datetime</a:t>
            </a:r>
            <a:r>
              <a:rPr lang="en-US" sz="1400" b="0" i="0" dirty="0">
                <a:solidFill>
                  <a:srgbClr val="212121"/>
                </a:solidFill>
                <a:effectLst/>
                <a:latin typeface="Montserrat" panose="00000500000000000000" pitchFamily="2" charset="0"/>
              </a:rPr>
              <a:t> - Date and Time when the meter was engaged.</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dropoff_datetime</a:t>
            </a:r>
            <a:r>
              <a:rPr lang="en-US" sz="1400" b="0" i="0" dirty="0">
                <a:solidFill>
                  <a:srgbClr val="212121"/>
                </a:solidFill>
                <a:effectLst/>
                <a:latin typeface="Montserrat" panose="00000500000000000000" pitchFamily="2" charset="0"/>
              </a:rPr>
              <a:t> - Date and Time when the meter was disengaged.</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passenger_count</a:t>
            </a:r>
            <a:r>
              <a:rPr lang="en-US" sz="1400" b="0" i="0" dirty="0">
                <a:solidFill>
                  <a:srgbClr val="212121"/>
                </a:solidFill>
                <a:effectLst/>
                <a:latin typeface="Montserrat" panose="00000500000000000000" pitchFamily="2" charset="0"/>
              </a:rPr>
              <a:t> - The number of passengers in the vehicle (driver entered value)</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pickup_longitude</a:t>
            </a:r>
            <a:r>
              <a:rPr lang="en-US" sz="1400" b="0" i="0" dirty="0">
                <a:solidFill>
                  <a:srgbClr val="212121"/>
                </a:solidFill>
                <a:effectLst/>
                <a:latin typeface="Montserrat" panose="00000500000000000000" pitchFamily="2" charset="0"/>
              </a:rPr>
              <a:t> - The longitude where the meter was engaged.</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pickup_latitude</a:t>
            </a:r>
            <a:r>
              <a:rPr lang="en-US" sz="1400" b="0" i="0" dirty="0">
                <a:solidFill>
                  <a:srgbClr val="212121"/>
                </a:solidFill>
                <a:effectLst/>
                <a:latin typeface="Montserrat" panose="00000500000000000000" pitchFamily="2" charset="0"/>
              </a:rPr>
              <a:t> - The latitude where the meter was engaged.</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dropoff_longitude</a:t>
            </a:r>
            <a:r>
              <a:rPr lang="en-US" sz="1400" b="0" i="0" dirty="0">
                <a:solidFill>
                  <a:srgbClr val="212121"/>
                </a:solidFill>
                <a:effectLst/>
                <a:latin typeface="Montserrat" panose="00000500000000000000" pitchFamily="2" charset="0"/>
              </a:rPr>
              <a:t> - The longitude where the meter was disengaged.</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dropoff_latitude</a:t>
            </a:r>
            <a:r>
              <a:rPr lang="en-US" sz="1400" b="0" i="0" dirty="0">
                <a:solidFill>
                  <a:srgbClr val="212121"/>
                </a:solidFill>
                <a:effectLst/>
                <a:latin typeface="Montserrat" panose="00000500000000000000" pitchFamily="2" charset="0"/>
              </a:rPr>
              <a:t> - The latitude where the meter was disengaged.</a:t>
            </a: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store_and_fwd_flag</a:t>
            </a:r>
            <a:r>
              <a:rPr lang="en-US" sz="1400" b="0" i="0" dirty="0">
                <a:solidFill>
                  <a:srgbClr val="212121"/>
                </a:solidFill>
                <a:effectLst/>
                <a:latin typeface="Montserrat" panose="00000500000000000000" pitchFamily="2" charset="0"/>
              </a:rPr>
              <a:t> - This flag indicates whether the trip record was held in vehicle memory before sending to the vendor because the vehicle did not have a connection to the server - Y=store and forward; N=not a store and forward trip.</a:t>
            </a:r>
          </a:p>
          <a:p>
            <a:pPr marL="114300" indent="0" algn="l">
              <a:buNone/>
            </a:pPr>
            <a:r>
              <a:rPr lang="en-US" sz="1400" b="1" i="0" dirty="0">
                <a:solidFill>
                  <a:srgbClr val="212121"/>
                </a:solidFill>
                <a:effectLst/>
                <a:latin typeface="Montserrat" panose="00000500000000000000" pitchFamily="2" charset="0"/>
              </a:rPr>
              <a:t>Dependent or Target variable:-</a:t>
            </a:r>
            <a:endParaRPr lang="en-US" sz="1400" b="0" i="0" dirty="0">
              <a:solidFill>
                <a:srgbClr val="212121"/>
              </a:solidFill>
              <a:effectLst/>
              <a:latin typeface="Montserrat" panose="00000500000000000000" pitchFamily="2" charset="0"/>
            </a:endParaRPr>
          </a:p>
          <a:p>
            <a:pPr algn="l">
              <a:buFont typeface="Arial" panose="020B0604020202020204" pitchFamily="34" charset="0"/>
              <a:buChar char="•"/>
            </a:pPr>
            <a:r>
              <a:rPr lang="en-US" sz="1400" b="1" i="0" dirty="0" err="1">
                <a:solidFill>
                  <a:srgbClr val="212121"/>
                </a:solidFill>
                <a:effectLst/>
                <a:latin typeface="Montserrat" panose="00000500000000000000" pitchFamily="2" charset="0"/>
              </a:rPr>
              <a:t>trip_duration</a:t>
            </a:r>
            <a:r>
              <a:rPr lang="en-US" sz="1400" b="0" i="0" dirty="0">
                <a:solidFill>
                  <a:srgbClr val="212121"/>
                </a:solidFill>
                <a:effectLst/>
                <a:latin typeface="Montserrat" panose="00000500000000000000" pitchFamily="2" charset="0"/>
              </a:rPr>
              <a:t> - Duration of the trip in seconds.</a:t>
            </a:r>
          </a:p>
          <a:p>
            <a:pPr marL="114300" indent="0" algn="l">
              <a:buNone/>
            </a:pPr>
            <a:endParaRPr lang="en-US" sz="1400" b="1" i="0" dirty="0">
              <a:solidFill>
                <a:srgbClr val="24292F"/>
              </a:solidFill>
              <a:effectLst/>
              <a:latin typeface="Montserrat" panose="00000500000000000000" pitchFamily="2" charset="0"/>
            </a:endParaRPr>
          </a:p>
          <a:p>
            <a:r>
              <a:rPr lang="en-US" sz="1400" b="0" i="0" dirty="0">
                <a:solidFill>
                  <a:srgbClr val="212121"/>
                </a:solidFill>
                <a:effectLst/>
                <a:latin typeface="Montserrat" panose="00000500000000000000" pitchFamily="2" charset="0"/>
              </a:rPr>
              <a:t>dataset has 1458644 rows and 11 columns.</a:t>
            </a:r>
            <a:endParaRPr lang="en-IN" sz="1400" dirty="0">
              <a:latin typeface="Montserrat" panose="00000500000000000000" pitchFamily="2" charset="0"/>
            </a:endParaRPr>
          </a:p>
        </p:txBody>
      </p:sp>
    </p:spTree>
    <p:extLst>
      <p:ext uri="{BB962C8B-B14F-4D97-AF65-F5344CB8AC3E}">
        <p14:creationId xmlns:p14="http://schemas.microsoft.com/office/powerpoint/2010/main" val="217862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DAA7-DD5A-2CD2-2CA3-308F8E1790B2}"/>
              </a:ext>
            </a:extLst>
          </p:cNvPr>
          <p:cNvSpPr>
            <a:spLocks noGrp="1"/>
          </p:cNvSpPr>
          <p:nvPr>
            <p:ph type="title"/>
          </p:nvPr>
        </p:nvSpPr>
        <p:spPr/>
        <p:txBody>
          <a:bodyPr/>
          <a:lstStyle/>
          <a:p>
            <a:r>
              <a:rPr lang="en-IN" b="1" dirty="0">
                <a:latin typeface="Montserrat" panose="00000500000000000000" pitchFamily="2" charset="0"/>
              </a:rPr>
              <a:t>Data Wrangling</a:t>
            </a:r>
          </a:p>
        </p:txBody>
      </p:sp>
      <p:sp>
        <p:nvSpPr>
          <p:cNvPr id="3" name="Text Placeholder 2">
            <a:extLst>
              <a:ext uri="{FF2B5EF4-FFF2-40B4-BE49-F238E27FC236}">
                <a16:creationId xmlns:a16="http://schemas.microsoft.com/office/drawing/2014/main" id="{C29257DB-B177-3A3E-82FC-355493C03D66}"/>
              </a:ext>
            </a:extLst>
          </p:cNvPr>
          <p:cNvSpPr>
            <a:spLocks noGrp="1"/>
          </p:cNvSpPr>
          <p:nvPr>
            <p:ph type="body" idx="1"/>
          </p:nvPr>
        </p:nvSpPr>
        <p:spPr>
          <a:xfrm>
            <a:off x="311700" y="1152475"/>
            <a:ext cx="8520600" cy="3642550"/>
          </a:xfrm>
        </p:spPr>
        <p:txBody>
          <a:bodyPr/>
          <a:lstStyle/>
          <a:p>
            <a:pPr>
              <a:buClr>
                <a:schemeClr val="bg1">
                  <a:lumMod val="50000"/>
                </a:schemeClr>
              </a:buClr>
              <a:buFont typeface="Arial" panose="020B0604020202020204" pitchFamily="34" charset="0"/>
              <a:buChar char="•"/>
            </a:pPr>
            <a:r>
              <a:rPr lang="en-US" b="0" i="0" dirty="0">
                <a:solidFill>
                  <a:srgbClr val="212121"/>
                </a:solidFill>
                <a:effectLst/>
                <a:latin typeface="Montserrat" panose="00000500000000000000" pitchFamily="2" charset="0"/>
              </a:rPr>
              <a:t>There are no missing values and duplicate values in the dataset.</a:t>
            </a:r>
          </a:p>
          <a:p>
            <a:pPr>
              <a:buClr>
                <a:schemeClr val="bg1">
                  <a:lumMod val="50000"/>
                </a:schemeClr>
              </a:buClr>
              <a:buFont typeface="Arial" panose="020B0604020202020204" pitchFamily="34" charset="0"/>
              <a:buChar char="•"/>
            </a:pPr>
            <a:r>
              <a:rPr lang="en-IN" dirty="0">
                <a:solidFill>
                  <a:schemeClr val="bg1">
                    <a:lumMod val="50000"/>
                  </a:schemeClr>
                </a:solidFill>
                <a:effectLst/>
                <a:latin typeface="Montserrat" panose="00000500000000000000" pitchFamily="2" charset="0"/>
              </a:rPr>
              <a:t>Converting timestamp to datetime format</a:t>
            </a:r>
          </a:p>
          <a:p>
            <a:pPr>
              <a:buClr>
                <a:schemeClr val="bg1">
                  <a:lumMod val="50000"/>
                </a:schemeClr>
              </a:buClr>
              <a:buFont typeface="Arial" panose="020B0604020202020204" pitchFamily="34" charset="0"/>
              <a:buChar char="•"/>
            </a:pPr>
            <a:r>
              <a:rPr lang="en-US" b="0" dirty="0">
                <a:solidFill>
                  <a:schemeClr val="bg1">
                    <a:lumMod val="50000"/>
                  </a:schemeClr>
                </a:solidFill>
                <a:effectLst/>
                <a:latin typeface="Montserrat" panose="00000500000000000000" pitchFamily="2" charset="0"/>
              </a:rPr>
              <a:t>Calculate and assign new columns to the </a:t>
            </a:r>
            <a:r>
              <a:rPr lang="en-US" b="0" dirty="0" err="1">
                <a:solidFill>
                  <a:schemeClr val="bg1">
                    <a:lumMod val="50000"/>
                  </a:schemeClr>
                </a:solidFill>
                <a:effectLst/>
                <a:latin typeface="Montserrat" panose="00000500000000000000" pitchFamily="2" charset="0"/>
              </a:rPr>
              <a:t>dataframe</a:t>
            </a:r>
            <a:r>
              <a:rPr lang="en-US" b="0" dirty="0">
                <a:solidFill>
                  <a:schemeClr val="bg1">
                    <a:lumMod val="50000"/>
                  </a:schemeClr>
                </a:solidFill>
                <a:effectLst/>
                <a:latin typeface="Montserrat" panose="00000500000000000000" pitchFamily="2" charset="0"/>
              </a:rPr>
              <a:t> such as </a:t>
            </a:r>
            <a:r>
              <a:rPr lang="en-US" b="0" dirty="0" err="1">
                <a:solidFill>
                  <a:schemeClr val="bg1">
                    <a:lumMod val="50000"/>
                  </a:schemeClr>
                </a:solidFill>
                <a:effectLst/>
                <a:latin typeface="Montserrat" panose="00000500000000000000" pitchFamily="2" charset="0"/>
              </a:rPr>
              <a:t>weekday,month</a:t>
            </a:r>
            <a:r>
              <a:rPr lang="en-US" b="0" dirty="0">
                <a:solidFill>
                  <a:schemeClr val="bg1">
                    <a:lumMod val="50000"/>
                  </a:schemeClr>
                </a:solidFill>
                <a:effectLst/>
                <a:latin typeface="Montserrat" panose="00000500000000000000" pitchFamily="2" charset="0"/>
              </a:rPr>
              <a:t> and </a:t>
            </a:r>
            <a:r>
              <a:rPr lang="en-US" b="0" dirty="0" err="1">
                <a:solidFill>
                  <a:schemeClr val="bg1">
                    <a:lumMod val="50000"/>
                  </a:schemeClr>
                </a:solidFill>
                <a:effectLst/>
                <a:latin typeface="Montserrat" panose="00000500000000000000" pitchFamily="2" charset="0"/>
              </a:rPr>
              <a:t>pickup_hour</a:t>
            </a:r>
            <a:r>
              <a:rPr lang="en-US" b="0" dirty="0">
                <a:solidFill>
                  <a:schemeClr val="bg1">
                    <a:lumMod val="50000"/>
                  </a:schemeClr>
                </a:solidFill>
                <a:effectLst/>
                <a:latin typeface="Montserrat" panose="00000500000000000000" pitchFamily="2" charset="0"/>
              </a:rPr>
              <a:t> which will help us to gain more insights from the data.</a:t>
            </a:r>
          </a:p>
          <a:p>
            <a:pPr>
              <a:buClr>
                <a:schemeClr val="bg1">
                  <a:lumMod val="50000"/>
                </a:schemeClr>
              </a:buClr>
              <a:buFont typeface="Arial" panose="020B0604020202020204" pitchFamily="34" charset="0"/>
              <a:buChar char="•"/>
            </a:pPr>
            <a:r>
              <a:rPr lang="en-US" b="0" dirty="0">
                <a:solidFill>
                  <a:schemeClr val="bg1">
                    <a:lumMod val="50000"/>
                  </a:schemeClr>
                </a:solidFill>
                <a:effectLst/>
                <a:latin typeface="Montserrat" panose="00000500000000000000" pitchFamily="2" charset="0"/>
              </a:rPr>
              <a:t>Create the </a:t>
            </a:r>
            <a:r>
              <a:rPr lang="en-US" b="0" dirty="0" err="1">
                <a:solidFill>
                  <a:schemeClr val="bg1">
                    <a:lumMod val="50000"/>
                  </a:schemeClr>
                </a:solidFill>
                <a:effectLst/>
                <a:latin typeface="Montserrat" panose="00000500000000000000" pitchFamily="2" charset="0"/>
              </a:rPr>
              <a:t>calc_distance</a:t>
            </a:r>
            <a:r>
              <a:rPr lang="en-US" b="0" dirty="0">
                <a:solidFill>
                  <a:schemeClr val="bg1">
                    <a:lumMod val="50000"/>
                  </a:schemeClr>
                </a:solidFill>
                <a:effectLst/>
                <a:latin typeface="Montserrat" panose="00000500000000000000" pitchFamily="2" charset="0"/>
              </a:rPr>
              <a:t> function to calculate distance between pickup and </a:t>
            </a:r>
            <a:r>
              <a:rPr lang="en-US" b="0" dirty="0" err="1">
                <a:solidFill>
                  <a:schemeClr val="bg1">
                    <a:lumMod val="50000"/>
                  </a:schemeClr>
                </a:solidFill>
                <a:effectLst/>
                <a:latin typeface="Montserrat" panose="00000500000000000000" pitchFamily="2" charset="0"/>
              </a:rPr>
              <a:t>dropoff</a:t>
            </a:r>
            <a:r>
              <a:rPr lang="en-US" b="0" dirty="0">
                <a:solidFill>
                  <a:schemeClr val="bg1">
                    <a:lumMod val="50000"/>
                  </a:schemeClr>
                </a:solidFill>
                <a:effectLst/>
                <a:latin typeface="Montserrat" panose="00000500000000000000" pitchFamily="2" charset="0"/>
              </a:rPr>
              <a:t> coordinates using Haversine formula.</a:t>
            </a:r>
          </a:p>
          <a:p>
            <a:pPr>
              <a:buClr>
                <a:schemeClr val="bg1">
                  <a:lumMod val="50000"/>
                </a:schemeClr>
              </a:buClr>
              <a:buFont typeface="Arial" panose="020B0604020202020204" pitchFamily="34" charset="0"/>
              <a:buChar char="•"/>
            </a:pPr>
            <a:r>
              <a:rPr lang="en-US" b="0" dirty="0">
                <a:solidFill>
                  <a:schemeClr val="bg1">
                    <a:lumMod val="50000"/>
                  </a:schemeClr>
                </a:solidFill>
                <a:effectLst/>
                <a:latin typeface="Montserrat" panose="00000500000000000000" pitchFamily="2" charset="0"/>
              </a:rPr>
              <a:t>Calculating distance and assign new column to the </a:t>
            </a:r>
            <a:r>
              <a:rPr lang="en-US" b="0" dirty="0" err="1">
                <a:solidFill>
                  <a:schemeClr val="bg1">
                    <a:lumMod val="50000"/>
                  </a:schemeClr>
                </a:solidFill>
                <a:effectLst/>
                <a:latin typeface="Montserrat" panose="00000500000000000000" pitchFamily="2" charset="0"/>
              </a:rPr>
              <a:t>dataframe</a:t>
            </a:r>
            <a:r>
              <a:rPr lang="en-US" b="0" dirty="0">
                <a:solidFill>
                  <a:schemeClr val="bg1">
                    <a:lumMod val="50000"/>
                  </a:schemeClr>
                </a:solidFill>
                <a:effectLst/>
                <a:latin typeface="Montserrat" panose="00000500000000000000" pitchFamily="2" charset="0"/>
              </a:rPr>
              <a:t> with the help of lambda function.</a:t>
            </a:r>
          </a:p>
          <a:p>
            <a:pPr>
              <a:buClr>
                <a:schemeClr val="bg1">
                  <a:lumMod val="50000"/>
                </a:schemeClr>
              </a:buClr>
              <a:buFont typeface="Arial" panose="020B0604020202020204" pitchFamily="34" charset="0"/>
              <a:buChar char="•"/>
            </a:pPr>
            <a:r>
              <a:rPr lang="en-US" b="0" dirty="0">
                <a:solidFill>
                  <a:schemeClr val="bg1">
                    <a:lumMod val="50000"/>
                  </a:schemeClr>
                </a:solidFill>
                <a:effectLst/>
                <a:latin typeface="Montserrat" panose="00000500000000000000" pitchFamily="2" charset="0"/>
              </a:rPr>
              <a:t>Calculating Speed in km/h for further insights.</a:t>
            </a:r>
          </a:p>
          <a:p>
            <a:pPr>
              <a:buClr>
                <a:schemeClr val="bg1">
                  <a:lumMod val="50000"/>
                </a:schemeClr>
              </a:buClr>
              <a:buFont typeface="Arial" panose="020B0604020202020204" pitchFamily="34" charset="0"/>
              <a:buChar char="•"/>
            </a:pPr>
            <a:endParaRPr lang="en-IN" dirty="0">
              <a:solidFill>
                <a:schemeClr val="bg1">
                  <a:lumMod val="50000"/>
                </a:schemeClr>
              </a:solidFill>
              <a:effectLst/>
              <a:latin typeface="Montserrat" panose="00000500000000000000" pitchFamily="2" charset="0"/>
            </a:endParaRPr>
          </a:p>
          <a:p>
            <a:pPr>
              <a:buClr>
                <a:schemeClr val="bg1">
                  <a:lumMod val="50000"/>
                </a:schemeClr>
              </a:buClr>
              <a:buFont typeface="Arial" panose="020B0604020202020204" pitchFamily="34" charset="0"/>
              <a:buChar char="•"/>
            </a:pPr>
            <a:endParaRPr lang="en-US" b="0" i="0" dirty="0">
              <a:solidFill>
                <a:srgbClr val="212121"/>
              </a:solidFill>
              <a:effectLst/>
              <a:latin typeface="Roboto" panose="02000000000000000000" pitchFamily="2" charset="0"/>
            </a:endParaRPr>
          </a:p>
          <a:p>
            <a:endParaRPr lang="en-IN" dirty="0">
              <a:solidFill>
                <a:srgbClr val="C00000"/>
              </a:solidFill>
            </a:endParaRPr>
          </a:p>
        </p:txBody>
      </p:sp>
    </p:spTree>
    <p:extLst>
      <p:ext uri="{BB962C8B-B14F-4D97-AF65-F5344CB8AC3E}">
        <p14:creationId xmlns:p14="http://schemas.microsoft.com/office/powerpoint/2010/main" val="112060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829F-9B65-39A3-BF50-3634F7908028}"/>
              </a:ext>
            </a:extLst>
          </p:cNvPr>
          <p:cNvSpPr>
            <a:spLocks noGrp="1"/>
          </p:cNvSpPr>
          <p:nvPr>
            <p:ph type="title"/>
          </p:nvPr>
        </p:nvSpPr>
        <p:spPr>
          <a:xfrm>
            <a:off x="311700" y="110488"/>
            <a:ext cx="8520600" cy="572700"/>
          </a:xfrm>
        </p:spPr>
        <p:txBody>
          <a:bodyPr/>
          <a:lstStyle/>
          <a:p>
            <a:r>
              <a:rPr lang="en-IN" b="1" dirty="0">
                <a:latin typeface="Montserrat" panose="00000500000000000000" pitchFamily="2" charset="0"/>
              </a:rPr>
              <a:t>EDA(Exploratory Data Analysis)</a:t>
            </a:r>
          </a:p>
        </p:txBody>
      </p:sp>
      <p:sp>
        <p:nvSpPr>
          <p:cNvPr id="3" name="Text Placeholder 2">
            <a:extLst>
              <a:ext uri="{FF2B5EF4-FFF2-40B4-BE49-F238E27FC236}">
                <a16:creationId xmlns:a16="http://schemas.microsoft.com/office/drawing/2014/main" id="{4A01763A-5843-D710-9267-9AE92A0E6D98}"/>
              </a:ext>
            </a:extLst>
          </p:cNvPr>
          <p:cNvSpPr>
            <a:spLocks noGrp="1"/>
          </p:cNvSpPr>
          <p:nvPr>
            <p:ph type="body" idx="1"/>
          </p:nvPr>
        </p:nvSpPr>
        <p:spPr>
          <a:xfrm>
            <a:off x="311700" y="683188"/>
            <a:ext cx="8520600" cy="4460312"/>
          </a:xfrm>
        </p:spPr>
        <p:txBody>
          <a:bodyPr/>
          <a:lstStyle/>
          <a:p>
            <a:pPr marL="114300" indent="0">
              <a:buNone/>
            </a:pPr>
            <a:r>
              <a:rPr lang="en-US" sz="1500" i="0" dirty="0">
                <a:solidFill>
                  <a:schemeClr val="bg2">
                    <a:lumMod val="10000"/>
                  </a:schemeClr>
                </a:solidFill>
                <a:effectLst/>
                <a:latin typeface="Montserrat" panose="00000500000000000000" pitchFamily="2" charset="0"/>
              </a:rPr>
              <a:t>Here we understand the relationships between variables where </a:t>
            </a:r>
            <a:r>
              <a:rPr lang="en-US" sz="1500" b="0" i="0" dirty="0">
                <a:solidFill>
                  <a:srgbClr val="202124"/>
                </a:solidFill>
                <a:effectLst/>
                <a:latin typeface="Montserrat" panose="00000500000000000000" pitchFamily="2" charset="0"/>
              </a:rPr>
              <a:t>Exploratory Data Analysis (EDA) is </a:t>
            </a:r>
            <a:r>
              <a:rPr lang="en-US" sz="1500" i="0" dirty="0">
                <a:solidFill>
                  <a:srgbClr val="202124"/>
                </a:solidFill>
                <a:effectLst/>
                <a:latin typeface="Montserrat" panose="00000500000000000000" pitchFamily="2" charset="0"/>
              </a:rPr>
              <a:t>an approach to analyze the data using visual techniques</a:t>
            </a:r>
            <a:r>
              <a:rPr lang="en-US" sz="1500" b="0" i="0" dirty="0">
                <a:solidFill>
                  <a:srgbClr val="202124"/>
                </a:solidFill>
                <a:effectLst/>
                <a:latin typeface="Montserrat" panose="00000500000000000000" pitchFamily="2" charset="0"/>
              </a:rPr>
              <a:t>. It is used to discover trends, patterns, or to check assumptions with the help of statistical summary and graphical representations.</a:t>
            </a:r>
          </a:p>
          <a:p>
            <a:pPr marL="114300" indent="0">
              <a:buNone/>
            </a:pPr>
            <a:r>
              <a:rPr lang="en-US" sz="1500" dirty="0">
                <a:solidFill>
                  <a:srgbClr val="202124"/>
                </a:solidFill>
                <a:latin typeface="Montserrat" panose="00000500000000000000" pitchFamily="2" charset="0"/>
              </a:rPr>
              <a:t>We analysis into 3 types:-</a:t>
            </a:r>
          </a:p>
          <a:p>
            <a:pPr marL="114300" indent="0">
              <a:buNone/>
            </a:pPr>
            <a:r>
              <a:rPr lang="en-US" sz="1500" b="1" dirty="0">
                <a:solidFill>
                  <a:srgbClr val="202124"/>
                </a:solidFill>
                <a:latin typeface="Montserrat" panose="00000500000000000000" pitchFamily="2" charset="0"/>
              </a:rPr>
              <a:t>1. Univariate Analysis:-</a:t>
            </a:r>
          </a:p>
          <a:p>
            <a:pPr marL="114300" indent="0">
              <a:buNone/>
            </a:pPr>
            <a:r>
              <a:rPr lang="en-US" sz="1500" dirty="0">
                <a:solidFill>
                  <a:srgbClr val="202124"/>
                </a:solidFill>
                <a:latin typeface="Montserrat" panose="00000500000000000000" pitchFamily="2" charset="0"/>
              </a:rPr>
              <a:t>           </a:t>
            </a:r>
            <a:r>
              <a:rPr lang="en-US" sz="1500" b="0" i="0" dirty="0">
                <a:solidFill>
                  <a:srgbClr val="212121"/>
                </a:solidFill>
                <a:effectLst/>
                <a:latin typeface="Montserrat" panose="00000500000000000000" pitchFamily="2" charset="0"/>
              </a:rPr>
              <a:t>Univariate analysis explores each variable in a data set, separately. Uni means one, so                   in other words the data has only one variable. Univariate data requires to analyze each variable  separately.</a:t>
            </a:r>
          </a:p>
          <a:p>
            <a:pPr marL="114300" indent="0">
              <a:buNone/>
            </a:pPr>
            <a:r>
              <a:rPr lang="en-US" sz="1500" b="1" dirty="0">
                <a:solidFill>
                  <a:srgbClr val="212121"/>
                </a:solidFill>
                <a:latin typeface="Montserrat" panose="00000500000000000000" pitchFamily="2" charset="0"/>
              </a:rPr>
              <a:t>2. Bivariate Analysis:-</a:t>
            </a:r>
          </a:p>
          <a:p>
            <a:pPr marL="114300" indent="0">
              <a:buNone/>
            </a:pPr>
            <a:r>
              <a:rPr lang="en-US" sz="1500" dirty="0">
                <a:solidFill>
                  <a:srgbClr val="212121"/>
                </a:solidFill>
                <a:latin typeface="Montserrat" panose="00000500000000000000" pitchFamily="2" charset="0"/>
              </a:rPr>
              <a:t>           </a:t>
            </a:r>
            <a:r>
              <a:rPr lang="en-US" sz="1500" b="0" i="0" dirty="0">
                <a:solidFill>
                  <a:srgbClr val="212121"/>
                </a:solidFill>
                <a:effectLst/>
                <a:latin typeface="Montserrat" panose="00000500000000000000" pitchFamily="2" charset="0"/>
              </a:rPr>
              <a:t>Bivariate analysis is one of the statistical analysis where two variables are observed. here we analyze the changes </a:t>
            </a:r>
            <a:r>
              <a:rPr lang="en-US" sz="1500" b="0" i="0" dirty="0" err="1">
                <a:solidFill>
                  <a:srgbClr val="212121"/>
                </a:solidFill>
                <a:effectLst/>
                <a:latin typeface="Montserrat" panose="00000500000000000000" pitchFamily="2" charset="0"/>
              </a:rPr>
              <a:t>occured</a:t>
            </a:r>
            <a:r>
              <a:rPr lang="en-US" sz="1500" b="0" i="0" dirty="0">
                <a:solidFill>
                  <a:srgbClr val="212121"/>
                </a:solidFill>
                <a:effectLst/>
                <a:latin typeface="Montserrat" panose="00000500000000000000" pitchFamily="2" charset="0"/>
              </a:rPr>
              <a:t> between the two variables and to what extent.</a:t>
            </a:r>
          </a:p>
          <a:p>
            <a:pPr marL="114300" indent="0">
              <a:buNone/>
            </a:pPr>
            <a:r>
              <a:rPr lang="en-US" sz="1500" b="1" dirty="0">
                <a:solidFill>
                  <a:srgbClr val="212121"/>
                </a:solidFill>
                <a:latin typeface="Montserrat" panose="00000500000000000000" pitchFamily="2" charset="0"/>
              </a:rPr>
              <a:t>3. </a:t>
            </a:r>
            <a:r>
              <a:rPr lang="en-IN" sz="1500" b="1" i="0" dirty="0">
                <a:solidFill>
                  <a:srgbClr val="212121"/>
                </a:solidFill>
                <a:effectLst/>
                <a:latin typeface="Montserrat" panose="00000500000000000000" pitchFamily="2" charset="0"/>
              </a:rPr>
              <a:t>Multivariate Analysis:-</a:t>
            </a:r>
          </a:p>
          <a:p>
            <a:pPr marL="114300" indent="0">
              <a:buNone/>
            </a:pPr>
            <a:r>
              <a:rPr lang="en-US" sz="1500" b="0" i="0" dirty="0">
                <a:solidFill>
                  <a:srgbClr val="212121"/>
                </a:solidFill>
                <a:effectLst/>
                <a:latin typeface="Montserrat" panose="00000500000000000000" pitchFamily="2" charset="0"/>
              </a:rPr>
              <a:t>           Multivariate analysis (MVA) involves evaluating multiple variables (more than two) to identify any possible association among them.</a:t>
            </a:r>
            <a:endParaRPr lang="en-IN" sz="1500" b="1" i="0" dirty="0">
              <a:solidFill>
                <a:srgbClr val="212121"/>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256896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69B4-3315-0D00-0656-0404C268162A}"/>
              </a:ext>
            </a:extLst>
          </p:cNvPr>
          <p:cNvSpPr>
            <a:spLocks noGrp="1"/>
          </p:cNvSpPr>
          <p:nvPr>
            <p:ph type="title"/>
          </p:nvPr>
        </p:nvSpPr>
        <p:spPr>
          <a:xfrm>
            <a:off x="312800" y="140225"/>
            <a:ext cx="8520600" cy="625492"/>
          </a:xfrm>
        </p:spPr>
        <p:txBody>
          <a:bodyPr/>
          <a:lstStyle/>
          <a:p>
            <a:r>
              <a:rPr lang="en-IN" sz="1300" b="1" dirty="0">
                <a:solidFill>
                  <a:srgbClr val="C00000"/>
                </a:solidFill>
                <a:latin typeface="Montserrat" panose="00000500000000000000" pitchFamily="2" charset="0"/>
              </a:rPr>
              <a:t>Univariate- </a:t>
            </a:r>
            <a:r>
              <a:rPr lang="en-US" sz="1300" b="1" dirty="0">
                <a:solidFill>
                  <a:srgbClr val="C00000"/>
                </a:solidFill>
                <a:effectLst/>
                <a:latin typeface="Montserrat" panose="00000500000000000000" pitchFamily="2" charset="0"/>
              </a:rPr>
              <a:t>Distribution Plot with Log Transformation for Trip Duration, Boxplot, </a:t>
            </a:r>
            <a:r>
              <a:rPr lang="en-IN" sz="1300" b="1" dirty="0">
                <a:solidFill>
                  <a:srgbClr val="C00000"/>
                </a:solidFill>
                <a:effectLst/>
                <a:latin typeface="Montserrat" panose="00000500000000000000" pitchFamily="2" charset="0"/>
              </a:rPr>
              <a:t>Bar plot </a:t>
            </a:r>
            <a:br>
              <a:rPr lang="en-IN" sz="1300" b="1" dirty="0">
                <a:solidFill>
                  <a:srgbClr val="C00000"/>
                </a:solidFill>
                <a:effectLst/>
                <a:latin typeface="Montserrat" panose="00000500000000000000" pitchFamily="2" charset="0"/>
              </a:rPr>
            </a:br>
            <a:r>
              <a:rPr lang="en-IN" sz="1300" b="1" dirty="0">
                <a:solidFill>
                  <a:srgbClr val="C00000"/>
                </a:solidFill>
                <a:effectLst/>
                <a:latin typeface="Montserrat" panose="00000500000000000000" pitchFamily="2" charset="0"/>
              </a:rPr>
              <a:t>for ride duration</a:t>
            </a:r>
            <a:br>
              <a:rPr lang="en-IN" sz="1200" b="1" dirty="0">
                <a:solidFill>
                  <a:srgbClr val="000000"/>
                </a:solidFill>
                <a:effectLst/>
                <a:latin typeface="Montserrat" panose="00000500000000000000" pitchFamily="2" charset="0"/>
              </a:rPr>
            </a:br>
            <a:br>
              <a:rPr lang="en-US" sz="1400" b="0" dirty="0">
                <a:solidFill>
                  <a:srgbClr val="000000"/>
                </a:solidFill>
                <a:effectLst/>
                <a:latin typeface="Courier New" panose="02070309020205020404" pitchFamily="49" charset="0"/>
              </a:rPr>
            </a:br>
            <a:endParaRPr lang="en-IN" sz="1400" b="1" dirty="0">
              <a:latin typeface="Montserrat" panose="00000500000000000000" pitchFamily="2" charset="0"/>
            </a:endParaRPr>
          </a:p>
        </p:txBody>
      </p:sp>
      <p:pic>
        <p:nvPicPr>
          <p:cNvPr id="3074" name="Picture 2">
            <a:extLst>
              <a:ext uri="{FF2B5EF4-FFF2-40B4-BE49-F238E27FC236}">
                <a16:creationId xmlns:a16="http://schemas.microsoft.com/office/drawing/2014/main" id="{C2B9166E-FAC9-BF5F-6B84-1A4047676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956" y="765717"/>
            <a:ext cx="3105839" cy="15611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BDF2688-CABC-83B1-A4C8-4C1B38460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195" y="2401132"/>
            <a:ext cx="4311805" cy="13017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FDE4A95-0F42-7CA0-2FAB-CBF6A6618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3956" y="3777127"/>
            <a:ext cx="3301575" cy="13663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9F2D3933-BA8D-6140-77CC-30FFEDBB66D3}"/>
              </a:ext>
            </a:extLst>
          </p:cNvPr>
          <p:cNvGraphicFramePr>
            <a:graphicFrameLocks noGrp="1"/>
          </p:cNvGraphicFramePr>
          <p:nvPr>
            <p:extLst>
              <p:ext uri="{D42A27DB-BD31-4B8C-83A1-F6EECF244321}">
                <p14:modId xmlns:p14="http://schemas.microsoft.com/office/powerpoint/2010/main" val="2769700967"/>
              </p:ext>
            </p:extLst>
          </p:nvPr>
        </p:nvGraphicFramePr>
        <p:xfrm>
          <a:off x="840058" y="866852"/>
          <a:ext cx="2720898" cy="2316480"/>
        </p:xfrm>
        <a:graphic>
          <a:graphicData uri="http://schemas.openxmlformats.org/drawingml/2006/table">
            <a:tbl>
              <a:tblPr firstRow="1" bandRow="1">
                <a:tableStyleId>{5C22544A-7EE6-4342-B048-85BDC9FD1C3A}</a:tableStyleId>
              </a:tblPr>
              <a:tblGrid>
                <a:gridCol w="2720898">
                  <a:extLst>
                    <a:ext uri="{9D8B030D-6E8A-4147-A177-3AD203B41FA5}">
                      <a16:colId xmlns:a16="http://schemas.microsoft.com/office/drawing/2014/main" val="182011116"/>
                    </a:ext>
                  </a:extLst>
                </a:gridCol>
              </a:tblGrid>
              <a:tr h="2292660">
                <a:tc>
                  <a:txBody>
                    <a:bodyPr/>
                    <a:lstStyle/>
                    <a:p>
                      <a:r>
                        <a:rPr lang="en-US" sz="1200" b="0" i="0" u="none" strike="noStrike" cap="none" dirty="0">
                          <a:solidFill>
                            <a:schemeClr val="lt1"/>
                          </a:solidFill>
                          <a:effectLst/>
                          <a:latin typeface="Montserrat" panose="00000500000000000000" pitchFamily="2" charset="0"/>
                          <a:ea typeface="+mn-ea"/>
                          <a:cs typeface="+mn-cs"/>
                          <a:sym typeface="Arial"/>
                        </a:rPr>
                        <a:t>From boxplot and </a:t>
                      </a:r>
                      <a:r>
                        <a:rPr lang="en-US" sz="1200" b="0" i="0" u="none" strike="noStrike" cap="none" dirty="0" err="1">
                          <a:solidFill>
                            <a:schemeClr val="lt1"/>
                          </a:solidFill>
                          <a:effectLst/>
                          <a:latin typeface="Montserrat" panose="00000500000000000000" pitchFamily="2" charset="0"/>
                          <a:ea typeface="+mn-ea"/>
                          <a:cs typeface="+mn-cs"/>
                          <a:sym typeface="Arial"/>
                        </a:rPr>
                        <a:t>distplot</a:t>
                      </a:r>
                      <a:r>
                        <a:rPr lang="en-US" sz="1200" b="0" i="0" u="none" strike="noStrike" cap="none" dirty="0">
                          <a:solidFill>
                            <a:schemeClr val="lt1"/>
                          </a:solidFill>
                          <a:effectLst/>
                          <a:latin typeface="Montserrat" panose="00000500000000000000" pitchFamily="2" charset="0"/>
                          <a:ea typeface="+mn-ea"/>
                          <a:cs typeface="+mn-cs"/>
                          <a:sym typeface="Arial"/>
                        </a:rPr>
                        <a:t>:-</a:t>
                      </a:r>
                    </a:p>
                    <a:p>
                      <a:r>
                        <a:rPr lang="en-US" sz="1200" b="0" i="0" u="none" strike="noStrike" cap="none" dirty="0">
                          <a:solidFill>
                            <a:schemeClr val="lt1"/>
                          </a:solidFill>
                          <a:effectLst/>
                          <a:latin typeface="Montserrat" panose="00000500000000000000" pitchFamily="2" charset="0"/>
                          <a:ea typeface="+mn-ea"/>
                          <a:cs typeface="+mn-cs"/>
                          <a:sym typeface="Arial"/>
                        </a:rPr>
                        <a:t>Some rides durations are over 100000 seconds which are clearly outliers and should be removed.</a:t>
                      </a:r>
                    </a:p>
                    <a:p>
                      <a:r>
                        <a:rPr lang="en-US" sz="1200" b="0" i="0" u="none" strike="noStrike" cap="none" dirty="0">
                          <a:solidFill>
                            <a:schemeClr val="lt1"/>
                          </a:solidFill>
                          <a:effectLst/>
                          <a:latin typeface="Montserrat" panose="00000500000000000000" pitchFamily="2" charset="0"/>
                          <a:ea typeface="+mn-ea"/>
                          <a:cs typeface="+mn-cs"/>
                          <a:sym typeface="Arial"/>
                        </a:rPr>
                        <a:t>There are some rides which took 1 sec duration to complete which is 0 km/hr.</a:t>
                      </a:r>
                    </a:p>
                    <a:p>
                      <a:r>
                        <a:rPr lang="en-US" sz="1200" b="0" i="0" u="none" strike="noStrike" cap="none" dirty="0">
                          <a:solidFill>
                            <a:schemeClr val="lt1"/>
                          </a:solidFill>
                          <a:effectLst/>
                          <a:latin typeface="Montserrat" panose="00000500000000000000" pitchFamily="2" charset="0"/>
                          <a:ea typeface="+mn-ea"/>
                          <a:cs typeface="+mn-cs"/>
                          <a:sym typeface="Arial"/>
                        </a:rPr>
                        <a:t>Major trip durations took between 10-20 mins to complete.</a:t>
                      </a:r>
                    </a:p>
                    <a:p>
                      <a:endParaRPr lang="en-IN" dirty="0"/>
                    </a:p>
                  </a:txBody>
                  <a:tcPr/>
                </a:tc>
                <a:extLst>
                  <a:ext uri="{0D108BD9-81ED-4DB2-BD59-A6C34878D82A}">
                    <a16:rowId xmlns:a16="http://schemas.microsoft.com/office/drawing/2014/main" val="631031739"/>
                  </a:ext>
                </a:extLst>
              </a:tr>
            </a:tbl>
          </a:graphicData>
        </a:graphic>
      </p:graphicFrame>
      <p:graphicFrame>
        <p:nvGraphicFramePr>
          <p:cNvPr id="5" name="Table 5">
            <a:extLst>
              <a:ext uri="{FF2B5EF4-FFF2-40B4-BE49-F238E27FC236}">
                <a16:creationId xmlns:a16="http://schemas.microsoft.com/office/drawing/2014/main" id="{55005F81-4C61-8BD3-9753-F1B300D932B1}"/>
              </a:ext>
            </a:extLst>
          </p:cNvPr>
          <p:cNvGraphicFramePr>
            <a:graphicFrameLocks noGrp="1"/>
          </p:cNvGraphicFramePr>
          <p:nvPr>
            <p:extLst>
              <p:ext uri="{D42A27DB-BD31-4B8C-83A1-F6EECF244321}">
                <p14:modId xmlns:p14="http://schemas.microsoft.com/office/powerpoint/2010/main" val="4113716744"/>
              </p:ext>
            </p:extLst>
          </p:nvPr>
        </p:nvGraphicFramePr>
        <p:xfrm>
          <a:off x="921834" y="3406287"/>
          <a:ext cx="3449444" cy="1596988"/>
        </p:xfrm>
        <a:graphic>
          <a:graphicData uri="http://schemas.openxmlformats.org/drawingml/2006/table">
            <a:tbl>
              <a:tblPr firstRow="1" bandRow="1">
                <a:tableStyleId>{5C22544A-7EE6-4342-B048-85BDC9FD1C3A}</a:tableStyleId>
              </a:tblPr>
              <a:tblGrid>
                <a:gridCol w="3449444">
                  <a:extLst>
                    <a:ext uri="{9D8B030D-6E8A-4147-A177-3AD203B41FA5}">
                      <a16:colId xmlns:a16="http://schemas.microsoft.com/office/drawing/2014/main" val="3669380795"/>
                    </a:ext>
                  </a:extLst>
                </a:gridCol>
              </a:tblGrid>
              <a:tr h="15969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chemeClr val="lt1"/>
                          </a:solidFill>
                          <a:effectLst/>
                          <a:latin typeface="Montserrat" panose="00000500000000000000" pitchFamily="2" charset="0"/>
                          <a:ea typeface="+mn-ea"/>
                          <a:cs typeface="+mn-cs"/>
                          <a:sym typeface="Arial"/>
                        </a:rPr>
                        <a:t>There are some rides with more than 24 hours of travel duration i.e. 86400 seconds. Which might have </a:t>
                      </a:r>
                      <a:r>
                        <a:rPr lang="en-US" sz="1200" b="0" i="0" u="none" strike="noStrike" cap="none" dirty="0" err="1">
                          <a:solidFill>
                            <a:schemeClr val="lt1"/>
                          </a:solidFill>
                          <a:effectLst/>
                          <a:latin typeface="Montserrat" panose="00000500000000000000" pitchFamily="2" charset="0"/>
                          <a:ea typeface="+mn-ea"/>
                          <a:cs typeface="+mn-cs"/>
                          <a:sym typeface="Arial"/>
                        </a:rPr>
                        <a:t>occured</a:t>
                      </a:r>
                      <a:r>
                        <a:rPr lang="en-US" sz="1200" b="0" i="0" u="none" strike="noStrike" cap="none" dirty="0">
                          <a:solidFill>
                            <a:schemeClr val="lt1"/>
                          </a:solidFill>
                          <a:effectLst/>
                          <a:latin typeface="Montserrat" panose="00000500000000000000" pitchFamily="2" charset="0"/>
                          <a:ea typeface="+mn-ea"/>
                          <a:cs typeface="+mn-cs"/>
                          <a:sym typeface="Arial"/>
                        </a:rPr>
                        <a:t> on weekends for the outstation travels. So we </a:t>
                      </a:r>
                      <a:r>
                        <a:rPr lang="en-IN" sz="1200" b="0" i="0" u="none" strike="noStrike" cap="none" dirty="0">
                          <a:solidFill>
                            <a:schemeClr val="lt1"/>
                          </a:solidFill>
                          <a:effectLst/>
                          <a:latin typeface="Montserrat" panose="00000500000000000000" pitchFamily="2" charset="0"/>
                          <a:ea typeface="+mn-ea"/>
                          <a:cs typeface="+mn-cs"/>
                          <a:sym typeface="Arial"/>
                        </a:rPr>
                        <a:t>Removing rides over 86400 sec.</a:t>
                      </a:r>
                    </a:p>
                    <a:p>
                      <a:r>
                        <a:rPr lang="en-US" sz="1200" b="0" i="0" u="none" strike="noStrike" cap="none" dirty="0">
                          <a:solidFill>
                            <a:schemeClr val="lt1"/>
                          </a:solidFill>
                          <a:effectLst/>
                          <a:latin typeface="Montserrat" panose="00000500000000000000" pitchFamily="2" charset="0"/>
                          <a:ea typeface="+mn-ea"/>
                          <a:cs typeface="+mn-cs"/>
                          <a:sym typeface="Arial"/>
                        </a:rPr>
                        <a:t>From bar plot:-</a:t>
                      </a:r>
                    </a:p>
                    <a:p>
                      <a:r>
                        <a:rPr lang="en-US" sz="1200" b="0" i="0" u="none" strike="noStrike" cap="none" dirty="0">
                          <a:solidFill>
                            <a:schemeClr val="lt1"/>
                          </a:solidFill>
                          <a:effectLst/>
                          <a:latin typeface="Montserrat" panose="00000500000000000000" pitchFamily="2" charset="0"/>
                          <a:ea typeface="+mn-ea"/>
                          <a:cs typeface="+mn-cs"/>
                          <a:sym typeface="Arial"/>
                        </a:rPr>
                        <a:t>Most of the rides completed within 10 to 30 minutes</a:t>
                      </a:r>
                    </a:p>
                  </a:txBody>
                  <a:tcPr/>
                </a:tc>
                <a:extLst>
                  <a:ext uri="{0D108BD9-81ED-4DB2-BD59-A6C34878D82A}">
                    <a16:rowId xmlns:a16="http://schemas.microsoft.com/office/drawing/2014/main" val="279437575"/>
                  </a:ext>
                </a:extLst>
              </a:tr>
            </a:tbl>
          </a:graphicData>
        </a:graphic>
      </p:graphicFrame>
    </p:spTree>
    <p:extLst>
      <p:ext uri="{BB962C8B-B14F-4D97-AF65-F5344CB8AC3E}">
        <p14:creationId xmlns:p14="http://schemas.microsoft.com/office/powerpoint/2010/main" val="165741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B12F-798E-C6B1-F655-03FB3E80C245}"/>
              </a:ext>
            </a:extLst>
          </p:cNvPr>
          <p:cNvSpPr>
            <a:spLocks noGrp="1"/>
          </p:cNvSpPr>
          <p:nvPr>
            <p:ph type="title"/>
          </p:nvPr>
        </p:nvSpPr>
        <p:spPr/>
        <p:txBody>
          <a:bodyPr/>
          <a:lstStyle/>
          <a:p>
            <a:r>
              <a:rPr lang="en-IN" sz="2800" b="1" dirty="0">
                <a:solidFill>
                  <a:srgbClr val="C00000"/>
                </a:solidFill>
                <a:latin typeface="Montserrat" panose="00000500000000000000" pitchFamily="2" charset="0"/>
              </a:rPr>
              <a:t>Univariate – Vendor Market</a:t>
            </a:r>
            <a:endParaRPr lang="en-IN" dirty="0"/>
          </a:p>
        </p:txBody>
      </p:sp>
      <p:pic>
        <p:nvPicPr>
          <p:cNvPr id="4098" name="Picture 2">
            <a:extLst>
              <a:ext uri="{FF2B5EF4-FFF2-40B4-BE49-F238E27FC236}">
                <a16:creationId xmlns:a16="http://schemas.microsoft.com/office/drawing/2014/main" id="{55AD9FB7-9BD5-63AE-076E-987D94E7D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375" y="1295400"/>
            <a:ext cx="3971925" cy="2552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7BA105D8-8D92-5FF7-CD92-6D2A3C9A5939}"/>
              </a:ext>
            </a:extLst>
          </p:cNvPr>
          <p:cNvGraphicFramePr>
            <a:graphicFrameLocks noGrp="1"/>
          </p:cNvGraphicFramePr>
          <p:nvPr>
            <p:extLst>
              <p:ext uri="{D42A27DB-BD31-4B8C-83A1-F6EECF244321}">
                <p14:modId xmlns:p14="http://schemas.microsoft.com/office/powerpoint/2010/main" val="1149220531"/>
              </p:ext>
            </p:extLst>
          </p:nvPr>
        </p:nvGraphicFramePr>
        <p:xfrm>
          <a:off x="683942" y="1357506"/>
          <a:ext cx="1672683" cy="2011680"/>
        </p:xfrm>
        <a:graphic>
          <a:graphicData uri="http://schemas.openxmlformats.org/drawingml/2006/table">
            <a:tbl>
              <a:tblPr firstRow="1" bandRow="1">
                <a:tableStyleId>{5C22544A-7EE6-4342-B048-85BDC9FD1C3A}</a:tableStyleId>
              </a:tblPr>
              <a:tblGrid>
                <a:gridCol w="1672683">
                  <a:extLst>
                    <a:ext uri="{9D8B030D-6E8A-4147-A177-3AD203B41FA5}">
                      <a16:colId xmlns:a16="http://schemas.microsoft.com/office/drawing/2014/main" val="2363036081"/>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a:t>
                      </a:r>
                      <a:r>
                        <a:rPr lang="en-US" sz="1400" b="0" i="0" u="none" strike="noStrike" cap="none" dirty="0" err="1">
                          <a:solidFill>
                            <a:schemeClr val="lt1"/>
                          </a:solidFill>
                          <a:effectLst/>
                          <a:latin typeface="Montserrat" panose="00000500000000000000" pitchFamily="2" charset="0"/>
                          <a:ea typeface="+mn-ea"/>
                          <a:cs typeface="+mn-cs"/>
                          <a:sym typeface="Arial"/>
                        </a:rPr>
                        <a:t>countplot</a:t>
                      </a:r>
                      <a:r>
                        <a:rPr lang="en-US" sz="1400" b="0" i="0" u="none" strike="noStrike" cap="none" dirty="0">
                          <a:solidFill>
                            <a:schemeClr val="lt1"/>
                          </a:solidFill>
                          <a:effectLst/>
                          <a:latin typeface="Montserrat" panose="00000500000000000000" pitchFamily="2" charset="0"/>
                          <a:ea typeface="+mn-ea"/>
                          <a:cs typeface="+mn-cs"/>
                          <a:sym typeface="Arial"/>
                        </a:rPr>
                        <a:t> we can see that both vendors have good and nearly same market but vendor 2 have more market compare to 1</a:t>
                      </a:r>
                      <a:endParaRPr lang="en-IN" sz="1400" dirty="0">
                        <a:latin typeface="Montserrat" panose="00000500000000000000" pitchFamily="2" charset="0"/>
                      </a:endParaRPr>
                    </a:p>
                  </a:txBody>
                  <a:tcPr/>
                </a:tc>
                <a:extLst>
                  <a:ext uri="{0D108BD9-81ED-4DB2-BD59-A6C34878D82A}">
                    <a16:rowId xmlns:a16="http://schemas.microsoft.com/office/drawing/2014/main" val="2470303344"/>
                  </a:ext>
                </a:extLst>
              </a:tr>
            </a:tbl>
          </a:graphicData>
        </a:graphic>
      </p:graphicFrame>
    </p:spTree>
    <p:extLst>
      <p:ext uri="{BB962C8B-B14F-4D97-AF65-F5344CB8AC3E}">
        <p14:creationId xmlns:p14="http://schemas.microsoft.com/office/powerpoint/2010/main" val="268513952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3762</Words>
  <Application>Microsoft Office PowerPoint</Application>
  <PresentationFormat>On-screen Show (16:9)</PresentationFormat>
  <Paragraphs>232</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Montserrat</vt:lpstr>
      <vt:lpstr>Roboto</vt:lpstr>
      <vt:lpstr>Arial</vt:lpstr>
      <vt:lpstr>Courier New</vt:lpstr>
      <vt:lpstr>Simple Light</vt:lpstr>
      <vt:lpstr>           Capstone Project NYC Taxi Trip Time Prediction By Krushna Chaure Data Science Trainee AlmaBetter,Bangalore   </vt:lpstr>
      <vt:lpstr>   Topic for Discussion</vt:lpstr>
      <vt:lpstr>Introduction</vt:lpstr>
      <vt:lpstr>Problem Statement</vt:lpstr>
      <vt:lpstr>Understand Dataset</vt:lpstr>
      <vt:lpstr>Data Wrangling</vt:lpstr>
      <vt:lpstr>EDA(Exploratory Data Analysis)</vt:lpstr>
      <vt:lpstr>Univariate- Distribution Plot with Log Transformation for Trip Duration, Boxplot, Bar plot  for ride duration  </vt:lpstr>
      <vt:lpstr>Univariate – Vendor Market</vt:lpstr>
      <vt:lpstr>Univariate – how many passenger ride in their single ride.</vt:lpstr>
      <vt:lpstr>Univariate – speed with different rides.</vt:lpstr>
      <vt:lpstr>Univariate – distance takes by different rides</vt:lpstr>
      <vt:lpstr>Univariate – Ride Record</vt:lpstr>
      <vt:lpstr>Univariate – Rides Per Hour </vt:lpstr>
      <vt:lpstr>Univariate – Rides Per Day </vt:lpstr>
      <vt:lpstr>Univariate – Rides Per Month </vt:lpstr>
      <vt:lpstr>Bivariate – Vendor Trip Duration in Seconds </vt:lpstr>
      <vt:lpstr>Bivariate – Pickup Hour Trip Duration in Seconds </vt:lpstr>
      <vt:lpstr>Bivariate – Day in Week Trip Duration in Seconds </vt:lpstr>
      <vt:lpstr>Bivariate – No Of Months Trip Duration in Seconds  </vt:lpstr>
      <vt:lpstr>Bivariate – Vendor Distance in KM </vt:lpstr>
      <vt:lpstr>Bivariate – distance with different hours in day</vt:lpstr>
      <vt:lpstr>Bivariate – Trip distance covered on each day of the week.</vt:lpstr>
      <vt:lpstr>Bivariate – Trip Duration Distance in KM  </vt:lpstr>
      <vt:lpstr>Bivariate – Distribution of speed per hour</vt:lpstr>
      <vt:lpstr>Bivariate – Distribution of speed per Weekday</vt:lpstr>
      <vt:lpstr>Multivariate – Correlation Heatmap</vt:lpstr>
      <vt:lpstr>Hypothesis Testing </vt:lpstr>
      <vt:lpstr>Feature Engineering &amp; Data Pre-processing </vt:lpstr>
      <vt:lpstr>PowerPoint Presentation</vt:lpstr>
      <vt:lpstr>ML Model Implementation - Multiple Linear Regression  </vt:lpstr>
      <vt:lpstr>ML Model Implementation - Decision Tree Regressor </vt:lpstr>
      <vt:lpstr>ML Model Implementation - XGBoost Regressor </vt:lpstr>
      <vt:lpstr>ML Model Implementation - Random Forest Regressor </vt:lpstr>
      <vt:lpstr>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Krushna Chaure Data Science Trainee AlmaBetter,Bangalore</dc:title>
  <dc:creator>HP</dc:creator>
  <cp:lastModifiedBy>chaurekrushna143@outlook.com</cp:lastModifiedBy>
  <cp:revision>13</cp:revision>
  <dcterms:modified xsi:type="dcterms:W3CDTF">2023-02-22T17:18:17Z</dcterms:modified>
</cp:coreProperties>
</file>