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70" r:id="rId4"/>
    <p:sldId id="271" r:id="rId5"/>
    <p:sldId id="272" r:id="rId6"/>
    <p:sldId id="273" r:id="rId7"/>
    <p:sldId id="306" r:id="rId8"/>
    <p:sldId id="277" r:id="rId9"/>
    <p:sldId id="283" r:id="rId10"/>
    <p:sldId id="279" r:id="rId11"/>
    <p:sldId id="280" r:id="rId12"/>
    <p:sldId id="281"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9" r:id="rId28"/>
    <p:sldId id="300" r:id="rId29"/>
    <p:sldId id="301" r:id="rId30"/>
    <p:sldId id="302" r:id="rId31"/>
    <p:sldId id="303" r:id="rId32"/>
    <p:sldId id="304" r:id="rId33"/>
    <p:sldId id="305" r:id="rId34"/>
    <p:sldId id="268" r:id="rId35"/>
    <p:sldId id="269" r:id="rId36"/>
    <p:sldId id="276" r:id="rId37"/>
    <p:sldId id="275"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Netflix Movies and TV Shows Clustering</a:t>
            </a:r>
            <a:br>
              <a:rPr lang="en-GB" sz="36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By</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Krushna </a:t>
            </a:r>
            <a:r>
              <a:rPr lang="en-GB" sz="1800" b="1" dirty="0" err="1">
                <a:solidFill>
                  <a:schemeClr val="lt1"/>
                </a:solidFill>
                <a:latin typeface="Montserrat"/>
                <a:ea typeface="Montserrat"/>
                <a:cs typeface="Montserrat"/>
                <a:sym typeface="Montserrat"/>
              </a:rPr>
              <a:t>Chaure</a:t>
            </a:r>
            <a:br>
              <a:rPr lang="en-GB" sz="1800" b="1" dirty="0">
                <a:solidFill>
                  <a:schemeClr val="lt1"/>
                </a:solidFill>
                <a:latin typeface="Montserrat"/>
                <a:ea typeface="Montserrat"/>
                <a:cs typeface="Montserrat"/>
                <a:sym typeface="Montserrat"/>
              </a:rPr>
            </a:br>
            <a:r>
              <a:rPr lang="en-GB" sz="1800" b="1" dirty="0">
                <a:solidFill>
                  <a:schemeClr val="lt1"/>
                </a:solidFill>
                <a:latin typeface="Montserrat"/>
                <a:ea typeface="Montserrat"/>
                <a:cs typeface="Montserrat"/>
                <a:sym typeface="Montserrat"/>
              </a:rPr>
              <a:t>Data Science Trainee</a:t>
            </a:r>
            <a:br>
              <a:rPr lang="en-GB" sz="1800" b="1" dirty="0">
                <a:solidFill>
                  <a:schemeClr val="lt1"/>
                </a:solidFill>
                <a:latin typeface="Montserrat"/>
                <a:ea typeface="Montserrat"/>
                <a:cs typeface="Montserrat"/>
                <a:sym typeface="Montserrat"/>
              </a:rPr>
            </a:br>
            <a:r>
              <a:rPr lang="en-GB" sz="1800" b="1" dirty="0" err="1">
                <a:solidFill>
                  <a:schemeClr val="lt1"/>
                </a:solidFill>
                <a:latin typeface="Montserrat"/>
                <a:ea typeface="Montserrat"/>
                <a:cs typeface="Montserrat"/>
                <a:sym typeface="Montserrat"/>
              </a:rPr>
              <a:t>AlmaBetter,Bangalore</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7F9E-A8B5-B509-E678-AB06D57A43FE}"/>
              </a:ext>
            </a:extLst>
          </p:cNvPr>
          <p:cNvSpPr>
            <a:spLocks noGrp="1"/>
          </p:cNvSpPr>
          <p:nvPr>
            <p:ph type="title"/>
          </p:nvPr>
        </p:nvSpPr>
        <p:spPr>
          <a:xfrm>
            <a:off x="237358" y="438391"/>
            <a:ext cx="8520600" cy="572700"/>
          </a:xfrm>
        </p:spPr>
        <p:txBody>
          <a:bodyPr/>
          <a:lstStyle/>
          <a:p>
            <a:r>
              <a:rPr lang="en-IN" sz="2100" b="1" dirty="0">
                <a:solidFill>
                  <a:srgbClr val="C00000"/>
                </a:solidFill>
                <a:latin typeface="Montserrat" panose="00000500000000000000" pitchFamily="2" charset="0"/>
              </a:rPr>
              <a:t>Univariate – </a:t>
            </a:r>
            <a:r>
              <a:rPr lang="en-US" sz="2100" b="1" dirty="0">
                <a:solidFill>
                  <a:srgbClr val="C00000"/>
                </a:solidFill>
                <a:effectLst/>
                <a:latin typeface="Montserrat" panose="00000500000000000000" pitchFamily="2" charset="0"/>
              </a:rPr>
              <a:t>Top 10 directors by number of shows directed</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A69B69EC-A30C-74A0-2EAE-E8CF2349FC9E}"/>
              </a:ext>
            </a:extLst>
          </p:cNvPr>
          <p:cNvSpPr>
            <a:spLocks noGrp="1"/>
          </p:cNvSpPr>
          <p:nvPr>
            <p:ph type="body" idx="1"/>
          </p:nvPr>
        </p:nvSpPr>
        <p:spPr/>
        <p:txBody>
          <a:bodyPr/>
          <a:lstStyle/>
          <a:p>
            <a:endParaRPr lang="en-IN" dirty="0"/>
          </a:p>
        </p:txBody>
      </p:sp>
      <p:pic>
        <p:nvPicPr>
          <p:cNvPr id="4098" name="Picture 2">
            <a:extLst>
              <a:ext uri="{FF2B5EF4-FFF2-40B4-BE49-F238E27FC236}">
                <a16:creationId xmlns:a16="http://schemas.microsoft.com/office/drawing/2014/main" id="{DB8EB9D7-67F9-3613-7CEE-140904B61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314" y="1442406"/>
            <a:ext cx="5885986" cy="29883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09E0B234-F15B-FCBC-DAC4-72D22C4A9265}"/>
              </a:ext>
            </a:extLst>
          </p:cNvPr>
          <p:cNvGraphicFramePr>
            <a:graphicFrameLocks noGrp="1"/>
          </p:cNvGraphicFramePr>
          <p:nvPr>
            <p:extLst>
              <p:ext uri="{D42A27DB-BD31-4B8C-83A1-F6EECF244321}">
                <p14:modId xmlns:p14="http://schemas.microsoft.com/office/powerpoint/2010/main" val="543596545"/>
              </p:ext>
            </p:extLst>
          </p:nvPr>
        </p:nvGraphicFramePr>
        <p:xfrm>
          <a:off x="431179" y="1214755"/>
          <a:ext cx="2237679" cy="3243356"/>
        </p:xfrm>
        <a:graphic>
          <a:graphicData uri="http://schemas.openxmlformats.org/drawingml/2006/table">
            <a:tbl>
              <a:tblPr firstRow="1" bandRow="1">
                <a:tableStyleId>{5C22544A-7EE6-4342-B048-85BDC9FD1C3A}</a:tableStyleId>
              </a:tblPr>
              <a:tblGrid>
                <a:gridCol w="2237679">
                  <a:extLst>
                    <a:ext uri="{9D8B030D-6E8A-4147-A177-3AD203B41FA5}">
                      <a16:colId xmlns:a16="http://schemas.microsoft.com/office/drawing/2014/main" val="619203531"/>
                    </a:ext>
                  </a:extLst>
                </a:gridCol>
              </a:tblGrid>
              <a:tr h="3243356">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Raul Campos and Jan Suter together have directed 18 movies / TV shows, which is higher than anyone in the top 10 director in dataset.</a:t>
                      </a:r>
                    </a:p>
                    <a:p>
                      <a:r>
                        <a:rPr lang="en-US" sz="1400" b="0" i="0" u="none" strike="noStrike" cap="none" dirty="0">
                          <a:solidFill>
                            <a:schemeClr val="lt1"/>
                          </a:solidFill>
                          <a:effectLst/>
                          <a:latin typeface="Montserrat" panose="00000500000000000000" pitchFamily="2" charset="0"/>
                          <a:ea typeface="+mn-ea"/>
                          <a:cs typeface="+mn-cs"/>
                          <a:sym typeface="Arial"/>
                        </a:rPr>
                        <a:t>Ryan </a:t>
                      </a:r>
                      <a:r>
                        <a:rPr lang="en-US" sz="1400" b="0" i="0" u="none" strike="noStrike" cap="none" dirty="0" err="1">
                          <a:solidFill>
                            <a:schemeClr val="lt1"/>
                          </a:solidFill>
                          <a:effectLst/>
                          <a:latin typeface="Montserrat" panose="00000500000000000000" pitchFamily="2" charset="0"/>
                          <a:ea typeface="+mn-ea"/>
                          <a:cs typeface="+mn-cs"/>
                          <a:sym typeface="Arial"/>
                        </a:rPr>
                        <a:t>polito</a:t>
                      </a:r>
                      <a:r>
                        <a:rPr lang="en-US" sz="1400" b="0" i="0" u="none" strike="noStrike" cap="none" dirty="0">
                          <a:solidFill>
                            <a:schemeClr val="lt1"/>
                          </a:solidFill>
                          <a:effectLst/>
                          <a:latin typeface="Montserrat" panose="00000500000000000000" pitchFamily="2" charset="0"/>
                          <a:ea typeface="+mn-ea"/>
                          <a:cs typeface="+mn-cs"/>
                          <a:sym typeface="Arial"/>
                        </a:rPr>
                        <a:t> &amp; </a:t>
                      </a:r>
                      <a:r>
                        <a:rPr lang="en-US" sz="1400" b="0" i="0" u="none" strike="noStrike" cap="none" dirty="0" err="1">
                          <a:solidFill>
                            <a:schemeClr val="lt1"/>
                          </a:solidFill>
                          <a:effectLst/>
                          <a:latin typeface="Montserrat" panose="00000500000000000000" pitchFamily="2" charset="0"/>
                          <a:ea typeface="+mn-ea"/>
                          <a:cs typeface="+mn-cs"/>
                          <a:sym typeface="Arial"/>
                        </a:rPr>
                        <a:t>david</a:t>
                      </a:r>
                      <a:r>
                        <a:rPr lang="en-US" sz="1400" b="0" i="0" u="none" strike="noStrike" cap="none" dirty="0">
                          <a:solidFill>
                            <a:schemeClr val="lt1"/>
                          </a:solidFill>
                          <a:effectLst/>
                          <a:latin typeface="Montserrat" panose="00000500000000000000" pitchFamily="2" charset="0"/>
                          <a:ea typeface="+mn-ea"/>
                          <a:cs typeface="+mn-cs"/>
                          <a:sym typeface="Arial"/>
                        </a:rPr>
                        <a:t> </a:t>
                      </a:r>
                      <a:r>
                        <a:rPr lang="en-US" sz="1400" b="0" i="0" u="none" strike="noStrike" cap="none" dirty="0" err="1">
                          <a:solidFill>
                            <a:schemeClr val="lt1"/>
                          </a:solidFill>
                          <a:effectLst/>
                          <a:latin typeface="Montserrat" panose="00000500000000000000" pitchFamily="2" charset="0"/>
                          <a:ea typeface="+mn-ea"/>
                          <a:cs typeface="+mn-cs"/>
                          <a:sym typeface="Arial"/>
                        </a:rPr>
                        <a:t>dhawan</a:t>
                      </a:r>
                      <a:r>
                        <a:rPr lang="en-US" sz="1400" b="0" i="0" u="none" strike="noStrike" cap="none" dirty="0">
                          <a:solidFill>
                            <a:schemeClr val="lt1"/>
                          </a:solidFill>
                          <a:effectLst/>
                          <a:latin typeface="Montserrat" panose="00000500000000000000" pitchFamily="2" charset="0"/>
                          <a:ea typeface="+mn-ea"/>
                          <a:cs typeface="+mn-cs"/>
                          <a:sym typeface="Arial"/>
                        </a:rPr>
                        <a:t> have lowest no of directed movies / TV shows which is 8 &amp; 9 respectively in top 10 director dataset.</a:t>
                      </a:r>
                    </a:p>
                    <a:p>
                      <a:endParaRPr lang="en-IN" dirty="0"/>
                    </a:p>
                  </a:txBody>
                  <a:tcPr/>
                </a:tc>
                <a:extLst>
                  <a:ext uri="{0D108BD9-81ED-4DB2-BD59-A6C34878D82A}">
                    <a16:rowId xmlns:a16="http://schemas.microsoft.com/office/drawing/2014/main" val="2772155064"/>
                  </a:ext>
                </a:extLst>
              </a:tr>
            </a:tbl>
          </a:graphicData>
        </a:graphic>
      </p:graphicFrame>
    </p:spTree>
    <p:extLst>
      <p:ext uri="{BB962C8B-B14F-4D97-AF65-F5344CB8AC3E}">
        <p14:creationId xmlns:p14="http://schemas.microsoft.com/office/powerpoint/2010/main" val="191337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028D-0E5F-6306-93B3-89F0CC13D43D}"/>
              </a:ext>
            </a:extLst>
          </p:cNvPr>
          <p:cNvSpPr>
            <a:spLocks noGrp="1"/>
          </p:cNvSpPr>
          <p:nvPr>
            <p:ph type="title"/>
          </p:nvPr>
        </p:nvSpPr>
        <p:spPr/>
        <p:txBody>
          <a:bodyPr/>
          <a:lstStyle/>
          <a:p>
            <a:r>
              <a:rPr lang="en-IN" sz="1900" b="1" dirty="0">
                <a:solidFill>
                  <a:srgbClr val="C00000"/>
                </a:solidFill>
                <a:latin typeface="Montserrat" panose="00000500000000000000" pitchFamily="2" charset="0"/>
              </a:rPr>
              <a:t>Univariate - </a:t>
            </a:r>
            <a:r>
              <a:rPr lang="en-US" sz="1900" b="1" dirty="0">
                <a:solidFill>
                  <a:srgbClr val="C00000"/>
                </a:solidFill>
                <a:effectLst/>
                <a:latin typeface="Montserrat" panose="00000500000000000000" pitchFamily="2" charset="0"/>
              </a:rPr>
              <a:t>Top 10 countries with the highest number of shows</a:t>
            </a:r>
            <a:br>
              <a:rPr lang="en-US"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14048E94-FC94-3631-B4F4-F66702A547CF}"/>
              </a:ext>
            </a:extLst>
          </p:cNvPr>
          <p:cNvSpPr>
            <a:spLocks noGrp="1"/>
          </p:cNvSpPr>
          <p:nvPr>
            <p:ph type="body" idx="1"/>
          </p:nvPr>
        </p:nvSpPr>
        <p:spPr/>
        <p:txBody>
          <a:bodyPr/>
          <a:lstStyle/>
          <a:p>
            <a:endParaRPr lang="en-IN" dirty="0"/>
          </a:p>
          <a:p>
            <a:endParaRPr lang="en-IN" dirty="0"/>
          </a:p>
          <a:p>
            <a:r>
              <a:rPr lang="en-IN" dirty="0"/>
              <a:t>                                                                </a:t>
            </a:r>
          </a:p>
        </p:txBody>
      </p:sp>
      <p:pic>
        <p:nvPicPr>
          <p:cNvPr id="5124" name="Picture 4">
            <a:extLst>
              <a:ext uri="{FF2B5EF4-FFF2-40B4-BE49-F238E27FC236}">
                <a16:creationId xmlns:a16="http://schemas.microsoft.com/office/drawing/2014/main" id="{59F7EC3F-443F-A6A5-1E7F-1FBD448E7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103" y="1256371"/>
            <a:ext cx="5360020" cy="34421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78185A1A-2D16-D948-2137-2D7D95D8124B}"/>
              </a:ext>
            </a:extLst>
          </p:cNvPr>
          <p:cNvGraphicFramePr>
            <a:graphicFrameLocks noGrp="1"/>
          </p:cNvGraphicFramePr>
          <p:nvPr>
            <p:extLst>
              <p:ext uri="{D42A27DB-BD31-4B8C-83A1-F6EECF244321}">
                <p14:modId xmlns:p14="http://schemas.microsoft.com/office/powerpoint/2010/main" val="3188918840"/>
              </p:ext>
            </p:extLst>
          </p:nvPr>
        </p:nvGraphicFramePr>
        <p:xfrm>
          <a:off x="505522" y="1439281"/>
          <a:ext cx="2549912" cy="2865120"/>
        </p:xfrm>
        <a:graphic>
          <a:graphicData uri="http://schemas.openxmlformats.org/drawingml/2006/table">
            <a:tbl>
              <a:tblPr firstRow="1" bandRow="1">
                <a:tableStyleId>{5C22544A-7EE6-4342-B048-85BDC9FD1C3A}</a:tableStyleId>
              </a:tblPr>
              <a:tblGrid>
                <a:gridCol w="2549912">
                  <a:extLst>
                    <a:ext uri="{9D8B030D-6E8A-4147-A177-3AD203B41FA5}">
                      <a16:colId xmlns:a16="http://schemas.microsoft.com/office/drawing/2014/main" val="1837779775"/>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United States are the top one country of highest number of movies / TV shows in the dataset and then after India &amp; United Kingdom are 2 &amp; 3 Number in dataset</a:t>
                      </a:r>
                      <a:r>
                        <a:rPr lang="en-IN" sz="1400" b="0" i="0" u="none" strike="noStrike" cap="none" dirty="0">
                          <a:solidFill>
                            <a:schemeClr val="lt1"/>
                          </a:solidFill>
                          <a:effectLst/>
                          <a:latin typeface="Montserrat" panose="00000500000000000000" pitchFamily="2" charset="0"/>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Where the top ten countries together account for about 78% of all movies and TV shows in the dataset.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lt1"/>
                        </a:solidFill>
                        <a:effectLst/>
                        <a:latin typeface="+mn-lt"/>
                        <a:ea typeface="+mn-ea"/>
                        <a:cs typeface="+mn-cs"/>
                        <a:sym typeface="Arial"/>
                      </a:endParaRPr>
                    </a:p>
                  </a:txBody>
                  <a:tcPr/>
                </a:tc>
                <a:extLst>
                  <a:ext uri="{0D108BD9-81ED-4DB2-BD59-A6C34878D82A}">
                    <a16:rowId xmlns:a16="http://schemas.microsoft.com/office/drawing/2014/main" val="608067939"/>
                  </a:ext>
                </a:extLst>
              </a:tr>
            </a:tbl>
          </a:graphicData>
        </a:graphic>
      </p:graphicFrame>
    </p:spTree>
    <p:extLst>
      <p:ext uri="{BB962C8B-B14F-4D97-AF65-F5344CB8AC3E}">
        <p14:creationId xmlns:p14="http://schemas.microsoft.com/office/powerpoint/2010/main" val="399685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2CBD-7D70-6D56-8176-B85D64E9503C}"/>
              </a:ext>
            </a:extLst>
          </p:cNvPr>
          <p:cNvSpPr>
            <a:spLocks noGrp="1"/>
          </p:cNvSpPr>
          <p:nvPr>
            <p:ph type="title"/>
          </p:nvPr>
        </p:nvSpPr>
        <p:spPr/>
        <p:txBody>
          <a:bodyPr/>
          <a:lstStyle/>
          <a:p>
            <a:r>
              <a:rPr lang="en-IN" sz="2400" b="1" dirty="0">
                <a:solidFill>
                  <a:srgbClr val="C00000"/>
                </a:solidFill>
                <a:latin typeface="Montserrat" panose="00000500000000000000" pitchFamily="2" charset="0"/>
              </a:rPr>
              <a:t>Univariate - </a:t>
            </a:r>
            <a:r>
              <a:rPr lang="en-IN" sz="2400" b="1" dirty="0">
                <a:solidFill>
                  <a:srgbClr val="C00000"/>
                </a:solidFill>
                <a:effectLst/>
                <a:latin typeface="Montserrat" panose="00000500000000000000" pitchFamily="2" charset="0"/>
              </a:rPr>
              <a:t>Distribution by Released Year</a:t>
            </a:r>
            <a:br>
              <a:rPr lang="en-IN" b="0" dirty="0">
                <a:solidFill>
                  <a:srgbClr val="000000"/>
                </a:solidFill>
                <a:effectLst/>
                <a:latin typeface="Courier New" panose="02070309020205020404" pitchFamily="49" charset="0"/>
              </a:rPr>
            </a:br>
            <a:endParaRPr lang="en-IN" dirty="0"/>
          </a:p>
        </p:txBody>
      </p:sp>
      <p:pic>
        <p:nvPicPr>
          <p:cNvPr id="6146" name="Picture 2">
            <a:extLst>
              <a:ext uri="{FF2B5EF4-FFF2-40B4-BE49-F238E27FC236}">
                <a16:creationId xmlns:a16="http://schemas.microsoft.com/office/drawing/2014/main" id="{E34A91BD-7F7A-8EE9-1B87-FFEE9B236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449" y="1347050"/>
            <a:ext cx="5947851" cy="26398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FDC161DE-30CE-4270-0477-4F82DE81F9DA}"/>
              </a:ext>
            </a:extLst>
          </p:cNvPr>
          <p:cNvGraphicFramePr>
            <a:graphicFrameLocks noGrp="1"/>
          </p:cNvGraphicFramePr>
          <p:nvPr>
            <p:extLst>
              <p:ext uri="{D42A27DB-BD31-4B8C-83A1-F6EECF244321}">
                <p14:modId xmlns:p14="http://schemas.microsoft.com/office/powerpoint/2010/main" val="3038230679"/>
              </p:ext>
            </p:extLst>
          </p:nvPr>
        </p:nvGraphicFramePr>
        <p:xfrm>
          <a:off x="483219" y="1371574"/>
          <a:ext cx="1524000" cy="2865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146955635"/>
                    </a:ext>
                  </a:extLst>
                </a:gridCol>
              </a:tblGrid>
              <a:tr h="18221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Most number of movies / TV shows are released between 2000 to 2020 years where it goes high in recently years which between 2015 to 2020.</a:t>
                      </a:r>
                    </a:p>
                    <a:p>
                      <a:endParaRPr lang="en-IN" dirty="0"/>
                    </a:p>
                  </a:txBody>
                  <a:tcPr/>
                </a:tc>
                <a:extLst>
                  <a:ext uri="{0D108BD9-81ED-4DB2-BD59-A6C34878D82A}">
                    <a16:rowId xmlns:a16="http://schemas.microsoft.com/office/drawing/2014/main" val="1136757111"/>
                  </a:ext>
                </a:extLst>
              </a:tr>
            </a:tbl>
          </a:graphicData>
        </a:graphic>
      </p:graphicFrame>
    </p:spTree>
    <p:extLst>
      <p:ext uri="{BB962C8B-B14F-4D97-AF65-F5344CB8AC3E}">
        <p14:creationId xmlns:p14="http://schemas.microsoft.com/office/powerpoint/2010/main" val="420988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E5ED-DD50-7789-48F7-B8E2FD5F623B}"/>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US" sz="2600" b="1" dirty="0">
                <a:solidFill>
                  <a:srgbClr val="C00000"/>
                </a:solidFill>
                <a:effectLst/>
                <a:latin typeface="Montserrat" panose="00000500000000000000" pitchFamily="2" charset="0"/>
              </a:rPr>
              <a:t>Number of shows added each year</a:t>
            </a:r>
            <a:br>
              <a:rPr lang="en-US" b="0" dirty="0">
                <a:solidFill>
                  <a:srgbClr val="000000"/>
                </a:solidFill>
                <a:effectLst/>
                <a:latin typeface="Courier New" panose="02070309020205020404" pitchFamily="49" charset="0"/>
              </a:rPr>
            </a:br>
            <a:endParaRPr lang="en-IN" dirty="0"/>
          </a:p>
        </p:txBody>
      </p:sp>
      <p:pic>
        <p:nvPicPr>
          <p:cNvPr id="7170" name="Picture 2">
            <a:extLst>
              <a:ext uri="{FF2B5EF4-FFF2-40B4-BE49-F238E27FC236}">
                <a16:creationId xmlns:a16="http://schemas.microsoft.com/office/drawing/2014/main" id="{ACF2820C-4137-BFD2-0161-E2E3AA96C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395" y="1687550"/>
            <a:ext cx="5828904" cy="27952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B897462-EBBA-B36B-E5B7-FD88F7177398}"/>
              </a:ext>
            </a:extLst>
          </p:cNvPr>
          <p:cNvGraphicFramePr>
            <a:graphicFrameLocks noGrp="1"/>
          </p:cNvGraphicFramePr>
          <p:nvPr>
            <p:extLst>
              <p:ext uri="{D42A27DB-BD31-4B8C-83A1-F6EECF244321}">
                <p14:modId xmlns:p14="http://schemas.microsoft.com/office/powerpoint/2010/main" val="2469721087"/>
              </p:ext>
            </p:extLst>
          </p:nvPr>
        </p:nvGraphicFramePr>
        <p:xfrm>
          <a:off x="311700" y="1394675"/>
          <a:ext cx="2030056" cy="3291840"/>
        </p:xfrm>
        <a:graphic>
          <a:graphicData uri="http://schemas.openxmlformats.org/drawingml/2006/table">
            <a:tbl>
              <a:tblPr firstRow="1" bandRow="1">
                <a:tableStyleId>{5C22544A-7EE6-4342-B048-85BDC9FD1C3A}</a:tableStyleId>
              </a:tblPr>
              <a:tblGrid>
                <a:gridCol w="2030056">
                  <a:extLst>
                    <a:ext uri="{9D8B030D-6E8A-4147-A177-3AD203B41FA5}">
                      <a16:colId xmlns:a16="http://schemas.microsoft.com/office/drawing/2014/main" val="1798052380"/>
                    </a:ext>
                  </a:extLst>
                </a:gridCol>
              </a:tblGrid>
              <a:tr h="2976603">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Netflix continuous to add more shows on its platform over the few years.</a:t>
                      </a:r>
                    </a:p>
                    <a:p>
                      <a:r>
                        <a:rPr lang="en-US" sz="1400" b="0" i="0" u="none" strike="noStrike" cap="none" dirty="0">
                          <a:solidFill>
                            <a:schemeClr val="lt1"/>
                          </a:solidFill>
                          <a:effectLst/>
                          <a:latin typeface="Montserrat" panose="00000500000000000000" pitchFamily="2" charset="0"/>
                          <a:ea typeface="+mn-ea"/>
                          <a:cs typeface="+mn-cs"/>
                          <a:sym typeface="Arial"/>
                        </a:rPr>
                        <a:t>There is a decrease in the number of shows added in the year 2020, which might be attributed to the covid-19-induced lockdowns, which halted the creation of shows.</a:t>
                      </a:r>
                    </a:p>
                    <a:p>
                      <a:br>
                        <a:rPr lang="en-US" dirty="0"/>
                      </a:br>
                      <a:endParaRPr lang="en-IN" dirty="0"/>
                    </a:p>
                  </a:txBody>
                  <a:tcPr/>
                </a:tc>
                <a:extLst>
                  <a:ext uri="{0D108BD9-81ED-4DB2-BD59-A6C34878D82A}">
                    <a16:rowId xmlns:a16="http://schemas.microsoft.com/office/drawing/2014/main" val="2802322954"/>
                  </a:ext>
                </a:extLst>
              </a:tr>
            </a:tbl>
          </a:graphicData>
        </a:graphic>
      </p:graphicFrame>
    </p:spTree>
    <p:extLst>
      <p:ext uri="{BB962C8B-B14F-4D97-AF65-F5344CB8AC3E}">
        <p14:creationId xmlns:p14="http://schemas.microsoft.com/office/powerpoint/2010/main" val="375791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247C-FCB5-CFED-3D05-CB40FEDE96F4}"/>
              </a:ext>
            </a:extLst>
          </p:cNvPr>
          <p:cNvSpPr>
            <a:spLocks noGrp="1"/>
          </p:cNvSpPr>
          <p:nvPr>
            <p:ph type="title"/>
          </p:nvPr>
        </p:nvSpPr>
        <p:spPr/>
        <p:txBody>
          <a:bodyPr/>
          <a:lstStyle/>
          <a:p>
            <a:r>
              <a:rPr lang="en-IN" sz="2200" b="1" dirty="0">
                <a:solidFill>
                  <a:srgbClr val="C00000"/>
                </a:solidFill>
                <a:latin typeface="Montserrat" panose="00000500000000000000" pitchFamily="2" charset="0"/>
              </a:rPr>
              <a:t>Univariate - </a:t>
            </a:r>
            <a:r>
              <a:rPr lang="en-US" sz="2200" b="1" dirty="0">
                <a:solidFill>
                  <a:srgbClr val="C00000"/>
                </a:solidFill>
                <a:effectLst/>
                <a:latin typeface="Montserrat" panose="00000500000000000000" pitchFamily="2" charset="0"/>
              </a:rPr>
              <a:t>Shows added each month over the years</a:t>
            </a:r>
            <a:br>
              <a:rPr lang="en-US" b="0" dirty="0">
                <a:solidFill>
                  <a:srgbClr val="000000"/>
                </a:solidFill>
                <a:effectLst/>
                <a:latin typeface="Courier New" panose="02070309020205020404" pitchFamily="49" charset="0"/>
              </a:rPr>
            </a:br>
            <a:endParaRPr lang="en-IN" dirty="0"/>
          </a:p>
        </p:txBody>
      </p:sp>
      <p:pic>
        <p:nvPicPr>
          <p:cNvPr id="8194" name="Picture 2">
            <a:extLst>
              <a:ext uri="{FF2B5EF4-FFF2-40B4-BE49-F238E27FC236}">
                <a16:creationId xmlns:a16="http://schemas.microsoft.com/office/drawing/2014/main" id="{DBDB3C7D-BF99-FF14-AD9D-5B62B6F84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223" y="1239179"/>
            <a:ext cx="5954519" cy="3200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8CD26588-EA64-691E-82D2-824B1B9DE11D}"/>
              </a:ext>
            </a:extLst>
          </p:cNvPr>
          <p:cNvGraphicFramePr>
            <a:graphicFrameLocks noGrp="1"/>
          </p:cNvGraphicFramePr>
          <p:nvPr>
            <p:extLst>
              <p:ext uri="{D42A27DB-BD31-4B8C-83A1-F6EECF244321}">
                <p14:modId xmlns:p14="http://schemas.microsoft.com/office/powerpoint/2010/main" val="2269879226"/>
              </p:ext>
            </p:extLst>
          </p:nvPr>
        </p:nvGraphicFramePr>
        <p:xfrm>
          <a:off x="468351" y="1387243"/>
          <a:ext cx="1977483" cy="2865120"/>
        </p:xfrm>
        <a:graphic>
          <a:graphicData uri="http://schemas.openxmlformats.org/drawingml/2006/table">
            <a:tbl>
              <a:tblPr firstRow="1" bandRow="1">
                <a:tableStyleId>{5C22544A-7EE6-4342-B048-85BDC9FD1C3A}</a:tableStyleId>
              </a:tblPr>
              <a:tblGrid>
                <a:gridCol w="1977483">
                  <a:extLst>
                    <a:ext uri="{9D8B030D-6E8A-4147-A177-3AD203B41FA5}">
                      <a16:colId xmlns:a16="http://schemas.microsoft.com/office/drawing/2014/main" val="2056178965"/>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Over the years a greater number of shows were added in the months of October, November, December, and January.</a:t>
                      </a:r>
                    </a:p>
                    <a:p>
                      <a:r>
                        <a:rPr lang="en-US" sz="1400" b="0" i="0" u="none" strike="noStrike" cap="none" dirty="0">
                          <a:solidFill>
                            <a:schemeClr val="lt1"/>
                          </a:solidFill>
                          <a:effectLst/>
                          <a:latin typeface="Montserrat" panose="00000500000000000000" pitchFamily="2" charset="0"/>
                          <a:ea typeface="+mn-ea"/>
                          <a:cs typeface="+mn-cs"/>
                          <a:sym typeface="Arial"/>
                        </a:rPr>
                        <a:t>February, May, June were less number of shows added Over the years.</a:t>
                      </a:r>
                    </a:p>
                    <a:p>
                      <a:endParaRPr lang="en-IN" dirty="0"/>
                    </a:p>
                  </a:txBody>
                  <a:tcPr/>
                </a:tc>
                <a:extLst>
                  <a:ext uri="{0D108BD9-81ED-4DB2-BD59-A6C34878D82A}">
                    <a16:rowId xmlns:a16="http://schemas.microsoft.com/office/drawing/2014/main" val="750245042"/>
                  </a:ext>
                </a:extLst>
              </a:tr>
            </a:tbl>
          </a:graphicData>
        </a:graphic>
      </p:graphicFrame>
    </p:spTree>
    <p:extLst>
      <p:ext uri="{BB962C8B-B14F-4D97-AF65-F5344CB8AC3E}">
        <p14:creationId xmlns:p14="http://schemas.microsoft.com/office/powerpoint/2010/main" val="211262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87EB-1B05-43C0-AED6-E78EA52F7F2E}"/>
              </a:ext>
            </a:extLst>
          </p:cNvPr>
          <p:cNvSpPr>
            <a:spLocks noGrp="1"/>
          </p:cNvSpPr>
          <p:nvPr>
            <p:ph type="title"/>
          </p:nvPr>
        </p:nvSpPr>
        <p:spPr/>
        <p:txBody>
          <a:bodyPr/>
          <a:lstStyle/>
          <a:p>
            <a:r>
              <a:rPr lang="en-IN" sz="1900" b="1" dirty="0">
                <a:solidFill>
                  <a:srgbClr val="C00000"/>
                </a:solidFill>
                <a:latin typeface="Montserrat" panose="00000500000000000000" pitchFamily="2" charset="0"/>
              </a:rPr>
              <a:t>Univariate - </a:t>
            </a:r>
            <a:r>
              <a:rPr lang="en-US" sz="1900" b="1" dirty="0">
                <a:solidFill>
                  <a:srgbClr val="C00000"/>
                </a:solidFill>
                <a:effectLst/>
                <a:latin typeface="Montserrat" panose="00000500000000000000" pitchFamily="2" charset="0"/>
              </a:rPr>
              <a:t>Number of shows on Netflix for different age groups</a:t>
            </a:r>
            <a:br>
              <a:rPr lang="en-US" sz="1900" b="1" dirty="0">
                <a:solidFill>
                  <a:srgbClr val="C00000"/>
                </a:solidFill>
                <a:effectLst/>
                <a:latin typeface="Montserrat" panose="00000500000000000000" pitchFamily="2" charset="0"/>
              </a:rPr>
            </a:br>
            <a:endParaRPr lang="en-IN" sz="1900" b="1" dirty="0">
              <a:solidFill>
                <a:srgbClr val="C00000"/>
              </a:solidFill>
              <a:latin typeface="Montserrat" panose="00000500000000000000" pitchFamily="2" charset="0"/>
            </a:endParaRPr>
          </a:p>
        </p:txBody>
      </p:sp>
      <p:pic>
        <p:nvPicPr>
          <p:cNvPr id="9218" name="Picture 2">
            <a:extLst>
              <a:ext uri="{FF2B5EF4-FFF2-40B4-BE49-F238E27FC236}">
                <a16:creationId xmlns:a16="http://schemas.microsoft.com/office/drawing/2014/main" id="{45F9C145-8B02-554B-322E-D3D7D0D1D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244" y="1167161"/>
            <a:ext cx="5078056" cy="33379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0FE27501-7970-4480-872A-3726204099EC}"/>
              </a:ext>
            </a:extLst>
          </p:cNvPr>
          <p:cNvGraphicFramePr>
            <a:graphicFrameLocks noGrp="1"/>
          </p:cNvGraphicFramePr>
          <p:nvPr>
            <p:extLst>
              <p:ext uri="{D42A27DB-BD31-4B8C-83A1-F6EECF244321}">
                <p14:modId xmlns:p14="http://schemas.microsoft.com/office/powerpoint/2010/main" val="344924108"/>
              </p:ext>
            </p:extLst>
          </p:nvPr>
        </p:nvGraphicFramePr>
        <p:xfrm>
          <a:off x="512956" y="1290598"/>
          <a:ext cx="1851103" cy="2865120"/>
        </p:xfrm>
        <a:graphic>
          <a:graphicData uri="http://schemas.openxmlformats.org/drawingml/2006/table">
            <a:tbl>
              <a:tblPr firstRow="1" bandRow="1">
                <a:tableStyleId>{5C22544A-7EE6-4342-B048-85BDC9FD1C3A}</a:tableStyleId>
              </a:tblPr>
              <a:tblGrid>
                <a:gridCol w="1851103">
                  <a:extLst>
                    <a:ext uri="{9D8B030D-6E8A-4147-A177-3AD203B41FA5}">
                      <a16:colId xmlns:a16="http://schemas.microsoft.com/office/drawing/2014/main" val="684156239"/>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Adults are the highest number of shows and second highest is Young Adults and third highest is older Kids shows.</a:t>
                      </a:r>
                    </a:p>
                    <a:p>
                      <a:r>
                        <a:rPr lang="en-US" sz="1400" b="0" i="0" u="none" strike="noStrike" cap="none" dirty="0">
                          <a:solidFill>
                            <a:schemeClr val="lt1"/>
                          </a:solidFill>
                          <a:effectLst/>
                          <a:latin typeface="Montserrat" panose="00000500000000000000" pitchFamily="2" charset="0"/>
                          <a:ea typeface="+mn-ea"/>
                          <a:cs typeface="+mn-cs"/>
                          <a:sym typeface="Arial"/>
                        </a:rPr>
                        <a:t>Teens and kids are less number of shows on </a:t>
                      </a:r>
                      <a:r>
                        <a:rPr lang="en-US" sz="1400" b="0" i="0" u="none" strike="noStrike" cap="none" dirty="0" err="1">
                          <a:solidFill>
                            <a:schemeClr val="lt1"/>
                          </a:solidFill>
                          <a:effectLst/>
                          <a:latin typeface="Montserrat" panose="00000500000000000000" pitchFamily="2" charset="0"/>
                          <a:ea typeface="+mn-ea"/>
                          <a:cs typeface="+mn-cs"/>
                          <a:sym typeface="Arial"/>
                        </a:rPr>
                        <a:t>netflix</a:t>
                      </a:r>
                      <a:r>
                        <a:rPr lang="en-US" sz="1400" b="0" i="0" u="none" strike="noStrike" cap="none" dirty="0">
                          <a:solidFill>
                            <a:schemeClr val="lt1"/>
                          </a:solidFill>
                          <a:effectLst/>
                          <a:latin typeface="Montserrat" panose="00000500000000000000" pitchFamily="2" charset="0"/>
                          <a:ea typeface="+mn-ea"/>
                          <a:cs typeface="+mn-cs"/>
                          <a:sym typeface="Arial"/>
                        </a:rPr>
                        <a:t> as compare to other</a:t>
                      </a:r>
                      <a:r>
                        <a:rPr lang="en-US" sz="1400" b="0" i="0" u="none" strike="noStrike" cap="none" dirty="0">
                          <a:solidFill>
                            <a:schemeClr val="lt1"/>
                          </a:solidFill>
                          <a:effectLst/>
                          <a:latin typeface="+mn-lt"/>
                          <a:ea typeface="+mn-ea"/>
                          <a:cs typeface="+mn-cs"/>
                          <a:sym typeface="Arial"/>
                        </a:rPr>
                        <a:t>.</a:t>
                      </a:r>
                    </a:p>
                    <a:p>
                      <a:endParaRPr lang="en-IN" dirty="0"/>
                    </a:p>
                  </a:txBody>
                  <a:tcPr/>
                </a:tc>
                <a:extLst>
                  <a:ext uri="{0D108BD9-81ED-4DB2-BD59-A6C34878D82A}">
                    <a16:rowId xmlns:a16="http://schemas.microsoft.com/office/drawing/2014/main" val="3439291334"/>
                  </a:ext>
                </a:extLst>
              </a:tr>
            </a:tbl>
          </a:graphicData>
        </a:graphic>
      </p:graphicFrame>
    </p:spTree>
    <p:extLst>
      <p:ext uri="{BB962C8B-B14F-4D97-AF65-F5344CB8AC3E}">
        <p14:creationId xmlns:p14="http://schemas.microsoft.com/office/powerpoint/2010/main" val="229181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19D8-3428-D1DE-287B-C2DBB9421F3C}"/>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IN" sz="2600" b="1" dirty="0">
                <a:solidFill>
                  <a:srgbClr val="C00000"/>
                </a:solidFill>
                <a:effectLst/>
                <a:latin typeface="Montserrat" panose="00000500000000000000" pitchFamily="2" charset="0"/>
              </a:rPr>
              <a:t>Top 10 genres</a:t>
            </a:r>
            <a:br>
              <a:rPr lang="en-IN" b="0" dirty="0">
                <a:solidFill>
                  <a:srgbClr val="000000"/>
                </a:solidFill>
                <a:effectLst/>
                <a:latin typeface="Courier New" panose="02070309020205020404" pitchFamily="49" charset="0"/>
              </a:rPr>
            </a:br>
            <a:endParaRPr lang="en-IN" dirty="0"/>
          </a:p>
        </p:txBody>
      </p:sp>
      <p:pic>
        <p:nvPicPr>
          <p:cNvPr id="10242" name="Picture 2">
            <a:extLst>
              <a:ext uri="{FF2B5EF4-FFF2-40B4-BE49-F238E27FC236}">
                <a16:creationId xmlns:a16="http://schemas.microsoft.com/office/drawing/2014/main" id="{4A9D616C-53A6-4603-ACF7-B8F0F66B8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05" y="1457094"/>
            <a:ext cx="5583044" cy="29662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CB386ADC-7A08-5C76-5C30-BAFD4D6E0F60}"/>
              </a:ext>
            </a:extLst>
          </p:cNvPr>
          <p:cNvGraphicFramePr>
            <a:graphicFrameLocks noGrp="1"/>
          </p:cNvGraphicFramePr>
          <p:nvPr>
            <p:extLst>
              <p:ext uri="{D42A27DB-BD31-4B8C-83A1-F6EECF244321}">
                <p14:modId xmlns:p14="http://schemas.microsoft.com/office/powerpoint/2010/main" val="1540724866"/>
              </p:ext>
            </p:extLst>
          </p:nvPr>
        </p:nvGraphicFramePr>
        <p:xfrm>
          <a:off x="646770" y="1457094"/>
          <a:ext cx="1799063" cy="3078480"/>
        </p:xfrm>
        <a:graphic>
          <a:graphicData uri="http://schemas.openxmlformats.org/drawingml/2006/table">
            <a:tbl>
              <a:tblPr firstRow="1" bandRow="1">
                <a:tableStyleId>{5C22544A-7EE6-4342-B048-85BDC9FD1C3A}</a:tableStyleId>
              </a:tblPr>
              <a:tblGrid>
                <a:gridCol w="1799063">
                  <a:extLst>
                    <a:ext uri="{9D8B030D-6E8A-4147-A177-3AD203B41FA5}">
                      <a16:colId xmlns:a16="http://schemas.microsoft.com/office/drawing/2014/main" val="195022212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There are top ten genres account for about 82% of all movies and TV shows.</a:t>
                      </a:r>
                    </a:p>
                    <a:p>
                      <a:r>
                        <a:rPr lang="en-US" sz="1400" b="0" i="0" u="none" strike="noStrike" cap="none" dirty="0">
                          <a:solidFill>
                            <a:schemeClr val="lt1"/>
                          </a:solidFill>
                          <a:effectLst/>
                          <a:latin typeface="Montserrat" panose="00000500000000000000" pitchFamily="2" charset="0"/>
                          <a:ea typeface="+mn-ea"/>
                          <a:cs typeface="+mn-cs"/>
                          <a:sym typeface="Arial"/>
                        </a:rPr>
                        <a:t>The dramas is the most popular genres then comedies genres is second highest and </a:t>
                      </a:r>
                      <a:r>
                        <a:rPr lang="en-US" sz="1400" b="0" i="0" u="none" strike="noStrike" cap="none" dirty="0" err="1">
                          <a:solidFill>
                            <a:schemeClr val="lt1"/>
                          </a:solidFill>
                          <a:effectLst/>
                          <a:latin typeface="Montserrat" panose="00000500000000000000" pitchFamily="2" charset="0"/>
                          <a:ea typeface="+mn-ea"/>
                          <a:cs typeface="+mn-cs"/>
                          <a:sym typeface="Arial"/>
                        </a:rPr>
                        <a:t>documentries</a:t>
                      </a:r>
                      <a:r>
                        <a:rPr lang="en-US" sz="1400" b="0" i="0" u="none" strike="noStrike" cap="none" dirty="0">
                          <a:solidFill>
                            <a:schemeClr val="lt1"/>
                          </a:solidFill>
                          <a:effectLst/>
                          <a:latin typeface="Montserrat" panose="00000500000000000000" pitchFamily="2" charset="0"/>
                          <a:ea typeface="+mn-ea"/>
                          <a:cs typeface="+mn-cs"/>
                          <a:sym typeface="Arial"/>
                        </a:rPr>
                        <a:t> is third highest.</a:t>
                      </a:r>
                    </a:p>
                    <a:p>
                      <a:endParaRPr lang="en-IN" dirty="0"/>
                    </a:p>
                  </a:txBody>
                  <a:tcPr/>
                </a:tc>
                <a:extLst>
                  <a:ext uri="{0D108BD9-81ED-4DB2-BD59-A6C34878D82A}">
                    <a16:rowId xmlns:a16="http://schemas.microsoft.com/office/drawing/2014/main" val="3364693750"/>
                  </a:ext>
                </a:extLst>
              </a:tr>
            </a:tbl>
          </a:graphicData>
        </a:graphic>
      </p:graphicFrame>
    </p:spTree>
    <p:extLst>
      <p:ext uri="{BB962C8B-B14F-4D97-AF65-F5344CB8AC3E}">
        <p14:creationId xmlns:p14="http://schemas.microsoft.com/office/powerpoint/2010/main" val="67453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5723-8900-FB7E-0E57-48C54BC30ABD}"/>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Univariate - </a:t>
            </a:r>
            <a:r>
              <a:rPr lang="en-IN" sz="2600" b="1" dirty="0">
                <a:solidFill>
                  <a:srgbClr val="C00000"/>
                </a:solidFill>
                <a:effectLst/>
                <a:latin typeface="Montserrat" panose="00000500000000000000" pitchFamily="2" charset="0"/>
              </a:rPr>
              <a:t>Top 10 Actors</a:t>
            </a:r>
            <a:br>
              <a:rPr lang="en-IN" b="0" dirty="0">
                <a:solidFill>
                  <a:srgbClr val="000000"/>
                </a:solidFill>
                <a:effectLst/>
                <a:latin typeface="Courier New" panose="02070309020205020404" pitchFamily="49" charset="0"/>
              </a:rPr>
            </a:br>
            <a:endParaRPr lang="en-IN" dirty="0"/>
          </a:p>
        </p:txBody>
      </p:sp>
      <p:pic>
        <p:nvPicPr>
          <p:cNvPr id="11266" name="Picture 2">
            <a:extLst>
              <a:ext uri="{FF2B5EF4-FFF2-40B4-BE49-F238E27FC236}">
                <a16:creationId xmlns:a16="http://schemas.microsoft.com/office/drawing/2014/main" id="{43E8BB6D-7907-C11B-67FA-CE22F0469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068" y="1226634"/>
            <a:ext cx="5948246" cy="34056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5798E2AE-1D1C-DA26-AD1A-DCF36D998926}"/>
              </a:ext>
            </a:extLst>
          </p:cNvPr>
          <p:cNvGraphicFramePr>
            <a:graphicFrameLocks noGrp="1"/>
          </p:cNvGraphicFramePr>
          <p:nvPr>
            <p:extLst>
              <p:ext uri="{D42A27DB-BD31-4B8C-83A1-F6EECF244321}">
                <p14:modId xmlns:p14="http://schemas.microsoft.com/office/powerpoint/2010/main" val="3997853382"/>
              </p:ext>
            </p:extLst>
          </p:nvPr>
        </p:nvGraphicFramePr>
        <p:xfrm>
          <a:off x="527823" y="1350071"/>
          <a:ext cx="1464527" cy="2225040"/>
        </p:xfrm>
        <a:graphic>
          <a:graphicData uri="http://schemas.openxmlformats.org/drawingml/2006/table">
            <a:tbl>
              <a:tblPr firstRow="1" bandRow="1">
                <a:tableStyleId>{5C22544A-7EE6-4342-B048-85BDC9FD1C3A}</a:tableStyleId>
              </a:tblPr>
              <a:tblGrid>
                <a:gridCol w="1464527">
                  <a:extLst>
                    <a:ext uri="{9D8B030D-6E8A-4147-A177-3AD203B41FA5}">
                      <a16:colId xmlns:a16="http://schemas.microsoft.com/office/drawing/2014/main" val="1908863142"/>
                    </a:ext>
                  </a:extLst>
                </a:gridCol>
              </a:tblGrid>
              <a:tr h="9545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Anupam </a:t>
                      </a:r>
                      <a:r>
                        <a:rPr lang="en-US" sz="1400" b="0" i="0" u="none" strike="noStrike" cap="none" dirty="0" err="1">
                          <a:solidFill>
                            <a:schemeClr val="lt1"/>
                          </a:solidFill>
                          <a:effectLst/>
                          <a:latin typeface="Montserrat" panose="00000500000000000000" pitchFamily="2" charset="0"/>
                          <a:ea typeface="+mn-ea"/>
                          <a:cs typeface="+mn-cs"/>
                          <a:sym typeface="Arial"/>
                        </a:rPr>
                        <a:t>kher</a:t>
                      </a:r>
                      <a:r>
                        <a:rPr lang="en-US" sz="1400" b="0" i="0" u="none" strike="noStrike" cap="none" dirty="0">
                          <a:solidFill>
                            <a:schemeClr val="lt1"/>
                          </a:solidFill>
                          <a:effectLst/>
                          <a:latin typeface="Montserrat" panose="00000500000000000000" pitchFamily="2" charset="0"/>
                          <a:ea typeface="+mn-ea"/>
                          <a:cs typeface="+mn-cs"/>
                          <a:sym typeface="Arial"/>
                        </a:rPr>
                        <a:t> play highest role in movie/show where shah </a:t>
                      </a:r>
                      <a:r>
                        <a:rPr lang="en-US" sz="1400" b="0" i="0" u="none" strike="noStrike" cap="none" dirty="0" err="1">
                          <a:solidFill>
                            <a:schemeClr val="lt1"/>
                          </a:solidFill>
                          <a:effectLst/>
                          <a:latin typeface="Montserrat" panose="00000500000000000000" pitchFamily="2" charset="0"/>
                          <a:ea typeface="+mn-ea"/>
                          <a:cs typeface="+mn-cs"/>
                          <a:sym typeface="Arial"/>
                        </a:rPr>
                        <a:t>rukh</a:t>
                      </a:r>
                      <a:r>
                        <a:rPr lang="en-US" sz="1400" b="0" i="0" u="none" strike="noStrike" cap="none" dirty="0">
                          <a:solidFill>
                            <a:schemeClr val="lt1"/>
                          </a:solidFill>
                          <a:effectLst/>
                          <a:latin typeface="Montserrat" panose="00000500000000000000" pitchFamily="2" charset="0"/>
                          <a:ea typeface="+mn-ea"/>
                          <a:cs typeface="+mn-cs"/>
                          <a:sym typeface="Arial"/>
                        </a:rPr>
                        <a:t> khan play </a:t>
                      </a:r>
                      <a:r>
                        <a:rPr lang="en-US" sz="1400" b="0" i="0" u="none" strike="noStrike" cap="none" dirty="0" err="1">
                          <a:solidFill>
                            <a:schemeClr val="lt1"/>
                          </a:solidFill>
                          <a:effectLst/>
                          <a:latin typeface="Montserrat" panose="00000500000000000000" pitchFamily="2" charset="0"/>
                          <a:ea typeface="+mn-ea"/>
                          <a:cs typeface="+mn-cs"/>
                          <a:sym typeface="Arial"/>
                        </a:rPr>
                        <a:t>secong</a:t>
                      </a:r>
                      <a:r>
                        <a:rPr lang="en-US" sz="1400" b="0" i="0" u="none" strike="noStrike" cap="none" dirty="0">
                          <a:solidFill>
                            <a:schemeClr val="lt1"/>
                          </a:solidFill>
                          <a:effectLst/>
                          <a:latin typeface="Montserrat" panose="00000500000000000000" pitchFamily="2" charset="0"/>
                          <a:ea typeface="+mn-ea"/>
                          <a:cs typeface="+mn-cs"/>
                          <a:sym typeface="Arial"/>
                        </a:rPr>
                        <a:t> highest role in movie/show.</a:t>
                      </a:r>
                    </a:p>
                    <a:p>
                      <a:endParaRPr lang="en-IN" dirty="0"/>
                    </a:p>
                  </a:txBody>
                  <a:tcPr/>
                </a:tc>
                <a:extLst>
                  <a:ext uri="{0D108BD9-81ED-4DB2-BD59-A6C34878D82A}">
                    <a16:rowId xmlns:a16="http://schemas.microsoft.com/office/drawing/2014/main" val="2211736247"/>
                  </a:ext>
                </a:extLst>
              </a:tr>
            </a:tbl>
          </a:graphicData>
        </a:graphic>
      </p:graphicFrame>
    </p:spTree>
    <p:extLst>
      <p:ext uri="{BB962C8B-B14F-4D97-AF65-F5344CB8AC3E}">
        <p14:creationId xmlns:p14="http://schemas.microsoft.com/office/powerpoint/2010/main" val="8359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5680-532E-7D94-EF02-98FA22A4A2DC}"/>
              </a:ext>
            </a:extLst>
          </p:cNvPr>
          <p:cNvSpPr>
            <a:spLocks noGrp="1"/>
          </p:cNvSpPr>
          <p:nvPr>
            <p:ph type="title"/>
          </p:nvPr>
        </p:nvSpPr>
        <p:spPr/>
        <p:txBody>
          <a:bodyPr/>
          <a:lstStyle/>
          <a:p>
            <a:r>
              <a:rPr lang="en-IN" sz="1900" b="1" dirty="0">
                <a:solidFill>
                  <a:srgbClr val="C00000"/>
                </a:solidFill>
                <a:latin typeface="Montserrat" panose="00000500000000000000" pitchFamily="2" charset="0"/>
              </a:rPr>
              <a:t>Bivariate - </a:t>
            </a:r>
            <a:r>
              <a:rPr lang="en-US" sz="1900" b="1" dirty="0">
                <a:solidFill>
                  <a:srgbClr val="C00000"/>
                </a:solidFill>
                <a:effectLst/>
                <a:latin typeface="Montserrat" panose="00000500000000000000" pitchFamily="2" charset="0"/>
              </a:rPr>
              <a:t>Number of movies and TV shows added over the years</a:t>
            </a:r>
            <a:br>
              <a:rPr lang="en-US" b="0" dirty="0">
                <a:solidFill>
                  <a:srgbClr val="000000"/>
                </a:solidFill>
                <a:effectLst/>
                <a:latin typeface="Courier New" panose="02070309020205020404" pitchFamily="49" charset="0"/>
              </a:rPr>
            </a:br>
            <a:endParaRPr lang="en-IN" dirty="0"/>
          </a:p>
        </p:txBody>
      </p:sp>
      <p:pic>
        <p:nvPicPr>
          <p:cNvPr id="12290" name="Picture 2">
            <a:extLst>
              <a:ext uri="{FF2B5EF4-FFF2-40B4-BE49-F238E27FC236}">
                <a16:creationId xmlns:a16="http://schemas.microsoft.com/office/drawing/2014/main" id="{AD94C3EC-4ED8-DA01-7950-9DCEE424F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658" y="1058863"/>
            <a:ext cx="5977054" cy="32603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470A2786-E007-007C-5C96-C6BCBE466FEE}"/>
              </a:ext>
            </a:extLst>
          </p:cNvPr>
          <p:cNvGraphicFramePr>
            <a:graphicFrameLocks noGrp="1"/>
          </p:cNvGraphicFramePr>
          <p:nvPr>
            <p:extLst>
              <p:ext uri="{D42A27DB-BD31-4B8C-83A1-F6EECF244321}">
                <p14:modId xmlns:p14="http://schemas.microsoft.com/office/powerpoint/2010/main" val="691176447"/>
              </p:ext>
            </p:extLst>
          </p:nvPr>
        </p:nvGraphicFramePr>
        <p:xfrm>
          <a:off x="557561" y="1171652"/>
          <a:ext cx="1799063" cy="3291840"/>
        </p:xfrm>
        <a:graphic>
          <a:graphicData uri="http://schemas.openxmlformats.org/drawingml/2006/table">
            <a:tbl>
              <a:tblPr firstRow="1" bandRow="1">
                <a:tableStyleId>{5C22544A-7EE6-4342-B048-85BDC9FD1C3A}</a:tableStyleId>
              </a:tblPr>
              <a:tblGrid>
                <a:gridCol w="1799063">
                  <a:extLst>
                    <a:ext uri="{9D8B030D-6E8A-4147-A177-3AD203B41FA5}">
                      <a16:colId xmlns:a16="http://schemas.microsoft.com/office/drawing/2014/main" val="55554009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Most of the years have more movies adding as compare to TV shows in Netflix.</a:t>
                      </a:r>
                    </a:p>
                    <a:p>
                      <a:r>
                        <a:rPr lang="en-US" sz="1400" b="0" i="0" u="none" strike="noStrike" cap="none" dirty="0">
                          <a:solidFill>
                            <a:schemeClr val="lt1"/>
                          </a:solidFill>
                          <a:effectLst/>
                          <a:latin typeface="Montserrat" panose="00000500000000000000" pitchFamily="2" charset="0"/>
                          <a:ea typeface="+mn-ea"/>
                          <a:cs typeface="+mn-cs"/>
                          <a:sym typeface="Arial"/>
                        </a:rPr>
                        <a:t>Also Over the last few years from 2015 to 2021 Netflix has consistently focused on adding more shows in its platform.</a:t>
                      </a:r>
                    </a:p>
                    <a:p>
                      <a:endParaRPr lang="en-IN" dirty="0"/>
                    </a:p>
                  </a:txBody>
                  <a:tcPr/>
                </a:tc>
                <a:extLst>
                  <a:ext uri="{0D108BD9-81ED-4DB2-BD59-A6C34878D82A}">
                    <a16:rowId xmlns:a16="http://schemas.microsoft.com/office/drawing/2014/main" val="3453312169"/>
                  </a:ext>
                </a:extLst>
              </a:tr>
            </a:tbl>
          </a:graphicData>
        </a:graphic>
      </p:graphicFrame>
    </p:spTree>
    <p:extLst>
      <p:ext uri="{BB962C8B-B14F-4D97-AF65-F5344CB8AC3E}">
        <p14:creationId xmlns:p14="http://schemas.microsoft.com/office/powerpoint/2010/main" val="209172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A47-D8FD-CB02-E1DE-93E198ADDE0E}"/>
              </a:ext>
            </a:extLst>
          </p:cNvPr>
          <p:cNvSpPr>
            <a:spLocks noGrp="1"/>
          </p:cNvSpPr>
          <p:nvPr>
            <p:ph type="title"/>
          </p:nvPr>
        </p:nvSpPr>
        <p:spPr/>
        <p:txBody>
          <a:bodyPr/>
          <a:lstStyle/>
          <a:p>
            <a:r>
              <a:rPr lang="en-IN" sz="1600" b="1" dirty="0">
                <a:solidFill>
                  <a:srgbClr val="C00000"/>
                </a:solidFill>
                <a:latin typeface="Montserrat" panose="00000500000000000000" pitchFamily="2" charset="0"/>
              </a:rPr>
              <a:t>Bivariate - </a:t>
            </a:r>
            <a:r>
              <a:rPr lang="en-US" sz="1600" b="1" dirty="0">
                <a:solidFill>
                  <a:srgbClr val="C00000"/>
                </a:solidFill>
                <a:effectLst/>
                <a:latin typeface="Montserrat" panose="00000500000000000000" pitchFamily="2" charset="0"/>
              </a:rPr>
              <a:t>Number of shows released each year since 2008 that are on Netflix</a:t>
            </a:r>
            <a:br>
              <a:rPr lang="en-US" b="0" dirty="0">
                <a:solidFill>
                  <a:srgbClr val="000000"/>
                </a:solidFill>
                <a:effectLst/>
                <a:latin typeface="Courier New" panose="02070309020205020404" pitchFamily="49" charset="0"/>
              </a:rPr>
            </a:br>
            <a:endParaRPr lang="en-IN" dirty="0"/>
          </a:p>
        </p:txBody>
      </p:sp>
      <p:pic>
        <p:nvPicPr>
          <p:cNvPr id="13314" name="Picture 2">
            <a:extLst>
              <a:ext uri="{FF2B5EF4-FFF2-40B4-BE49-F238E27FC236}">
                <a16:creationId xmlns:a16="http://schemas.microsoft.com/office/drawing/2014/main" id="{D62C62A4-A0AD-79AD-37A6-79F9EC0D8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1226634"/>
            <a:ext cx="5476875" cy="34596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9296C0AC-5E9F-2F3E-C7BD-32A03FDA998F}"/>
              </a:ext>
            </a:extLst>
          </p:cNvPr>
          <p:cNvGraphicFramePr>
            <a:graphicFrameLocks noGrp="1"/>
          </p:cNvGraphicFramePr>
          <p:nvPr>
            <p:extLst>
              <p:ext uri="{D42A27DB-BD31-4B8C-83A1-F6EECF244321}">
                <p14:modId xmlns:p14="http://schemas.microsoft.com/office/powerpoint/2010/main" val="2839430675"/>
              </p:ext>
            </p:extLst>
          </p:nvPr>
        </p:nvGraphicFramePr>
        <p:xfrm>
          <a:off x="438615" y="1226634"/>
          <a:ext cx="2639121" cy="3505200"/>
        </p:xfrm>
        <a:graphic>
          <a:graphicData uri="http://schemas.openxmlformats.org/drawingml/2006/table">
            <a:tbl>
              <a:tblPr firstRow="1" bandRow="1">
                <a:tableStyleId>{5C22544A-7EE6-4342-B048-85BDC9FD1C3A}</a:tableStyleId>
              </a:tblPr>
              <a:tblGrid>
                <a:gridCol w="2639121">
                  <a:extLst>
                    <a:ext uri="{9D8B030D-6E8A-4147-A177-3AD203B41FA5}">
                      <a16:colId xmlns:a16="http://schemas.microsoft.com/office/drawing/2014/main" val="3818132702"/>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From 2008 to 2018 Number of </a:t>
                      </a:r>
                      <a:r>
                        <a:rPr lang="en-US" sz="1400" b="0" i="0" u="none" strike="noStrike" cap="none" dirty="0" err="1">
                          <a:solidFill>
                            <a:schemeClr val="lt1"/>
                          </a:solidFill>
                          <a:effectLst/>
                          <a:latin typeface="Montserrat" panose="00000500000000000000" pitchFamily="2" charset="0"/>
                          <a:ea typeface="+mn-ea"/>
                          <a:cs typeface="+mn-cs"/>
                          <a:sym typeface="Arial"/>
                        </a:rPr>
                        <a:t>releaing</a:t>
                      </a:r>
                      <a:r>
                        <a:rPr lang="en-US" sz="1400" b="0" i="0" u="none" strike="noStrike" cap="none" dirty="0">
                          <a:solidFill>
                            <a:schemeClr val="lt1"/>
                          </a:solidFill>
                          <a:effectLst/>
                          <a:latin typeface="Montserrat" panose="00000500000000000000" pitchFamily="2" charset="0"/>
                          <a:ea typeface="+mn-ea"/>
                          <a:cs typeface="+mn-cs"/>
                          <a:sym typeface="Arial"/>
                        </a:rPr>
                        <a:t> Movies &amp; TV Shows gradually increasing in each year.</a:t>
                      </a:r>
                    </a:p>
                    <a:p>
                      <a:r>
                        <a:rPr lang="en-US" sz="1400" b="0" i="0" u="none" strike="noStrike" cap="none" dirty="0">
                          <a:solidFill>
                            <a:schemeClr val="lt1"/>
                          </a:solidFill>
                          <a:effectLst/>
                          <a:latin typeface="Montserrat" panose="00000500000000000000" pitchFamily="2" charset="0"/>
                          <a:ea typeface="+mn-ea"/>
                          <a:cs typeface="+mn-cs"/>
                          <a:sym typeface="Arial"/>
                        </a:rPr>
                        <a:t>from year 2008 to 2019 movies releasing is higher compare to TV shows.</a:t>
                      </a:r>
                    </a:p>
                    <a:p>
                      <a:r>
                        <a:rPr lang="en-US" sz="1400" b="0" i="0" u="none" strike="noStrike" cap="none" dirty="0">
                          <a:solidFill>
                            <a:schemeClr val="lt1"/>
                          </a:solidFill>
                          <a:effectLst/>
                          <a:latin typeface="Montserrat" panose="00000500000000000000" pitchFamily="2" charset="0"/>
                          <a:ea typeface="+mn-ea"/>
                          <a:cs typeface="+mn-cs"/>
                          <a:sym typeface="Arial"/>
                        </a:rPr>
                        <a:t>Where year of 2017 &amp; 2018 have highest number of releasing movies which is 744 &amp; 734 respectively.</a:t>
                      </a:r>
                    </a:p>
                    <a:p>
                      <a:r>
                        <a:rPr lang="en-US" sz="1400" b="0" i="0" u="none" strike="noStrike" cap="none" dirty="0">
                          <a:solidFill>
                            <a:schemeClr val="lt1"/>
                          </a:solidFill>
                          <a:effectLst/>
                          <a:latin typeface="Montserrat" panose="00000500000000000000" pitchFamily="2" charset="0"/>
                          <a:ea typeface="+mn-ea"/>
                          <a:cs typeface="+mn-cs"/>
                          <a:sym typeface="Arial"/>
                        </a:rPr>
                        <a:t>Where year of 2019 &amp; 2020 have highest number of releasing TV Show which is 414 and 457 respectively</a:t>
                      </a:r>
                    </a:p>
                    <a:p>
                      <a:endParaRPr lang="en-IN" dirty="0"/>
                    </a:p>
                  </a:txBody>
                  <a:tcPr/>
                </a:tc>
                <a:extLst>
                  <a:ext uri="{0D108BD9-81ED-4DB2-BD59-A6C34878D82A}">
                    <a16:rowId xmlns:a16="http://schemas.microsoft.com/office/drawing/2014/main" val="2227050332"/>
                  </a:ext>
                </a:extLst>
              </a:tr>
            </a:tbl>
          </a:graphicData>
        </a:graphic>
      </p:graphicFrame>
    </p:spTree>
    <p:extLst>
      <p:ext uri="{BB962C8B-B14F-4D97-AF65-F5344CB8AC3E}">
        <p14:creationId xmlns:p14="http://schemas.microsoft.com/office/powerpoint/2010/main" val="188142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b="1" dirty="0">
                <a:solidFill>
                  <a:srgbClr val="C00000"/>
                </a:solidFill>
                <a:latin typeface="Montserrat"/>
                <a:ea typeface="Montserrat"/>
                <a:cs typeface="Montserrat"/>
                <a:sym typeface="Montserrat"/>
              </a:rPr>
              <a:t>Topic for Discussion</a:t>
            </a:r>
            <a:endParaRPr b="1" dirty="0">
              <a:solidFill>
                <a:srgbClr val="C00000"/>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6AC4EE4-938D-ECF6-42B0-59A7D8A15248}"/>
              </a:ext>
            </a:extLst>
          </p:cNvPr>
          <p:cNvSpPr>
            <a:spLocks noGrp="1"/>
          </p:cNvSpPr>
          <p:nvPr>
            <p:ph type="body" idx="1"/>
          </p:nvPr>
        </p:nvSpPr>
        <p:spPr>
          <a:xfrm>
            <a:off x="311700" y="467596"/>
            <a:ext cx="8520600" cy="4602491"/>
          </a:xfrm>
        </p:spPr>
        <p:txBody>
          <a:bodyPr/>
          <a:lstStyle/>
          <a:p>
            <a:r>
              <a:rPr lang="en-IN" sz="1600" b="1" dirty="0">
                <a:solidFill>
                  <a:schemeClr val="bg1">
                    <a:lumMod val="50000"/>
                  </a:schemeClr>
                </a:solidFill>
                <a:latin typeface="Montserrat" panose="00000500000000000000" pitchFamily="2" charset="0"/>
              </a:rPr>
              <a:t>1. </a:t>
            </a:r>
            <a:r>
              <a:rPr lang="en-IN" sz="1600" dirty="0">
                <a:solidFill>
                  <a:schemeClr val="bg1">
                    <a:lumMod val="50000"/>
                  </a:schemeClr>
                </a:solidFill>
                <a:latin typeface="Montserrat" panose="00000500000000000000" pitchFamily="2" charset="0"/>
              </a:rPr>
              <a:t>Introduction</a:t>
            </a:r>
          </a:p>
          <a:p>
            <a:r>
              <a:rPr lang="en-IN" sz="1600" b="1" dirty="0">
                <a:solidFill>
                  <a:schemeClr val="bg1">
                    <a:lumMod val="50000"/>
                  </a:schemeClr>
                </a:solidFill>
                <a:latin typeface="Montserrat" panose="00000500000000000000" pitchFamily="2" charset="0"/>
              </a:rPr>
              <a:t>2. </a:t>
            </a:r>
            <a:r>
              <a:rPr lang="en-IN" sz="1600" dirty="0">
                <a:solidFill>
                  <a:schemeClr val="bg1">
                    <a:lumMod val="50000"/>
                  </a:schemeClr>
                </a:solidFill>
                <a:latin typeface="Montserrat" panose="00000500000000000000" pitchFamily="2" charset="0"/>
              </a:rPr>
              <a:t>Problem Statement</a:t>
            </a:r>
          </a:p>
          <a:p>
            <a:r>
              <a:rPr lang="en-IN" sz="1600" b="1" dirty="0">
                <a:solidFill>
                  <a:schemeClr val="bg1">
                    <a:lumMod val="50000"/>
                  </a:schemeClr>
                </a:solidFill>
                <a:latin typeface="Montserrat" panose="00000500000000000000" pitchFamily="2" charset="0"/>
              </a:rPr>
              <a:t>3.</a:t>
            </a:r>
            <a:r>
              <a:rPr lang="en-IN" sz="1600" dirty="0">
                <a:solidFill>
                  <a:schemeClr val="bg1">
                    <a:lumMod val="50000"/>
                  </a:schemeClr>
                </a:solidFill>
                <a:latin typeface="Montserrat" panose="00000500000000000000" pitchFamily="2" charset="0"/>
              </a:rPr>
              <a:t> Understand Dataset</a:t>
            </a:r>
          </a:p>
          <a:p>
            <a:r>
              <a:rPr lang="en-IN" sz="1600" b="1" dirty="0">
                <a:solidFill>
                  <a:schemeClr val="bg1">
                    <a:lumMod val="50000"/>
                  </a:schemeClr>
                </a:solidFill>
                <a:latin typeface="Montserrat" panose="00000500000000000000" pitchFamily="2" charset="0"/>
              </a:rPr>
              <a:t>4.</a:t>
            </a:r>
            <a:r>
              <a:rPr lang="en-IN" sz="1600" dirty="0">
                <a:solidFill>
                  <a:schemeClr val="bg1">
                    <a:lumMod val="50000"/>
                  </a:schemeClr>
                </a:solidFill>
                <a:latin typeface="Montserrat" panose="00000500000000000000" pitchFamily="2" charset="0"/>
              </a:rPr>
              <a:t> Null Values/Missing Values Treatment</a:t>
            </a:r>
          </a:p>
          <a:p>
            <a:r>
              <a:rPr lang="en-IN" sz="1600" b="1" dirty="0">
                <a:solidFill>
                  <a:schemeClr val="bg1">
                    <a:lumMod val="50000"/>
                  </a:schemeClr>
                </a:solidFill>
                <a:latin typeface="Montserrat" panose="00000500000000000000" pitchFamily="2" charset="0"/>
              </a:rPr>
              <a:t>5.</a:t>
            </a:r>
            <a:r>
              <a:rPr lang="en-IN" sz="1600" dirty="0">
                <a:solidFill>
                  <a:schemeClr val="bg1">
                    <a:lumMod val="50000"/>
                  </a:schemeClr>
                </a:solidFill>
                <a:latin typeface="Montserrat" panose="00000500000000000000" pitchFamily="2" charset="0"/>
              </a:rPr>
              <a:t> Data Wrangling</a:t>
            </a:r>
          </a:p>
          <a:p>
            <a:r>
              <a:rPr lang="en-IN" sz="1600" b="1" dirty="0">
                <a:solidFill>
                  <a:schemeClr val="bg1">
                    <a:lumMod val="50000"/>
                  </a:schemeClr>
                </a:solidFill>
                <a:latin typeface="Montserrat" panose="00000500000000000000" pitchFamily="2" charset="0"/>
              </a:rPr>
              <a:t>6. </a:t>
            </a:r>
            <a:r>
              <a:rPr lang="en-IN" sz="1600" dirty="0">
                <a:solidFill>
                  <a:schemeClr val="bg1">
                    <a:lumMod val="50000"/>
                  </a:schemeClr>
                </a:solidFill>
                <a:latin typeface="Montserrat" panose="00000500000000000000" pitchFamily="2" charset="0"/>
              </a:rPr>
              <a:t>EDA(Exploratory Data Analysis)</a:t>
            </a:r>
          </a:p>
          <a:p>
            <a:r>
              <a:rPr lang="en-IN" sz="1600" dirty="0">
                <a:solidFill>
                  <a:schemeClr val="bg1">
                    <a:lumMod val="50000"/>
                  </a:schemeClr>
                </a:solidFill>
                <a:latin typeface="Montserrat" panose="00000500000000000000" pitchFamily="2" charset="0"/>
              </a:rPr>
              <a:t>      (a) Univariate</a:t>
            </a:r>
          </a:p>
          <a:p>
            <a:r>
              <a:rPr lang="en-IN" sz="1600" dirty="0">
                <a:solidFill>
                  <a:schemeClr val="bg1">
                    <a:lumMod val="50000"/>
                  </a:schemeClr>
                </a:solidFill>
                <a:latin typeface="Montserrat" panose="00000500000000000000" pitchFamily="2" charset="0"/>
              </a:rPr>
              <a:t>      (b) Bivariate</a:t>
            </a:r>
          </a:p>
          <a:p>
            <a:r>
              <a:rPr lang="en-IN" sz="1600" dirty="0">
                <a:solidFill>
                  <a:schemeClr val="bg1">
                    <a:lumMod val="50000"/>
                  </a:schemeClr>
                </a:solidFill>
                <a:latin typeface="Montserrat" panose="00000500000000000000" pitchFamily="2" charset="0"/>
              </a:rPr>
              <a:t>      (c) Multivariate</a:t>
            </a:r>
          </a:p>
          <a:p>
            <a:r>
              <a:rPr lang="en-IN" sz="1600" b="1" dirty="0">
                <a:solidFill>
                  <a:schemeClr val="bg1">
                    <a:lumMod val="50000"/>
                  </a:schemeClr>
                </a:solidFill>
                <a:latin typeface="Montserrat" panose="00000500000000000000" pitchFamily="2" charset="0"/>
              </a:rPr>
              <a:t>7.</a:t>
            </a:r>
            <a:r>
              <a:rPr lang="en-IN" sz="1600" dirty="0">
                <a:solidFill>
                  <a:schemeClr val="bg1">
                    <a:lumMod val="50000"/>
                  </a:schemeClr>
                </a:solidFill>
                <a:latin typeface="Montserrat" panose="00000500000000000000" pitchFamily="2" charset="0"/>
              </a:rPr>
              <a:t> Data </a:t>
            </a:r>
            <a:r>
              <a:rPr lang="en-IN" sz="1600" dirty="0" err="1">
                <a:solidFill>
                  <a:schemeClr val="bg1">
                    <a:lumMod val="50000"/>
                  </a:schemeClr>
                </a:solidFill>
                <a:latin typeface="Montserrat" panose="00000500000000000000" pitchFamily="2" charset="0"/>
              </a:rPr>
              <a:t>Preprocessing</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8. </a:t>
            </a:r>
            <a:r>
              <a:rPr lang="en-IN" sz="1600" dirty="0">
                <a:solidFill>
                  <a:schemeClr val="bg1">
                    <a:lumMod val="50000"/>
                  </a:schemeClr>
                </a:solidFill>
                <a:latin typeface="Montserrat" panose="00000500000000000000" pitchFamily="2" charset="0"/>
              </a:rPr>
              <a:t>ML Model Implementation</a:t>
            </a:r>
          </a:p>
          <a:p>
            <a:r>
              <a:rPr lang="en-IN" sz="1600" b="1" dirty="0">
                <a:solidFill>
                  <a:schemeClr val="bg1">
                    <a:lumMod val="50000"/>
                  </a:schemeClr>
                </a:solidFill>
                <a:latin typeface="Montserrat" panose="00000500000000000000" pitchFamily="2" charset="0"/>
              </a:rPr>
              <a:t>      </a:t>
            </a:r>
            <a:r>
              <a:rPr lang="en-IN" sz="1600" dirty="0">
                <a:solidFill>
                  <a:schemeClr val="bg1">
                    <a:lumMod val="50000"/>
                  </a:schemeClr>
                </a:solidFill>
                <a:latin typeface="Montserrat" panose="00000500000000000000" pitchFamily="2" charset="0"/>
              </a:rPr>
              <a:t>(a) K-Means Clustering</a:t>
            </a:r>
          </a:p>
          <a:p>
            <a:r>
              <a:rPr lang="en-IN" sz="1600" dirty="0">
                <a:solidFill>
                  <a:schemeClr val="bg1">
                    <a:lumMod val="50000"/>
                  </a:schemeClr>
                </a:solidFill>
                <a:latin typeface="Montserrat" panose="00000500000000000000" pitchFamily="2" charset="0"/>
              </a:rPr>
              <a:t>      (b) </a:t>
            </a:r>
            <a:r>
              <a:rPr lang="en-IN" sz="1600" i="0" dirty="0">
                <a:solidFill>
                  <a:srgbClr val="212121"/>
                </a:solidFill>
                <a:effectLst/>
                <a:latin typeface="Montserrat" panose="00000500000000000000" pitchFamily="2" charset="0"/>
              </a:rPr>
              <a:t>Agglomerative Hierarchical </a:t>
            </a:r>
            <a:r>
              <a:rPr lang="en-IN" sz="1600" dirty="0">
                <a:solidFill>
                  <a:srgbClr val="212121"/>
                </a:solidFill>
                <a:latin typeface="Montserrat" panose="00000500000000000000" pitchFamily="2" charset="0"/>
              </a:rPr>
              <a:t>C</a:t>
            </a:r>
            <a:r>
              <a:rPr lang="en-IN" sz="1600" i="0" dirty="0">
                <a:solidFill>
                  <a:srgbClr val="212121"/>
                </a:solidFill>
                <a:effectLst/>
                <a:latin typeface="Montserrat" panose="00000500000000000000" pitchFamily="2" charset="0"/>
              </a:rPr>
              <a:t>lustering</a:t>
            </a:r>
          </a:p>
          <a:p>
            <a:r>
              <a:rPr lang="en-IN" sz="1600" dirty="0">
                <a:solidFill>
                  <a:srgbClr val="212121"/>
                </a:solidFill>
                <a:latin typeface="Montserrat" panose="00000500000000000000" pitchFamily="2" charset="0"/>
              </a:rPr>
              <a:t>      (c) </a:t>
            </a:r>
            <a:r>
              <a:rPr lang="en-IN" sz="1600" i="0" dirty="0">
                <a:solidFill>
                  <a:srgbClr val="212121"/>
                </a:solidFill>
                <a:effectLst/>
                <a:latin typeface="Montserrat" panose="00000500000000000000" pitchFamily="2" charset="0"/>
              </a:rPr>
              <a:t>Content Based Recommendation System</a:t>
            </a:r>
            <a:endParaRPr lang="en-IN" sz="1600" dirty="0">
              <a:solidFill>
                <a:schemeClr val="bg1">
                  <a:lumMod val="50000"/>
                </a:schemeClr>
              </a:solidFill>
              <a:latin typeface="Montserrat" panose="00000500000000000000" pitchFamily="2" charset="0"/>
            </a:endParaRPr>
          </a:p>
          <a:p>
            <a:r>
              <a:rPr lang="en-IN" sz="1600" b="1" dirty="0">
                <a:solidFill>
                  <a:schemeClr val="bg1">
                    <a:lumMod val="50000"/>
                  </a:schemeClr>
                </a:solidFill>
                <a:latin typeface="Montserrat" panose="00000500000000000000" pitchFamily="2" charset="0"/>
              </a:rPr>
              <a:t>9.</a:t>
            </a:r>
            <a:r>
              <a:rPr lang="en-IN" sz="1600" dirty="0">
                <a:solidFill>
                  <a:schemeClr val="bg1">
                    <a:lumMod val="50000"/>
                  </a:schemeClr>
                </a:solidFill>
                <a:latin typeface="Montserrat" panose="00000500000000000000" pitchFamily="2" charset="0"/>
              </a:rPr>
              <a:t> Conclusion</a:t>
            </a:r>
          </a:p>
          <a:p>
            <a:endParaRPr lang="en-IN" sz="1600" dirty="0">
              <a:solidFill>
                <a:schemeClr val="bg1">
                  <a:lumMod val="50000"/>
                </a:schemeClr>
              </a:solidFill>
              <a:latin typeface="Montserrat" panose="00000500000000000000" pitchFamily="2" charset="0"/>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dirty="0">
              <a:solidFill>
                <a:schemeClr val="accent2"/>
              </a:solidFill>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a:p>
            <a:pPr marL="114300" indent="0">
              <a:buNone/>
            </a:pPr>
            <a:endParaRPr lang="en-IN" sz="1600" b="1" dirty="0">
              <a:solidFill>
                <a:schemeClr val="accent2"/>
              </a:solidFill>
              <a:latin typeface="Montserrat"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E340-F6B4-D4F3-94A5-1E9921710D1A}"/>
              </a:ext>
            </a:extLst>
          </p:cNvPr>
          <p:cNvSpPr>
            <a:spLocks noGrp="1"/>
          </p:cNvSpPr>
          <p:nvPr>
            <p:ph type="title"/>
          </p:nvPr>
        </p:nvSpPr>
        <p:spPr/>
        <p:txBody>
          <a:bodyPr/>
          <a:lstStyle/>
          <a:p>
            <a:r>
              <a:rPr lang="en-IN" sz="2200" b="1" dirty="0">
                <a:solidFill>
                  <a:srgbClr val="C00000"/>
                </a:solidFill>
                <a:latin typeface="Montserrat" panose="00000500000000000000" pitchFamily="2" charset="0"/>
              </a:rPr>
              <a:t>Bivariate -</a:t>
            </a:r>
            <a:r>
              <a:rPr lang="en-US" sz="2200" b="1" dirty="0">
                <a:solidFill>
                  <a:srgbClr val="C00000"/>
                </a:solidFill>
                <a:effectLst/>
                <a:latin typeface="Montserrat" panose="00000500000000000000" pitchFamily="2" charset="0"/>
              </a:rPr>
              <a:t> Number of seasons per TV show distribution</a:t>
            </a:r>
            <a:br>
              <a:rPr lang="en-US" sz="2200" b="1" dirty="0">
                <a:solidFill>
                  <a:srgbClr val="000000"/>
                </a:solidFill>
                <a:effectLst/>
                <a:latin typeface="Montserrat" panose="00000500000000000000" pitchFamily="2" charset="0"/>
              </a:rPr>
            </a:br>
            <a:endParaRPr lang="en-IN" sz="2200" b="1" dirty="0">
              <a:latin typeface="Montserrat" panose="00000500000000000000" pitchFamily="2" charset="0"/>
            </a:endParaRPr>
          </a:p>
        </p:txBody>
      </p:sp>
      <p:pic>
        <p:nvPicPr>
          <p:cNvPr id="14338" name="Picture 2">
            <a:extLst>
              <a:ext uri="{FF2B5EF4-FFF2-40B4-BE49-F238E27FC236}">
                <a16:creationId xmlns:a16="http://schemas.microsoft.com/office/drawing/2014/main" id="{2A9685F3-3D60-941A-FB98-4E9A5DFA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805" y="1360448"/>
            <a:ext cx="6070444" cy="33258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B0960A2E-C886-F1D2-4E54-058819C55E99}"/>
              </a:ext>
            </a:extLst>
          </p:cNvPr>
          <p:cNvGraphicFramePr>
            <a:graphicFrameLocks noGrp="1"/>
          </p:cNvGraphicFramePr>
          <p:nvPr>
            <p:extLst>
              <p:ext uri="{D42A27DB-BD31-4B8C-83A1-F6EECF244321}">
                <p14:modId xmlns:p14="http://schemas.microsoft.com/office/powerpoint/2010/main" val="3315047167"/>
              </p:ext>
            </p:extLst>
          </p:nvPr>
        </p:nvGraphicFramePr>
        <p:xfrm>
          <a:off x="475785" y="1461585"/>
          <a:ext cx="1918010" cy="3505200"/>
        </p:xfrm>
        <a:graphic>
          <a:graphicData uri="http://schemas.openxmlformats.org/drawingml/2006/table">
            <a:tbl>
              <a:tblPr firstRow="1" bandRow="1">
                <a:tableStyleId>{5C22544A-7EE6-4342-B048-85BDC9FD1C3A}</a:tableStyleId>
              </a:tblPr>
              <a:tblGrid>
                <a:gridCol w="1918010">
                  <a:extLst>
                    <a:ext uri="{9D8B030D-6E8A-4147-A177-3AD203B41FA5}">
                      <a16:colId xmlns:a16="http://schemas.microsoft.com/office/drawing/2014/main" val="3970532813"/>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Total season of tv shows is </a:t>
                      </a:r>
                      <a:r>
                        <a:rPr lang="en-US" sz="1400" b="0" i="0" u="none" strike="noStrike" cap="none" dirty="0" err="1">
                          <a:solidFill>
                            <a:schemeClr val="lt1"/>
                          </a:solidFill>
                          <a:effectLst/>
                          <a:latin typeface="Montserrat" panose="00000500000000000000" pitchFamily="2" charset="0"/>
                          <a:ea typeface="+mn-ea"/>
                          <a:cs typeface="+mn-cs"/>
                          <a:sym typeface="Arial"/>
                        </a:rPr>
                        <a:t>upto</a:t>
                      </a:r>
                      <a:r>
                        <a:rPr lang="en-US" sz="1400" b="0" i="0" u="none" strike="noStrike" cap="none" dirty="0">
                          <a:solidFill>
                            <a:schemeClr val="lt1"/>
                          </a:solidFill>
                          <a:effectLst/>
                          <a:latin typeface="Montserrat" panose="00000500000000000000" pitchFamily="2" charset="0"/>
                          <a:ea typeface="+mn-ea"/>
                          <a:cs typeface="+mn-cs"/>
                          <a:sym typeface="Arial"/>
                        </a:rPr>
                        <a:t> 16.</a:t>
                      </a:r>
                    </a:p>
                    <a:p>
                      <a:r>
                        <a:rPr lang="en-US" sz="1400" b="0" i="0" u="none" strike="noStrike" cap="none" dirty="0">
                          <a:solidFill>
                            <a:schemeClr val="lt1"/>
                          </a:solidFill>
                          <a:effectLst/>
                          <a:latin typeface="Montserrat" panose="00000500000000000000" pitchFamily="2" charset="0"/>
                          <a:ea typeface="+mn-ea"/>
                          <a:cs typeface="+mn-cs"/>
                          <a:sym typeface="Arial"/>
                        </a:rPr>
                        <a:t>Most of the season of tv shows is one This might mean that the majority of TV shows has only recently begun, and that further seasons are on the way.</a:t>
                      </a:r>
                    </a:p>
                    <a:p>
                      <a:r>
                        <a:rPr lang="en-US" sz="1400" b="0" i="0" u="none" strike="noStrike" cap="none" dirty="0">
                          <a:solidFill>
                            <a:schemeClr val="lt1"/>
                          </a:solidFill>
                          <a:effectLst/>
                          <a:latin typeface="Montserrat" panose="00000500000000000000" pitchFamily="2" charset="0"/>
                          <a:ea typeface="+mn-ea"/>
                          <a:cs typeface="+mn-cs"/>
                          <a:sym typeface="Arial"/>
                        </a:rPr>
                        <a:t>There are very few TV shows that have more than 8 seasons.</a:t>
                      </a:r>
                    </a:p>
                    <a:p>
                      <a:endParaRPr lang="en-IN" dirty="0"/>
                    </a:p>
                  </a:txBody>
                  <a:tcPr/>
                </a:tc>
                <a:extLst>
                  <a:ext uri="{0D108BD9-81ED-4DB2-BD59-A6C34878D82A}">
                    <a16:rowId xmlns:a16="http://schemas.microsoft.com/office/drawing/2014/main" val="1297688390"/>
                  </a:ext>
                </a:extLst>
              </a:tr>
            </a:tbl>
          </a:graphicData>
        </a:graphic>
      </p:graphicFrame>
    </p:spTree>
    <p:extLst>
      <p:ext uri="{BB962C8B-B14F-4D97-AF65-F5344CB8AC3E}">
        <p14:creationId xmlns:p14="http://schemas.microsoft.com/office/powerpoint/2010/main" val="342987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50AE-F41C-9616-503A-047BE84570DD}"/>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IN" sz="2600" b="1" dirty="0">
                <a:solidFill>
                  <a:srgbClr val="C00000"/>
                </a:solidFill>
                <a:effectLst/>
                <a:latin typeface="Montserrat" panose="00000500000000000000" pitchFamily="2" charset="0"/>
              </a:rPr>
              <a:t> Length distribution of movies</a:t>
            </a:r>
            <a:br>
              <a:rPr lang="en-IN" b="0" dirty="0">
                <a:solidFill>
                  <a:srgbClr val="000000"/>
                </a:solidFill>
                <a:effectLst/>
                <a:latin typeface="Courier New" panose="02070309020205020404" pitchFamily="49" charset="0"/>
              </a:rPr>
            </a:br>
            <a:endParaRPr lang="en-IN" dirty="0"/>
          </a:p>
        </p:txBody>
      </p:sp>
      <p:pic>
        <p:nvPicPr>
          <p:cNvPr id="15362" name="Picture 2">
            <a:extLst>
              <a:ext uri="{FF2B5EF4-FFF2-40B4-BE49-F238E27FC236}">
                <a16:creationId xmlns:a16="http://schemas.microsoft.com/office/drawing/2014/main" id="{1E5B5740-E258-65A7-217A-E1ABFE735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765" y="1405054"/>
            <a:ext cx="6089147" cy="32955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E98FEAC9-7D98-70AD-BCCF-E5F9F5891ECD}"/>
              </a:ext>
            </a:extLst>
          </p:cNvPr>
          <p:cNvGraphicFramePr>
            <a:graphicFrameLocks noGrp="1"/>
          </p:cNvGraphicFramePr>
          <p:nvPr>
            <p:extLst>
              <p:ext uri="{D42A27DB-BD31-4B8C-83A1-F6EECF244321}">
                <p14:modId xmlns:p14="http://schemas.microsoft.com/office/powerpoint/2010/main" val="2768158499"/>
              </p:ext>
            </p:extLst>
          </p:nvPr>
        </p:nvGraphicFramePr>
        <p:xfrm>
          <a:off x="535258" y="1469019"/>
          <a:ext cx="1776762" cy="3505200"/>
        </p:xfrm>
        <a:graphic>
          <a:graphicData uri="http://schemas.openxmlformats.org/drawingml/2006/table">
            <a:tbl>
              <a:tblPr firstRow="1" bandRow="1">
                <a:tableStyleId>{5C22544A-7EE6-4342-B048-85BDC9FD1C3A}</a:tableStyleId>
              </a:tblPr>
              <a:tblGrid>
                <a:gridCol w="1776762">
                  <a:extLst>
                    <a:ext uri="{9D8B030D-6E8A-4147-A177-3AD203B41FA5}">
                      <a16:colId xmlns:a16="http://schemas.microsoft.com/office/drawing/2014/main" val="1664528759"/>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The length of a movie may range from 3 min to 312 minutes.</a:t>
                      </a:r>
                    </a:p>
                    <a:p>
                      <a:r>
                        <a:rPr lang="en-US" sz="1400" b="0" i="0" u="none" strike="noStrike" cap="none" dirty="0">
                          <a:solidFill>
                            <a:schemeClr val="lt1"/>
                          </a:solidFill>
                          <a:effectLst/>
                          <a:latin typeface="Montserrat" panose="00000500000000000000" pitchFamily="2" charset="0"/>
                          <a:ea typeface="+mn-ea"/>
                          <a:cs typeface="+mn-cs"/>
                          <a:sym typeface="Arial"/>
                        </a:rPr>
                        <a:t>Most of the movie length between 50 to 150 min and there are very less movies </a:t>
                      </a:r>
                      <a:r>
                        <a:rPr lang="en-US" sz="1400" b="0" i="0" u="none" strike="noStrike" cap="none" dirty="0" err="1">
                          <a:solidFill>
                            <a:schemeClr val="lt1"/>
                          </a:solidFill>
                          <a:effectLst/>
                          <a:latin typeface="Montserrat" panose="00000500000000000000" pitchFamily="2" charset="0"/>
                          <a:ea typeface="+mn-ea"/>
                          <a:cs typeface="+mn-cs"/>
                          <a:sym typeface="Arial"/>
                        </a:rPr>
                        <a:t>hows</a:t>
                      </a:r>
                      <a:r>
                        <a:rPr lang="en-US" sz="1400" b="0" i="0" u="none" strike="noStrike" cap="none" dirty="0">
                          <a:solidFill>
                            <a:schemeClr val="lt1"/>
                          </a:solidFill>
                          <a:effectLst/>
                          <a:latin typeface="Montserrat" panose="00000500000000000000" pitchFamily="2" charset="0"/>
                          <a:ea typeface="+mn-ea"/>
                          <a:cs typeface="+mn-cs"/>
                          <a:sym typeface="Arial"/>
                        </a:rPr>
                        <a:t> length is above 200 min hence the distribution is almost normally distributed.</a:t>
                      </a:r>
                    </a:p>
                    <a:p>
                      <a:endParaRPr lang="en-IN" dirty="0"/>
                    </a:p>
                  </a:txBody>
                  <a:tcPr/>
                </a:tc>
                <a:extLst>
                  <a:ext uri="{0D108BD9-81ED-4DB2-BD59-A6C34878D82A}">
                    <a16:rowId xmlns:a16="http://schemas.microsoft.com/office/drawing/2014/main" val="7324800"/>
                  </a:ext>
                </a:extLst>
              </a:tr>
            </a:tbl>
          </a:graphicData>
        </a:graphic>
      </p:graphicFrame>
    </p:spTree>
    <p:extLst>
      <p:ext uri="{BB962C8B-B14F-4D97-AF65-F5344CB8AC3E}">
        <p14:creationId xmlns:p14="http://schemas.microsoft.com/office/powerpoint/2010/main" val="112455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AB1C-14A4-761D-08B1-6FBA3DA963E5}"/>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US" sz="2600" b="1" dirty="0">
                <a:solidFill>
                  <a:srgbClr val="C00000"/>
                </a:solidFill>
                <a:effectLst/>
                <a:latin typeface="Montserrat" panose="00000500000000000000" pitchFamily="2" charset="0"/>
              </a:rPr>
              <a:t> Top 10 genres for movies</a:t>
            </a:r>
            <a:br>
              <a:rPr lang="en-US" b="0" dirty="0">
                <a:solidFill>
                  <a:srgbClr val="000000"/>
                </a:solidFill>
                <a:effectLst/>
                <a:latin typeface="Courier New" panose="02070309020205020404" pitchFamily="49" charset="0"/>
              </a:rPr>
            </a:br>
            <a:endParaRPr lang="en-IN" dirty="0"/>
          </a:p>
        </p:txBody>
      </p:sp>
      <p:pic>
        <p:nvPicPr>
          <p:cNvPr id="16386" name="Picture 2">
            <a:extLst>
              <a:ext uri="{FF2B5EF4-FFF2-40B4-BE49-F238E27FC236}">
                <a16:creationId xmlns:a16="http://schemas.microsoft.com/office/drawing/2014/main" id="{F0A4F198-2EF1-7AEF-22E2-E119023B7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762" y="1479395"/>
            <a:ext cx="5557488" cy="33453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7178CC72-59A8-FC0C-640A-9E0AB20DDAA5}"/>
              </a:ext>
            </a:extLst>
          </p:cNvPr>
          <p:cNvGraphicFramePr>
            <a:graphicFrameLocks noGrp="1"/>
          </p:cNvGraphicFramePr>
          <p:nvPr>
            <p:extLst>
              <p:ext uri="{D42A27DB-BD31-4B8C-83A1-F6EECF244321}">
                <p14:modId xmlns:p14="http://schemas.microsoft.com/office/powerpoint/2010/main" val="2942959104"/>
              </p:ext>
            </p:extLst>
          </p:nvPr>
        </p:nvGraphicFramePr>
        <p:xfrm>
          <a:off x="535259" y="1379808"/>
          <a:ext cx="1977482" cy="3505200"/>
        </p:xfrm>
        <a:graphic>
          <a:graphicData uri="http://schemas.openxmlformats.org/drawingml/2006/table">
            <a:tbl>
              <a:tblPr firstRow="1" bandRow="1">
                <a:tableStyleId>{5C22544A-7EE6-4342-B048-85BDC9FD1C3A}</a:tableStyleId>
              </a:tblPr>
              <a:tblGrid>
                <a:gridCol w="1977482">
                  <a:extLst>
                    <a:ext uri="{9D8B030D-6E8A-4147-A177-3AD203B41FA5}">
                      <a16:colId xmlns:a16="http://schemas.microsoft.com/office/drawing/2014/main" val="471169286"/>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Drama genre have the highest number of movies where comedies genre have second highest and </a:t>
                      </a:r>
                      <a:r>
                        <a:rPr lang="en-US" sz="1400" b="0" i="0" u="none" strike="noStrike" cap="none" dirty="0" err="1">
                          <a:solidFill>
                            <a:schemeClr val="lt1"/>
                          </a:solidFill>
                          <a:effectLst/>
                          <a:latin typeface="Montserrat" panose="00000500000000000000" pitchFamily="2" charset="0"/>
                          <a:ea typeface="+mn-ea"/>
                          <a:cs typeface="+mn-cs"/>
                          <a:sym typeface="Arial"/>
                        </a:rPr>
                        <a:t>documentries</a:t>
                      </a:r>
                      <a:r>
                        <a:rPr lang="en-US" sz="1400" b="0" i="0" u="none" strike="noStrike" cap="none" dirty="0">
                          <a:solidFill>
                            <a:schemeClr val="lt1"/>
                          </a:solidFill>
                          <a:effectLst/>
                          <a:latin typeface="Montserrat" panose="00000500000000000000" pitchFamily="2" charset="0"/>
                          <a:ea typeface="+mn-ea"/>
                          <a:cs typeface="+mn-cs"/>
                          <a:sym typeface="Arial"/>
                        </a:rPr>
                        <a:t> genre have third highest in dataset.</a:t>
                      </a:r>
                    </a:p>
                    <a:p>
                      <a:r>
                        <a:rPr lang="en-US" sz="1400" b="0" i="0" u="none" strike="noStrike" cap="none" dirty="0" err="1">
                          <a:solidFill>
                            <a:schemeClr val="lt1"/>
                          </a:solidFill>
                          <a:effectLst/>
                          <a:latin typeface="Montserrat" panose="00000500000000000000" pitchFamily="2" charset="0"/>
                          <a:ea typeface="+mn-ea"/>
                          <a:cs typeface="+mn-cs"/>
                          <a:sym typeface="Arial"/>
                        </a:rPr>
                        <a:t>Calssic</a:t>
                      </a:r>
                      <a:r>
                        <a:rPr lang="en-US" sz="1400" b="0" i="0" u="none" strike="noStrike" cap="none" dirty="0">
                          <a:solidFill>
                            <a:schemeClr val="lt1"/>
                          </a:solidFill>
                          <a:effectLst/>
                          <a:latin typeface="Montserrat" panose="00000500000000000000" pitchFamily="2" charset="0"/>
                          <a:ea typeface="+mn-ea"/>
                          <a:cs typeface="+mn-cs"/>
                          <a:sym typeface="Arial"/>
                        </a:rPr>
                        <a:t> movies genre and movie genre have ninth &amp; tenth position respectively in dataset.</a:t>
                      </a:r>
                    </a:p>
                    <a:p>
                      <a:endParaRPr lang="en-IN" dirty="0"/>
                    </a:p>
                  </a:txBody>
                  <a:tcPr/>
                </a:tc>
                <a:extLst>
                  <a:ext uri="{0D108BD9-81ED-4DB2-BD59-A6C34878D82A}">
                    <a16:rowId xmlns:a16="http://schemas.microsoft.com/office/drawing/2014/main" val="106616167"/>
                  </a:ext>
                </a:extLst>
              </a:tr>
            </a:tbl>
          </a:graphicData>
        </a:graphic>
      </p:graphicFrame>
    </p:spTree>
    <p:extLst>
      <p:ext uri="{BB962C8B-B14F-4D97-AF65-F5344CB8AC3E}">
        <p14:creationId xmlns:p14="http://schemas.microsoft.com/office/powerpoint/2010/main" val="1631179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2466-5E7D-E40F-A10B-46A4D34DC2CD}"/>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US" sz="2600" b="1" dirty="0">
                <a:solidFill>
                  <a:srgbClr val="C00000"/>
                </a:solidFill>
                <a:effectLst/>
                <a:latin typeface="Montserrat" panose="00000500000000000000" pitchFamily="2" charset="0"/>
              </a:rPr>
              <a:t> Top 10 genres for TV Shows</a:t>
            </a:r>
            <a:br>
              <a:rPr lang="en-US" b="0" dirty="0">
                <a:solidFill>
                  <a:srgbClr val="000000"/>
                </a:solidFill>
                <a:effectLst/>
                <a:latin typeface="Courier New" panose="02070309020205020404" pitchFamily="49" charset="0"/>
              </a:rPr>
            </a:br>
            <a:endParaRPr lang="en-IN" dirty="0"/>
          </a:p>
        </p:txBody>
      </p:sp>
      <p:pic>
        <p:nvPicPr>
          <p:cNvPr id="17410" name="Picture 2">
            <a:extLst>
              <a:ext uri="{FF2B5EF4-FFF2-40B4-BE49-F238E27FC236}">
                <a16:creationId xmlns:a16="http://schemas.microsoft.com/office/drawing/2014/main" id="{9FDBF9A3-1425-7AFB-EBB0-26A4D5489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009" y="1442224"/>
            <a:ext cx="5387665" cy="3449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92281474-66E4-2C22-960E-1126F3FDD290}"/>
              </a:ext>
            </a:extLst>
          </p:cNvPr>
          <p:cNvGraphicFramePr>
            <a:graphicFrameLocks noGrp="1"/>
          </p:cNvGraphicFramePr>
          <p:nvPr>
            <p:extLst>
              <p:ext uri="{D42A27DB-BD31-4B8C-83A1-F6EECF244321}">
                <p14:modId xmlns:p14="http://schemas.microsoft.com/office/powerpoint/2010/main" val="4127293983"/>
              </p:ext>
            </p:extLst>
          </p:nvPr>
        </p:nvGraphicFramePr>
        <p:xfrm>
          <a:off x="661639" y="1528491"/>
          <a:ext cx="2148468" cy="3505200"/>
        </p:xfrm>
        <a:graphic>
          <a:graphicData uri="http://schemas.openxmlformats.org/drawingml/2006/table">
            <a:tbl>
              <a:tblPr firstRow="1" bandRow="1">
                <a:tableStyleId>{5C22544A-7EE6-4342-B048-85BDC9FD1C3A}</a:tableStyleId>
              </a:tblPr>
              <a:tblGrid>
                <a:gridCol w="2148468">
                  <a:extLst>
                    <a:ext uri="{9D8B030D-6E8A-4147-A177-3AD203B41FA5}">
                      <a16:colId xmlns:a16="http://schemas.microsoft.com/office/drawing/2014/main" val="2985621361"/>
                    </a:ext>
                  </a:extLst>
                </a:gridCol>
              </a:tblGrid>
              <a:tr h="3169984">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International genre have the highest number of TV Shows where crime genre have second highest and kids genre have third highest in dataset.</a:t>
                      </a:r>
                    </a:p>
                    <a:p>
                      <a:r>
                        <a:rPr lang="en-US" sz="1400" b="0" i="0" u="none" strike="noStrike" cap="none" dirty="0">
                          <a:solidFill>
                            <a:schemeClr val="lt1"/>
                          </a:solidFill>
                          <a:effectLst/>
                          <a:latin typeface="Montserrat" panose="00000500000000000000" pitchFamily="2" charset="0"/>
                          <a:ea typeface="+mn-ea"/>
                          <a:cs typeface="+mn-cs"/>
                          <a:sym typeface="Arial"/>
                        </a:rPr>
                        <a:t>Dramas genre and </a:t>
                      </a:r>
                      <a:r>
                        <a:rPr lang="en-US" sz="1400" b="0" i="0" u="none" strike="noStrike" cap="none" dirty="0" err="1">
                          <a:solidFill>
                            <a:schemeClr val="lt1"/>
                          </a:solidFill>
                          <a:effectLst/>
                          <a:latin typeface="Montserrat" panose="00000500000000000000" pitchFamily="2" charset="0"/>
                          <a:ea typeface="+mn-ea"/>
                          <a:cs typeface="+mn-cs"/>
                          <a:sym typeface="Arial"/>
                        </a:rPr>
                        <a:t>action&amp;adventure</a:t>
                      </a:r>
                      <a:r>
                        <a:rPr lang="en-US" sz="1400" b="0" i="0" u="none" strike="noStrike" cap="none" dirty="0">
                          <a:solidFill>
                            <a:schemeClr val="lt1"/>
                          </a:solidFill>
                          <a:effectLst/>
                          <a:latin typeface="Montserrat" panose="00000500000000000000" pitchFamily="2" charset="0"/>
                          <a:ea typeface="+mn-ea"/>
                          <a:cs typeface="+mn-cs"/>
                          <a:sym typeface="Arial"/>
                        </a:rPr>
                        <a:t> genre have ninth &amp; tenth position respectively in dataset.</a:t>
                      </a:r>
                    </a:p>
                    <a:p>
                      <a:br>
                        <a:rPr lang="en-US" dirty="0"/>
                      </a:br>
                      <a:endParaRPr lang="en-IN" dirty="0"/>
                    </a:p>
                  </a:txBody>
                  <a:tcPr/>
                </a:tc>
                <a:extLst>
                  <a:ext uri="{0D108BD9-81ED-4DB2-BD59-A6C34878D82A}">
                    <a16:rowId xmlns:a16="http://schemas.microsoft.com/office/drawing/2014/main" val="1085338195"/>
                  </a:ext>
                </a:extLst>
              </a:tr>
            </a:tbl>
          </a:graphicData>
        </a:graphic>
      </p:graphicFrame>
    </p:spTree>
    <p:extLst>
      <p:ext uri="{BB962C8B-B14F-4D97-AF65-F5344CB8AC3E}">
        <p14:creationId xmlns:p14="http://schemas.microsoft.com/office/powerpoint/2010/main" val="276368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02E6-953A-313D-BA34-BDAE8928C576}"/>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a:t>
            </a:r>
            <a:r>
              <a:rPr lang="en-IN" sz="2600" b="1" dirty="0">
                <a:solidFill>
                  <a:srgbClr val="C00000"/>
                </a:solidFill>
                <a:effectLst/>
                <a:latin typeface="Montserrat" panose="00000500000000000000" pitchFamily="2" charset="0"/>
              </a:rPr>
              <a:t> Top 10 movie directors</a:t>
            </a:r>
            <a:br>
              <a:rPr lang="en-IN" b="0" dirty="0">
                <a:solidFill>
                  <a:srgbClr val="000000"/>
                </a:solidFill>
                <a:effectLst/>
                <a:latin typeface="Courier New" panose="02070309020205020404" pitchFamily="49" charset="0"/>
              </a:rPr>
            </a:br>
            <a:endParaRPr lang="en-IN" dirty="0"/>
          </a:p>
        </p:txBody>
      </p:sp>
      <p:pic>
        <p:nvPicPr>
          <p:cNvPr id="18434" name="Picture 2">
            <a:extLst>
              <a:ext uri="{FF2B5EF4-FFF2-40B4-BE49-F238E27FC236}">
                <a16:creationId xmlns:a16="http://schemas.microsoft.com/office/drawing/2014/main" id="{FE4B4653-C0FD-0B8F-26EB-ADBF866C4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844" y="1516567"/>
            <a:ext cx="6004119" cy="32784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340AF3DD-887F-33C7-589A-E5DA407EF17E}"/>
              </a:ext>
            </a:extLst>
          </p:cNvPr>
          <p:cNvGraphicFramePr>
            <a:graphicFrameLocks noGrp="1"/>
          </p:cNvGraphicFramePr>
          <p:nvPr>
            <p:extLst>
              <p:ext uri="{D42A27DB-BD31-4B8C-83A1-F6EECF244321}">
                <p14:modId xmlns:p14="http://schemas.microsoft.com/office/powerpoint/2010/main" val="3198481553"/>
              </p:ext>
            </p:extLst>
          </p:nvPr>
        </p:nvGraphicFramePr>
        <p:xfrm>
          <a:off x="661639" y="1331147"/>
          <a:ext cx="1620644" cy="3505200"/>
        </p:xfrm>
        <a:graphic>
          <a:graphicData uri="http://schemas.openxmlformats.org/drawingml/2006/table">
            <a:tbl>
              <a:tblPr firstRow="1" bandRow="1">
                <a:tableStyleId>{5C22544A-7EE6-4342-B048-85BDC9FD1C3A}</a:tableStyleId>
              </a:tblPr>
              <a:tblGrid>
                <a:gridCol w="1620644">
                  <a:extLst>
                    <a:ext uri="{9D8B030D-6E8A-4147-A177-3AD203B41FA5}">
                      <a16:colId xmlns:a16="http://schemas.microsoft.com/office/drawing/2014/main" val="3998118903"/>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Raul Campos and Jan Suter have </a:t>
                      </a:r>
                      <a:r>
                        <a:rPr lang="en-US" sz="1400" b="0" i="0" u="none" strike="noStrike" cap="none" dirty="0" err="1">
                          <a:solidFill>
                            <a:schemeClr val="lt1"/>
                          </a:solidFill>
                          <a:effectLst/>
                          <a:latin typeface="Montserrat" panose="00000500000000000000" pitchFamily="2" charset="0"/>
                          <a:ea typeface="+mn-ea"/>
                          <a:cs typeface="+mn-cs"/>
                          <a:sym typeface="Arial"/>
                        </a:rPr>
                        <a:t>togather</a:t>
                      </a:r>
                      <a:r>
                        <a:rPr lang="en-US" sz="1400" b="0" i="0" u="none" strike="noStrike" cap="none" dirty="0">
                          <a:solidFill>
                            <a:schemeClr val="lt1"/>
                          </a:solidFill>
                          <a:effectLst/>
                          <a:latin typeface="Montserrat" panose="00000500000000000000" pitchFamily="2" charset="0"/>
                          <a:ea typeface="+mn-ea"/>
                          <a:cs typeface="+mn-cs"/>
                          <a:sym typeface="Arial"/>
                        </a:rPr>
                        <a:t> directed in 18 movies which is have the highest number of movies where Marcus </a:t>
                      </a:r>
                      <a:r>
                        <a:rPr lang="en-US" sz="1400" b="0" i="0" u="none" strike="noStrike" cap="none" dirty="0" err="1">
                          <a:solidFill>
                            <a:schemeClr val="lt1"/>
                          </a:solidFill>
                          <a:effectLst/>
                          <a:latin typeface="Montserrat" panose="00000500000000000000" pitchFamily="2" charset="0"/>
                          <a:ea typeface="+mn-ea"/>
                          <a:cs typeface="+mn-cs"/>
                          <a:sym typeface="Arial"/>
                        </a:rPr>
                        <a:t>Raboy</a:t>
                      </a:r>
                      <a:r>
                        <a:rPr lang="en-US" sz="1400" b="0" i="0" u="none" strike="noStrike" cap="none" dirty="0">
                          <a:solidFill>
                            <a:schemeClr val="lt1"/>
                          </a:solidFill>
                          <a:effectLst/>
                          <a:latin typeface="Montserrat" panose="00000500000000000000" pitchFamily="2" charset="0"/>
                          <a:ea typeface="+mn-ea"/>
                          <a:cs typeface="+mn-cs"/>
                          <a:sym typeface="Arial"/>
                        </a:rPr>
                        <a:t> have second highest and Jay </a:t>
                      </a:r>
                      <a:r>
                        <a:rPr lang="en-US" sz="1400" b="0" i="0" u="none" strike="noStrike" cap="none" dirty="0" err="1">
                          <a:solidFill>
                            <a:schemeClr val="lt1"/>
                          </a:solidFill>
                          <a:effectLst/>
                          <a:latin typeface="Montserrat" panose="00000500000000000000" pitchFamily="2" charset="0"/>
                          <a:ea typeface="+mn-ea"/>
                          <a:cs typeface="+mn-cs"/>
                          <a:sym typeface="Arial"/>
                        </a:rPr>
                        <a:t>Keras</a:t>
                      </a:r>
                      <a:r>
                        <a:rPr lang="en-US" sz="1400" b="0" i="0" u="none" strike="noStrike" cap="none" dirty="0">
                          <a:solidFill>
                            <a:schemeClr val="lt1"/>
                          </a:solidFill>
                          <a:effectLst/>
                          <a:latin typeface="Montserrat" panose="00000500000000000000" pitchFamily="2" charset="0"/>
                          <a:ea typeface="+mn-ea"/>
                          <a:cs typeface="+mn-cs"/>
                          <a:sym typeface="Arial"/>
                        </a:rPr>
                        <a:t> have third highest in dataset.</a:t>
                      </a:r>
                    </a:p>
                    <a:p>
                      <a:endParaRPr lang="en-IN" dirty="0"/>
                    </a:p>
                  </a:txBody>
                  <a:tcPr/>
                </a:tc>
                <a:extLst>
                  <a:ext uri="{0D108BD9-81ED-4DB2-BD59-A6C34878D82A}">
                    <a16:rowId xmlns:a16="http://schemas.microsoft.com/office/drawing/2014/main" val="2175983448"/>
                  </a:ext>
                </a:extLst>
              </a:tr>
            </a:tbl>
          </a:graphicData>
        </a:graphic>
      </p:graphicFrame>
    </p:spTree>
    <p:extLst>
      <p:ext uri="{BB962C8B-B14F-4D97-AF65-F5344CB8AC3E}">
        <p14:creationId xmlns:p14="http://schemas.microsoft.com/office/powerpoint/2010/main" val="964636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53F-9F26-BF14-A838-A27B174C19A1}"/>
              </a:ext>
            </a:extLst>
          </p:cNvPr>
          <p:cNvSpPr>
            <a:spLocks noGrp="1"/>
          </p:cNvSpPr>
          <p:nvPr>
            <p:ph type="title"/>
          </p:nvPr>
        </p:nvSpPr>
        <p:spPr/>
        <p:txBody>
          <a:bodyPr/>
          <a:lstStyle/>
          <a:p>
            <a:r>
              <a:rPr lang="en-IN" sz="2600" b="1" dirty="0">
                <a:solidFill>
                  <a:srgbClr val="C00000"/>
                </a:solidFill>
                <a:latin typeface="Montserrat" panose="00000500000000000000" pitchFamily="2" charset="0"/>
              </a:rPr>
              <a:t>Bivariate - </a:t>
            </a:r>
            <a:r>
              <a:rPr lang="en-US" sz="2600" b="1" dirty="0">
                <a:solidFill>
                  <a:srgbClr val="C00000"/>
                </a:solidFill>
                <a:effectLst/>
                <a:latin typeface="Montserrat" panose="00000500000000000000" pitchFamily="2" charset="0"/>
              </a:rPr>
              <a:t>Top 10 TV Show directors</a:t>
            </a:r>
            <a:br>
              <a:rPr lang="en-US" sz="2600" b="1" dirty="0">
                <a:solidFill>
                  <a:srgbClr val="C00000"/>
                </a:solidFill>
                <a:effectLst/>
                <a:latin typeface="Montserrat" panose="00000500000000000000" pitchFamily="2" charset="0"/>
              </a:rPr>
            </a:br>
            <a:endParaRPr lang="en-IN" sz="2600" b="1" dirty="0">
              <a:solidFill>
                <a:srgbClr val="C00000"/>
              </a:solidFill>
              <a:latin typeface="Montserrat" panose="00000500000000000000" pitchFamily="2" charset="0"/>
            </a:endParaRPr>
          </a:p>
        </p:txBody>
      </p:sp>
      <p:pic>
        <p:nvPicPr>
          <p:cNvPr id="19458" name="Picture 2">
            <a:extLst>
              <a:ext uri="{FF2B5EF4-FFF2-40B4-BE49-F238E27FC236}">
                <a16:creationId xmlns:a16="http://schemas.microsoft.com/office/drawing/2014/main" id="{382141D4-FB2C-22C7-1F69-457CB0746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511" y="1486829"/>
            <a:ext cx="5672789" cy="32116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BC9C37C6-AB55-4091-3381-04103BD26EAE}"/>
              </a:ext>
            </a:extLst>
          </p:cNvPr>
          <p:cNvGraphicFramePr>
            <a:graphicFrameLocks noGrp="1"/>
          </p:cNvGraphicFramePr>
          <p:nvPr>
            <p:extLst>
              <p:ext uri="{D42A27DB-BD31-4B8C-83A1-F6EECF244321}">
                <p14:modId xmlns:p14="http://schemas.microsoft.com/office/powerpoint/2010/main" val="841406298"/>
              </p:ext>
            </p:extLst>
          </p:nvPr>
        </p:nvGraphicFramePr>
        <p:xfrm>
          <a:off x="505522" y="1558228"/>
          <a:ext cx="1791629" cy="3078480"/>
        </p:xfrm>
        <a:graphic>
          <a:graphicData uri="http://schemas.openxmlformats.org/drawingml/2006/table">
            <a:tbl>
              <a:tblPr firstRow="1" bandRow="1">
                <a:tableStyleId>{5C22544A-7EE6-4342-B048-85BDC9FD1C3A}</a:tableStyleId>
              </a:tblPr>
              <a:tblGrid>
                <a:gridCol w="1791629">
                  <a:extLst>
                    <a:ext uri="{9D8B030D-6E8A-4147-A177-3AD203B41FA5}">
                      <a16:colId xmlns:a16="http://schemas.microsoft.com/office/drawing/2014/main" val="24632747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Alastair </a:t>
                      </a:r>
                      <a:r>
                        <a:rPr lang="en-US" sz="1400" b="0" i="0" u="none" strike="noStrike" cap="none" dirty="0" err="1">
                          <a:solidFill>
                            <a:schemeClr val="lt1"/>
                          </a:solidFill>
                          <a:effectLst/>
                          <a:latin typeface="Montserrat" panose="00000500000000000000" pitchFamily="2" charset="0"/>
                          <a:ea typeface="+mn-ea"/>
                          <a:cs typeface="+mn-cs"/>
                          <a:sym typeface="Arial"/>
                        </a:rPr>
                        <a:t>Fothergill</a:t>
                      </a:r>
                      <a:r>
                        <a:rPr lang="en-US" sz="1400" b="0" i="0" u="none" strike="noStrike" cap="none" dirty="0">
                          <a:solidFill>
                            <a:schemeClr val="lt1"/>
                          </a:solidFill>
                          <a:effectLst/>
                          <a:latin typeface="Montserrat" panose="00000500000000000000" pitchFamily="2" charset="0"/>
                          <a:ea typeface="+mn-ea"/>
                          <a:cs typeface="+mn-cs"/>
                          <a:sym typeface="Arial"/>
                        </a:rPr>
                        <a:t> has directed three TV shows, the most of any director.</a:t>
                      </a:r>
                    </a:p>
                    <a:p>
                      <a:r>
                        <a:rPr lang="en-US" sz="1400" b="0" i="0" u="none" strike="noStrike" cap="none" dirty="0">
                          <a:solidFill>
                            <a:schemeClr val="lt1"/>
                          </a:solidFill>
                          <a:effectLst/>
                          <a:latin typeface="Montserrat" panose="00000500000000000000" pitchFamily="2" charset="0"/>
                          <a:ea typeface="+mn-ea"/>
                          <a:cs typeface="+mn-cs"/>
                          <a:sym typeface="Arial"/>
                        </a:rPr>
                        <a:t>Only six directors have directed more than one television show, remaining all directors direct only one TV shows.</a:t>
                      </a:r>
                    </a:p>
                    <a:p>
                      <a:endParaRPr lang="en-IN" dirty="0"/>
                    </a:p>
                  </a:txBody>
                  <a:tcPr/>
                </a:tc>
                <a:extLst>
                  <a:ext uri="{0D108BD9-81ED-4DB2-BD59-A6C34878D82A}">
                    <a16:rowId xmlns:a16="http://schemas.microsoft.com/office/drawing/2014/main" val="449982386"/>
                  </a:ext>
                </a:extLst>
              </a:tr>
            </a:tbl>
          </a:graphicData>
        </a:graphic>
      </p:graphicFrame>
    </p:spTree>
    <p:extLst>
      <p:ext uri="{BB962C8B-B14F-4D97-AF65-F5344CB8AC3E}">
        <p14:creationId xmlns:p14="http://schemas.microsoft.com/office/powerpoint/2010/main" val="132465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EB8-7A5E-E76A-6B6A-FF440D2E0A09}"/>
              </a:ext>
            </a:extLst>
          </p:cNvPr>
          <p:cNvSpPr>
            <a:spLocks noGrp="1"/>
          </p:cNvSpPr>
          <p:nvPr>
            <p:ph type="title"/>
          </p:nvPr>
        </p:nvSpPr>
        <p:spPr/>
        <p:txBody>
          <a:bodyPr/>
          <a:lstStyle/>
          <a:p>
            <a:r>
              <a:rPr lang="en-IN" sz="1800" b="1" dirty="0">
                <a:solidFill>
                  <a:srgbClr val="C00000"/>
                </a:solidFill>
                <a:latin typeface="Montserrat" panose="00000500000000000000" pitchFamily="2" charset="0"/>
              </a:rPr>
              <a:t>Bivariate - </a:t>
            </a:r>
            <a:r>
              <a:rPr lang="en-US" sz="1800" b="1" dirty="0">
                <a:solidFill>
                  <a:srgbClr val="C00000"/>
                </a:solidFill>
                <a:effectLst/>
                <a:latin typeface="Montserrat" panose="00000500000000000000" pitchFamily="2" charset="0"/>
              </a:rPr>
              <a:t>Actors who have appeared in highest number of movies</a:t>
            </a:r>
            <a:br>
              <a:rPr lang="en-US" b="0" dirty="0">
                <a:solidFill>
                  <a:srgbClr val="000000"/>
                </a:solidFill>
                <a:effectLst/>
                <a:latin typeface="Courier New" panose="02070309020205020404" pitchFamily="49" charset="0"/>
              </a:rPr>
            </a:br>
            <a:endParaRPr lang="en-IN" dirty="0"/>
          </a:p>
        </p:txBody>
      </p:sp>
      <p:pic>
        <p:nvPicPr>
          <p:cNvPr id="20482" name="Picture 2">
            <a:extLst>
              <a:ext uri="{FF2B5EF4-FFF2-40B4-BE49-F238E27FC236}">
                <a16:creationId xmlns:a16="http://schemas.microsoft.com/office/drawing/2014/main" id="{B242680F-7052-735D-6CAB-AE5E70FFB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65" y="1017726"/>
            <a:ext cx="6690035" cy="41257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052B2E99-F931-D210-16C2-BC2939F3496E}"/>
              </a:ext>
            </a:extLst>
          </p:cNvPr>
          <p:cNvGraphicFramePr>
            <a:graphicFrameLocks noGrp="1"/>
          </p:cNvGraphicFramePr>
          <p:nvPr>
            <p:extLst>
              <p:ext uri="{D42A27DB-BD31-4B8C-83A1-F6EECF244321}">
                <p14:modId xmlns:p14="http://schemas.microsoft.com/office/powerpoint/2010/main" val="1188611665"/>
              </p:ext>
            </p:extLst>
          </p:nvPr>
        </p:nvGraphicFramePr>
        <p:xfrm>
          <a:off x="311700" y="1231126"/>
          <a:ext cx="1844202" cy="3718560"/>
        </p:xfrm>
        <a:graphic>
          <a:graphicData uri="http://schemas.openxmlformats.org/drawingml/2006/table">
            <a:tbl>
              <a:tblPr firstRow="1" bandRow="1">
                <a:tableStyleId>{5C22544A-7EE6-4342-B048-85BDC9FD1C3A}</a:tableStyleId>
              </a:tblPr>
              <a:tblGrid>
                <a:gridCol w="1844202">
                  <a:extLst>
                    <a:ext uri="{9D8B030D-6E8A-4147-A177-3AD203B41FA5}">
                      <a16:colId xmlns:a16="http://schemas.microsoft.com/office/drawing/2014/main" val="238695599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lt1"/>
                          </a:solidFill>
                          <a:effectLst/>
                          <a:latin typeface="Montserrat" panose="00000500000000000000" pitchFamily="2" charset="0"/>
                          <a:ea typeface="+mn-ea"/>
                          <a:cs typeface="+mn-cs"/>
                          <a:sym typeface="Arial"/>
                        </a:rPr>
                        <a:t>Top one actor in movies are Samuel West who appeared in 10 movies and second highest actor are jeff Dunham who appeared in 7 movies and third highest actor of movies are Craig </a:t>
                      </a:r>
                      <a:r>
                        <a:rPr lang="en-US" sz="1400" b="0" i="0" u="none" strike="noStrike" cap="none" dirty="0" err="1">
                          <a:solidFill>
                            <a:schemeClr val="lt1"/>
                          </a:solidFill>
                          <a:effectLst/>
                          <a:latin typeface="Montserrat" panose="00000500000000000000" pitchFamily="2" charset="0"/>
                          <a:ea typeface="+mn-ea"/>
                          <a:cs typeface="+mn-cs"/>
                          <a:sym typeface="Arial"/>
                        </a:rPr>
                        <a:t>Sechler</a:t>
                      </a:r>
                      <a:r>
                        <a:rPr lang="en-US" sz="1400" b="0" i="0" u="none" strike="noStrike" cap="none" dirty="0">
                          <a:solidFill>
                            <a:schemeClr val="lt1"/>
                          </a:solidFill>
                          <a:effectLst/>
                          <a:latin typeface="Montserrat" panose="00000500000000000000" pitchFamily="2" charset="0"/>
                          <a:ea typeface="+mn-ea"/>
                          <a:cs typeface="+mn-cs"/>
                          <a:sym typeface="Arial"/>
                        </a:rPr>
                        <a:t> and Kevin Hart who appeared in 6 movies equally.</a:t>
                      </a:r>
                    </a:p>
                    <a:p>
                      <a:endParaRPr lang="en-IN" dirty="0"/>
                    </a:p>
                  </a:txBody>
                  <a:tcPr/>
                </a:tc>
                <a:extLst>
                  <a:ext uri="{0D108BD9-81ED-4DB2-BD59-A6C34878D82A}">
                    <a16:rowId xmlns:a16="http://schemas.microsoft.com/office/drawing/2014/main" val="217156256"/>
                  </a:ext>
                </a:extLst>
              </a:tr>
            </a:tbl>
          </a:graphicData>
        </a:graphic>
      </p:graphicFrame>
    </p:spTree>
    <p:extLst>
      <p:ext uri="{BB962C8B-B14F-4D97-AF65-F5344CB8AC3E}">
        <p14:creationId xmlns:p14="http://schemas.microsoft.com/office/powerpoint/2010/main" val="214906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893-BAE0-8A78-B014-DE8B218948BE}"/>
              </a:ext>
            </a:extLst>
          </p:cNvPr>
          <p:cNvSpPr>
            <a:spLocks noGrp="1"/>
          </p:cNvSpPr>
          <p:nvPr>
            <p:ph type="title"/>
          </p:nvPr>
        </p:nvSpPr>
        <p:spPr/>
        <p:txBody>
          <a:bodyPr/>
          <a:lstStyle/>
          <a:p>
            <a:r>
              <a:rPr lang="en-IN" sz="1800" b="1" dirty="0">
                <a:solidFill>
                  <a:srgbClr val="C00000"/>
                </a:solidFill>
                <a:latin typeface="Montserrat" panose="00000500000000000000" pitchFamily="2" charset="0"/>
              </a:rPr>
              <a:t>Bivariate - </a:t>
            </a:r>
            <a:r>
              <a:rPr lang="en-US" sz="1800" b="1" dirty="0">
                <a:solidFill>
                  <a:srgbClr val="C00000"/>
                </a:solidFill>
                <a:effectLst/>
                <a:latin typeface="Montserrat" panose="00000500000000000000" pitchFamily="2" charset="0"/>
              </a:rPr>
              <a:t>Actors who have appeared in highest number of TV Shows</a:t>
            </a:r>
            <a:br>
              <a:rPr lang="en-US" b="0" dirty="0">
                <a:solidFill>
                  <a:srgbClr val="000000"/>
                </a:solidFill>
                <a:effectLst/>
                <a:latin typeface="Courier New" panose="02070309020205020404" pitchFamily="49" charset="0"/>
              </a:rPr>
            </a:br>
            <a:endParaRPr lang="en-IN" dirty="0"/>
          </a:p>
        </p:txBody>
      </p:sp>
      <p:pic>
        <p:nvPicPr>
          <p:cNvPr id="21506" name="Picture 2">
            <a:extLst>
              <a:ext uri="{FF2B5EF4-FFF2-40B4-BE49-F238E27FC236}">
                <a16:creationId xmlns:a16="http://schemas.microsoft.com/office/drawing/2014/main" id="{3F1B4312-2CA8-7762-59F8-58F8A9B1B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936" y="1243013"/>
            <a:ext cx="6222381" cy="3789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8889C539-3C31-7F9B-FF7C-7CECA13E1C26}"/>
              </a:ext>
            </a:extLst>
          </p:cNvPr>
          <p:cNvGraphicFramePr>
            <a:graphicFrameLocks noGrp="1"/>
          </p:cNvGraphicFramePr>
          <p:nvPr>
            <p:extLst>
              <p:ext uri="{D42A27DB-BD31-4B8C-83A1-F6EECF244321}">
                <p14:modId xmlns:p14="http://schemas.microsoft.com/office/powerpoint/2010/main" val="576106785"/>
              </p:ext>
            </p:extLst>
          </p:nvPr>
        </p:nvGraphicFramePr>
        <p:xfrm>
          <a:off x="401444" y="1409545"/>
          <a:ext cx="1932878" cy="3505200"/>
        </p:xfrm>
        <a:graphic>
          <a:graphicData uri="http://schemas.openxmlformats.org/drawingml/2006/table">
            <a:tbl>
              <a:tblPr firstRow="1" bandRow="1">
                <a:tableStyleId>{5C22544A-7EE6-4342-B048-85BDC9FD1C3A}</a:tableStyleId>
              </a:tblPr>
              <a:tblGrid>
                <a:gridCol w="1932878">
                  <a:extLst>
                    <a:ext uri="{9D8B030D-6E8A-4147-A177-3AD203B41FA5}">
                      <a16:colId xmlns:a16="http://schemas.microsoft.com/office/drawing/2014/main" val="1534588212"/>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David Attenborough has appeared in 13 TV shows, followed by Michela Luci, Jamie Watson, Anna Claire Bartlam, Dante Zee, Eric Peterson with 4 TV shows.</a:t>
                      </a:r>
                    </a:p>
                    <a:p>
                      <a:r>
                        <a:rPr lang="en-US" sz="1400" b="0" i="0" u="none" strike="noStrike" cap="none" dirty="0">
                          <a:solidFill>
                            <a:schemeClr val="lt1"/>
                          </a:solidFill>
                          <a:effectLst/>
                          <a:latin typeface="Montserrat" panose="00000500000000000000" pitchFamily="2" charset="0"/>
                          <a:ea typeface="+mn-ea"/>
                          <a:cs typeface="+mn-cs"/>
                          <a:sym typeface="Arial"/>
                        </a:rPr>
                        <a:t>remaining actors from third to tenth position have equally appeared 2 Tv Shows.</a:t>
                      </a:r>
                    </a:p>
                    <a:p>
                      <a:endParaRPr lang="en-IN" dirty="0"/>
                    </a:p>
                  </a:txBody>
                  <a:tcPr/>
                </a:tc>
                <a:extLst>
                  <a:ext uri="{0D108BD9-81ED-4DB2-BD59-A6C34878D82A}">
                    <a16:rowId xmlns:a16="http://schemas.microsoft.com/office/drawing/2014/main" val="4006937859"/>
                  </a:ext>
                </a:extLst>
              </a:tr>
            </a:tbl>
          </a:graphicData>
        </a:graphic>
      </p:graphicFrame>
    </p:spTree>
    <p:extLst>
      <p:ext uri="{BB962C8B-B14F-4D97-AF65-F5344CB8AC3E}">
        <p14:creationId xmlns:p14="http://schemas.microsoft.com/office/powerpoint/2010/main" val="3822015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67DD-07FB-8F31-CDF5-0F0EED5AFC4A}"/>
              </a:ext>
            </a:extLst>
          </p:cNvPr>
          <p:cNvSpPr>
            <a:spLocks noGrp="1"/>
          </p:cNvSpPr>
          <p:nvPr>
            <p:ph type="title"/>
          </p:nvPr>
        </p:nvSpPr>
        <p:spPr/>
        <p:txBody>
          <a:bodyPr/>
          <a:lstStyle/>
          <a:p>
            <a:r>
              <a:rPr lang="en-IN" b="1" i="0" dirty="0">
                <a:solidFill>
                  <a:srgbClr val="C00000"/>
                </a:solidFill>
                <a:effectLst/>
                <a:latin typeface="Montserrat" panose="00000500000000000000" pitchFamily="2" charset="0"/>
              </a:rPr>
              <a:t>Multivariate - Correlation Heatmap</a:t>
            </a:r>
            <a:br>
              <a:rPr lang="en-IN" b="0" i="0" dirty="0">
                <a:solidFill>
                  <a:srgbClr val="212121"/>
                </a:solidFill>
                <a:effectLst/>
                <a:latin typeface="Roboto" panose="02000000000000000000" pitchFamily="2" charset="0"/>
              </a:rPr>
            </a:br>
            <a:br>
              <a:rPr lang="en-IN" b="0" i="0" dirty="0">
                <a:solidFill>
                  <a:srgbClr val="212121"/>
                </a:solidFill>
                <a:effectLst/>
                <a:latin typeface="Roboto" panose="02000000000000000000" pitchFamily="2" charset="0"/>
              </a:rPr>
            </a:br>
            <a:endParaRPr lang="en-IN" dirty="0"/>
          </a:p>
        </p:txBody>
      </p:sp>
      <p:pic>
        <p:nvPicPr>
          <p:cNvPr id="22530" name="Picture 2">
            <a:extLst>
              <a:ext uri="{FF2B5EF4-FFF2-40B4-BE49-F238E27FC236}">
                <a16:creationId xmlns:a16="http://schemas.microsoft.com/office/drawing/2014/main" id="{3183B182-9055-BDC8-1A3E-4CCE97D6D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698" y="1323278"/>
            <a:ext cx="5716858" cy="35758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EED9B990-41D5-D272-20D5-5BD3BFF17A88}"/>
              </a:ext>
            </a:extLst>
          </p:cNvPr>
          <p:cNvGraphicFramePr>
            <a:graphicFrameLocks noGrp="1"/>
          </p:cNvGraphicFramePr>
          <p:nvPr>
            <p:extLst>
              <p:ext uri="{D42A27DB-BD31-4B8C-83A1-F6EECF244321}">
                <p14:modId xmlns:p14="http://schemas.microsoft.com/office/powerpoint/2010/main" val="1916971186"/>
              </p:ext>
            </p:extLst>
          </p:nvPr>
        </p:nvGraphicFramePr>
        <p:xfrm>
          <a:off x="617034" y="1323278"/>
          <a:ext cx="1843668" cy="3291840"/>
        </p:xfrm>
        <a:graphic>
          <a:graphicData uri="http://schemas.openxmlformats.org/drawingml/2006/table">
            <a:tbl>
              <a:tblPr firstRow="1" bandRow="1">
                <a:tableStyleId>{5C22544A-7EE6-4342-B048-85BDC9FD1C3A}</a:tableStyleId>
              </a:tblPr>
              <a:tblGrid>
                <a:gridCol w="1843668">
                  <a:extLst>
                    <a:ext uri="{9D8B030D-6E8A-4147-A177-3AD203B41FA5}">
                      <a16:colId xmlns:a16="http://schemas.microsoft.com/office/drawing/2014/main" val="1357413518"/>
                    </a:ext>
                  </a:extLst>
                </a:gridCol>
              </a:tblGrid>
              <a:tr h="370840">
                <a:tc>
                  <a:txBody>
                    <a:bodyPr/>
                    <a:lstStyle/>
                    <a:p>
                      <a:r>
                        <a:rPr lang="en-US" sz="1400" b="0" i="0" u="none" strike="noStrike" cap="none" dirty="0">
                          <a:solidFill>
                            <a:schemeClr val="lt1"/>
                          </a:solidFill>
                          <a:effectLst/>
                          <a:latin typeface="Montserrat" panose="00000500000000000000" pitchFamily="2" charset="0"/>
                          <a:ea typeface="+mn-ea"/>
                          <a:cs typeface="+mn-cs"/>
                          <a:sym typeface="Arial"/>
                        </a:rPr>
                        <a:t>Most of the country targeted their customer in adult age category then after secondly young adults targeted.</a:t>
                      </a:r>
                    </a:p>
                    <a:p>
                      <a:r>
                        <a:rPr lang="en-US" sz="1400" b="0" i="0" u="none" strike="noStrike" cap="none" dirty="0">
                          <a:solidFill>
                            <a:schemeClr val="lt1"/>
                          </a:solidFill>
                          <a:effectLst/>
                          <a:latin typeface="Montserrat" panose="00000500000000000000" pitchFamily="2" charset="0"/>
                          <a:ea typeface="+mn-ea"/>
                          <a:cs typeface="+mn-cs"/>
                          <a:sym typeface="Arial"/>
                        </a:rPr>
                        <a:t>Most of the country less targeted to teens age category in that India &amp; </a:t>
                      </a:r>
                      <a:r>
                        <a:rPr lang="en-US" sz="1400" b="0" i="0" u="none" strike="noStrike" cap="none" dirty="0" err="1">
                          <a:solidFill>
                            <a:schemeClr val="lt1"/>
                          </a:solidFill>
                          <a:effectLst/>
                          <a:latin typeface="Montserrat" panose="00000500000000000000" pitchFamily="2" charset="0"/>
                          <a:ea typeface="+mn-ea"/>
                          <a:cs typeface="+mn-cs"/>
                          <a:sym typeface="Arial"/>
                        </a:rPr>
                        <a:t>spain</a:t>
                      </a:r>
                      <a:r>
                        <a:rPr lang="en-US" sz="1400" b="0" i="0" u="none" strike="noStrike" cap="none" dirty="0">
                          <a:solidFill>
                            <a:schemeClr val="lt1"/>
                          </a:solidFill>
                          <a:effectLst/>
                          <a:latin typeface="Montserrat" panose="00000500000000000000" pitchFamily="2" charset="0"/>
                          <a:ea typeface="+mn-ea"/>
                          <a:cs typeface="+mn-cs"/>
                          <a:sym typeface="Arial"/>
                        </a:rPr>
                        <a:t> have 0% targeted.</a:t>
                      </a:r>
                    </a:p>
                    <a:p>
                      <a:endParaRPr lang="en-IN" dirty="0"/>
                    </a:p>
                  </a:txBody>
                  <a:tcPr/>
                </a:tc>
                <a:extLst>
                  <a:ext uri="{0D108BD9-81ED-4DB2-BD59-A6C34878D82A}">
                    <a16:rowId xmlns:a16="http://schemas.microsoft.com/office/drawing/2014/main" val="1277578373"/>
                  </a:ext>
                </a:extLst>
              </a:tr>
            </a:tbl>
          </a:graphicData>
        </a:graphic>
      </p:graphicFrame>
    </p:spTree>
    <p:extLst>
      <p:ext uri="{BB962C8B-B14F-4D97-AF65-F5344CB8AC3E}">
        <p14:creationId xmlns:p14="http://schemas.microsoft.com/office/powerpoint/2010/main" val="295802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9380-EC20-C63B-6EA2-BEBD03BFD9A9}"/>
              </a:ext>
            </a:extLst>
          </p:cNvPr>
          <p:cNvSpPr>
            <a:spLocks noGrp="1"/>
          </p:cNvSpPr>
          <p:nvPr>
            <p:ph type="title"/>
          </p:nvPr>
        </p:nvSpPr>
        <p:spPr>
          <a:xfrm>
            <a:off x="311700" y="147659"/>
            <a:ext cx="8520600" cy="572700"/>
          </a:xfrm>
        </p:spPr>
        <p:txBody>
          <a:bodyPr/>
          <a:lstStyle/>
          <a:p>
            <a:r>
              <a:rPr lang="en-IN" b="1" dirty="0"/>
              <a:t>Data </a:t>
            </a:r>
            <a:r>
              <a:rPr lang="en-IN" b="1" dirty="0" err="1"/>
              <a:t>Preprocessing</a:t>
            </a:r>
            <a:br>
              <a:rPr lang="en-IN" dirty="0"/>
            </a:br>
            <a:endParaRPr lang="en-IN" dirty="0"/>
          </a:p>
        </p:txBody>
      </p:sp>
      <p:sp>
        <p:nvSpPr>
          <p:cNvPr id="6" name="Text Placeholder 5">
            <a:extLst>
              <a:ext uri="{FF2B5EF4-FFF2-40B4-BE49-F238E27FC236}">
                <a16:creationId xmlns:a16="http://schemas.microsoft.com/office/drawing/2014/main" id="{FDB8F964-C285-A03C-FEBD-741AD1C78590}"/>
              </a:ext>
            </a:extLst>
          </p:cNvPr>
          <p:cNvSpPr>
            <a:spLocks noGrp="1"/>
          </p:cNvSpPr>
          <p:nvPr>
            <p:ph type="body" idx="1"/>
          </p:nvPr>
        </p:nvSpPr>
        <p:spPr>
          <a:xfrm>
            <a:off x="311700" y="863550"/>
            <a:ext cx="8520600" cy="4279950"/>
          </a:xfrm>
        </p:spPr>
        <p:txBody>
          <a:bodyPr/>
          <a:lstStyle/>
          <a:p>
            <a:pPr marL="114300" indent="0">
              <a:buNone/>
            </a:pPr>
            <a:r>
              <a:rPr lang="en-US" sz="1300" b="0" i="0" dirty="0">
                <a:solidFill>
                  <a:srgbClr val="212121"/>
                </a:solidFill>
                <a:effectLst/>
                <a:latin typeface="Montserrat" panose="00000500000000000000" pitchFamily="2" charset="0"/>
              </a:rPr>
              <a:t>Data preprocessing is a process of preparing the raw data and making it suitable for a machine learning model. It is the first and crucial step while creating a machine learning model.</a:t>
            </a:r>
          </a:p>
          <a:p>
            <a:pPr marL="114300" indent="0">
              <a:buNone/>
            </a:pPr>
            <a:r>
              <a:rPr lang="en-US" sz="1300" dirty="0">
                <a:solidFill>
                  <a:srgbClr val="212121"/>
                </a:solidFill>
                <a:latin typeface="Montserrat" panose="00000500000000000000" pitchFamily="2" charset="0"/>
              </a:rPr>
              <a:t>Below is some steps:-</a:t>
            </a:r>
          </a:p>
          <a:p>
            <a:pPr marL="114300" indent="0" algn="l">
              <a:buNone/>
            </a:pPr>
            <a:r>
              <a:rPr lang="en-US" sz="1300" b="1" dirty="0">
                <a:solidFill>
                  <a:srgbClr val="212121"/>
                </a:solidFill>
                <a:latin typeface="Montserrat" panose="00000500000000000000" pitchFamily="2" charset="0"/>
              </a:rPr>
              <a:t>1. </a:t>
            </a:r>
            <a:r>
              <a:rPr lang="en-US" sz="1300" b="1" i="0" dirty="0">
                <a:solidFill>
                  <a:srgbClr val="212121"/>
                </a:solidFill>
                <a:effectLst/>
                <a:latin typeface="Montserrat" panose="00000500000000000000" pitchFamily="2" charset="0"/>
              </a:rPr>
              <a:t>Remove </a:t>
            </a:r>
            <a:r>
              <a:rPr lang="en-US" sz="1300" b="1" i="0" dirty="0" err="1">
                <a:solidFill>
                  <a:srgbClr val="212121"/>
                </a:solidFill>
                <a:effectLst/>
                <a:latin typeface="Montserrat" panose="00000500000000000000" pitchFamily="2" charset="0"/>
              </a:rPr>
              <a:t>stopwords</a:t>
            </a:r>
            <a:r>
              <a:rPr lang="en-US" sz="1300" b="1" i="0" dirty="0">
                <a:solidFill>
                  <a:srgbClr val="212121"/>
                </a:solidFill>
                <a:effectLst/>
                <a:latin typeface="Montserrat" panose="00000500000000000000" pitchFamily="2" charset="0"/>
              </a:rPr>
              <a:t> and lower case:- Stop words</a:t>
            </a:r>
            <a:r>
              <a:rPr lang="en-US" sz="1300" b="0" i="0" dirty="0">
                <a:solidFill>
                  <a:srgbClr val="212121"/>
                </a:solidFill>
                <a:effectLst/>
                <a:latin typeface="Montserrat" panose="00000500000000000000" pitchFamily="2" charset="0"/>
              </a:rPr>
              <a:t> are words that are commonly used in a language but do not convey much meaning on their own, such as "a," "an," "the," and "is." These words can add noise to the data and can sometimes affect the performance of NLP models, so they are often removed as a pre-processing step.</a:t>
            </a:r>
          </a:p>
          <a:p>
            <a:pPr marL="114300" indent="0" algn="l">
              <a:buNone/>
            </a:pPr>
            <a:r>
              <a:rPr lang="en-US" sz="1300" b="1" i="0" dirty="0">
                <a:solidFill>
                  <a:srgbClr val="212121"/>
                </a:solidFill>
                <a:effectLst/>
                <a:latin typeface="Montserrat" panose="00000500000000000000" pitchFamily="2" charset="0"/>
              </a:rPr>
              <a:t>Lowercasing words</a:t>
            </a:r>
            <a:r>
              <a:rPr lang="en-US" sz="1300" b="0" i="0" dirty="0">
                <a:solidFill>
                  <a:srgbClr val="212121"/>
                </a:solidFill>
                <a:effectLst/>
                <a:latin typeface="Montserrat" panose="00000500000000000000" pitchFamily="2" charset="0"/>
              </a:rPr>
              <a:t> is the process of converting all the words in a text to lowercase. This is a common pre-processing step in NLP tasks, as it.</a:t>
            </a:r>
          </a:p>
          <a:p>
            <a:pPr marL="114300" indent="0" algn="l">
              <a:buNone/>
            </a:pPr>
            <a:endParaRPr lang="en-US" sz="1300" b="0" i="0" dirty="0">
              <a:solidFill>
                <a:srgbClr val="212121"/>
              </a:solidFill>
              <a:effectLst/>
              <a:latin typeface="Montserrat" panose="00000500000000000000" pitchFamily="2" charset="0"/>
            </a:endParaRPr>
          </a:p>
          <a:p>
            <a:pPr marL="114300" indent="0" algn="l">
              <a:buNone/>
            </a:pPr>
            <a:r>
              <a:rPr lang="en-US" sz="1300" b="1" dirty="0">
                <a:solidFill>
                  <a:srgbClr val="212121"/>
                </a:solidFill>
                <a:latin typeface="Montserrat" panose="00000500000000000000" pitchFamily="2" charset="0"/>
              </a:rPr>
              <a:t>2.</a:t>
            </a:r>
            <a:r>
              <a:rPr lang="en-IN" sz="1300" b="1" i="0" dirty="0">
                <a:solidFill>
                  <a:srgbClr val="212121"/>
                </a:solidFill>
                <a:effectLst/>
                <a:latin typeface="Montserrat" panose="00000500000000000000" pitchFamily="2" charset="0"/>
              </a:rPr>
              <a:t> Removing non-ASCII characters:- </a:t>
            </a:r>
            <a:r>
              <a:rPr lang="en-US" sz="1300" b="0" i="0" dirty="0">
                <a:solidFill>
                  <a:srgbClr val="212121"/>
                </a:solidFill>
                <a:effectLst/>
                <a:latin typeface="Montserrat" panose="00000500000000000000" pitchFamily="2" charset="0"/>
              </a:rPr>
              <a:t>Non-ASCII characters are those that are not encoded in ASCII, such as Unicode, EBCDIC, etc. ASCII is limited to 128 characters.</a:t>
            </a:r>
          </a:p>
          <a:p>
            <a:pPr marL="114300" indent="0" algn="l">
              <a:buNone/>
            </a:pPr>
            <a:r>
              <a:rPr lang="en-US" sz="1300" b="0" i="0" dirty="0">
                <a:solidFill>
                  <a:srgbClr val="212121"/>
                </a:solidFill>
                <a:effectLst/>
                <a:latin typeface="Montserrat" panose="00000500000000000000" pitchFamily="2" charset="0"/>
              </a:rPr>
              <a:t>This approach uses a Regular Expression to remove the Non-ASCII characters from the string.</a:t>
            </a:r>
          </a:p>
          <a:p>
            <a:pPr marL="114300" indent="0" algn="l">
              <a:buNone/>
            </a:pPr>
            <a:r>
              <a:rPr lang="en-US" sz="1300" b="0" i="0" dirty="0">
                <a:solidFill>
                  <a:srgbClr val="212121"/>
                </a:solidFill>
                <a:effectLst/>
                <a:latin typeface="Montserrat" panose="00000500000000000000" pitchFamily="2" charset="0"/>
              </a:rPr>
              <a:t>Only characters that have values from zero to 127 are valid.</a:t>
            </a:r>
          </a:p>
          <a:p>
            <a:pPr marL="114300" indent="0" algn="l">
              <a:buNone/>
            </a:pPr>
            <a:endParaRPr lang="en-US" sz="1300"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3. </a:t>
            </a:r>
            <a:r>
              <a:rPr lang="en-IN" sz="1300" b="1" i="0" dirty="0">
                <a:solidFill>
                  <a:srgbClr val="212121"/>
                </a:solidFill>
                <a:effectLst/>
                <a:latin typeface="Montserrat" panose="00000500000000000000" pitchFamily="2" charset="0"/>
              </a:rPr>
              <a:t>Remove punctuations:- </a:t>
            </a:r>
            <a:r>
              <a:rPr lang="en-US" sz="1300" b="0" i="0" dirty="0">
                <a:solidFill>
                  <a:srgbClr val="212121"/>
                </a:solidFill>
                <a:effectLst/>
                <a:latin typeface="Montserrat" panose="00000500000000000000" pitchFamily="2" charset="0"/>
              </a:rPr>
              <a:t> Punctuation marks like periods, commas, and exclamation points can add noise to the data and can sometimes be treated as separate tokens, which can affect the performance of NLP models.</a:t>
            </a:r>
            <a:endParaRPr lang="en-IN" sz="1300" b="1" i="0" dirty="0">
              <a:solidFill>
                <a:srgbClr val="212121"/>
              </a:solidFill>
              <a:effectLst/>
              <a:latin typeface="Montserrat" panose="00000500000000000000" pitchFamily="2" charset="0"/>
            </a:endParaRPr>
          </a:p>
          <a:p>
            <a:pPr marL="114300" indent="0" algn="l">
              <a:buNone/>
            </a:pPr>
            <a:endParaRPr lang="en-US" sz="1300" b="0" i="0" dirty="0">
              <a:solidFill>
                <a:srgbClr val="212121"/>
              </a:solidFill>
              <a:effectLst/>
              <a:latin typeface="Montserrat" panose="00000500000000000000" pitchFamily="2" charset="0"/>
            </a:endParaRPr>
          </a:p>
          <a:p>
            <a:pPr marL="114300" indent="0">
              <a:buNone/>
            </a:pPr>
            <a:endParaRPr lang="en-IN" sz="1400" b="0" i="0" dirty="0">
              <a:solidFill>
                <a:srgbClr val="212121"/>
              </a:solidFill>
              <a:effectLst/>
              <a:latin typeface="Montserrat" panose="00000500000000000000" pitchFamily="2" charset="0"/>
            </a:endParaRPr>
          </a:p>
          <a:p>
            <a:pPr marL="114300" indent="0" algn="l">
              <a:buNone/>
            </a:pPr>
            <a:endParaRPr lang="en-US" sz="1400" b="0" i="0" dirty="0">
              <a:solidFill>
                <a:srgbClr val="212121"/>
              </a:solidFill>
              <a:effectLst/>
              <a:latin typeface="Montserrat" panose="00000500000000000000" pitchFamily="2" charset="0"/>
            </a:endParaRPr>
          </a:p>
          <a:p>
            <a:pPr marL="114300" indent="0">
              <a:buNone/>
            </a:pPr>
            <a:endParaRPr lang="en-US" sz="1400" b="0" i="0" dirty="0">
              <a:solidFill>
                <a:srgbClr val="212121"/>
              </a:solidFill>
              <a:effectLst/>
              <a:latin typeface="Montserrat" panose="00000500000000000000" pitchFamily="2" charset="0"/>
            </a:endParaRPr>
          </a:p>
          <a:p>
            <a:pPr marL="114300" indent="0">
              <a:buNone/>
            </a:pPr>
            <a:endParaRPr lang="en-IN" sz="1400" dirty="0">
              <a:solidFill>
                <a:srgbClr val="C00000"/>
              </a:solidFill>
              <a:latin typeface="Montserrat" panose="00000500000000000000" pitchFamily="2" charset="0"/>
            </a:endParaRPr>
          </a:p>
        </p:txBody>
      </p:sp>
    </p:spTree>
    <p:extLst>
      <p:ext uri="{BB962C8B-B14F-4D97-AF65-F5344CB8AC3E}">
        <p14:creationId xmlns:p14="http://schemas.microsoft.com/office/powerpoint/2010/main" val="224276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81CE-B75A-CEC4-EEF8-9F051FAE7AA0}"/>
              </a:ext>
            </a:extLst>
          </p:cNvPr>
          <p:cNvSpPr>
            <a:spLocks noGrp="1"/>
          </p:cNvSpPr>
          <p:nvPr>
            <p:ph type="title"/>
          </p:nvPr>
        </p:nvSpPr>
        <p:spPr>
          <a:xfrm>
            <a:off x="311700" y="65884"/>
            <a:ext cx="8520600" cy="572700"/>
          </a:xfrm>
        </p:spPr>
        <p:txBody>
          <a:bodyPr/>
          <a:lstStyle/>
          <a:p>
            <a:r>
              <a:rPr lang="en-IN" b="1" dirty="0">
                <a:latin typeface="Montserrat" panose="00000500000000000000" pitchFamily="2" charset="0"/>
              </a:rPr>
              <a:t>Introduction</a:t>
            </a:r>
          </a:p>
        </p:txBody>
      </p:sp>
      <p:sp>
        <p:nvSpPr>
          <p:cNvPr id="3" name="Text Placeholder 2">
            <a:extLst>
              <a:ext uri="{FF2B5EF4-FFF2-40B4-BE49-F238E27FC236}">
                <a16:creationId xmlns:a16="http://schemas.microsoft.com/office/drawing/2014/main" id="{598FE8D3-8971-C916-2BE0-513C3F7804C3}"/>
              </a:ext>
            </a:extLst>
          </p:cNvPr>
          <p:cNvSpPr>
            <a:spLocks noGrp="1"/>
          </p:cNvSpPr>
          <p:nvPr>
            <p:ph type="body" idx="1"/>
          </p:nvPr>
        </p:nvSpPr>
        <p:spPr>
          <a:xfrm>
            <a:off x="177885" y="638584"/>
            <a:ext cx="8520600" cy="4504916"/>
          </a:xfrm>
        </p:spPr>
        <p:txBody>
          <a:bodyPr/>
          <a:lstStyle/>
          <a:p>
            <a:pPr marL="114300" indent="0" algn="just">
              <a:buNone/>
            </a:pPr>
            <a:r>
              <a:rPr lang="en-US" sz="1280" b="0" i="0" u="none" strike="noStrike" baseline="0" dirty="0">
                <a:solidFill>
                  <a:srgbClr val="000000"/>
                </a:solidFill>
                <a:latin typeface="Montserrat" panose="00000500000000000000" pitchFamily="2" charset="0"/>
              </a:rPr>
              <a:t>Unsupervised Learning is a machine learning technique in which the model is not supervised by the training set instead we find hidden patterns and insight from the given data. It is a machine learning technique in which model are trained on the unlabeled data set without any supervision. A cluster is a collection of elements that are similar to each other but dissimilar to the elements belonging to other clusters. </a:t>
            </a:r>
            <a:r>
              <a:rPr lang="en-IN" sz="1280" dirty="0">
                <a:solidFill>
                  <a:schemeClr val="bg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Netflix is a company that manages a large collection of TV shows and movies, streaming it anytime via online. This business is profitable because users make a monthly payment to access the platform. However, customers can cancel their subscriptions at any time. Therefore, the company must keep the users hooked on the platform and not lose their interest. This is where recommendation systems start to play an important role, providing valuable suggestions to users is essential.</a:t>
            </a:r>
            <a:r>
              <a:rPr lang="en-IN" sz="1280" dirty="0">
                <a:effectLst/>
                <a:latin typeface="Montserrat" panose="00000500000000000000" pitchFamily="2" charset="0"/>
                <a:ea typeface="Calibri" panose="020F0502020204030204" pitchFamily="34" charset="0"/>
                <a:cs typeface="Times New Roman" panose="02020603050405020304" pitchFamily="18" charset="0"/>
              </a:rPr>
              <a:t> </a:t>
            </a:r>
            <a:r>
              <a:rPr lang="en-IN" sz="1280" dirty="0">
                <a:solidFill>
                  <a:schemeClr val="bg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Netflix’s recommendation system helps them increase their popularity among service providers as they help increase the number of items sold, offer a diverse selection of items, increase user satisfaction, as well as user loyalty to the company, and they are very helpful in getting a better understanding of what the user wants. Then it’s easier to get the user to make better decisions from a wide variety of movie products. With over 139 million paid subscribers (total viewer pool -300 million) across 190 countries, 15,400 titles across its regional libraries and 112 Emmy Award Nominations in 2018 — Netflix is the world’s leading Internet television network and the most-valued largest streaming service in the world. The amazing digital success story of Netflix is incomplete without the mention of its recommender systems that focus on personalization. There are several methods to create a list of recommendations according to your preferences. </a:t>
            </a:r>
          </a:p>
          <a:p>
            <a:pPr marL="114300" indent="0" algn="just">
              <a:buNone/>
            </a:pPr>
            <a:endParaRPr lang="en-IN" sz="1280" dirty="0">
              <a:solidFill>
                <a:schemeClr val="bg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p>
            <a:pPr marL="114300" indent="0">
              <a:buNone/>
            </a:pPr>
            <a:endParaRPr lang="en-IN" sz="1400" dirty="0">
              <a:latin typeface="Montserrat" panose="00000500000000000000" pitchFamily="2" charset="0"/>
            </a:endParaRPr>
          </a:p>
        </p:txBody>
      </p:sp>
    </p:spTree>
    <p:extLst>
      <p:ext uri="{BB962C8B-B14F-4D97-AF65-F5344CB8AC3E}">
        <p14:creationId xmlns:p14="http://schemas.microsoft.com/office/powerpoint/2010/main" val="120822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928673-1DD7-E4D3-96C1-5300457228F1}"/>
              </a:ext>
            </a:extLst>
          </p:cNvPr>
          <p:cNvSpPr>
            <a:spLocks noGrp="1"/>
          </p:cNvSpPr>
          <p:nvPr>
            <p:ph type="body" idx="1"/>
          </p:nvPr>
        </p:nvSpPr>
        <p:spPr>
          <a:xfrm>
            <a:off x="311700" y="0"/>
            <a:ext cx="8520600" cy="5143501"/>
          </a:xfrm>
        </p:spPr>
        <p:txBody>
          <a:bodyPr/>
          <a:lstStyle/>
          <a:p>
            <a:pPr marL="114300" indent="0">
              <a:buNone/>
            </a:pPr>
            <a:r>
              <a:rPr lang="en-IN" sz="1300" b="1" i="0" dirty="0">
                <a:solidFill>
                  <a:srgbClr val="212121"/>
                </a:solidFill>
                <a:effectLst/>
                <a:latin typeface="Montserrat" panose="00000500000000000000" pitchFamily="2" charset="0"/>
              </a:rPr>
              <a:t>4. Lemmatization:- </a:t>
            </a:r>
            <a:r>
              <a:rPr lang="en-US" sz="1300" b="0" i="0" dirty="0">
                <a:solidFill>
                  <a:srgbClr val="212121"/>
                </a:solidFill>
                <a:effectLst/>
                <a:latin typeface="Montserrat" panose="00000500000000000000" pitchFamily="2" charset="0"/>
              </a:rPr>
              <a:t>Lemmatization is the process of grouping together the different inflected forms of a word so they can be analyzed as a single </a:t>
            </a:r>
            <a:r>
              <a:rPr lang="en-US" sz="1300" b="0" i="0" dirty="0" err="1">
                <a:solidFill>
                  <a:srgbClr val="212121"/>
                </a:solidFill>
                <a:effectLst/>
                <a:latin typeface="Montserrat" panose="00000500000000000000" pitchFamily="2" charset="0"/>
              </a:rPr>
              <a:t>item.So</a:t>
            </a:r>
            <a:r>
              <a:rPr lang="en-US" sz="1300" b="0" i="0" dirty="0">
                <a:solidFill>
                  <a:srgbClr val="212121"/>
                </a:solidFill>
                <a:effectLst/>
                <a:latin typeface="Montserrat" panose="00000500000000000000" pitchFamily="2" charset="0"/>
              </a:rPr>
              <a:t> it links words with similar meanings to one word. This process allows to decrease noise and speed up the user's task.</a:t>
            </a:r>
          </a:p>
          <a:p>
            <a:pPr marL="114300" indent="0">
              <a:buNone/>
            </a:pPr>
            <a:endParaRPr lang="en-US" sz="1300"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5. </a:t>
            </a:r>
            <a:r>
              <a:rPr lang="en-IN" sz="1300" b="1" i="0" dirty="0">
                <a:solidFill>
                  <a:srgbClr val="212121"/>
                </a:solidFill>
                <a:effectLst/>
                <a:latin typeface="Montserrat" panose="00000500000000000000" pitchFamily="2" charset="0"/>
              </a:rPr>
              <a:t>Tokenization:- </a:t>
            </a:r>
            <a:r>
              <a:rPr lang="en-US" sz="1300" b="0" i="0" dirty="0">
                <a:solidFill>
                  <a:srgbClr val="212121"/>
                </a:solidFill>
                <a:effectLst/>
                <a:latin typeface="Montserrat" panose="00000500000000000000" pitchFamily="2" charset="0"/>
              </a:rPr>
              <a:t>Tokenization is splitting the input data into a sequence of meaningful parts, tokenization reduces risk from data breaches, helps foster trust with customers.</a:t>
            </a:r>
          </a:p>
          <a:p>
            <a:pPr marL="114300" indent="0">
              <a:buNone/>
            </a:pPr>
            <a:endParaRPr lang="en-US" sz="1300"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6. </a:t>
            </a:r>
            <a:r>
              <a:rPr lang="en-IN" sz="1300" b="1" i="0" dirty="0">
                <a:solidFill>
                  <a:srgbClr val="212121"/>
                </a:solidFill>
                <a:effectLst/>
                <a:latin typeface="Montserrat" panose="00000500000000000000" pitchFamily="2" charset="0"/>
              </a:rPr>
              <a:t>Text Vectorization:- </a:t>
            </a:r>
            <a:r>
              <a:rPr lang="en-US" sz="1300" b="0" i="0" dirty="0">
                <a:solidFill>
                  <a:srgbClr val="212121"/>
                </a:solidFill>
                <a:effectLst/>
                <a:latin typeface="Montserrat" panose="00000500000000000000" pitchFamily="2" charset="0"/>
              </a:rPr>
              <a:t>Word/Text vectorization is the process of representing words as numerical vectors. This is important in NLP tasks because most machine learning models expect numerical input and cannot work with raw text data directly. Word vectorization can also be used to measure the similarity between words using vector arithmetic. We can vectorize the corpus using </a:t>
            </a:r>
            <a:r>
              <a:rPr lang="en-US" sz="1300" b="1" i="0" dirty="0">
                <a:solidFill>
                  <a:srgbClr val="212121"/>
                </a:solidFill>
                <a:effectLst/>
                <a:latin typeface="Montserrat" panose="00000500000000000000" pitchFamily="2" charset="0"/>
              </a:rPr>
              <a:t>TFIDF</a:t>
            </a:r>
            <a:r>
              <a:rPr lang="en-US" sz="1300" b="0" i="0" dirty="0">
                <a:solidFill>
                  <a:srgbClr val="212121"/>
                </a:solidFill>
                <a:effectLst/>
                <a:latin typeface="Montserrat" panose="00000500000000000000" pitchFamily="2" charset="0"/>
              </a:rPr>
              <a:t> vectorizer, where TFIDF stands for </a:t>
            </a:r>
            <a:r>
              <a:rPr lang="en-US" sz="1300" b="1" i="0" dirty="0">
                <a:solidFill>
                  <a:srgbClr val="212121"/>
                </a:solidFill>
                <a:effectLst/>
                <a:latin typeface="Montserrat" panose="00000500000000000000" pitchFamily="2" charset="0"/>
              </a:rPr>
              <a:t>Term Frequency Inverse Document Frequency.</a:t>
            </a:r>
          </a:p>
          <a:p>
            <a:pPr marL="114300" indent="0">
              <a:buNone/>
            </a:pPr>
            <a:endParaRPr lang="en-US" sz="1300" b="1" dirty="0">
              <a:solidFill>
                <a:srgbClr val="212121"/>
              </a:solidFill>
              <a:latin typeface="Montserrat" panose="00000500000000000000" pitchFamily="2" charset="0"/>
            </a:endParaRPr>
          </a:p>
          <a:p>
            <a:pPr marL="114300" indent="0">
              <a:buNone/>
            </a:pPr>
            <a:r>
              <a:rPr lang="en-US" sz="1300" b="1" i="0" dirty="0">
                <a:solidFill>
                  <a:srgbClr val="212121"/>
                </a:solidFill>
                <a:effectLst/>
                <a:latin typeface="Montserrat" panose="00000500000000000000" pitchFamily="2" charset="0"/>
              </a:rPr>
              <a:t>7. </a:t>
            </a:r>
            <a:r>
              <a:rPr lang="en-IN" sz="1300" b="1" i="0" dirty="0">
                <a:solidFill>
                  <a:srgbClr val="212121"/>
                </a:solidFill>
                <a:effectLst/>
                <a:latin typeface="Montserrat" panose="00000500000000000000" pitchFamily="2" charset="0"/>
              </a:rPr>
              <a:t>Dimensionality reduction using PCA:- </a:t>
            </a:r>
            <a:r>
              <a:rPr lang="en-US" sz="1300" b="0" i="0" dirty="0">
                <a:solidFill>
                  <a:srgbClr val="212121"/>
                </a:solidFill>
                <a:effectLst/>
                <a:latin typeface="Montserrat" panose="00000500000000000000" pitchFamily="2" charset="0"/>
              </a:rPr>
              <a:t>Dimensionality reduction is the process of reducing the number of features or dimensions in a dataset while preserving as much information as possible.</a:t>
            </a:r>
            <a:endParaRPr lang="en-IN" sz="1300" b="0" i="0" dirty="0">
              <a:solidFill>
                <a:srgbClr val="212121"/>
              </a:solidFill>
              <a:effectLst/>
              <a:latin typeface="Montserrat" panose="00000500000000000000" pitchFamily="2" charset="0"/>
            </a:endParaRPr>
          </a:p>
          <a:p>
            <a:pPr marL="114300" indent="0">
              <a:buNone/>
            </a:pPr>
            <a:endParaRPr lang="en-US" sz="1300" b="0" i="0" dirty="0">
              <a:solidFill>
                <a:srgbClr val="212121"/>
              </a:solidFill>
              <a:effectLst/>
              <a:latin typeface="Montserrat" panose="00000500000000000000" pitchFamily="2" charset="0"/>
            </a:endParaRPr>
          </a:p>
          <a:p>
            <a:pPr marL="114300" indent="0">
              <a:buNone/>
            </a:pPr>
            <a:r>
              <a:rPr lang="en-US" sz="1300" b="0" i="0" dirty="0">
                <a:solidFill>
                  <a:srgbClr val="212121"/>
                </a:solidFill>
                <a:effectLst/>
                <a:latin typeface="Montserrat" panose="00000500000000000000" pitchFamily="2" charset="0"/>
              </a:rPr>
              <a:t>From this graph:- 100% variance explained by about nearly 7800 </a:t>
            </a:r>
          </a:p>
          <a:p>
            <a:pPr marL="114300" indent="0">
              <a:buNone/>
            </a:pPr>
            <a:r>
              <a:rPr lang="en-US" sz="1300" b="0" i="0" dirty="0">
                <a:solidFill>
                  <a:srgbClr val="212121"/>
                </a:solidFill>
                <a:effectLst/>
                <a:latin typeface="Montserrat" panose="00000500000000000000" pitchFamily="2" charset="0"/>
              </a:rPr>
              <a:t>components. There are almost 80% of the variance is explained </a:t>
            </a:r>
          </a:p>
          <a:p>
            <a:pPr marL="114300" indent="0">
              <a:buNone/>
            </a:pPr>
            <a:r>
              <a:rPr lang="en-US" sz="1300" b="0" i="0" dirty="0">
                <a:solidFill>
                  <a:srgbClr val="212121"/>
                </a:solidFill>
                <a:effectLst/>
                <a:latin typeface="Montserrat" panose="00000500000000000000" pitchFamily="2" charset="0"/>
              </a:rPr>
              <a:t>just by 4000 components. Hence to simplify the model, and </a:t>
            </a:r>
          </a:p>
          <a:p>
            <a:pPr marL="114300" indent="0">
              <a:buNone/>
            </a:pPr>
            <a:r>
              <a:rPr lang="en-US" sz="1300" b="0" i="0" dirty="0">
                <a:solidFill>
                  <a:srgbClr val="212121"/>
                </a:solidFill>
                <a:effectLst/>
                <a:latin typeface="Montserrat" panose="00000500000000000000" pitchFamily="2" charset="0"/>
              </a:rPr>
              <a:t>reduce dimensionality, we can take the top 4000 components, </a:t>
            </a:r>
          </a:p>
          <a:p>
            <a:pPr marL="114300" indent="0">
              <a:buNone/>
            </a:pPr>
            <a:r>
              <a:rPr lang="en-US" sz="1300" b="0" i="0" dirty="0">
                <a:solidFill>
                  <a:srgbClr val="212121"/>
                </a:solidFill>
                <a:effectLst/>
                <a:latin typeface="Montserrat" panose="00000500000000000000" pitchFamily="2" charset="0"/>
              </a:rPr>
              <a:t>which will still be able to capture more than 80% of variance.</a:t>
            </a:r>
          </a:p>
          <a:p>
            <a:pPr marL="114300" indent="0">
              <a:buNone/>
            </a:pPr>
            <a:endParaRPr lang="en-US" sz="1400" b="0" i="0" dirty="0">
              <a:solidFill>
                <a:srgbClr val="212121"/>
              </a:solidFill>
              <a:effectLst/>
              <a:latin typeface="Roboto" panose="02000000000000000000" pitchFamily="2" charset="0"/>
            </a:endParaRPr>
          </a:p>
          <a:p>
            <a:pPr marL="114300" indent="0">
              <a:buNone/>
            </a:pPr>
            <a:endParaRPr lang="en-US" sz="1400" b="0" i="0" dirty="0">
              <a:solidFill>
                <a:srgbClr val="212121"/>
              </a:solidFill>
              <a:effectLst/>
              <a:latin typeface="Roboto" panose="02000000000000000000" pitchFamily="2" charset="0"/>
            </a:endParaRPr>
          </a:p>
          <a:p>
            <a:pPr marL="114300" indent="0">
              <a:buNone/>
            </a:pPr>
            <a:endParaRPr lang="en-IN" sz="1400" b="0" i="0" dirty="0">
              <a:solidFill>
                <a:srgbClr val="212121"/>
              </a:solidFill>
              <a:effectLst/>
              <a:latin typeface="Roboto" panose="02000000000000000000" pitchFamily="2" charset="0"/>
            </a:endParaRPr>
          </a:p>
          <a:p>
            <a:pPr marL="114300" indent="0">
              <a:buNone/>
            </a:pPr>
            <a:endParaRPr lang="en-IN" sz="1400" b="0" i="0" dirty="0">
              <a:solidFill>
                <a:srgbClr val="212121"/>
              </a:solidFill>
              <a:effectLst/>
              <a:latin typeface="Roboto" panose="02000000000000000000" pitchFamily="2" charset="0"/>
            </a:endParaRPr>
          </a:p>
          <a:p>
            <a:pPr marL="114300" indent="0">
              <a:buNone/>
            </a:pPr>
            <a:endParaRPr lang="en-IN" sz="1300" b="1" i="0" dirty="0">
              <a:solidFill>
                <a:srgbClr val="212121"/>
              </a:solidFill>
              <a:effectLst/>
              <a:latin typeface="Montserrat" panose="00000500000000000000" pitchFamily="2" charset="0"/>
            </a:endParaRPr>
          </a:p>
          <a:p>
            <a:pPr marL="114300" indent="0">
              <a:buNone/>
            </a:pPr>
            <a:endParaRPr lang="en-IN" dirty="0">
              <a:solidFill>
                <a:schemeClr val="bg1">
                  <a:lumMod val="50000"/>
                </a:schemeClr>
              </a:solidFill>
            </a:endParaRPr>
          </a:p>
        </p:txBody>
      </p:sp>
      <p:pic>
        <p:nvPicPr>
          <p:cNvPr id="2050" name="Picture 2">
            <a:extLst>
              <a:ext uri="{FF2B5EF4-FFF2-40B4-BE49-F238E27FC236}">
                <a16:creationId xmlns:a16="http://schemas.microsoft.com/office/drawing/2014/main" id="{F7F7BF19-F827-0645-3D0B-044D6CB03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015" y="3533775"/>
            <a:ext cx="290728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5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670B-CB9C-F104-9C97-61B3B2433F85}"/>
              </a:ext>
            </a:extLst>
          </p:cNvPr>
          <p:cNvSpPr>
            <a:spLocks noGrp="1"/>
          </p:cNvSpPr>
          <p:nvPr>
            <p:ph type="title"/>
          </p:nvPr>
        </p:nvSpPr>
        <p:spPr>
          <a:xfrm>
            <a:off x="311700" y="88186"/>
            <a:ext cx="8520600" cy="572700"/>
          </a:xfrm>
        </p:spPr>
        <p:txBody>
          <a:bodyPr/>
          <a:lstStyle/>
          <a:p>
            <a:r>
              <a:rPr lang="en-IN" b="1" dirty="0">
                <a:latin typeface="Montserrat" panose="00000500000000000000" pitchFamily="2" charset="0"/>
              </a:rPr>
              <a:t>ML Model Implementation</a:t>
            </a:r>
          </a:p>
        </p:txBody>
      </p:sp>
      <p:sp>
        <p:nvSpPr>
          <p:cNvPr id="3" name="Text Placeholder 2">
            <a:extLst>
              <a:ext uri="{FF2B5EF4-FFF2-40B4-BE49-F238E27FC236}">
                <a16:creationId xmlns:a16="http://schemas.microsoft.com/office/drawing/2014/main" id="{C0F1B55E-4F95-E827-D1DA-511CB593384F}"/>
              </a:ext>
            </a:extLst>
          </p:cNvPr>
          <p:cNvSpPr>
            <a:spLocks noGrp="1"/>
          </p:cNvSpPr>
          <p:nvPr>
            <p:ph type="body" idx="1"/>
          </p:nvPr>
        </p:nvSpPr>
        <p:spPr>
          <a:xfrm>
            <a:off x="311700" y="660886"/>
            <a:ext cx="8520600" cy="4482614"/>
          </a:xfrm>
        </p:spPr>
        <p:txBody>
          <a:bodyPr/>
          <a:lstStyle/>
          <a:p>
            <a:pPr marL="114300" indent="0">
              <a:buNone/>
            </a:pPr>
            <a:r>
              <a:rPr lang="en-IN" sz="1300" b="1" i="0" dirty="0">
                <a:solidFill>
                  <a:srgbClr val="212121"/>
                </a:solidFill>
                <a:effectLst/>
                <a:latin typeface="Montserrat" panose="00000500000000000000" pitchFamily="2" charset="0"/>
              </a:rPr>
              <a:t>1. K-Means Clustering</a:t>
            </a:r>
            <a:endParaRPr lang="en-IN" sz="1300" b="0" i="0" dirty="0">
              <a:solidFill>
                <a:srgbClr val="212121"/>
              </a:solidFill>
              <a:effectLst/>
              <a:latin typeface="Montserrat" panose="00000500000000000000" pitchFamily="2" charset="0"/>
            </a:endParaRPr>
          </a:p>
          <a:p>
            <a:pPr marL="114300" indent="0">
              <a:buNone/>
            </a:pPr>
            <a:r>
              <a:rPr lang="en-US" sz="1300" b="0" i="0" dirty="0">
                <a:solidFill>
                  <a:srgbClr val="212121"/>
                </a:solidFill>
                <a:effectLst/>
                <a:latin typeface="Montserrat" panose="00000500000000000000" pitchFamily="2" charset="0"/>
              </a:rPr>
              <a:t>K-means clustering is an unsupervised machine learning algorithm that is used to divide a dataset into a specified number of clusters. It is called "unsupervised" because the algorithm does not use any labeled examples to learn about the data. Instead, it relies on the inherent structure of the data to group the samples into clusters.</a:t>
            </a: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endParaRPr lang="en-IN" sz="1300" dirty="0">
              <a:solidFill>
                <a:schemeClr val="bg1">
                  <a:lumMod val="50000"/>
                </a:schemeClr>
              </a:solidFill>
              <a:latin typeface="Montserrat" panose="00000500000000000000" pitchFamily="2" charset="0"/>
            </a:endParaRPr>
          </a:p>
          <a:p>
            <a:pPr marL="114300" indent="0">
              <a:buNone/>
            </a:pPr>
            <a:r>
              <a:rPr lang="en-US" sz="1300" i="0" dirty="0">
                <a:solidFill>
                  <a:schemeClr val="bg1">
                    <a:lumMod val="50000"/>
                  </a:schemeClr>
                </a:solidFill>
                <a:effectLst/>
                <a:latin typeface="Montserrat" panose="00000500000000000000" pitchFamily="2" charset="0"/>
              </a:rPr>
              <a:t>The sum of squared distance between each           highest Silhouette score is obtained for 6 clusters.                    </a:t>
            </a:r>
          </a:p>
          <a:p>
            <a:pPr marL="114300" indent="0">
              <a:buNone/>
            </a:pPr>
            <a:r>
              <a:rPr lang="en-US" sz="1300" i="0" dirty="0">
                <a:solidFill>
                  <a:schemeClr val="bg1">
                    <a:lumMod val="50000"/>
                  </a:schemeClr>
                </a:solidFill>
                <a:effectLst/>
                <a:latin typeface="Montserrat" panose="00000500000000000000" pitchFamily="2" charset="0"/>
              </a:rPr>
              <a:t>point and the centroid in a cluster (WCSS) </a:t>
            </a:r>
          </a:p>
          <a:p>
            <a:pPr marL="114300" indent="0">
              <a:buNone/>
            </a:pPr>
            <a:r>
              <a:rPr lang="en-US" sz="1300" i="0" dirty="0">
                <a:solidFill>
                  <a:schemeClr val="bg1">
                    <a:lumMod val="50000"/>
                  </a:schemeClr>
                </a:solidFill>
                <a:effectLst/>
                <a:latin typeface="Montserrat" panose="00000500000000000000" pitchFamily="2" charset="0"/>
              </a:rPr>
              <a:t>decreases with the increase in the number </a:t>
            </a:r>
          </a:p>
          <a:p>
            <a:pPr marL="114300" indent="0">
              <a:buNone/>
            </a:pPr>
            <a:r>
              <a:rPr lang="en-US" sz="1300" i="0" dirty="0">
                <a:solidFill>
                  <a:schemeClr val="bg1">
                    <a:lumMod val="50000"/>
                  </a:schemeClr>
                </a:solidFill>
                <a:effectLst/>
                <a:latin typeface="Montserrat" panose="00000500000000000000" pitchFamily="2" charset="0"/>
              </a:rPr>
              <a:t>of clusters.</a:t>
            </a:r>
            <a:endParaRPr lang="en-IN" sz="1300" dirty="0">
              <a:solidFill>
                <a:schemeClr val="bg1">
                  <a:lumMod val="50000"/>
                </a:schemeClr>
              </a:solidFill>
              <a:latin typeface="Montserrat" panose="00000500000000000000" pitchFamily="2" charset="0"/>
            </a:endParaRPr>
          </a:p>
        </p:txBody>
      </p:sp>
      <p:pic>
        <p:nvPicPr>
          <p:cNvPr id="3074" name="Picture 2">
            <a:extLst>
              <a:ext uri="{FF2B5EF4-FFF2-40B4-BE49-F238E27FC236}">
                <a16:creationId xmlns:a16="http://schemas.microsoft.com/office/drawing/2014/main" id="{5AE3C2D5-DDF9-3AC1-BD01-0ABCE04CF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2066693"/>
            <a:ext cx="3917098" cy="20220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3AA37CB-F4EA-2D38-3E72-483EDEF52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66693"/>
            <a:ext cx="4007005" cy="202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844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7DCB50-6022-E5BB-EF36-4E66C062AFA2}"/>
              </a:ext>
            </a:extLst>
          </p:cNvPr>
          <p:cNvSpPr>
            <a:spLocks noGrp="1"/>
          </p:cNvSpPr>
          <p:nvPr>
            <p:ph type="body" idx="1"/>
          </p:nvPr>
        </p:nvSpPr>
        <p:spPr>
          <a:xfrm>
            <a:off x="311700" y="282498"/>
            <a:ext cx="8520600" cy="4861002"/>
          </a:xfrm>
        </p:spPr>
        <p:txBody>
          <a:bodyPr/>
          <a:lstStyle/>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r>
              <a:rPr lang="en-IN" sz="1400" dirty="0">
                <a:solidFill>
                  <a:schemeClr val="bg1">
                    <a:lumMod val="50000"/>
                  </a:schemeClr>
                </a:solidFill>
                <a:latin typeface="Montserrat" panose="00000500000000000000" pitchFamily="2" charset="0"/>
              </a:rPr>
              <a:t>                             </a:t>
            </a:r>
          </a:p>
          <a:p>
            <a:pPr marL="114300" indent="0">
              <a:buNone/>
            </a:pPr>
            <a:r>
              <a:rPr lang="en-IN" sz="1400" i="0" dirty="0">
                <a:solidFill>
                  <a:schemeClr val="bg1">
                    <a:lumMod val="50000"/>
                  </a:schemeClr>
                </a:solidFill>
                <a:effectLst/>
                <a:latin typeface="Montserrat" panose="00000500000000000000" pitchFamily="2" charset="0"/>
              </a:rPr>
              <a:t>                     </a:t>
            </a:r>
            <a:r>
              <a:rPr lang="en-US" sz="1400" i="0" dirty="0">
                <a:solidFill>
                  <a:schemeClr val="bg1">
                    <a:lumMod val="50000"/>
                  </a:schemeClr>
                </a:solidFill>
                <a:effectLst/>
                <a:latin typeface="Montserrat" panose="00000500000000000000" pitchFamily="2" charset="0"/>
              </a:rPr>
              <a:t>Successfully built 6 clusters using the k-means clustering algorithm.</a:t>
            </a:r>
            <a:endParaRPr lang="en-IN" sz="1400" dirty="0">
              <a:solidFill>
                <a:schemeClr val="bg1">
                  <a:lumMod val="50000"/>
                </a:schemeClr>
              </a:solidFill>
              <a:latin typeface="Montserrat" panose="00000500000000000000" pitchFamily="2" charset="0"/>
            </a:endParaRPr>
          </a:p>
          <a:p>
            <a:pPr marL="114300" indent="0">
              <a:buNone/>
            </a:pPr>
            <a:endParaRPr lang="en-IN" sz="1400" dirty="0">
              <a:solidFill>
                <a:schemeClr val="bg1">
                  <a:lumMod val="50000"/>
                </a:schemeClr>
              </a:solidFill>
              <a:latin typeface="Montserrat" panose="00000500000000000000" pitchFamily="2" charset="0"/>
            </a:endParaRPr>
          </a:p>
          <a:p>
            <a:pPr marL="114300" indent="0">
              <a:buNone/>
            </a:pPr>
            <a:r>
              <a:rPr lang="en-US" sz="1300" b="1" dirty="0">
                <a:solidFill>
                  <a:schemeClr val="bg1">
                    <a:lumMod val="50000"/>
                  </a:schemeClr>
                </a:solidFill>
                <a:latin typeface="Montserrat" panose="00000500000000000000" pitchFamily="2" charset="0"/>
              </a:rPr>
              <a:t>2. </a:t>
            </a:r>
            <a:r>
              <a:rPr lang="en-IN" sz="1300" b="1" i="0" dirty="0">
                <a:solidFill>
                  <a:srgbClr val="212121"/>
                </a:solidFill>
                <a:effectLst/>
                <a:latin typeface="Montserrat" panose="00000500000000000000" pitchFamily="2" charset="0"/>
              </a:rPr>
              <a:t>Agglomerative (hierarchical) clustering algorithm.</a:t>
            </a:r>
          </a:p>
          <a:p>
            <a:pPr marL="114300" indent="0">
              <a:buNone/>
            </a:pPr>
            <a:r>
              <a:rPr lang="en-US" sz="1300" b="0" i="0" dirty="0">
                <a:solidFill>
                  <a:srgbClr val="212121"/>
                </a:solidFill>
                <a:effectLst/>
                <a:latin typeface="Montserrat" panose="00000500000000000000" pitchFamily="2" charset="0"/>
              </a:rPr>
              <a:t>Agglomerative hierarchical clustering is a method of clustering that is used to build a hierarchy of clusters. It is a bottom-up approach, where each sample is initially treated as a single-sample cluster and clusters are merged together as they are deemed similar.</a:t>
            </a:r>
          </a:p>
          <a:p>
            <a:pPr marL="114300" indent="0" algn="l">
              <a:buNone/>
            </a:pPr>
            <a:r>
              <a:rPr lang="en-US" sz="1300" b="0" i="0" dirty="0">
                <a:solidFill>
                  <a:srgbClr val="212121"/>
                </a:solidFill>
                <a:effectLst/>
                <a:latin typeface="Montserrat" panose="00000500000000000000" pitchFamily="2" charset="0"/>
              </a:rPr>
              <a:t>The resulting clusters form a tree-like structure called a </a:t>
            </a:r>
          </a:p>
          <a:p>
            <a:pPr marL="114300" indent="0" algn="l">
              <a:buNone/>
            </a:pPr>
            <a:r>
              <a:rPr lang="en-US" sz="1300" b="0" i="0" dirty="0">
                <a:solidFill>
                  <a:srgbClr val="212121"/>
                </a:solidFill>
                <a:effectLst/>
                <a:latin typeface="Montserrat" panose="00000500000000000000" pitchFamily="2" charset="0"/>
              </a:rPr>
              <a:t>dendrogram, which shows the relationships between the </a:t>
            </a:r>
          </a:p>
          <a:p>
            <a:pPr marL="114300" indent="0" algn="l">
              <a:buNone/>
            </a:pPr>
            <a:r>
              <a:rPr lang="en-US" sz="1300" b="0" i="0" dirty="0">
                <a:solidFill>
                  <a:srgbClr val="212121"/>
                </a:solidFill>
                <a:effectLst/>
                <a:latin typeface="Montserrat" panose="00000500000000000000" pitchFamily="2" charset="0"/>
              </a:rPr>
              <a:t>clusters at each level of the hierarchy.</a:t>
            </a:r>
          </a:p>
          <a:p>
            <a:pPr marL="114300" indent="0" algn="l">
              <a:buNone/>
            </a:pPr>
            <a:r>
              <a:rPr lang="en-US" sz="1300" b="0" i="0" dirty="0">
                <a:solidFill>
                  <a:srgbClr val="212121"/>
                </a:solidFill>
                <a:effectLst/>
                <a:latin typeface="Montserrat" panose="00000500000000000000" pitchFamily="2" charset="0"/>
              </a:rPr>
              <a:t>Visualizing the dendrogram to decide on the optimal number </a:t>
            </a:r>
          </a:p>
          <a:p>
            <a:pPr marL="114300" indent="0" algn="l">
              <a:buNone/>
            </a:pPr>
            <a:r>
              <a:rPr lang="en-US" sz="1300" b="0" i="0" dirty="0">
                <a:solidFill>
                  <a:srgbClr val="212121"/>
                </a:solidFill>
                <a:effectLst/>
                <a:latin typeface="Montserrat" panose="00000500000000000000" pitchFamily="2" charset="0"/>
              </a:rPr>
              <a:t>of clusters.</a:t>
            </a:r>
          </a:p>
          <a:p>
            <a:pPr marL="114300" indent="0">
              <a:buNone/>
            </a:pPr>
            <a:r>
              <a:rPr lang="en-US" sz="1300" b="0" i="0" dirty="0">
                <a:solidFill>
                  <a:schemeClr val="bg1">
                    <a:lumMod val="50000"/>
                  </a:schemeClr>
                </a:solidFill>
                <a:effectLst/>
                <a:latin typeface="Montserrat" panose="00000500000000000000" pitchFamily="2" charset="0"/>
              </a:rPr>
              <a:t>Building 12 clusters using the Agglomerative clustering </a:t>
            </a:r>
          </a:p>
          <a:p>
            <a:pPr marL="114300" indent="0">
              <a:buNone/>
            </a:pPr>
            <a:r>
              <a:rPr lang="en-US" sz="1300" b="0" i="0" dirty="0">
                <a:solidFill>
                  <a:schemeClr val="bg1">
                    <a:lumMod val="50000"/>
                  </a:schemeClr>
                </a:solidFill>
                <a:effectLst/>
                <a:latin typeface="Montserrat" panose="00000500000000000000" pitchFamily="2" charset="0"/>
              </a:rPr>
              <a:t>Algorithm</a:t>
            </a:r>
            <a:r>
              <a:rPr lang="en-US" sz="1300" dirty="0">
                <a:solidFill>
                  <a:schemeClr val="bg1">
                    <a:lumMod val="50000"/>
                  </a:schemeClr>
                </a:solidFill>
                <a:latin typeface="Montserrat" panose="00000500000000000000" pitchFamily="2" charset="0"/>
              </a:rPr>
              <a:t>.</a:t>
            </a:r>
            <a:endParaRPr lang="en-US" sz="1300" b="1" i="0" dirty="0">
              <a:solidFill>
                <a:schemeClr val="bg1">
                  <a:lumMod val="50000"/>
                </a:schemeClr>
              </a:solidFill>
              <a:effectLst/>
              <a:latin typeface="Montserrat" panose="00000500000000000000" pitchFamily="2" charset="0"/>
            </a:endParaRPr>
          </a:p>
          <a:p>
            <a:pPr marL="114300" indent="0">
              <a:buNone/>
            </a:pPr>
            <a:r>
              <a:rPr lang="en-US" sz="1400" i="0" dirty="0">
                <a:solidFill>
                  <a:schemeClr val="bg1">
                    <a:lumMod val="50000"/>
                  </a:schemeClr>
                </a:solidFill>
                <a:effectLst/>
                <a:latin typeface="Montserrat" panose="00000500000000000000" pitchFamily="2" charset="0"/>
              </a:rPr>
              <a:t>                                                                                     </a:t>
            </a:r>
            <a:endParaRPr lang="en-IN" sz="1400" dirty="0">
              <a:solidFill>
                <a:schemeClr val="bg1">
                  <a:lumMod val="50000"/>
                </a:schemeClr>
              </a:solidFill>
              <a:latin typeface="Montserrat" panose="00000500000000000000" pitchFamily="2" charset="0"/>
            </a:endParaRPr>
          </a:p>
        </p:txBody>
      </p:sp>
      <p:pic>
        <p:nvPicPr>
          <p:cNvPr id="4100" name="Picture 4">
            <a:extLst>
              <a:ext uri="{FF2B5EF4-FFF2-40B4-BE49-F238E27FC236}">
                <a16:creationId xmlns:a16="http://schemas.microsoft.com/office/drawing/2014/main" id="{A36C8FC6-3437-178F-5008-2C0BD2D7D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810" y="170985"/>
            <a:ext cx="3731941" cy="15686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6125E99-EBE5-B10B-23F5-BD4E95269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820" y="3263590"/>
            <a:ext cx="3040565" cy="187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03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E9C7EC-3B5D-1E25-074F-CF01C72D0BB3}"/>
              </a:ext>
            </a:extLst>
          </p:cNvPr>
          <p:cNvSpPr>
            <a:spLocks noGrp="1"/>
          </p:cNvSpPr>
          <p:nvPr>
            <p:ph type="body" idx="1"/>
          </p:nvPr>
        </p:nvSpPr>
        <p:spPr>
          <a:xfrm>
            <a:off x="311700" y="148682"/>
            <a:ext cx="8520600" cy="4994817"/>
          </a:xfrm>
        </p:spPr>
        <p:txBody>
          <a:bodyPr/>
          <a:lstStyle/>
          <a:p>
            <a:endParaRPr lang="en-IN" dirty="0"/>
          </a:p>
          <a:p>
            <a:endParaRPr lang="en-IN" dirty="0"/>
          </a:p>
          <a:p>
            <a:endParaRPr lang="en-IN" dirty="0"/>
          </a:p>
          <a:p>
            <a:endParaRPr lang="en-IN" dirty="0"/>
          </a:p>
          <a:p>
            <a:endParaRPr lang="en-IN" dirty="0"/>
          </a:p>
          <a:p>
            <a:endParaRPr lang="en-IN" dirty="0"/>
          </a:p>
          <a:p>
            <a:r>
              <a:rPr lang="en-US" sz="1300" i="0" dirty="0">
                <a:solidFill>
                  <a:schemeClr val="bg1">
                    <a:lumMod val="50000"/>
                  </a:schemeClr>
                </a:solidFill>
                <a:effectLst/>
                <a:latin typeface="Montserrat" panose="00000500000000000000" pitchFamily="2" charset="0"/>
              </a:rPr>
              <a:t>Successfully built 12 clusters using the Agglomerative (hierarchical) clustering algorithm.</a:t>
            </a:r>
            <a:endParaRPr lang="en-IN" sz="1300" dirty="0">
              <a:solidFill>
                <a:schemeClr val="bg1">
                  <a:lumMod val="50000"/>
                </a:schemeClr>
              </a:solidFill>
              <a:latin typeface="Montserrat" panose="00000500000000000000" pitchFamily="2" charset="0"/>
            </a:endParaRPr>
          </a:p>
          <a:p>
            <a:endParaRPr lang="en-IN" dirty="0"/>
          </a:p>
          <a:p>
            <a:pPr marL="114300" indent="0">
              <a:buNone/>
            </a:pPr>
            <a:r>
              <a:rPr lang="en-IN" sz="1300" dirty="0">
                <a:solidFill>
                  <a:schemeClr val="bg1">
                    <a:lumMod val="50000"/>
                  </a:schemeClr>
                </a:solidFill>
                <a:latin typeface="Montserrat" panose="00000500000000000000" pitchFamily="2" charset="0"/>
              </a:rPr>
              <a:t>3. </a:t>
            </a:r>
            <a:r>
              <a:rPr lang="en-IN" sz="1300" b="1" i="0" dirty="0">
                <a:solidFill>
                  <a:srgbClr val="212121"/>
                </a:solidFill>
                <a:effectLst/>
                <a:latin typeface="Montserrat" panose="00000500000000000000" pitchFamily="2" charset="0"/>
              </a:rPr>
              <a:t>Content Based Recommendation System</a:t>
            </a:r>
          </a:p>
          <a:p>
            <a:pPr marL="114300" indent="0">
              <a:buNone/>
            </a:pPr>
            <a:r>
              <a:rPr lang="en-US" sz="1300" b="0" i="0" dirty="0">
                <a:solidFill>
                  <a:srgbClr val="212121"/>
                </a:solidFill>
                <a:effectLst/>
                <a:latin typeface="Montserrat" panose="00000500000000000000" pitchFamily="2" charset="0"/>
              </a:rPr>
              <a:t>Content-based recommendation systems recommend items to a user by using the similarity of items. This recommender system recommends products or items based on their description or features. It identifies the similarity between the products based on their descriptions.</a:t>
            </a:r>
            <a:endParaRPr lang="en-IN" sz="1300" b="0" i="0" dirty="0">
              <a:solidFill>
                <a:srgbClr val="212121"/>
              </a:solidFill>
              <a:effectLst/>
              <a:latin typeface="Montserrat" panose="00000500000000000000" pitchFamily="2" charset="0"/>
            </a:endParaRPr>
          </a:p>
          <a:p>
            <a:pPr marL="114300" indent="0">
              <a:buNone/>
            </a:pPr>
            <a:r>
              <a:rPr lang="en-US" sz="1300" b="0" i="0" dirty="0">
                <a:solidFill>
                  <a:srgbClr val="212121"/>
                </a:solidFill>
                <a:effectLst/>
                <a:latin typeface="Montserrat" panose="00000500000000000000" pitchFamily="2" charset="0"/>
              </a:rPr>
              <a:t>A content based recommender system was built using the similarity matrix obtained after using cosine similarity. </a:t>
            </a:r>
            <a:endParaRPr lang="en-IN" sz="1300" dirty="0">
              <a:solidFill>
                <a:schemeClr val="bg1">
                  <a:lumMod val="50000"/>
                </a:schemeClr>
              </a:solidFill>
              <a:latin typeface="Montserrat" panose="00000500000000000000" pitchFamily="2" charset="0"/>
            </a:endParaRPr>
          </a:p>
        </p:txBody>
      </p:sp>
      <p:pic>
        <p:nvPicPr>
          <p:cNvPr id="5122" name="Picture 2">
            <a:extLst>
              <a:ext uri="{FF2B5EF4-FFF2-40B4-BE49-F238E27FC236}">
                <a16:creationId xmlns:a16="http://schemas.microsoft.com/office/drawing/2014/main" id="{9E2D2B09-88A5-629C-B1A8-4090A9118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678" y="148682"/>
            <a:ext cx="4252332"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7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F665-490D-FCB9-AB68-5794D38174E4}"/>
              </a:ext>
            </a:extLst>
          </p:cNvPr>
          <p:cNvSpPr>
            <a:spLocks noGrp="1"/>
          </p:cNvSpPr>
          <p:nvPr>
            <p:ph type="title"/>
          </p:nvPr>
        </p:nvSpPr>
        <p:spPr>
          <a:xfrm>
            <a:off x="311700" y="199698"/>
            <a:ext cx="8520600" cy="572700"/>
          </a:xfrm>
        </p:spPr>
        <p:txBody>
          <a:bodyPr/>
          <a:lstStyle/>
          <a:p>
            <a:r>
              <a:rPr lang="en-IN" b="1" dirty="0">
                <a:latin typeface="Montserrat" panose="00000500000000000000" pitchFamily="2" charset="0"/>
              </a:rPr>
              <a:t>Challenges Faced</a:t>
            </a:r>
          </a:p>
        </p:txBody>
      </p:sp>
      <p:sp>
        <p:nvSpPr>
          <p:cNvPr id="3" name="Text Placeholder 2">
            <a:extLst>
              <a:ext uri="{FF2B5EF4-FFF2-40B4-BE49-F238E27FC236}">
                <a16:creationId xmlns:a16="http://schemas.microsoft.com/office/drawing/2014/main" id="{771B9426-AA57-45CD-D50E-4C33DFF1F86A}"/>
              </a:ext>
            </a:extLst>
          </p:cNvPr>
          <p:cNvSpPr>
            <a:spLocks noGrp="1"/>
          </p:cNvSpPr>
          <p:nvPr>
            <p:ph type="body" idx="1"/>
          </p:nvPr>
        </p:nvSpPr>
        <p:spPr>
          <a:xfrm>
            <a:off x="311700" y="929451"/>
            <a:ext cx="8520600" cy="3887876"/>
          </a:xfrm>
        </p:spPr>
        <p:txBody>
          <a:bodyPr/>
          <a:lstStyle/>
          <a:p>
            <a:pPr>
              <a:buClr>
                <a:schemeClr val="bg1">
                  <a:lumMod val="50000"/>
                </a:schemeClr>
              </a:buClr>
            </a:pPr>
            <a:r>
              <a:rPr lang="en-US" sz="1600" b="0" i="0" dirty="0">
                <a:solidFill>
                  <a:schemeClr val="bg1">
                    <a:lumMod val="50000"/>
                  </a:schemeClr>
                </a:solidFill>
                <a:effectLst/>
                <a:latin typeface="Montserrat" panose="00000500000000000000" pitchFamily="2" charset="0"/>
              </a:rPr>
              <a:t>Reading the dataset and comprehending the problem statement. Our major challenge was data cleaning.</a:t>
            </a:r>
          </a:p>
          <a:p>
            <a:pPr>
              <a:buClr>
                <a:schemeClr val="bg1">
                  <a:lumMod val="50000"/>
                </a:schemeClr>
              </a:buClr>
            </a:pPr>
            <a:r>
              <a:rPr lang="en-US" sz="1600" b="0" i="0" dirty="0">
                <a:solidFill>
                  <a:schemeClr val="bg1">
                    <a:lumMod val="50000"/>
                  </a:schemeClr>
                </a:solidFill>
                <a:effectLst/>
                <a:latin typeface="Montserrat" panose="00000500000000000000" pitchFamily="2" charset="0"/>
              </a:rPr>
              <a:t>Handling the error, duplicate and </a:t>
            </a:r>
            <a:r>
              <a:rPr lang="en-US" sz="1600" b="0" i="0" dirty="0" err="1">
                <a:solidFill>
                  <a:schemeClr val="bg1">
                    <a:lumMod val="50000"/>
                  </a:schemeClr>
                </a:solidFill>
                <a:effectLst/>
                <a:latin typeface="Montserrat" panose="00000500000000000000" pitchFamily="2" charset="0"/>
              </a:rPr>
              <a:t>NaN</a:t>
            </a:r>
            <a:r>
              <a:rPr lang="en-US" sz="1600" b="0" i="0" dirty="0">
                <a:solidFill>
                  <a:schemeClr val="bg1">
                    <a:lumMod val="50000"/>
                  </a:schemeClr>
                </a:solidFill>
                <a:effectLst/>
                <a:latin typeface="Montserrat" panose="00000500000000000000" pitchFamily="2" charset="0"/>
              </a:rPr>
              <a:t> values in the dataset.</a:t>
            </a:r>
          </a:p>
          <a:p>
            <a:pPr>
              <a:buClr>
                <a:schemeClr val="bg1">
                  <a:lumMod val="50000"/>
                </a:schemeClr>
              </a:buClr>
            </a:pPr>
            <a:r>
              <a:rPr lang="en-US" sz="1600" b="0" i="0" dirty="0">
                <a:solidFill>
                  <a:schemeClr val="bg1">
                    <a:lumMod val="50000"/>
                  </a:schemeClr>
                </a:solidFill>
                <a:effectLst/>
                <a:latin typeface="Montserrat" panose="00000500000000000000" pitchFamily="2" charset="0"/>
              </a:rPr>
              <a:t>13.80% of reviews were </a:t>
            </a:r>
            <a:r>
              <a:rPr lang="en-US" sz="1600" b="0" i="0" dirty="0" err="1">
                <a:solidFill>
                  <a:schemeClr val="bg1">
                    <a:lumMod val="50000"/>
                  </a:schemeClr>
                </a:solidFill>
                <a:effectLst/>
                <a:latin typeface="Montserrat" panose="00000500000000000000" pitchFamily="2" charset="0"/>
              </a:rPr>
              <a:t>NaN</a:t>
            </a:r>
            <a:r>
              <a:rPr lang="en-US" sz="1600" b="0" i="0" dirty="0">
                <a:solidFill>
                  <a:schemeClr val="bg1">
                    <a:lumMod val="50000"/>
                  </a:schemeClr>
                </a:solidFill>
                <a:effectLst/>
                <a:latin typeface="Montserrat" panose="00000500000000000000" pitchFamily="2" charset="0"/>
              </a:rPr>
              <a:t> values, and even after merging both the </a:t>
            </a:r>
            <a:r>
              <a:rPr lang="en-US" sz="1600" dirty="0" err="1">
                <a:solidFill>
                  <a:schemeClr val="bg1">
                    <a:lumMod val="50000"/>
                  </a:schemeClr>
                </a:solidFill>
                <a:latin typeface="Montserrat" panose="00000500000000000000" pitchFamily="2" charset="0"/>
              </a:rPr>
              <a:t>D</a:t>
            </a:r>
            <a:r>
              <a:rPr lang="en-US" sz="1600" b="0" i="0" dirty="0" err="1">
                <a:solidFill>
                  <a:schemeClr val="bg1">
                    <a:lumMod val="50000"/>
                  </a:schemeClr>
                </a:solidFill>
                <a:effectLst/>
                <a:latin typeface="Montserrat" panose="00000500000000000000" pitchFamily="2" charset="0"/>
              </a:rPr>
              <a:t>ataframes</a:t>
            </a:r>
            <a:r>
              <a:rPr lang="en-US" sz="1600" b="0" i="0" dirty="0">
                <a:solidFill>
                  <a:schemeClr val="bg1">
                    <a:lumMod val="50000"/>
                  </a:schemeClr>
                </a:solidFill>
                <a:effectLst/>
                <a:latin typeface="Montserrat" panose="00000500000000000000" pitchFamily="2" charset="0"/>
              </a:rPr>
              <a:t>, we could not infer much in order to fill them. Thus we had to drop them.</a:t>
            </a:r>
          </a:p>
          <a:p>
            <a:pPr>
              <a:buClr>
                <a:schemeClr val="bg1">
                  <a:lumMod val="50000"/>
                </a:schemeClr>
              </a:buClr>
            </a:pPr>
            <a:r>
              <a:rPr lang="en-US" sz="1600" b="0" i="0" dirty="0">
                <a:solidFill>
                  <a:schemeClr val="bg1">
                    <a:lumMod val="50000"/>
                  </a:schemeClr>
                </a:solidFill>
                <a:effectLst/>
                <a:latin typeface="Montserrat" panose="00000500000000000000" pitchFamily="2" charset="0"/>
              </a:rPr>
              <a:t>User Reviews had 42% of </a:t>
            </a:r>
            <a:r>
              <a:rPr lang="en-US" sz="1600" b="0" i="0" dirty="0" err="1">
                <a:solidFill>
                  <a:schemeClr val="bg1">
                    <a:lumMod val="50000"/>
                  </a:schemeClr>
                </a:solidFill>
                <a:effectLst/>
                <a:latin typeface="Montserrat" panose="00000500000000000000" pitchFamily="2" charset="0"/>
              </a:rPr>
              <a:t>NaN</a:t>
            </a:r>
            <a:r>
              <a:rPr lang="en-US" sz="1600" b="0" i="0" dirty="0">
                <a:solidFill>
                  <a:schemeClr val="bg1">
                    <a:lumMod val="50000"/>
                  </a:schemeClr>
                </a:solidFill>
                <a:effectLst/>
                <a:latin typeface="Montserrat" panose="00000500000000000000" pitchFamily="2" charset="0"/>
              </a:rPr>
              <a:t> values, which could have been used for developing an understanding of the category wise sentiments.</a:t>
            </a:r>
          </a:p>
          <a:p>
            <a:pPr>
              <a:buClr>
                <a:schemeClr val="bg1">
                  <a:lumMod val="50000"/>
                </a:schemeClr>
              </a:buClr>
            </a:pPr>
            <a:r>
              <a:rPr lang="en-US" sz="1600" b="0" i="0" dirty="0">
                <a:solidFill>
                  <a:schemeClr val="bg1">
                    <a:lumMod val="50000"/>
                  </a:schemeClr>
                </a:solidFill>
                <a:effectLst/>
                <a:latin typeface="Montserrat" panose="00000500000000000000" pitchFamily="2" charset="0"/>
              </a:rPr>
              <a:t>Machine learning can help us to deploy more insights by developing models which can help us interpret even more better. We have left this as future work as this is something where we can work on.</a:t>
            </a:r>
          </a:p>
          <a:p>
            <a:pPr>
              <a:buClr>
                <a:schemeClr val="bg1">
                  <a:lumMod val="50000"/>
                </a:schemeClr>
              </a:buClr>
            </a:pPr>
            <a:r>
              <a:rPr lang="en-US" sz="1600" b="0" i="0" dirty="0">
                <a:solidFill>
                  <a:schemeClr val="bg1">
                    <a:lumMod val="50000"/>
                  </a:schemeClr>
                </a:solidFill>
                <a:effectLst/>
                <a:latin typeface="Montserrat" panose="00000500000000000000" pitchFamily="2" charset="0"/>
              </a:rPr>
              <a:t>Designing multiple visualizations to summarize the information in the dataset and successfully communicate the results and trends to the reader.</a:t>
            </a:r>
          </a:p>
          <a:p>
            <a:endParaRPr lang="en-IN" dirty="0"/>
          </a:p>
        </p:txBody>
      </p:sp>
    </p:spTree>
    <p:extLst>
      <p:ext uri="{BB962C8B-B14F-4D97-AF65-F5344CB8AC3E}">
        <p14:creationId xmlns:p14="http://schemas.microsoft.com/office/powerpoint/2010/main" val="247235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BABF-8B38-0F53-4DB0-EBA8699AAB3D}"/>
              </a:ext>
            </a:extLst>
          </p:cNvPr>
          <p:cNvSpPr>
            <a:spLocks noGrp="1"/>
          </p:cNvSpPr>
          <p:nvPr>
            <p:ph type="title"/>
          </p:nvPr>
        </p:nvSpPr>
        <p:spPr>
          <a:xfrm>
            <a:off x="311700" y="73317"/>
            <a:ext cx="8520600" cy="572700"/>
          </a:xfrm>
        </p:spPr>
        <p:txBody>
          <a:bodyPr/>
          <a:lstStyle/>
          <a:p>
            <a:r>
              <a:rPr lang="en-IN" b="1" dirty="0">
                <a:latin typeface="Montserrat" panose="00000500000000000000" pitchFamily="2" charset="0"/>
              </a:rPr>
              <a:t>Conclusion</a:t>
            </a:r>
          </a:p>
        </p:txBody>
      </p:sp>
      <p:sp>
        <p:nvSpPr>
          <p:cNvPr id="3" name="Text Placeholder 2">
            <a:extLst>
              <a:ext uri="{FF2B5EF4-FFF2-40B4-BE49-F238E27FC236}">
                <a16:creationId xmlns:a16="http://schemas.microsoft.com/office/drawing/2014/main" id="{CA7529D2-333A-9189-FEF2-5B45319E47C6}"/>
              </a:ext>
            </a:extLst>
          </p:cNvPr>
          <p:cNvSpPr>
            <a:spLocks noGrp="1"/>
          </p:cNvSpPr>
          <p:nvPr>
            <p:ph type="body" idx="1"/>
          </p:nvPr>
        </p:nvSpPr>
        <p:spPr>
          <a:xfrm>
            <a:off x="311700" y="646016"/>
            <a:ext cx="8520600" cy="4312559"/>
          </a:xfrm>
        </p:spPr>
        <p:txBody>
          <a:bodyPr/>
          <a:lstStyle/>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In this project, we worked on a text clustering problem wherein we had to classify/group the Netflix shows into certain clusters such that the shows within a cluster are similar to each other and the shows in different clusters are dissimilar to each other.</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The dataset contained about 7787 records, and 12 attributes.</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We began by dealing with the dataset's missing values and doing exploratory data analysis (EDA).</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It was found that Netflix hosts more movies than TV shows on its platform, and the total number of shows added on Netflix is growing exponentially. Also, majority of the shows were produced in the United States, and the majority of the shows on Netflix were created for adults and young adults age group.</a:t>
            </a:r>
          </a:p>
          <a:p>
            <a:pPr>
              <a:buClr>
                <a:schemeClr val="bg1">
                  <a:lumMod val="50000"/>
                </a:schemeClr>
              </a:buClr>
              <a:buFont typeface="+mj-lt"/>
              <a:buAutoNum type="arabicPeriod"/>
            </a:pPr>
            <a:r>
              <a:rPr lang="en-US" sz="1600" b="0" i="0" dirty="0">
                <a:solidFill>
                  <a:srgbClr val="212121"/>
                </a:solidFill>
                <a:effectLst/>
                <a:latin typeface="Montserrat" panose="00000500000000000000" pitchFamily="2" charset="0"/>
              </a:rPr>
              <a:t>It was decided to cluster the data based on the attributes: director, cast, country, genre, and description. The values in these attributes were tokenized, preprocessed, and then vectorized using TFIDF vectorizer.</a:t>
            </a:r>
          </a:p>
          <a:p>
            <a:pPr marL="114300" indent="0">
              <a:buClr>
                <a:schemeClr val="bg1">
                  <a:lumMod val="50000"/>
                </a:schemeClr>
              </a:buClr>
              <a:buNone/>
            </a:pPr>
            <a:endParaRPr lang="en-IN" sz="1400" dirty="0">
              <a:solidFill>
                <a:schemeClr val="bg1">
                  <a:lumMod val="50000"/>
                </a:schemeClr>
              </a:solidFill>
              <a:effectLst/>
              <a:latin typeface="Montserrat"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3766525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E353-5B0A-523B-67CE-126589A71D97}"/>
              </a:ext>
            </a:extLst>
          </p:cNvPr>
          <p:cNvSpPr>
            <a:spLocks noGrp="1"/>
          </p:cNvSpPr>
          <p:nvPr>
            <p:ph type="title"/>
          </p:nvPr>
        </p:nvSpPr>
        <p:spPr>
          <a:xfrm>
            <a:off x="259661" y="147659"/>
            <a:ext cx="8520600" cy="572700"/>
          </a:xfrm>
        </p:spPr>
        <p:txBody>
          <a:bodyPr/>
          <a:lstStyle/>
          <a:p>
            <a:r>
              <a:rPr lang="en-IN" b="1" dirty="0">
                <a:latin typeface="Montserrat" panose="00000500000000000000" pitchFamily="2" charset="0"/>
              </a:rPr>
              <a:t>Conclusion</a:t>
            </a:r>
          </a:p>
        </p:txBody>
      </p:sp>
      <p:sp>
        <p:nvSpPr>
          <p:cNvPr id="3" name="Text Placeholder 2">
            <a:extLst>
              <a:ext uri="{FF2B5EF4-FFF2-40B4-BE49-F238E27FC236}">
                <a16:creationId xmlns:a16="http://schemas.microsoft.com/office/drawing/2014/main" id="{603F749A-D5D8-4CA8-84F8-96C93605127F}"/>
              </a:ext>
            </a:extLst>
          </p:cNvPr>
          <p:cNvSpPr>
            <a:spLocks noGrp="1"/>
          </p:cNvSpPr>
          <p:nvPr>
            <p:ph type="body" idx="1"/>
          </p:nvPr>
        </p:nvSpPr>
        <p:spPr>
          <a:xfrm>
            <a:off x="311700" y="720359"/>
            <a:ext cx="8520600" cy="4275482"/>
          </a:xfrm>
        </p:spPr>
        <p:txBody>
          <a:bodyPr/>
          <a:lstStyle/>
          <a:p>
            <a:pPr marL="114300" indent="0">
              <a:buClr>
                <a:schemeClr val="bg1">
                  <a:lumMod val="50000"/>
                </a:schemeClr>
              </a:buClr>
              <a:buNone/>
            </a:pPr>
            <a:r>
              <a:rPr lang="en-US" sz="1800" b="0" i="0" dirty="0">
                <a:solidFill>
                  <a:srgbClr val="212121"/>
                </a:solidFill>
                <a:effectLst/>
                <a:latin typeface="Montserrat" panose="00000500000000000000" pitchFamily="2" charset="0"/>
              </a:rPr>
              <a:t>6.  </a:t>
            </a:r>
            <a:r>
              <a:rPr lang="en-US" sz="1600" b="0" i="0" dirty="0">
                <a:solidFill>
                  <a:srgbClr val="212121"/>
                </a:solidFill>
                <a:effectLst/>
                <a:latin typeface="Montserrat" panose="00000500000000000000" pitchFamily="2" charset="0"/>
              </a:rPr>
              <a:t>Through TFIDF Vectorization, we created a total of 20000 attributes.</a:t>
            </a:r>
          </a:p>
          <a:p>
            <a:pPr>
              <a:buClr>
                <a:schemeClr val="bg1">
                  <a:lumMod val="50000"/>
                </a:schemeClr>
              </a:buClr>
              <a:buAutoNum type="arabicPeriod" startAt="7"/>
            </a:pPr>
            <a:r>
              <a:rPr lang="en-US" sz="1600" b="0" i="0" dirty="0">
                <a:solidFill>
                  <a:srgbClr val="212121"/>
                </a:solidFill>
                <a:effectLst/>
                <a:latin typeface="Montserrat" panose="00000500000000000000" pitchFamily="2" charset="0"/>
              </a:rPr>
              <a:t>We used Principal Component Analysis (PCA) to handle the curse of dimensionality. 4000 components were able to capture more than 80% of variance, and hence, the number of components were restricted to 4000.</a:t>
            </a:r>
          </a:p>
          <a:p>
            <a:pPr>
              <a:buClr>
                <a:schemeClr val="bg1">
                  <a:lumMod val="50000"/>
                </a:schemeClr>
              </a:buClr>
              <a:buFont typeface="Arial"/>
              <a:buAutoNum type="arabicPeriod" startAt="7"/>
            </a:pPr>
            <a:r>
              <a:rPr lang="en-US" sz="1600" b="0" i="0" dirty="0">
                <a:solidFill>
                  <a:srgbClr val="212121"/>
                </a:solidFill>
                <a:effectLst/>
                <a:latin typeface="Montserrat" panose="00000500000000000000" pitchFamily="2" charset="0"/>
              </a:rPr>
              <a:t>We first built clusters using the k-means clustering algorithm, and the optimal number of clusters came out to be 6. This was obtained through the elbow method and Silhouette score analysis.</a:t>
            </a:r>
          </a:p>
          <a:p>
            <a:pPr>
              <a:buClr>
                <a:schemeClr val="bg1">
                  <a:lumMod val="50000"/>
                </a:schemeClr>
              </a:buClr>
              <a:buFont typeface="Arial"/>
              <a:buAutoNum type="arabicPeriod" startAt="7"/>
            </a:pPr>
            <a:r>
              <a:rPr lang="en-US" sz="1600" b="0" i="0" dirty="0">
                <a:solidFill>
                  <a:srgbClr val="212121"/>
                </a:solidFill>
                <a:effectLst/>
                <a:latin typeface="Montserrat" panose="00000500000000000000" pitchFamily="2" charset="0"/>
              </a:rPr>
              <a:t>Then clusters were built using the Agglomerative hierarchical clustering algorithm, and the optimal number of clusters came out to be 12. This was obtained after visualizing the dendrogram.</a:t>
            </a:r>
          </a:p>
          <a:p>
            <a:pPr>
              <a:buClr>
                <a:schemeClr val="bg1">
                  <a:lumMod val="50000"/>
                </a:schemeClr>
              </a:buClr>
              <a:buFont typeface="Arial"/>
              <a:buAutoNum type="arabicPeriod" startAt="7"/>
            </a:pPr>
            <a:r>
              <a:rPr lang="en-US" sz="1600" b="0" i="0" dirty="0">
                <a:solidFill>
                  <a:srgbClr val="212121"/>
                </a:solidFill>
                <a:effectLst/>
                <a:latin typeface="Montserrat" panose="00000500000000000000" pitchFamily="2" charset="0"/>
              </a:rPr>
              <a:t>A content based recommender system was built using the similarity matrix obtained after using cosine similarity. This recommender system will make 10 recommendations to the user based on the type of show they watched.</a:t>
            </a:r>
            <a:endParaRPr lang="en-US" sz="1800" b="0" i="0" dirty="0">
              <a:solidFill>
                <a:srgbClr val="212121"/>
              </a:solidFill>
              <a:effectLst/>
              <a:latin typeface="Montserrat" panose="00000500000000000000" pitchFamily="2" charset="0"/>
            </a:endParaRPr>
          </a:p>
          <a:p>
            <a:pPr marL="114300" indent="0">
              <a:buNone/>
            </a:pPr>
            <a:endParaRPr lang="en-IN" dirty="0"/>
          </a:p>
        </p:txBody>
      </p:sp>
    </p:spTree>
    <p:extLst>
      <p:ext uri="{BB962C8B-B14F-4D97-AF65-F5344CB8AC3E}">
        <p14:creationId xmlns:p14="http://schemas.microsoft.com/office/powerpoint/2010/main" val="3785405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29C799-0969-819B-03BE-DBA814D6013C}"/>
              </a:ext>
            </a:extLst>
          </p:cNvPr>
          <p:cNvSpPr>
            <a:spLocks noGrp="1"/>
          </p:cNvSpPr>
          <p:nvPr>
            <p:ph type="ctrTitle"/>
          </p:nvPr>
        </p:nvSpPr>
        <p:spPr/>
        <p:txBody>
          <a:bodyPr/>
          <a:lstStyle/>
          <a:p>
            <a:r>
              <a:rPr lang="en-IN" b="1" dirty="0">
                <a:latin typeface="Montserrat" panose="00000500000000000000" pitchFamily="2" charset="0"/>
              </a:rPr>
              <a:t>Thank You</a:t>
            </a:r>
          </a:p>
        </p:txBody>
      </p:sp>
    </p:spTree>
    <p:extLst>
      <p:ext uri="{BB962C8B-B14F-4D97-AF65-F5344CB8AC3E}">
        <p14:creationId xmlns:p14="http://schemas.microsoft.com/office/powerpoint/2010/main" val="33110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829F-9B65-39A3-BF50-3634F7908028}"/>
              </a:ext>
            </a:extLst>
          </p:cNvPr>
          <p:cNvSpPr>
            <a:spLocks noGrp="1"/>
          </p:cNvSpPr>
          <p:nvPr>
            <p:ph type="title"/>
          </p:nvPr>
        </p:nvSpPr>
        <p:spPr>
          <a:xfrm>
            <a:off x="311700" y="150608"/>
            <a:ext cx="8520600" cy="572700"/>
          </a:xfrm>
        </p:spPr>
        <p:txBody>
          <a:bodyPr/>
          <a:lstStyle/>
          <a:p>
            <a:r>
              <a:rPr lang="en-US" b="1" dirty="0">
                <a:latin typeface="Montserrat" panose="00000500000000000000" pitchFamily="2" charset="0"/>
              </a:rPr>
              <a:t>P</a:t>
            </a:r>
            <a:r>
              <a:rPr lang="en-IN" b="1" dirty="0" err="1">
                <a:latin typeface="Montserrat" panose="00000500000000000000" pitchFamily="2" charset="0"/>
              </a:rPr>
              <a:t>roblem</a:t>
            </a:r>
            <a:r>
              <a:rPr lang="en-IN" b="1" dirty="0">
                <a:latin typeface="Montserrat" panose="00000500000000000000" pitchFamily="2" charset="0"/>
              </a:rPr>
              <a:t> Statement</a:t>
            </a:r>
          </a:p>
        </p:txBody>
      </p:sp>
      <p:sp>
        <p:nvSpPr>
          <p:cNvPr id="3" name="Text Placeholder 2">
            <a:extLst>
              <a:ext uri="{FF2B5EF4-FFF2-40B4-BE49-F238E27FC236}">
                <a16:creationId xmlns:a16="http://schemas.microsoft.com/office/drawing/2014/main" id="{4A01763A-5843-D710-9267-9AE92A0E6D98}"/>
              </a:ext>
            </a:extLst>
          </p:cNvPr>
          <p:cNvSpPr>
            <a:spLocks noGrp="1"/>
          </p:cNvSpPr>
          <p:nvPr>
            <p:ph type="body" idx="1"/>
          </p:nvPr>
        </p:nvSpPr>
        <p:spPr>
          <a:xfrm>
            <a:off x="311700" y="723308"/>
            <a:ext cx="8520600" cy="4420192"/>
          </a:xfrm>
        </p:spPr>
        <p:txBody>
          <a:bodyPr/>
          <a:lstStyle/>
          <a:p>
            <a:pPr algn="l"/>
            <a:r>
              <a:rPr lang="en-US" sz="1300" b="0" i="0" dirty="0">
                <a:solidFill>
                  <a:srgbClr val="212121"/>
                </a:solidFill>
                <a:effectLst/>
                <a:latin typeface="Montserrat" panose="00000500000000000000" pitchFamily="2" charset="0"/>
              </a:rPr>
              <a:t>Netflix is the world's largest online streaming service provider, with over 220 million subscribers as of 2022-Q2. It is crucial that they effectively cluster the shows that are hosted on their platform in order to enhance the user experience, thereby preventing subscriber churn.</a:t>
            </a:r>
          </a:p>
          <a:p>
            <a:pPr algn="l"/>
            <a:r>
              <a:rPr lang="en-US" sz="1300" b="0" i="0" dirty="0">
                <a:solidFill>
                  <a:srgbClr val="212121"/>
                </a:solidFill>
                <a:effectLst/>
                <a:latin typeface="Montserrat" panose="00000500000000000000" pitchFamily="2" charset="0"/>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pPr algn="l"/>
            <a:r>
              <a:rPr lang="en-US" sz="1300" b="0" i="0" dirty="0">
                <a:solidFill>
                  <a:srgbClr val="212121"/>
                </a:solidFill>
                <a:effectLst/>
                <a:latin typeface="Montserrat" panose="00000500000000000000" pitchFamily="2" charset="0"/>
              </a:rPr>
              <a:t>We will be able to understand the shows that are similar to and different from one another by creating clusters, which may be leveraged to offer the consumers personalized show suggestions depending on their preferences.</a:t>
            </a:r>
          </a:p>
          <a:p>
            <a:pPr algn="l"/>
            <a:r>
              <a:rPr lang="en-US" sz="1300" b="0" i="0" dirty="0">
                <a:solidFill>
                  <a:srgbClr val="212121"/>
                </a:solidFill>
                <a:effectLst/>
                <a:latin typeface="Montserrat" panose="00000500000000000000" pitchFamily="2" charset="0"/>
              </a:rPr>
              <a:t>The goal of this project is to classify/group the Netflix shows into certain clusters such that the shows within a cluster are similar to each other and the shows in different clusters are dissimilar to each other.</a:t>
            </a:r>
          </a:p>
          <a:p>
            <a:pPr algn="l"/>
            <a:r>
              <a:rPr lang="en-US" sz="1300" b="1" i="0" dirty="0">
                <a:solidFill>
                  <a:srgbClr val="C00000"/>
                </a:solidFill>
                <a:effectLst/>
                <a:latin typeface="Montserrat" panose="00000500000000000000" pitchFamily="2" charset="0"/>
              </a:rPr>
              <a:t>In this project we do that:-</a:t>
            </a:r>
          </a:p>
          <a:p>
            <a:r>
              <a:rPr lang="en-US" sz="1300" dirty="0">
                <a:solidFill>
                  <a:srgbClr val="212121"/>
                </a:solidFill>
                <a:latin typeface="Montserrat" panose="00000500000000000000" pitchFamily="2" charset="0"/>
              </a:rPr>
              <a:t>1. </a:t>
            </a:r>
            <a:r>
              <a:rPr lang="en-IN" sz="1300" b="0" i="0" dirty="0">
                <a:solidFill>
                  <a:srgbClr val="212121"/>
                </a:solidFill>
                <a:effectLst/>
                <a:latin typeface="Montserrat" panose="00000500000000000000" pitchFamily="2" charset="0"/>
              </a:rPr>
              <a:t>Exploratory Data Analysis.</a:t>
            </a:r>
          </a:p>
          <a:p>
            <a:r>
              <a:rPr lang="en-US" sz="1300" dirty="0">
                <a:solidFill>
                  <a:srgbClr val="212121"/>
                </a:solidFill>
                <a:latin typeface="Montserrat" panose="00000500000000000000" pitchFamily="2" charset="0"/>
              </a:rPr>
              <a:t>2. </a:t>
            </a:r>
            <a:r>
              <a:rPr lang="en-US" sz="1300" b="0" i="0" dirty="0">
                <a:solidFill>
                  <a:srgbClr val="212121"/>
                </a:solidFill>
                <a:effectLst/>
                <a:latin typeface="Montserrat" panose="00000500000000000000" pitchFamily="2" charset="0"/>
              </a:rPr>
              <a:t>Understanding what type content is available in different countries.</a:t>
            </a:r>
          </a:p>
          <a:p>
            <a:r>
              <a:rPr lang="en-US" sz="1300" dirty="0">
                <a:solidFill>
                  <a:srgbClr val="212121"/>
                </a:solidFill>
                <a:latin typeface="Montserrat" panose="00000500000000000000" pitchFamily="2" charset="0"/>
              </a:rPr>
              <a:t>3. </a:t>
            </a:r>
            <a:r>
              <a:rPr lang="en-US" sz="1300" b="0" i="0" dirty="0">
                <a:solidFill>
                  <a:srgbClr val="212121"/>
                </a:solidFill>
                <a:effectLst/>
                <a:latin typeface="Montserrat" panose="00000500000000000000" pitchFamily="2" charset="0"/>
              </a:rPr>
              <a:t>Is Netflix has increasingly focusing on TV rather than movies in recent years.</a:t>
            </a:r>
          </a:p>
          <a:p>
            <a:r>
              <a:rPr lang="en-US" sz="1300" dirty="0">
                <a:solidFill>
                  <a:srgbClr val="212121"/>
                </a:solidFill>
                <a:latin typeface="Montserrat" panose="00000500000000000000" pitchFamily="2" charset="0"/>
              </a:rPr>
              <a:t>4. </a:t>
            </a:r>
            <a:r>
              <a:rPr lang="en-US" sz="1300" b="0" i="0" dirty="0">
                <a:solidFill>
                  <a:srgbClr val="212121"/>
                </a:solidFill>
                <a:effectLst/>
                <a:latin typeface="Montserrat" panose="00000500000000000000" pitchFamily="2" charset="0"/>
              </a:rPr>
              <a:t>Clustering similar content by matching text-based features.</a:t>
            </a:r>
          </a:p>
          <a:p>
            <a:pPr algn="l"/>
            <a:endParaRPr lang="en-US" sz="1200" b="0" i="0" dirty="0">
              <a:solidFill>
                <a:srgbClr val="212121"/>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256896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C442-787D-5053-3B1E-6A7B55FE6BF7}"/>
              </a:ext>
            </a:extLst>
          </p:cNvPr>
          <p:cNvSpPr>
            <a:spLocks noGrp="1"/>
          </p:cNvSpPr>
          <p:nvPr>
            <p:ph type="title"/>
          </p:nvPr>
        </p:nvSpPr>
        <p:spPr>
          <a:xfrm>
            <a:off x="222490" y="65883"/>
            <a:ext cx="8520600" cy="572700"/>
          </a:xfrm>
        </p:spPr>
        <p:txBody>
          <a:bodyPr/>
          <a:lstStyle/>
          <a:p>
            <a:r>
              <a:rPr lang="en-IN" b="1" dirty="0">
                <a:latin typeface="Montserrat" panose="00000500000000000000" pitchFamily="2" charset="0"/>
              </a:rPr>
              <a:t>Understand Dataset</a:t>
            </a:r>
          </a:p>
        </p:txBody>
      </p:sp>
      <p:sp>
        <p:nvSpPr>
          <p:cNvPr id="3" name="Text Placeholder 2">
            <a:extLst>
              <a:ext uri="{FF2B5EF4-FFF2-40B4-BE49-F238E27FC236}">
                <a16:creationId xmlns:a16="http://schemas.microsoft.com/office/drawing/2014/main" id="{2FF70C2D-E450-506A-3A4D-5E953001C52E}"/>
              </a:ext>
            </a:extLst>
          </p:cNvPr>
          <p:cNvSpPr>
            <a:spLocks noGrp="1"/>
          </p:cNvSpPr>
          <p:nvPr>
            <p:ph type="body" idx="1"/>
          </p:nvPr>
        </p:nvSpPr>
        <p:spPr>
          <a:xfrm>
            <a:off x="311700" y="638583"/>
            <a:ext cx="8520600" cy="4364597"/>
          </a:xfrm>
        </p:spPr>
        <p:txBody>
          <a:bodyPr/>
          <a:lstStyle/>
          <a:p>
            <a:pPr algn="l">
              <a:buFont typeface="Arial" panose="020B0604020202020204" pitchFamily="34" charset="0"/>
              <a:buChar char="•"/>
            </a:pPr>
            <a:r>
              <a:rPr lang="en-US" sz="1400" b="0" i="0" dirty="0">
                <a:solidFill>
                  <a:srgbClr val="212121"/>
                </a:solidFill>
                <a:effectLst/>
                <a:latin typeface="Montserrat" panose="00000500000000000000" pitchFamily="2" charset="0"/>
              </a:rPr>
              <a:t>This dataset consists of tv shows and movies available on Netflix as of 2019. The dataset is collected from </a:t>
            </a:r>
            <a:r>
              <a:rPr lang="en-US" sz="1400" b="0" i="0" dirty="0" err="1">
                <a:solidFill>
                  <a:srgbClr val="212121"/>
                </a:solidFill>
                <a:effectLst/>
                <a:latin typeface="Montserrat" panose="00000500000000000000" pitchFamily="2" charset="0"/>
              </a:rPr>
              <a:t>Flixable</a:t>
            </a:r>
            <a:r>
              <a:rPr lang="en-US" sz="1400" b="0" i="0" dirty="0">
                <a:solidFill>
                  <a:srgbClr val="212121"/>
                </a:solidFill>
                <a:effectLst/>
                <a:latin typeface="Montserrat" panose="00000500000000000000" pitchFamily="2" charset="0"/>
              </a:rPr>
              <a:t> which is a third-party Netflix search.</a:t>
            </a:r>
          </a:p>
          <a:p>
            <a:pPr algn="l">
              <a:buFont typeface="Arial" panose="020B0604020202020204" pitchFamily="34" charset="0"/>
              <a:buChar char="•"/>
            </a:pPr>
            <a:r>
              <a:rPr lang="en-US" sz="1400" b="0" i="0" dirty="0">
                <a:solidFill>
                  <a:srgbClr val="212121"/>
                </a:solidFill>
                <a:effectLst/>
                <a:latin typeface="Montserrat" panose="00000500000000000000" pitchFamily="2" charset="0"/>
              </a:rPr>
              <a:t>The dataset contains 7787 records(Rows) and 12 attributes(Columns).</a:t>
            </a:r>
          </a:p>
          <a:p>
            <a:pPr algn="l">
              <a:buFont typeface="Arial" panose="020B0604020202020204" pitchFamily="34" charset="0"/>
              <a:buChar char="•"/>
            </a:pPr>
            <a:endParaRPr lang="en-US" sz="1400" b="0" i="0" dirty="0">
              <a:solidFill>
                <a:srgbClr val="212121"/>
              </a:solidFill>
              <a:effectLst/>
              <a:latin typeface="Montserrat" panose="00000500000000000000" pitchFamily="2" charset="0"/>
            </a:endParaRPr>
          </a:p>
          <a:p>
            <a:pPr algn="l">
              <a:buFont typeface="Arial" panose="020B0604020202020204" pitchFamily="34" charset="0"/>
              <a:buChar char="•"/>
            </a:pPr>
            <a:r>
              <a:rPr lang="en-US" sz="1400" dirty="0">
                <a:solidFill>
                  <a:srgbClr val="212121"/>
                </a:solidFill>
                <a:latin typeface="Montserrat" panose="00000500000000000000" pitchFamily="2" charset="0"/>
              </a:rPr>
              <a:t>Attribute Information:-</a:t>
            </a:r>
            <a:endParaRPr lang="en-US" sz="1400" b="0" i="0" dirty="0">
              <a:solidFill>
                <a:srgbClr val="212121"/>
              </a:solidFill>
              <a:effectLst/>
              <a:latin typeface="Montserrat" panose="00000500000000000000" pitchFamily="2" charset="0"/>
            </a:endParaRPr>
          </a:p>
          <a:p>
            <a:pPr algn="l"/>
            <a:r>
              <a:rPr lang="en-US" sz="1400" b="1" i="0" dirty="0">
                <a:solidFill>
                  <a:srgbClr val="212121"/>
                </a:solidFill>
                <a:effectLst/>
                <a:latin typeface="Montserrat" panose="00000500000000000000" pitchFamily="2" charset="0"/>
              </a:rPr>
              <a:t>1. </a:t>
            </a:r>
            <a:r>
              <a:rPr lang="en-US" sz="1400" b="1" i="0" dirty="0" err="1">
                <a:solidFill>
                  <a:srgbClr val="212121"/>
                </a:solidFill>
                <a:effectLst/>
                <a:latin typeface="Montserrat" panose="00000500000000000000" pitchFamily="2" charset="0"/>
              </a:rPr>
              <a:t>show_id</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Unique ID for every Movie / Tv Show</a:t>
            </a:r>
          </a:p>
          <a:p>
            <a:pPr algn="l"/>
            <a:r>
              <a:rPr lang="en-US" sz="1400" b="1" i="0" dirty="0">
                <a:solidFill>
                  <a:srgbClr val="212121"/>
                </a:solidFill>
                <a:effectLst/>
                <a:latin typeface="Montserrat" panose="00000500000000000000" pitchFamily="2" charset="0"/>
              </a:rPr>
              <a:t>2. type :</a:t>
            </a:r>
            <a:r>
              <a:rPr lang="en-US" sz="1400" b="0" i="0" dirty="0">
                <a:solidFill>
                  <a:srgbClr val="212121"/>
                </a:solidFill>
                <a:effectLst/>
                <a:latin typeface="Montserrat" panose="00000500000000000000" pitchFamily="2" charset="0"/>
              </a:rPr>
              <a:t> Identifier - A Movie or TV Show</a:t>
            </a:r>
          </a:p>
          <a:p>
            <a:pPr algn="l"/>
            <a:r>
              <a:rPr lang="en-US" sz="1400" b="1" i="0" dirty="0">
                <a:solidFill>
                  <a:srgbClr val="212121"/>
                </a:solidFill>
                <a:effectLst/>
                <a:latin typeface="Montserrat" panose="00000500000000000000" pitchFamily="2" charset="0"/>
              </a:rPr>
              <a:t>3. title :</a:t>
            </a:r>
            <a:r>
              <a:rPr lang="en-US" sz="1400" b="0" i="0" dirty="0">
                <a:solidFill>
                  <a:srgbClr val="212121"/>
                </a:solidFill>
                <a:effectLst/>
                <a:latin typeface="Montserrat" panose="00000500000000000000" pitchFamily="2" charset="0"/>
              </a:rPr>
              <a:t> Title of the Movie / Tv Show</a:t>
            </a:r>
          </a:p>
          <a:p>
            <a:pPr algn="l"/>
            <a:r>
              <a:rPr lang="en-US" sz="1400" b="1" i="0" dirty="0">
                <a:solidFill>
                  <a:srgbClr val="212121"/>
                </a:solidFill>
                <a:effectLst/>
                <a:latin typeface="Montserrat" panose="00000500000000000000" pitchFamily="2" charset="0"/>
              </a:rPr>
              <a:t>4. director :</a:t>
            </a:r>
            <a:r>
              <a:rPr lang="en-US" sz="1400" b="0" i="0" dirty="0">
                <a:solidFill>
                  <a:srgbClr val="212121"/>
                </a:solidFill>
                <a:effectLst/>
                <a:latin typeface="Montserrat" panose="00000500000000000000" pitchFamily="2" charset="0"/>
              </a:rPr>
              <a:t> Director of the Movie</a:t>
            </a:r>
          </a:p>
          <a:p>
            <a:pPr algn="l"/>
            <a:r>
              <a:rPr lang="en-US" sz="1400" b="1" i="0" dirty="0">
                <a:solidFill>
                  <a:srgbClr val="212121"/>
                </a:solidFill>
                <a:effectLst/>
                <a:latin typeface="Montserrat" panose="00000500000000000000" pitchFamily="2" charset="0"/>
              </a:rPr>
              <a:t>5. cast :</a:t>
            </a:r>
            <a:r>
              <a:rPr lang="en-US" sz="1400" b="0" i="0" dirty="0">
                <a:solidFill>
                  <a:srgbClr val="212121"/>
                </a:solidFill>
                <a:effectLst/>
                <a:latin typeface="Montserrat" panose="00000500000000000000" pitchFamily="2" charset="0"/>
              </a:rPr>
              <a:t> Actors involved in the movie / show</a:t>
            </a:r>
          </a:p>
          <a:p>
            <a:pPr algn="l"/>
            <a:r>
              <a:rPr lang="en-US" sz="1400" b="1" i="0" dirty="0">
                <a:solidFill>
                  <a:srgbClr val="212121"/>
                </a:solidFill>
                <a:effectLst/>
                <a:latin typeface="Montserrat" panose="00000500000000000000" pitchFamily="2" charset="0"/>
              </a:rPr>
              <a:t>6. country :</a:t>
            </a:r>
            <a:r>
              <a:rPr lang="en-US" sz="1400" b="0" i="0" dirty="0">
                <a:solidFill>
                  <a:srgbClr val="212121"/>
                </a:solidFill>
                <a:effectLst/>
                <a:latin typeface="Montserrat" panose="00000500000000000000" pitchFamily="2" charset="0"/>
              </a:rPr>
              <a:t> Country where the movie / show was produced</a:t>
            </a:r>
          </a:p>
          <a:p>
            <a:pPr algn="l"/>
            <a:r>
              <a:rPr lang="en-US" sz="1400" b="1" i="0" dirty="0">
                <a:solidFill>
                  <a:srgbClr val="212121"/>
                </a:solidFill>
                <a:effectLst/>
                <a:latin typeface="Montserrat" panose="00000500000000000000" pitchFamily="2" charset="0"/>
              </a:rPr>
              <a:t>7. </a:t>
            </a:r>
            <a:r>
              <a:rPr lang="en-US" sz="1400" b="1" i="0" dirty="0" err="1">
                <a:solidFill>
                  <a:srgbClr val="212121"/>
                </a:solidFill>
                <a:effectLst/>
                <a:latin typeface="Montserrat" panose="00000500000000000000" pitchFamily="2" charset="0"/>
              </a:rPr>
              <a:t>date_added</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Date it was added on Netflix</a:t>
            </a:r>
          </a:p>
          <a:p>
            <a:pPr algn="l"/>
            <a:r>
              <a:rPr lang="en-US" sz="1400" b="1" i="0" dirty="0">
                <a:solidFill>
                  <a:srgbClr val="212121"/>
                </a:solidFill>
                <a:effectLst/>
                <a:latin typeface="Montserrat" panose="00000500000000000000" pitchFamily="2" charset="0"/>
              </a:rPr>
              <a:t>8. </a:t>
            </a:r>
            <a:r>
              <a:rPr lang="en-US" sz="1400" b="1" i="0" dirty="0" err="1">
                <a:solidFill>
                  <a:srgbClr val="212121"/>
                </a:solidFill>
                <a:effectLst/>
                <a:latin typeface="Montserrat" panose="00000500000000000000" pitchFamily="2" charset="0"/>
              </a:rPr>
              <a:t>release_year</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Actual Release year of the movie / show</a:t>
            </a:r>
          </a:p>
          <a:p>
            <a:pPr algn="l"/>
            <a:r>
              <a:rPr lang="en-US" sz="1400" b="1" i="0" dirty="0">
                <a:solidFill>
                  <a:srgbClr val="212121"/>
                </a:solidFill>
                <a:effectLst/>
                <a:latin typeface="Montserrat" panose="00000500000000000000" pitchFamily="2" charset="0"/>
              </a:rPr>
              <a:t>9. rating :</a:t>
            </a:r>
            <a:r>
              <a:rPr lang="en-US" sz="1400" b="0" i="0" dirty="0">
                <a:solidFill>
                  <a:srgbClr val="212121"/>
                </a:solidFill>
                <a:effectLst/>
                <a:latin typeface="Montserrat" panose="00000500000000000000" pitchFamily="2" charset="0"/>
              </a:rPr>
              <a:t> TV Rating of the movie / show</a:t>
            </a:r>
          </a:p>
          <a:p>
            <a:pPr algn="l"/>
            <a:r>
              <a:rPr lang="en-US" sz="1400" b="1" i="0" dirty="0">
                <a:solidFill>
                  <a:srgbClr val="212121"/>
                </a:solidFill>
                <a:effectLst/>
                <a:latin typeface="Montserrat" panose="00000500000000000000" pitchFamily="2" charset="0"/>
              </a:rPr>
              <a:t>10. duration :</a:t>
            </a:r>
            <a:r>
              <a:rPr lang="en-US" sz="1400" b="0" i="0" dirty="0">
                <a:solidFill>
                  <a:srgbClr val="212121"/>
                </a:solidFill>
                <a:effectLst/>
                <a:latin typeface="Montserrat" panose="00000500000000000000" pitchFamily="2" charset="0"/>
              </a:rPr>
              <a:t> Total Duration - in minutes or number of seasons</a:t>
            </a:r>
          </a:p>
          <a:p>
            <a:pPr algn="l"/>
            <a:r>
              <a:rPr lang="en-US" sz="1400" b="1" i="0" dirty="0">
                <a:solidFill>
                  <a:srgbClr val="212121"/>
                </a:solidFill>
                <a:effectLst/>
                <a:latin typeface="Montserrat" panose="00000500000000000000" pitchFamily="2" charset="0"/>
              </a:rPr>
              <a:t>11. </a:t>
            </a:r>
            <a:r>
              <a:rPr lang="en-US" sz="1400" b="1" i="0" dirty="0" err="1">
                <a:solidFill>
                  <a:srgbClr val="212121"/>
                </a:solidFill>
                <a:effectLst/>
                <a:latin typeface="Montserrat" panose="00000500000000000000" pitchFamily="2" charset="0"/>
              </a:rPr>
              <a:t>listed_in</a:t>
            </a:r>
            <a:r>
              <a:rPr lang="en-US" sz="1400" b="1" i="0" dirty="0">
                <a:solidFill>
                  <a:srgbClr val="212121"/>
                </a:solidFill>
                <a:effectLst/>
                <a:latin typeface="Montserrat" panose="00000500000000000000" pitchFamily="2" charset="0"/>
              </a:rPr>
              <a:t> :</a:t>
            </a:r>
            <a:r>
              <a:rPr lang="en-US" sz="1400" b="0" i="0" dirty="0">
                <a:solidFill>
                  <a:srgbClr val="212121"/>
                </a:solidFill>
                <a:effectLst/>
                <a:latin typeface="Montserrat" panose="00000500000000000000" pitchFamily="2" charset="0"/>
              </a:rPr>
              <a:t> </a:t>
            </a:r>
            <a:r>
              <a:rPr lang="en-US" sz="1400" b="0" i="0" dirty="0" err="1">
                <a:solidFill>
                  <a:srgbClr val="212121"/>
                </a:solidFill>
                <a:effectLst/>
                <a:latin typeface="Montserrat" panose="00000500000000000000" pitchFamily="2" charset="0"/>
              </a:rPr>
              <a:t>Genere</a:t>
            </a:r>
            <a:endParaRPr lang="en-US" sz="1400" b="0" i="0" dirty="0">
              <a:solidFill>
                <a:srgbClr val="212121"/>
              </a:solidFill>
              <a:effectLst/>
              <a:latin typeface="Montserrat" panose="00000500000000000000" pitchFamily="2" charset="0"/>
            </a:endParaRPr>
          </a:p>
          <a:p>
            <a:pPr algn="l"/>
            <a:r>
              <a:rPr lang="en-US" sz="1400" b="1" i="0" dirty="0">
                <a:solidFill>
                  <a:srgbClr val="212121"/>
                </a:solidFill>
                <a:effectLst/>
                <a:latin typeface="Montserrat" panose="00000500000000000000" pitchFamily="2" charset="0"/>
              </a:rPr>
              <a:t>12. description:</a:t>
            </a:r>
            <a:r>
              <a:rPr lang="en-US" sz="1400" b="0" i="0" dirty="0">
                <a:solidFill>
                  <a:srgbClr val="212121"/>
                </a:solidFill>
                <a:effectLst/>
                <a:latin typeface="Montserrat" panose="00000500000000000000" pitchFamily="2" charset="0"/>
              </a:rPr>
              <a:t> The Summary description</a:t>
            </a:r>
          </a:p>
          <a:p>
            <a:pPr algn="l"/>
            <a:endParaRPr lang="en-US" sz="1400" b="1" i="0" dirty="0">
              <a:solidFill>
                <a:srgbClr val="212121"/>
              </a:solidFill>
              <a:effectLst/>
              <a:latin typeface="Montserrat" panose="00000500000000000000" pitchFamily="2" charset="0"/>
            </a:endParaRPr>
          </a:p>
          <a:p>
            <a:pPr algn="l"/>
            <a:endParaRPr lang="en-US" sz="1400" b="1" i="0" dirty="0">
              <a:solidFill>
                <a:srgbClr val="24292F"/>
              </a:solidFill>
              <a:effectLst/>
              <a:latin typeface="Montserrat" panose="00000500000000000000" pitchFamily="2" charset="0"/>
            </a:endParaRPr>
          </a:p>
        </p:txBody>
      </p:sp>
    </p:spTree>
    <p:extLst>
      <p:ext uri="{BB962C8B-B14F-4D97-AF65-F5344CB8AC3E}">
        <p14:creationId xmlns:p14="http://schemas.microsoft.com/office/powerpoint/2010/main" val="217862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69B4-3315-0D00-0656-0404C268162A}"/>
              </a:ext>
            </a:extLst>
          </p:cNvPr>
          <p:cNvSpPr>
            <a:spLocks noGrp="1"/>
          </p:cNvSpPr>
          <p:nvPr>
            <p:ph type="title"/>
          </p:nvPr>
        </p:nvSpPr>
        <p:spPr>
          <a:xfrm>
            <a:off x="311700" y="158675"/>
            <a:ext cx="8520600" cy="572700"/>
          </a:xfrm>
        </p:spPr>
        <p:txBody>
          <a:bodyPr/>
          <a:lstStyle/>
          <a:p>
            <a:r>
              <a:rPr lang="en-US" b="1" dirty="0">
                <a:latin typeface="Montserrat" panose="00000500000000000000" pitchFamily="2" charset="0"/>
              </a:rPr>
              <a:t>N</a:t>
            </a:r>
            <a:r>
              <a:rPr lang="en-IN" b="1" dirty="0" err="1">
                <a:latin typeface="Montserrat" panose="00000500000000000000" pitchFamily="2" charset="0"/>
              </a:rPr>
              <a:t>ull</a:t>
            </a:r>
            <a:r>
              <a:rPr lang="en-IN" b="1" dirty="0">
                <a:latin typeface="Montserrat" panose="00000500000000000000" pitchFamily="2" charset="0"/>
              </a:rPr>
              <a:t> Values/Missing Values Treatment</a:t>
            </a:r>
          </a:p>
        </p:txBody>
      </p:sp>
      <p:sp>
        <p:nvSpPr>
          <p:cNvPr id="3" name="Text Placeholder 2">
            <a:extLst>
              <a:ext uri="{FF2B5EF4-FFF2-40B4-BE49-F238E27FC236}">
                <a16:creationId xmlns:a16="http://schemas.microsoft.com/office/drawing/2014/main" id="{B1295412-AB0D-6A7C-8B59-7E7C84261900}"/>
              </a:ext>
            </a:extLst>
          </p:cNvPr>
          <p:cNvSpPr>
            <a:spLocks noGrp="1"/>
          </p:cNvSpPr>
          <p:nvPr>
            <p:ph type="body" idx="1"/>
          </p:nvPr>
        </p:nvSpPr>
        <p:spPr/>
        <p:txBody>
          <a:bodyPr/>
          <a:lstStyle/>
          <a:p>
            <a:pPr algn="l">
              <a:buFont typeface="Arial" panose="020B0604020202020204" pitchFamily="34" charset="0"/>
              <a:buChar char="•"/>
            </a:pPr>
            <a:endParaRPr lang="en-US"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a:p>
            <a:pPr algn="l">
              <a:buFont typeface="Arial" panose="020B0604020202020204" pitchFamily="34" charset="0"/>
              <a:buChar char="•"/>
            </a:pPr>
            <a:endParaRPr lang="en-IN" dirty="0"/>
          </a:p>
        </p:txBody>
      </p:sp>
      <p:sp>
        <p:nvSpPr>
          <p:cNvPr id="4" name="Text Placeholder 3">
            <a:extLst>
              <a:ext uri="{FF2B5EF4-FFF2-40B4-BE49-F238E27FC236}">
                <a16:creationId xmlns:a16="http://schemas.microsoft.com/office/drawing/2014/main" id="{9DDB4087-D372-D35F-CB20-3ED7FFE533E7}"/>
              </a:ext>
            </a:extLst>
          </p:cNvPr>
          <p:cNvSpPr>
            <a:spLocks noGrp="1"/>
          </p:cNvSpPr>
          <p:nvPr>
            <p:ph type="body" idx="2"/>
          </p:nvPr>
        </p:nvSpPr>
        <p:spPr>
          <a:xfrm>
            <a:off x="311700" y="1152475"/>
            <a:ext cx="2944456" cy="3783798"/>
          </a:xfrm>
          <a:solidFill>
            <a:srgbClr val="FFC000"/>
          </a:solidFill>
          <a:effectLst>
            <a:innerShdw blurRad="63500" dist="50800" dir="18900000">
              <a:prstClr val="black">
                <a:alpha val="50000"/>
              </a:prstClr>
            </a:innerShdw>
          </a:effectLst>
        </p:spPr>
        <p:txBody>
          <a:bodyPr/>
          <a:lstStyle/>
          <a:p>
            <a:pPr algn="l">
              <a:buFont typeface="Arial" panose="020B0604020202020204" pitchFamily="34" charset="0"/>
              <a:buChar char="•"/>
            </a:pPr>
            <a:r>
              <a:rPr lang="en-US" b="0" i="0" dirty="0">
                <a:solidFill>
                  <a:srgbClr val="212121"/>
                </a:solidFill>
                <a:effectLst/>
                <a:latin typeface="Roboto" panose="02000000000000000000" pitchFamily="2" charset="0"/>
              </a:rPr>
              <a:t>There are many missing values in director, cast, country, </a:t>
            </a:r>
            <a:r>
              <a:rPr lang="en-US" b="0" i="0" dirty="0" err="1">
                <a:solidFill>
                  <a:srgbClr val="212121"/>
                </a:solidFill>
                <a:effectLst/>
                <a:latin typeface="Roboto" panose="02000000000000000000" pitchFamily="2" charset="0"/>
              </a:rPr>
              <a:t>date_added</a:t>
            </a:r>
            <a:r>
              <a:rPr lang="en-US" b="0" i="0" dirty="0">
                <a:solidFill>
                  <a:srgbClr val="212121"/>
                </a:solidFill>
                <a:effectLst/>
                <a:latin typeface="Roboto" panose="02000000000000000000" pitchFamily="2" charset="0"/>
              </a:rPr>
              <a:t>, and rating columns.</a:t>
            </a:r>
          </a:p>
          <a:p>
            <a:pPr algn="l">
              <a:buFont typeface="Arial" panose="020B0604020202020204" pitchFamily="34" charset="0"/>
              <a:buChar char="•"/>
            </a:pPr>
            <a:r>
              <a:rPr lang="en-US" b="0" i="0" dirty="0">
                <a:solidFill>
                  <a:srgbClr val="212121"/>
                </a:solidFill>
                <a:effectLst/>
                <a:latin typeface="Roboto" panose="02000000000000000000" pitchFamily="2" charset="0"/>
              </a:rPr>
              <a:t>Hence The missing values in the director, cast, and country attributes can be replaced with 'Unknown' &amp; The missing values in rating can be imputed with its mode, since this attribute is discrete &amp; 10 records with missing values in the </a:t>
            </a:r>
            <a:r>
              <a:rPr lang="en-US" b="0" i="0" dirty="0" err="1">
                <a:solidFill>
                  <a:srgbClr val="212121"/>
                </a:solidFill>
                <a:effectLst/>
                <a:latin typeface="Roboto" panose="02000000000000000000" pitchFamily="2" charset="0"/>
              </a:rPr>
              <a:t>date_added</a:t>
            </a:r>
            <a:r>
              <a:rPr lang="en-US" b="0" i="0" dirty="0">
                <a:solidFill>
                  <a:srgbClr val="212121"/>
                </a:solidFill>
                <a:effectLst/>
                <a:latin typeface="Roboto" panose="02000000000000000000" pitchFamily="2" charset="0"/>
              </a:rPr>
              <a:t> column can be dropped.</a:t>
            </a:r>
          </a:p>
          <a:p>
            <a:pPr marL="139700" indent="0">
              <a:buNone/>
            </a:pPr>
            <a:endParaRPr lang="en-IN" dirty="0"/>
          </a:p>
        </p:txBody>
      </p:sp>
      <p:pic>
        <p:nvPicPr>
          <p:cNvPr id="2056" name="Picture 8">
            <a:extLst>
              <a:ext uri="{FF2B5EF4-FFF2-40B4-BE49-F238E27FC236}">
                <a16:creationId xmlns:a16="http://schemas.microsoft.com/office/drawing/2014/main" id="{61B457B8-17B0-71BB-5F5E-686455AEC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122" y="1092819"/>
            <a:ext cx="4802665" cy="360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41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56326B-E72C-ACE5-647B-DFEC2483C214}"/>
              </a:ext>
            </a:extLst>
          </p:cNvPr>
          <p:cNvSpPr>
            <a:spLocks noGrp="1"/>
          </p:cNvSpPr>
          <p:nvPr>
            <p:ph type="title"/>
          </p:nvPr>
        </p:nvSpPr>
        <p:spPr/>
        <p:txBody>
          <a:bodyPr/>
          <a:lstStyle/>
          <a:p>
            <a:r>
              <a:rPr lang="en-IN" b="1" dirty="0">
                <a:latin typeface="Montserrat" panose="00000500000000000000" pitchFamily="2" charset="0"/>
              </a:rPr>
              <a:t>Data Wrangling</a:t>
            </a:r>
          </a:p>
        </p:txBody>
      </p:sp>
      <p:sp>
        <p:nvSpPr>
          <p:cNvPr id="6" name="Text Placeholder 5">
            <a:extLst>
              <a:ext uri="{FF2B5EF4-FFF2-40B4-BE49-F238E27FC236}">
                <a16:creationId xmlns:a16="http://schemas.microsoft.com/office/drawing/2014/main" id="{8BE94CE8-11C8-0D66-1102-01CB04C09F9E}"/>
              </a:ext>
            </a:extLst>
          </p:cNvPr>
          <p:cNvSpPr>
            <a:spLocks noGrp="1"/>
          </p:cNvSpPr>
          <p:nvPr>
            <p:ph type="body" idx="1"/>
          </p:nvPr>
        </p:nvSpPr>
        <p:spPr/>
        <p:txBody>
          <a:bodyPr/>
          <a:lstStyle/>
          <a:p>
            <a:pPr marL="114300" indent="0">
              <a:buNone/>
            </a:pPr>
            <a:r>
              <a:rPr lang="en-IN" sz="1600" dirty="0">
                <a:solidFill>
                  <a:schemeClr val="bg1">
                    <a:lumMod val="50000"/>
                  </a:schemeClr>
                </a:solidFill>
                <a:latin typeface="Montserrat" panose="00000500000000000000" pitchFamily="2" charset="0"/>
              </a:rPr>
              <a:t>1. </a:t>
            </a:r>
            <a:r>
              <a:rPr lang="en-US" sz="1600" b="0" i="0" dirty="0">
                <a:solidFill>
                  <a:srgbClr val="212121"/>
                </a:solidFill>
                <a:effectLst/>
                <a:latin typeface="Montserrat" panose="00000500000000000000" pitchFamily="2" charset="0"/>
              </a:rPr>
              <a:t>let's consider only the primary country where that respective movie / TV show was filmed. Also, let's consider only the primary genre of the respective movie / TV show.</a:t>
            </a:r>
          </a:p>
          <a:p>
            <a:pPr marL="114300" indent="0">
              <a:buNone/>
            </a:pPr>
            <a:r>
              <a:rPr lang="en-IN" sz="1600" dirty="0">
                <a:solidFill>
                  <a:schemeClr val="bg1">
                    <a:lumMod val="50000"/>
                  </a:schemeClr>
                </a:solidFill>
                <a:latin typeface="Montserrat" panose="00000500000000000000" pitchFamily="2" charset="0"/>
              </a:rPr>
              <a:t>2. </a:t>
            </a:r>
            <a:r>
              <a:rPr lang="en-US" sz="1600" b="0" i="0" dirty="0">
                <a:solidFill>
                  <a:srgbClr val="212121"/>
                </a:solidFill>
                <a:effectLst/>
                <a:latin typeface="Montserrat" panose="00000500000000000000" pitchFamily="2" charset="0"/>
              </a:rPr>
              <a:t>Converting 'duration' column datatype from string to integer</a:t>
            </a:r>
          </a:p>
          <a:p>
            <a:pPr marL="114300" indent="0">
              <a:buNone/>
            </a:pPr>
            <a:r>
              <a:rPr lang="en-IN" sz="1600" dirty="0">
                <a:solidFill>
                  <a:schemeClr val="bg1">
                    <a:lumMod val="50000"/>
                  </a:schemeClr>
                </a:solidFill>
                <a:latin typeface="Montserrat" panose="00000500000000000000" pitchFamily="2" charset="0"/>
              </a:rPr>
              <a:t>3. </a:t>
            </a:r>
            <a:r>
              <a:rPr lang="en-US" sz="1600" b="0" i="0" dirty="0">
                <a:solidFill>
                  <a:srgbClr val="212121"/>
                </a:solidFill>
                <a:effectLst/>
                <a:latin typeface="Montserrat" panose="00000500000000000000" pitchFamily="2" charset="0"/>
              </a:rPr>
              <a:t>Converting '</a:t>
            </a:r>
            <a:r>
              <a:rPr lang="en-US" sz="1600" b="0" i="0" dirty="0" err="1">
                <a:solidFill>
                  <a:srgbClr val="212121"/>
                </a:solidFill>
                <a:effectLst/>
                <a:latin typeface="Montserrat" panose="00000500000000000000" pitchFamily="2" charset="0"/>
              </a:rPr>
              <a:t>date_added</a:t>
            </a:r>
            <a:r>
              <a:rPr lang="en-US" sz="1600" b="0" i="0" dirty="0">
                <a:solidFill>
                  <a:srgbClr val="212121"/>
                </a:solidFill>
                <a:effectLst/>
                <a:latin typeface="Montserrat" panose="00000500000000000000" pitchFamily="2" charset="0"/>
              </a:rPr>
              <a:t>' column from string to datetime format</a:t>
            </a:r>
          </a:p>
          <a:p>
            <a:pPr marL="114300" indent="0">
              <a:buNone/>
            </a:pPr>
            <a:r>
              <a:rPr lang="en-IN" sz="1600" dirty="0">
                <a:solidFill>
                  <a:schemeClr val="bg1">
                    <a:lumMod val="50000"/>
                  </a:schemeClr>
                </a:solidFill>
                <a:latin typeface="Montserrat" panose="00000500000000000000" pitchFamily="2" charset="0"/>
              </a:rPr>
              <a:t>4. </a:t>
            </a:r>
            <a:r>
              <a:rPr lang="en-US" sz="1600" b="0" i="0" dirty="0">
                <a:solidFill>
                  <a:srgbClr val="212121"/>
                </a:solidFill>
                <a:effectLst/>
                <a:latin typeface="Montserrat" panose="00000500000000000000" pitchFamily="2" charset="0"/>
              </a:rPr>
              <a:t>Changing the values name in the rating column for better understanding and insights.</a:t>
            </a:r>
          </a:p>
          <a:p>
            <a:pPr marL="114300" indent="0">
              <a:buNone/>
            </a:pPr>
            <a:endParaRPr lang="en-IN" sz="1400" dirty="0">
              <a:solidFill>
                <a:schemeClr val="bg1">
                  <a:lumMod val="50000"/>
                </a:schemeClr>
              </a:solidFill>
            </a:endParaRPr>
          </a:p>
        </p:txBody>
      </p:sp>
    </p:spTree>
    <p:extLst>
      <p:ext uri="{BB962C8B-B14F-4D97-AF65-F5344CB8AC3E}">
        <p14:creationId xmlns:p14="http://schemas.microsoft.com/office/powerpoint/2010/main" val="284739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8617-296F-D615-292E-3860055D19B9}"/>
              </a:ext>
            </a:extLst>
          </p:cNvPr>
          <p:cNvSpPr>
            <a:spLocks noGrp="1"/>
          </p:cNvSpPr>
          <p:nvPr>
            <p:ph type="title"/>
          </p:nvPr>
        </p:nvSpPr>
        <p:spPr>
          <a:xfrm>
            <a:off x="311700" y="147659"/>
            <a:ext cx="8520600" cy="572700"/>
          </a:xfrm>
        </p:spPr>
        <p:txBody>
          <a:bodyPr/>
          <a:lstStyle/>
          <a:p>
            <a:r>
              <a:rPr lang="en-IN" b="1" dirty="0">
                <a:latin typeface="Montserrat" panose="00000500000000000000" pitchFamily="2" charset="0"/>
              </a:rPr>
              <a:t>EDA (Exploratory Data Analysis)</a:t>
            </a:r>
          </a:p>
        </p:txBody>
      </p:sp>
      <p:sp>
        <p:nvSpPr>
          <p:cNvPr id="3" name="Text Placeholder 2">
            <a:extLst>
              <a:ext uri="{FF2B5EF4-FFF2-40B4-BE49-F238E27FC236}">
                <a16:creationId xmlns:a16="http://schemas.microsoft.com/office/drawing/2014/main" id="{A284A1B5-B3CB-4751-C191-8ABC55E2743D}"/>
              </a:ext>
            </a:extLst>
          </p:cNvPr>
          <p:cNvSpPr>
            <a:spLocks noGrp="1"/>
          </p:cNvSpPr>
          <p:nvPr>
            <p:ph type="body" idx="1"/>
          </p:nvPr>
        </p:nvSpPr>
        <p:spPr>
          <a:xfrm>
            <a:off x="378608" y="720358"/>
            <a:ext cx="8520600" cy="4357163"/>
          </a:xfrm>
        </p:spPr>
        <p:txBody>
          <a:bodyPr/>
          <a:lstStyle/>
          <a:p>
            <a:pPr marL="114300" indent="0">
              <a:buNone/>
            </a:pPr>
            <a:r>
              <a:rPr lang="en-US" sz="1400" i="0" dirty="0">
                <a:solidFill>
                  <a:schemeClr val="bg2">
                    <a:lumMod val="10000"/>
                  </a:schemeClr>
                </a:solidFill>
                <a:effectLst/>
                <a:latin typeface="Montserrat" panose="00000500000000000000" pitchFamily="2" charset="0"/>
              </a:rPr>
              <a:t>Here we understand the relationships between variables where </a:t>
            </a:r>
            <a:r>
              <a:rPr lang="en-US" sz="1400" b="0" i="0" dirty="0">
                <a:solidFill>
                  <a:srgbClr val="202124"/>
                </a:solidFill>
                <a:effectLst/>
                <a:latin typeface="Montserrat" panose="00000500000000000000" pitchFamily="2" charset="0"/>
              </a:rPr>
              <a:t>Exploratory Data Analysis (EDA) is </a:t>
            </a:r>
            <a:r>
              <a:rPr lang="en-US" sz="1400" i="0" dirty="0">
                <a:solidFill>
                  <a:srgbClr val="202124"/>
                </a:solidFill>
                <a:effectLst/>
                <a:latin typeface="Montserrat" panose="00000500000000000000" pitchFamily="2" charset="0"/>
              </a:rPr>
              <a:t>an approach to analyze the data using visual techniques</a:t>
            </a:r>
            <a:r>
              <a:rPr lang="en-US" sz="1400" b="0" i="0" dirty="0">
                <a:solidFill>
                  <a:srgbClr val="202124"/>
                </a:solidFill>
                <a:effectLst/>
                <a:latin typeface="Montserrat" panose="00000500000000000000" pitchFamily="2" charset="0"/>
              </a:rPr>
              <a:t>. It is used to discover trends, patterns, or to check assumptions with the help of statistical summary and graphical representations.</a:t>
            </a:r>
          </a:p>
          <a:p>
            <a:pPr marL="114300" indent="0">
              <a:buNone/>
            </a:pPr>
            <a:r>
              <a:rPr lang="en-US" sz="1400" dirty="0">
                <a:solidFill>
                  <a:srgbClr val="202124"/>
                </a:solidFill>
                <a:latin typeface="Montserrat" panose="00000500000000000000" pitchFamily="2" charset="0"/>
              </a:rPr>
              <a:t>We analysis into 3 types:-</a:t>
            </a:r>
          </a:p>
          <a:p>
            <a:pPr marL="114300" indent="0">
              <a:buNone/>
            </a:pPr>
            <a:r>
              <a:rPr lang="en-US" sz="1400" b="1" dirty="0">
                <a:solidFill>
                  <a:srgbClr val="202124"/>
                </a:solidFill>
                <a:latin typeface="Montserrat" panose="00000500000000000000" pitchFamily="2" charset="0"/>
              </a:rPr>
              <a:t>1. Univariate Analysis:-</a:t>
            </a:r>
          </a:p>
          <a:p>
            <a:pPr marL="114300" indent="0">
              <a:buNone/>
            </a:pPr>
            <a:r>
              <a:rPr lang="en-US" sz="1400" dirty="0">
                <a:solidFill>
                  <a:srgbClr val="202124"/>
                </a:solidFill>
                <a:latin typeface="Montserrat" panose="00000500000000000000" pitchFamily="2" charset="0"/>
              </a:rPr>
              <a:t>           </a:t>
            </a:r>
            <a:r>
              <a:rPr lang="en-US" sz="1400" b="0" i="0" dirty="0">
                <a:solidFill>
                  <a:srgbClr val="212121"/>
                </a:solidFill>
                <a:effectLst/>
                <a:latin typeface="Montserrat" panose="00000500000000000000" pitchFamily="2" charset="0"/>
              </a:rPr>
              <a:t>Univariate analysis explores each variable in a data set, separately. Uni means one, so                   in other words the data has only one variable. Univariate data requires to analyze each variable  separately.</a:t>
            </a:r>
          </a:p>
          <a:p>
            <a:pPr marL="114300" indent="0">
              <a:buNone/>
            </a:pPr>
            <a:r>
              <a:rPr lang="en-US" sz="1400" b="1" dirty="0">
                <a:solidFill>
                  <a:srgbClr val="212121"/>
                </a:solidFill>
                <a:latin typeface="Montserrat" panose="00000500000000000000" pitchFamily="2" charset="0"/>
              </a:rPr>
              <a:t>2. Bivariate Analysis:-</a:t>
            </a:r>
          </a:p>
          <a:p>
            <a:pPr marL="114300" indent="0">
              <a:buNone/>
            </a:pPr>
            <a:r>
              <a:rPr lang="en-US" sz="1400" dirty="0">
                <a:solidFill>
                  <a:srgbClr val="212121"/>
                </a:solidFill>
                <a:latin typeface="Montserrat" panose="00000500000000000000" pitchFamily="2" charset="0"/>
              </a:rPr>
              <a:t>           </a:t>
            </a:r>
            <a:r>
              <a:rPr lang="en-US" sz="1400" b="0" i="0" dirty="0">
                <a:solidFill>
                  <a:srgbClr val="212121"/>
                </a:solidFill>
                <a:effectLst/>
                <a:latin typeface="Montserrat" panose="00000500000000000000" pitchFamily="2" charset="0"/>
              </a:rPr>
              <a:t>Bivariate analysis is one of the statistical analysis where two variables are observed. here we analyze the changes </a:t>
            </a:r>
            <a:r>
              <a:rPr lang="en-US" sz="1400" b="0" i="0" dirty="0" err="1">
                <a:solidFill>
                  <a:srgbClr val="212121"/>
                </a:solidFill>
                <a:effectLst/>
                <a:latin typeface="Montserrat" panose="00000500000000000000" pitchFamily="2" charset="0"/>
              </a:rPr>
              <a:t>occured</a:t>
            </a:r>
            <a:r>
              <a:rPr lang="en-US" sz="1400" b="0" i="0" dirty="0">
                <a:solidFill>
                  <a:srgbClr val="212121"/>
                </a:solidFill>
                <a:effectLst/>
                <a:latin typeface="Montserrat" panose="00000500000000000000" pitchFamily="2" charset="0"/>
              </a:rPr>
              <a:t> between the two variables and to what extent.</a:t>
            </a:r>
          </a:p>
          <a:p>
            <a:pPr marL="114300" indent="0">
              <a:buNone/>
            </a:pPr>
            <a:r>
              <a:rPr lang="en-US" sz="1400" b="1" dirty="0">
                <a:solidFill>
                  <a:srgbClr val="212121"/>
                </a:solidFill>
                <a:latin typeface="Montserrat" panose="00000500000000000000" pitchFamily="2" charset="0"/>
              </a:rPr>
              <a:t>3. </a:t>
            </a:r>
            <a:r>
              <a:rPr lang="en-IN" sz="1400" b="1" i="0" dirty="0">
                <a:solidFill>
                  <a:srgbClr val="212121"/>
                </a:solidFill>
                <a:effectLst/>
                <a:latin typeface="Montserrat" panose="00000500000000000000" pitchFamily="2" charset="0"/>
              </a:rPr>
              <a:t>Multivariate Analysis:-</a:t>
            </a:r>
          </a:p>
          <a:p>
            <a:pPr marL="114300" indent="0">
              <a:buNone/>
            </a:pPr>
            <a:r>
              <a:rPr lang="en-US" sz="1400" b="0" i="0" dirty="0">
                <a:solidFill>
                  <a:srgbClr val="212121"/>
                </a:solidFill>
                <a:effectLst/>
                <a:latin typeface="Montserrat" panose="00000500000000000000" pitchFamily="2" charset="0"/>
              </a:rPr>
              <a:t>           Multivariate analysis (MVA) involves evaluating multiple variables (more than two) to identify any possible association among them.</a:t>
            </a:r>
            <a:endParaRPr lang="en-IN" sz="1400" b="1" i="0" dirty="0">
              <a:solidFill>
                <a:srgbClr val="212121"/>
              </a:solidFill>
              <a:effectLst/>
              <a:latin typeface="Montserrat" panose="00000500000000000000" pitchFamily="2" charset="0"/>
            </a:endParaRPr>
          </a:p>
          <a:p>
            <a:pPr marL="114300" indent="0">
              <a:buNone/>
            </a:pPr>
            <a:endParaRPr lang="en-US" sz="1400" dirty="0">
              <a:solidFill>
                <a:srgbClr val="202124"/>
              </a:solidFill>
              <a:latin typeface="Montserrat" panose="00000500000000000000" pitchFamily="2" charset="0"/>
            </a:endParaRPr>
          </a:p>
          <a:p>
            <a:pPr marL="114300" indent="0">
              <a:buNone/>
            </a:pPr>
            <a:r>
              <a:rPr lang="en-US" sz="1400" i="0" dirty="0">
                <a:solidFill>
                  <a:srgbClr val="202124"/>
                </a:solidFill>
                <a:effectLst/>
                <a:latin typeface="Montserrat" panose="00000500000000000000" pitchFamily="2" charset="0"/>
              </a:rPr>
              <a:t>  </a:t>
            </a:r>
            <a:endParaRPr lang="en-US" sz="1400" i="0" dirty="0">
              <a:solidFill>
                <a:schemeClr val="bg2">
                  <a:lumMod val="10000"/>
                </a:schemeClr>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18870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7954-A3C2-819D-7282-BDF157B38D2F}"/>
              </a:ext>
            </a:extLst>
          </p:cNvPr>
          <p:cNvSpPr>
            <a:spLocks noGrp="1"/>
          </p:cNvSpPr>
          <p:nvPr>
            <p:ph type="title"/>
          </p:nvPr>
        </p:nvSpPr>
        <p:spPr/>
        <p:txBody>
          <a:bodyPr/>
          <a:lstStyle/>
          <a:p>
            <a:r>
              <a:rPr lang="en-IN" sz="2500" b="1" dirty="0">
                <a:latin typeface="Montserrat" panose="00000500000000000000" pitchFamily="2" charset="0"/>
              </a:rPr>
              <a:t>Univariate – Movies and TV Shows in the dataset</a:t>
            </a:r>
            <a:endParaRPr lang="en-IN" sz="2500" dirty="0"/>
          </a:p>
        </p:txBody>
      </p:sp>
      <p:sp>
        <p:nvSpPr>
          <p:cNvPr id="3" name="Text Placeholder 2">
            <a:extLst>
              <a:ext uri="{FF2B5EF4-FFF2-40B4-BE49-F238E27FC236}">
                <a16:creationId xmlns:a16="http://schemas.microsoft.com/office/drawing/2014/main" id="{861655C3-2B5F-65C0-DB34-1278180F99DD}"/>
              </a:ext>
            </a:extLst>
          </p:cNvPr>
          <p:cNvSpPr>
            <a:spLocks noGrp="1"/>
          </p:cNvSpPr>
          <p:nvPr>
            <p:ph type="body" idx="1"/>
          </p:nvPr>
        </p:nvSpPr>
        <p:spPr>
          <a:xfrm>
            <a:off x="415778" y="1657997"/>
            <a:ext cx="2498407" cy="1419275"/>
          </a:xfrm>
          <a:solidFill>
            <a:srgbClr val="FFC000"/>
          </a:solidFill>
          <a:ln>
            <a:solidFill>
              <a:srgbClr val="FFC000"/>
            </a:solidFill>
          </a:ln>
          <a:effectLst>
            <a:innerShdw blurRad="63500" dist="50800" dir="18900000">
              <a:prstClr val="black">
                <a:alpha val="50000"/>
              </a:prstClr>
            </a:innerShdw>
          </a:effectLst>
        </p:spPr>
        <p:txBody>
          <a:bodyPr/>
          <a:lstStyle/>
          <a:p>
            <a:pPr marL="114300" indent="0">
              <a:buNone/>
            </a:pPr>
            <a:r>
              <a:rPr lang="en-US" b="0" i="0" dirty="0">
                <a:solidFill>
                  <a:srgbClr val="212121"/>
                </a:solidFill>
                <a:effectLst/>
                <a:latin typeface="Montserrat" panose="00000500000000000000" pitchFamily="2" charset="0"/>
              </a:rPr>
              <a:t>There are higher movies </a:t>
            </a:r>
          </a:p>
          <a:p>
            <a:pPr marL="114300" indent="0">
              <a:buNone/>
            </a:pPr>
            <a:r>
              <a:rPr lang="en-US" b="0" i="0" dirty="0">
                <a:solidFill>
                  <a:srgbClr val="212121"/>
                </a:solidFill>
                <a:effectLst/>
                <a:latin typeface="Montserrat" panose="00000500000000000000" pitchFamily="2" charset="0"/>
              </a:rPr>
              <a:t>69.14% in dataset </a:t>
            </a:r>
          </a:p>
          <a:p>
            <a:pPr marL="114300" indent="0">
              <a:buNone/>
            </a:pPr>
            <a:r>
              <a:rPr lang="en-US" b="0" i="0" dirty="0">
                <a:solidFill>
                  <a:srgbClr val="212121"/>
                </a:solidFill>
                <a:effectLst/>
                <a:latin typeface="Montserrat" panose="00000500000000000000" pitchFamily="2" charset="0"/>
              </a:rPr>
              <a:t>as compare to TV shows </a:t>
            </a:r>
          </a:p>
          <a:p>
            <a:pPr marL="114300" indent="0">
              <a:buNone/>
            </a:pPr>
            <a:r>
              <a:rPr lang="en-US" b="0" i="0" dirty="0">
                <a:solidFill>
                  <a:srgbClr val="212121"/>
                </a:solidFill>
                <a:effectLst/>
                <a:latin typeface="Montserrat" panose="00000500000000000000" pitchFamily="2" charset="0"/>
              </a:rPr>
              <a:t>30.86% in the dataset.</a:t>
            </a:r>
          </a:p>
          <a:p>
            <a:endParaRPr lang="en-IN" dirty="0"/>
          </a:p>
        </p:txBody>
      </p:sp>
      <p:sp>
        <p:nvSpPr>
          <p:cNvPr id="4" name="Text Placeholder 3">
            <a:extLst>
              <a:ext uri="{FF2B5EF4-FFF2-40B4-BE49-F238E27FC236}">
                <a16:creationId xmlns:a16="http://schemas.microsoft.com/office/drawing/2014/main" id="{0C500B2E-717C-A955-64CC-54E093C341E7}"/>
              </a:ext>
            </a:extLst>
          </p:cNvPr>
          <p:cNvSpPr>
            <a:spLocks noGrp="1"/>
          </p:cNvSpPr>
          <p:nvPr>
            <p:ph type="body" idx="2"/>
          </p:nvPr>
        </p:nvSpPr>
        <p:spPr>
          <a:xfrm>
            <a:off x="4832400" y="1319428"/>
            <a:ext cx="3999900" cy="3416400"/>
          </a:xfrm>
        </p:spPr>
        <p:txBody>
          <a:bodyPr/>
          <a:lstStyle/>
          <a:p>
            <a:endParaRPr lang="en-IN" dirty="0"/>
          </a:p>
        </p:txBody>
      </p:sp>
      <p:pic>
        <p:nvPicPr>
          <p:cNvPr id="5" name="Picture 2">
            <a:extLst>
              <a:ext uri="{FF2B5EF4-FFF2-40B4-BE49-F238E27FC236}">
                <a16:creationId xmlns:a16="http://schemas.microsoft.com/office/drawing/2014/main" id="{0582C90F-DF39-EDB7-0446-AAEA45705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248" y="1369072"/>
            <a:ext cx="3702204" cy="34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63630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2229</TotalTime>
  <Words>3439</Words>
  <Application>Microsoft Office PowerPoint</Application>
  <PresentationFormat>On-screen Show (16:9)</PresentationFormat>
  <Paragraphs>246</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Montserrat</vt:lpstr>
      <vt:lpstr>Arial</vt:lpstr>
      <vt:lpstr>Roboto</vt:lpstr>
      <vt:lpstr>Courier New</vt:lpstr>
      <vt:lpstr>Simple Light</vt:lpstr>
      <vt:lpstr>           Capstone Project Netflix Movies and TV Shows Clustering By Krushna Chaure Data Science Trainee AlmaBetter,Bangalore   </vt:lpstr>
      <vt:lpstr>   Topic for Discussion</vt:lpstr>
      <vt:lpstr>Introduction</vt:lpstr>
      <vt:lpstr>Problem Statement</vt:lpstr>
      <vt:lpstr>Understand Dataset</vt:lpstr>
      <vt:lpstr>Null Values/Missing Values Treatment</vt:lpstr>
      <vt:lpstr>Data Wrangling</vt:lpstr>
      <vt:lpstr>EDA (Exploratory Data Analysis)</vt:lpstr>
      <vt:lpstr>Univariate – Movies and TV Shows in the dataset</vt:lpstr>
      <vt:lpstr>Univariate – Top 10 directors by number of shows directed </vt:lpstr>
      <vt:lpstr>Univariate - Top 10 countries with the highest number of shows </vt:lpstr>
      <vt:lpstr>Univariate - Distribution by Released Year </vt:lpstr>
      <vt:lpstr>Univariate - Number of shows added each year </vt:lpstr>
      <vt:lpstr>Univariate - Shows added each month over the years </vt:lpstr>
      <vt:lpstr>Univariate - Number of shows on Netflix for different age groups </vt:lpstr>
      <vt:lpstr>Univariate - Top 10 genres </vt:lpstr>
      <vt:lpstr>Univariate - Top 10 Actors </vt:lpstr>
      <vt:lpstr>Bivariate - Number of movies and TV shows added over the years </vt:lpstr>
      <vt:lpstr>Bivariate - Number of shows released each year since 2008 that are on Netflix </vt:lpstr>
      <vt:lpstr>Bivariate - Number of seasons per TV show distribution </vt:lpstr>
      <vt:lpstr>Bivariate - Length distribution of movies </vt:lpstr>
      <vt:lpstr>Bivariate - Top 10 genres for movies </vt:lpstr>
      <vt:lpstr>Bivariate - Top 10 genres for TV Shows </vt:lpstr>
      <vt:lpstr>Bivariate - Top 10 movie directors </vt:lpstr>
      <vt:lpstr>Bivariate - Top 10 TV Show directors </vt:lpstr>
      <vt:lpstr>Bivariate - Actors who have appeared in highest number of movies </vt:lpstr>
      <vt:lpstr>Bivariate - Actors who have appeared in highest number of TV Shows </vt:lpstr>
      <vt:lpstr>Multivariate - Correlation Heatmap  </vt:lpstr>
      <vt:lpstr>Data Preprocessing </vt:lpstr>
      <vt:lpstr>PowerPoint Presentation</vt:lpstr>
      <vt:lpstr>ML Model Implementation</vt:lpstr>
      <vt:lpstr>PowerPoint Presentation</vt:lpstr>
      <vt:lpstr>PowerPoint Presentation</vt:lpstr>
      <vt:lpstr>Challenges Faced</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  Krushna Chaure Data Science Trainee AlmaBetter,Bangalore</dc:title>
  <dc:creator>HP</dc:creator>
  <cp:lastModifiedBy>chaurekrushna143@outlook.com</cp:lastModifiedBy>
  <cp:revision>16</cp:revision>
  <dcterms:modified xsi:type="dcterms:W3CDTF">2023-02-18T18:44:05Z</dcterms:modified>
</cp:coreProperties>
</file>