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4" r:id="rId6"/>
    <p:sldId id="259" r:id="rId7"/>
    <p:sldId id="260" r:id="rId8"/>
    <p:sldId id="264" r:id="rId9"/>
    <p:sldId id="261" r:id="rId10"/>
    <p:sldId id="262" r:id="rId11"/>
    <p:sldId id="263" r:id="rId12"/>
    <p:sldId id="269"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31B93F-776A-40E1-8CD9-5A802750AB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31B93F-776A-40E1-8CD9-5A802750AB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31B93F-776A-40E1-8CD9-5A802750AB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131B93F-776A-40E1-8CD9-5A802750AB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131B93F-776A-40E1-8CD9-5A802750AB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131B93F-776A-40E1-8CD9-5A802750AB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131B93F-776A-40E1-8CD9-5A802750AB1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31B93F-776A-40E1-8CD9-5A802750AB1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1B93F-776A-40E1-8CD9-5A802750AB1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31B93F-776A-40E1-8CD9-5A802750AB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131B93F-776A-40E1-8CD9-5A802750AB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16364-C49A-4280-9264-56C7DCF27574}"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C131B93F-776A-40E1-8CD9-5A802750AB1F}"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CC516364-C49A-4280-9264-56C7DCF2757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3108"/>
            <a:ext cx="9144000" cy="593315"/>
          </a:xfrm>
        </p:spPr>
        <p:txBody>
          <a:bodyPr>
            <a:normAutofit fontScale="90000"/>
          </a:bodyPr>
          <a:lstStyle/>
          <a:p>
            <a:r>
              <a:rPr lang="en-US" dirty="0"/>
              <a:t>Sensor Network using CAN &amp; IoT</a:t>
            </a:r>
            <a:endParaRPr lang="en-IN" dirty="0"/>
          </a:p>
        </p:txBody>
      </p:sp>
      <p:sp>
        <p:nvSpPr>
          <p:cNvPr id="3" name="Subtitle 2"/>
          <p:cNvSpPr>
            <a:spLocks noGrp="1"/>
          </p:cNvSpPr>
          <p:nvPr>
            <p:ph type="subTitle" idx="1"/>
          </p:nvPr>
        </p:nvSpPr>
        <p:spPr>
          <a:xfrm>
            <a:off x="1524000" y="1647190"/>
            <a:ext cx="9144000" cy="4718685"/>
          </a:xfrm>
        </p:spPr>
        <p:txBody>
          <a:bodyPr>
            <a:noAutofit/>
          </a:bodyPr>
          <a:lstStyle/>
          <a:p>
            <a:pPr algn="ctr"/>
            <a:r>
              <a:rPr lang="en-US" sz="2000" dirty="0">
                <a:sym typeface="+mn-ea"/>
              </a:rPr>
              <a:t>Centre for Development of Advanced Computing (C-DAC), ACTS</a:t>
            </a:r>
            <a:endParaRPr lang="en-US" sz="2000" dirty="0"/>
          </a:p>
          <a:p>
            <a:pPr algn="ctr"/>
            <a:r>
              <a:rPr lang="en-US" sz="2000" dirty="0">
                <a:sym typeface="+mn-ea"/>
              </a:rPr>
              <a:t> (Pune- 411008)</a:t>
            </a:r>
            <a:endParaRPr lang="en-IN" sz="2000" dirty="0"/>
          </a:p>
          <a:p>
            <a:pPr algn="ctr"/>
            <a:endParaRPr lang="en-IN" sz="2000" dirty="0"/>
          </a:p>
          <a:p>
            <a:pPr algn="ctr"/>
            <a:r>
              <a:rPr lang="en-IN" sz="2000" dirty="0"/>
              <a:t>PG-Diploma in Embedded Systems and Design (PG-DESD)</a:t>
            </a:r>
            <a:endParaRPr lang="en-IN" sz="2000" dirty="0"/>
          </a:p>
          <a:p>
            <a:pPr algn="ctr"/>
            <a:r>
              <a:rPr lang="en-IN" sz="2000" dirty="0"/>
              <a:t> C-DAC, ACTS (Pune)</a:t>
            </a:r>
            <a:endParaRPr lang="en-IN" sz="2000" dirty="0"/>
          </a:p>
          <a:p>
            <a:pPr algn="ctr"/>
            <a:endParaRPr lang="en-IN" sz="2000" dirty="0"/>
          </a:p>
          <a:p>
            <a:pPr algn="ctr"/>
            <a:r>
              <a:rPr lang="en-IN" sz="2000" dirty="0"/>
              <a:t> Guided By: Mr Shripad Deshpande </a:t>
            </a:r>
            <a:endParaRPr lang="en-IN" sz="2000" dirty="0"/>
          </a:p>
          <a:p>
            <a:pPr algn="ctr"/>
            <a:endParaRPr lang="en-IN" sz="2000" dirty="0"/>
          </a:p>
          <a:p>
            <a:pPr algn="ctr"/>
            <a:r>
              <a:rPr lang="en-IN" sz="2000" dirty="0"/>
              <a:t> Submitted By: </a:t>
            </a:r>
            <a:endParaRPr lang="en-IN" sz="2000" dirty="0"/>
          </a:p>
          <a:p>
            <a:pPr algn="ctr"/>
            <a:r>
              <a:rPr lang="en-IN" sz="2000" dirty="0"/>
              <a:t>240340130014 Hemant </a:t>
            </a:r>
            <a:r>
              <a:rPr lang="en-IN" sz="2000" dirty="0" err="1"/>
              <a:t>Dethe</a:t>
            </a:r>
            <a:r>
              <a:rPr lang="en-IN" sz="2000" dirty="0"/>
              <a:t> </a:t>
            </a:r>
            <a:endParaRPr lang="en-IN" sz="2000" dirty="0"/>
          </a:p>
          <a:p>
            <a:pPr algn="ctr"/>
            <a:r>
              <a:rPr lang="en-IN" sz="2000" dirty="0"/>
              <a:t>240340130026 Krushna </a:t>
            </a:r>
            <a:r>
              <a:rPr lang="en-IN" sz="2000" dirty="0" err="1"/>
              <a:t>Dhavne</a:t>
            </a:r>
            <a:endParaRPr lang="en-IN" sz="2000" dirty="0"/>
          </a:p>
          <a:p>
            <a:pPr algn="ctr"/>
            <a:r>
              <a:rPr lang="en-IN" sz="2000" dirty="0"/>
              <a:t> 240340130038 Sarthak Choudhari</a:t>
            </a:r>
            <a:endParaRPr lang="en-IN" sz="2000" dirty="0"/>
          </a:p>
          <a:p>
            <a:pPr algn="ctr"/>
            <a:r>
              <a:rPr lang="en-IN" sz="2000" dirty="0"/>
              <a:t> 240340130039 Saurabh </a:t>
            </a:r>
            <a:r>
              <a:rPr lang="en-IN" sz="2000" dirty="0" err="1"/>
              <a:t>Chikhlonde</a:t>
            </a:r>
            <a:r>
              <a:rPr lang="en-IN" sz="2000" dirty="0"/>
              <a:t> </a:t>
            </a:r>
            <a:endParaRPr lang="en-IN" sz="2000" dirty="0"/>
          </a:p>
          <a:p>
            <a:pPr algn="ct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326"/>
            <a:ext cx="10515600" cy="841506"/>
          </a:xfrm>
        </p:spPr>
        <p:txBody>
          <a:bodyPr/>
          <a:lstStyle/>
          <a:p>
            <a:r>
              <a:rPr lang="en-US" dirty="0"/>
              <a:t>Advantages</a:t>
            </a:r>
            <a:endParaRPr lang="en-IN" dirty="0"/>
          </a:p>
        </p:txBody>
      </p:sp>
      <p:sp>
        <p:nvSpPr>
          <p:cNvPr id="4" name="Rectangle 1"/>
          <p:cNvSpPr>
            <a:spLocks noGrp="1" noChangeArrowheads="1"/>
          </p:cNvSpPr>
          <p:nvPr>
            <p:ph idx="1"/>
          </p:nvPr>
        </p:nvSpPr>
        <p:spPr bwMode="auto">
          <a:xfrm>
            <a:off x="838200" y="1289685"/>
            <a:ext cx="10932795" cy="51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Real-Time Monitoring - Provides instant insights and alerts.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Remote Accessibility - Accessible via mobile or desktop apps for off-site monitoring.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Reliable Communication - Robust CAN Bus ensures error-free data transfer.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Cloud Integration - Scalable storage and advanced analytics.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Flexibility - Easily expandable with additional sensors or IoT platforms.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Early Warning System - Quick response to critical environmental changes.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Cost-Effective - Utilizes affordable, widely available components.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Arial" panose="020B0604020202020204" pitchFamily="34" charset="0"/>
              </a:rPr>
              <a:t>User-Friendly - Intuitive interface for easy control and monitoring.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endParaRPr lang="en-IN" dirty="0"/>
          </a:p>
        </p:txBody>
      </p:sp>
      <p:sp>
        <p:nvSpPr>
          <p:cNvPr id="4" name="Rectangle 1"/>
          <p:cNvSpPr>
            <a:spLocks noGrp="1" noChangeArrowheads="1"/>
          </p:cNvSpPr>
          <p:nvPr>
            <p:ph idx="1"/>
          </p:nvPr>
        </p:nvSpPr>
        <p:spPr bwMode="auto">
          <a:xfrm>
            <a:off x="762786" y="1316603"/>
            <a:ext cx="10026445" cy="473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fontAlgn="base">
              <a:lnSpc>
                <a:spcPct val="110000"/>
              </a:lnSpc>
              <a:spcAft>
                <a:spcPct val="0"/>
              </a:spcAft>
              <a:buFont typeface="Wingdings" panose="05000000000000000000" pitchFamily="2" charset="2"/>
              <a:buChar char="§"/>
            </a:pPr>
            <a:r>
              <a:rPr lang="en-US" altLang="en-US" sz="2000" dirty="0"/>
              <a:t>Dependency on Internet: Remote accessibility and cloud integration rely on a stable internet connection, which could be a limitation in areas with poor connectivity.</a:t>
            </a:r>
            <a:endParaRPr lang="en-US" altLang="en-US" sz="2000" dirty="0"/>
          </a:p>
          <a:p>
            <a:pPr algn="just" fontAlgn="base">
              <a:lnSpc>
                <a:spcPct val="110000"/>
              </a:lnSpc>
              <a:spcAft>
                <a:spcPct val="0"/>
              </a:spcAft>
              <a:buFont typeface="Wingdings" panose="05000000000000000000" pitchFamily="2" charset="2"/>
              <a:buChar char="§"/>
            </a:pPr>
            <a:r>
              <a:rPr lang="en-US" altLang="en-US" sz="2000" dirty="0"/>
              <a:t>Power Consumption: Continuous real-time monitoring and wireless communication may lead to higher power consumption, requiring efficient power management strategies.</a:t>
            </a:r>
            <a:endParaRPr lang="en-US" altLang="en-US" sz="2000" dirty="0"/>
          </a:p>
          <a:p>
            <a:pPr algn="just" fontAlgn="base">
              <a:lnSpc>
                <a:spcPct val="110000"/>
              </a:lnSpc>
              <a:spcAft>
                <a:spcPct val="0"/>
              </a:spcAft>
              <a:buFont typeface="Wingdings" panose="05000000000000000000" pitchFamily="2" charset="2"/>
              <a:buChar char="§"/>
            </a:pPr>
            <a:r>
              <a:rPr lang="en-US" altLang="en-US" sz="2000" dirty="0"/>
              <a:t>Security Concerns: Storing data in the cloud and enabling remote access could expose the system to security vulnerabilities, requiring robust encryption and authentication methods.</a:t>
            </a:r>
            <a:endParaRPr lang="en-US" altLang="en-US" sz="2000" dirty="0"/>
          </a:p>
          <a:p>
            <a:pPr algn="just" fontAlgn="base">
              <a:lnSpc>
                <a:spcPct val="110000"/>
              </a:lnSpc>
              <a:spcAft>
                <a:spcPct val="0"/>
              </a:spcAft>
              <a:buFont typeface="Wingdings" panose="05000000000000000000" pitchFamily="2" charset="2"/>
              <a:buChar char="§"/>
            </a:pPr>
            <a:r>
              <a:rPr lang="en-US" altLang="en-US" sz="2000" dirty="0"/>
              <a:t>Maintenance Requirements: Regular updates and maintenance may be needed to keep the system functioning optimally and to address any software or hardware issues.</a:t>
            </a:r>
            <a:endParaRPr lang="en-US" altLang="en-US" sz="2000" dirty="0"/>
          </a:p>
          <a:p>
            <a:pPr algn="just" fontAlgn="base">
              <a:lnSpc>
                <a:spcPct val="110000"/>
              </a:lnSpc>
              <a:spcAft>
                <a:spcPct val="0"/>
              </a:spcAft>
              <a:buFont typeface="Wingdings" panose="05000000000000000000" pitchFamily="2" charset="2"/>
              <a:buChar char="§"/>
            </a:pPr>
            <a:r>
              <a:rPr lang="en-US" altLang="en-US" sz="2000" dirty="0"/>
              <a:t>Cost Over Time: While the project is initially cost-effective, ongoing costs such as cloud storage fees, internet access, and maintenance could add up over time.</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73760"/>
          </a:xfrm>
        </p:spPr>
        <p:txBody>
          <a:bodyPr/>
          <a:lstStyle/>
          <a:p>
            <a:r>
              <a:rPr lang="en-US" dirty="0"/>
              <a:t>Application</a:t>
            </a:r>
            <a:endParaRPr lang="en-IN" dirty="0"/>
          </a:p>
        </p:txBody>
      </p:sp>
      <p:sp>
        <p:nvSpPr>
          <p:cNvPr id="3" name="Content Placeholder 2"/>
          <p:cNvSpPr>
            <a:spLocks noGrp="1"/>
          </p:cNvSpPr>
          <p:nvPr>
            <p:ph idx="1"/>
          </p:nvPr>
        </p:nvSpPr>
        <p:spPr>
          <a:xfrm>
            <a:off x="609600" y="1334770"/>
            <a:ext cx="10972800" cy="5067300"/>
          </a:xfrm>
        </p:spPr>
        <p:txBody>
          <a:bodyPr>
            <a:normAutofit/>
          </a:bodyPr>
          <a:lstStyle/>
          <a:p>
            <a:pPr algn="just">
              <a:lnSpc>
                <a:spcPct val="120000"/>
              </a:lnSpc>
              <a:buFont typeface="Wingdings" panose="05000000000000000000" pitchFamily="2" charset="2"/>
              <a:buChar char="§"/>
            </a:pPr>
            <a:r>
              <a:rPr lang="en-IN" sz="2000" dirty="0"/>
              <a:t>Environmental Monitoring:</a:t>
            </a:r>
            <a:r>
              <a:rPr lang="en-US" sz="2000" dirty="0"/>
              <a:t>Environmental monitoring involves tracking and analyzing environmental conditions, like temperature , </a:t>
            </a:r>
            <a:r>
              <a:rPr lang="en-IN" sz="2000" dirty="0"/>
              <a:t>gas levels, and flames </a:t>
            </a:r>
            <a:r>
              <a:rPr lang="en-US" sz="2000" dirty="0"/>
              <a:t>, to ensure safety and detect potential risks.</a:t>
            </a:r>
            <a:endParaRPr lang="en-US" sz="2000" dirty="0"/>
          </a:p>
          <a:p>
            <a:pPr algn="just">
              <a:lnSpc>
                <a:spcPct val="120000"/>
              </a:lnSpc>
              <a:buFont typeface="Wingdings" panose="05000000000000000000" pitchFamily="2" charset="2"/>
              <a:buChar char="§"/>
            </a:pPr>
            <a:r>
              <a:rPr lang="en-US" sz="2000" dirty="0"/>
              <a:t>Industrial Safety: Delivers real-time alerts for hazardous conditions such as gas leaks and fires, helping to prevent accidents.</a:t>
            </a:r>
            <a:endParaRPr lang="en-US" sz="2000" dirty="0"/>
          </a:p>
          <a:p>
            <a:pPr algn="just">
              <a:lnSpc>
                <a:spcPct val="120000"/>
              </a:lnSpc>
              <a:buFont typeface="Wingdings" panose="05000000000000000000" pitchFamily="2" charset="2"/>
              <a:buChar char="§"/>
            </a:pPr>
            <a:r>
              <a:rPr lang="en-US" sz="2000" dirty="0"/>
              <a:t>Predictive Maintenance: Analyzes sensor data to forecast equipment failures, reducing downtime and cutting maintenance costs.</a:t>
            </a:r>
            <a:endParaRPr lang="en-US" sz="2000" dirty="0"/>
          </a:p>
          <a:p>
            <a:pPr algn="just">
              <a:lnSpc>
                <a:spcPct val="120000"/>
              </a:lnSpc>
              <a:buFont typeface="Wingdings" panose="05000000000000000000" pitchFamily="2" charset="2"/>
              <a:buChar char="§"/>
            </a:pPr>
            <a:r>
              <a:rPr lang="en-US" sz="2000" dirty="0"/>
              <a:t>Remote Monitoring: Facilitates remote access to sensor data, enhancing management and decision-making capabilities.</a:t>
            </a:r>
            <a:endParaRPr lang="en-US" sz="2000" dirty="0"/>
          </a:p>
          <a:p>
            <a:pPr algn="just">
              <a:lnSpc>
                <a:spcPct val="120000"/>
              </a:lnSpc>
              <a:buFont typeface="Wingdings" panose="05000000000000000000" pitchFamily="2" charset="2"/>
              <a:buChar char="§"/>
            </a:pPr>
            <a:r>
              <a:rPr lang="en-US" sz="2000" dirty="0"/>
              <a:t>Scalability: Easily integrates and adapts to various industrial environments, from small-scale operations to large enterprises. define it in presentable way.</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4" name="Rectangle 1"/>
          <p:cNvSpPr>
            <a:spLocks noGrp="1" noChangeArrowheads="1"/>
          </p:cNvSpPr>
          <p:nvPr>
            <p:ph idx="1"/>
          </p:nvPr>
        </p:nvSpPr>
        <p:spPr bwMode="auto">
          <a:xfrm>
            <a:off x="838200" y="1970565"/>
            <a:ext cx="10515600" cy="406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fontAlgn="base">
              <a:lnSpc>
                <a:spcPct val="110000"/>
              </a:lnSpc>
              <a:spcAft>
                <a:spcPct val="0"/>
              </a:spcAft>
              <a:buClrTx/>
              <a:buSzTx/>
              <a:buFont typeface="Wingdings" panose="05000000000000000000" pitchFamily="2" charset="2"/>
              <a:buChar char="§"/>
            </a:pPr>
            <a:r>
              <a:rPr lang="en-US" altLang="en-US" sz="2000" dirty="0"/>
              <a:t>IoT Ecosystem Expansion: Growth of interconnected devices will enhance data-driven decision-making and operational efficiency within your CAN network and STM32-based system.</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AI &amp; Machine Learning Integration: Advanced algorithms will enable predictive maintenance, real-time anomaly detection, and optimized system performance.</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Improved Connectivity: Emerging technologies like 5G and LPWAN will ensure reliable, real-time data transmission, even in remote or challenging environments.</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Enhanced Data Security: Focus on advanced encryption and authentication to protect data across the network.</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Energy Efficiency &amp; Sustainability: Development of low-power, long-lasting devices will support sustainable practices and extended deployment in remote areas.</a:t>
            </a:r>
            <a:endParaRPr lang="en-US"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5" name="Rectangle 2"/>
          <p:cNvSpPr>
            <a:spLocks noGrp="1" noChangeArrowheads="1"/>
          </p:cNvSpPr>
          <p:nvPr>
            <p:ph idx="1"/>
          </p:nvPr>
        </p:nvSpPr>
        <p:spPr bwMode="auto">
          <a:xfrm>
            <a:off x="838200" y="1782445"/>
            <a:ext cx="10515600" cy="376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fontAlgn="base">
              <a:lnSpc>
                <a:spcPct val="110000"/>
              </a:lnSpc>
              <a:spcAft>
                <a:spcPct val="0"/>
              </a:spcAft>
              <a:buClrTx/>
              <a:buSzTx/>
              <a:buFont typeface="Wingdings" panose="05000000000000000000" pitchFamily="2" charset="2"/>
              <a:buChar char="§"/>
            </a:pPr>
            <a:r>
              <a:rPr lang="en-US" altLang="en-US" sz="2000" dirty="0"/>
              <a:t>Enables continuous data collection and immediate insights for proactive decision-making</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Utilizes CAN communication and wireless technologies like ESP32 for efficient remote data transmission</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Adapts easily to various industrial settings and integrates seamlessly with existing systems</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Provides real-time alerts to detect and respond to anomalies and hazardous conditions</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Optimizes processes by leveraging real-time data to improve overall system performance and safety</a:t>
            </a:r>
            <a:endParaRPr lang="en-US"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5802"/>
            <a:ext cx="10515600" cy="5015060"/>
          </a:xfrm>
        </p:spPr>
        <p:txBody>
          <a:bodyPr>
            <a:normAutofit/>
          </a:bodyPr>
          <a:lstStyle/>
          <a:p>
            <a:pPr algn="ctr"/>
            <a:r>
              <a:rPr lang="en-US" sz="8800" dirty="0"/>
              <a:t>Thank You</a:t>
            </a:r>
            <a:endParaRPr lang="en-IN"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1008380"/>
          </a:xfrm>
        </p:spPr>
        <p:txBody>
          <a:bodyPr/>
          <a:lstStyle/>
          <a:p>
            <a:r>
              <a:rPr lang="en-US" dirty="0"/>
              <a:t>Introduction</a:t>
            </a:r>
            <a:endParaRPr lang="en-IN" dirty="0"/>
          </a:p>
        </p:txBody>
      </p:sp>
      <p:sp>
        <p:nvSpPr>
          <p:cNvPr id="3" name="Content Placeholder 2"/>
          <p:cNvSpPr>
            <a:spLocks noGrp="1"/>
          </p:cNvSpPr>
          <p:nvPr>
            <p:ph idx="1"/>
          </p:nvPr>
        </p:nvSpPr>
        <p:spPr>
          <a:xfrm>
            <a:off x="838200" y="1417955"/>
            <a:ext cx="10515600" cy="5157470"/>
          </a:xfrm>
        </p:spPr>
        <p:txBody>
          <a:bodyPr>
            <a:normAutofit/>
          </a:bodyPr>
          <a:lstStyle/>
          <a:p>
            <a:pPr algn="just">
              <a:lnSpc>
                <a:spcPct val="120000"/>
              </a:lnSpc>
              <a:buFont typeface="Wingdings" panose="05000000000000000000" pitchFamily="2" charset="2"/>
              <a:buChar char="§"/>
            </a:pPr>
            <a:r>
              <a:rPr lang="en-US" sz="2000" dirty="0"/>
              <a:t>This project presents the development of a CAN-based sensor network specifically designed for industrial monitoring applications</a:t>
            </a:r>
            <a:endParaRPr lang="en-US" sz="2000" dirty="0"/>
          </a:p>
          <a:p>
            <a:pPr algn="just">
              <a:lnSpc>
                <a:spcPct val="120000"/>
              </a:lnSpc>
              <a:buFont typeface="Wingdings" panose="05000000000000000000" pitchFamily="2" charset="2"/>
              <a:buChar char="§"/>
            </a:pPr>
            <a:r>
              <a:rPr lang="en-US" altLang="en-US" sz="2000" dirty="0"/>
              <a:t>Utilizes the Controller Area Network (CAN) protocol, which is known for its reliable and real-time communication capabilities</a:t>
            </a:r>
            <a:endParaRPr lang="en-US" altLang="en-US" sz="2000" dirty="0"/>
          </a:p>
          <a:p>
            <a:pPr algn="just">
              <a:lnSpc>
                <a:spcPct val="120000"/>
              </a:lnSpc>
              <a:buFont typeface="Wingdings" panose="05000000000000000000" pitchFamily="2" charset="2"/>
              <a:buChar char="§"/>
            </a:pPr>
            <a:r>
              <a:rPr lang="en-US" sz="2000" dirty="0"/>
              <a:t>Incorporates a variety of sensors to efficiently monitor environmental and security parameters within industrial settings</a:t>
            </a:r>
            <a:endParaRPr lang="en-US" sz="2000" dirty="0"/>
          </a:p>
          <a:p>
            <a:pPr algn="just">
              <a:lnSpc>
                <a:spcPct val="120000"/>
              </a:lnSpc>
              <a:buFont typeface="Wingdings" panose="05000000000000000000" pitchFamily="2" charset="2"/>
              <a:buChar char="§"/>
            </a:pPr>
            <a:r>
              <a:rPr lang="en-US" sz="2000" dirty="0"/>
              <a:t>Enhances the network with IoT technologies to facilitate seamless data transmission.</a:t>
            </a:r>
            <a:endParaRPr lang="en-US" sz="2000" dirty="0"/>
          </a:p>
          <a:p>
            <a:pPr algn="just">
              <a:lnSpc>
                <a:spcPct val="120000"/>
              </a:lnSpc>
              <a:buFont typeface="Wingdings" panose="05000000000000000000" pitchFamily="2" charset="2"/>
              <a:buChar char="§"/>
            </a:pPr>
            <a:r>
              <a:rPr lang="en-US" sz="2000" dirty="0"/>
              <a:t>Provides a robust and secure solution for real-time monitoring in industrial environments</a:t>
            </a:r>
            <a:endParaRPr lang="en-US" sz="2000" dirty="0"/>
          </a:p>
          <a:p>
            <a:pPr algn="just">
              <a:lnSpc>
                <a:spcPct val="120000"/>
              </a:lnSpc>
              <a:buFont typeface="Wingdings" panose="05000000000000000000" pitchFamily="2" charset="2"/>
              <a:buChar char="§"/>
            </a:pPr>
            <a:r>
              <a:rPr lang="en-US" sz="2000" dirty="0"/>
              <a:t>Offers a scalable and cost-effective solution for industrial application, improving operating efficiency and safety through flexible, real-time environmental and security monitoring</a:t>
            </a:r>
            <a:endParaRPr lang="en-US" sz="2000" dirty="0"/>
          </a:p>
          <a:p>
            <a:pPr>
              <a:lnSpc>
                <a:spcPct val="100000"/>
              </a:lnSpc>
              <a:buFont typeface="Wingdings" panose="05000000000000000000" pitchFamily="2" charset="2"/>
              <a:buChar char="§"/>
            </a:pPr>
            <a:endParaRPr lang="en-US" sz="2400" dirty="0"/>
          </a:p>
          <a:p>
            <a:pPr marL="0" indent="0">
              <a:buNone/>
            </a:pPr>
            <a:endParaRPr lang="en-US" sz="2400" dirty="0"/>
          </a:p>
          <a:p>
            <a:pPr marL="0" indent="0">
              <a:buNone/>
            </a:pP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015"/>
            <a:ext cx="10515600" cy="910590"/>
          </a:xfrm>
        </p:spPr>
        <p:txBody>
          <a:bodyPr/>
          <a:lstStyle/>
          <a:p>
            <a:r>
              <a:rPr lang="en-US" dirty="0"/>
              <a:t>Problem Statement</a:t>
            </a:r>
            <a:endParaRPr lang="en-IN" dirty="0"/>
          </a:p>
        </p:txBody>
      </p:sp>
      <p:sp>
        <p:nvSpPr>
          <p:cNvPr id="4" name="Rectangle 1"/>
          <p:cNvSpPr>
            <a:spLocks noGrp="1" noChangeArrowheads="1"/>
          </p:cNvSpPr>
          <p:nvPr>
            <p:ph idx="1"/>
          </p:nvPr>
        </p:nvSpPr>
        <p:spPr bwMode="auto">
          <a:xfrm>
            <a:off x="838200" y="1329055"/>
            <a:ext cx="10410190"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fontAlgn="base">
              <a:lnSpc>
                <a:spcPct val="110000"/>
              </a:lnSpc>
              <a:spcAft>
                <a:spcPct val="0"/>
              </a:spcAft>
              <a:buClrTx/>
              <a:buSzTx/>
              <a:buFont typeface="Wingdings" panose="05000000000000000000" pitchFamily="2" charset="2"/>
              <a:buChar char="§"/>
            </a:pPr>
            <a:r>
              <a:rPr lang="en-US" altLang="en-US" sz="2000" dirty="0"/>
              <a:t>Operational Efficiency &amp; Safety: Industrial environments require constant monitoring to ensure efficiency and safety, but traditional systems often fall short in scalability and real-time data provision.</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Cost &amp; Scalability Issues: Existing systems are costly and inflexible, making them unsuitable for small-scale factories and large enterprises that need to monitor diverse areas.</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Communication Challenges: Traditional systems lack an integrated, robust communication protocol, leading to inefficiencies and increased risk.</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sz="2000" dirty="0"/>
              <a:t>Data Integration: Traditional systems struggle with integrating data from multiple sources. This project aims to create a CAN-based sensor network that offers seamless data integration and advanced analytics</a:t>
            </a:r>
            <a:endParaRPr lang="en-US" altLang="en-US" sz="2000" dirty="0"/>
          </a:p>
          <a:p>
            <a:pPr marR="0" lvl="0" algn="just" fontAlgn="base">
              <a:lnSpc>
                <a:spcPct val="110000"/>
              </a:lnSpc>
              <a:spcAft>
                <a:spcPct val="0"/>
              </a:spcAft>
              <a:buClrTx/>
              <a:buSzTx/>
              <a:buFont typeface="Wingdings" panose="05000000000000000000" pitchFamily="2" charset="2"/>
              <a:buChar char="§"/>
            </a:pPr>
            <a:r>
              <a:rPr lang="en-US" altLang="en-US" sz="2000" dirty="0"/>
              <a:t>Project Goal: The project aims to develop a CAN-based sensor network that offers a scalable, cost-effective, and reliable solution for real-time industrial monitoring. </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t>Block Diagram</a:t>
            </a:r>
            <a:endParaRPr lang="en-US"/>
          </a:p>
        </p:txBody>
      </p:sp>
      <p:pic>
        <p:nvPicPr>
          <p:cNvPr id="7" name="Content Placeholder 6"/>
          <p:cNvPicPr>
            <a:picLocks noChangeAspect="1"/>
          </p:cNvPicPr>
          <p:nvPr>
            <p:ph idx="1"/>
          </p:nvPr>
        </p:nvPicPr>
        <p:blipFill rotWithShape="1">
          <a:blip r:embed="rId1">
            <a:extLst>
              <a:ext uri="{28A0092B-C50C-407E-A947-70E740481C1C}">
                <a14:useLocalDpi xmlns:a14="http://schemas.microsoft.com/office/drawing/2010/main" val="0"/>
              </a:ext>
            </a:extLst>
          </a:blip>
          <a:srcRect l="9086" r="12288"/>
          <a:stretch>
            <a:fillRect/>
          </a:stretch>
        </p:blipFill>
        <p:spPr>
          <a:xfrm>
            <a:off x="1664335" y="1417955"/>
            <a:ext cx="8903970" cy="4795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9524"/>
          </a:xfrm>
        </p:spPr>
        <p:txBody>
          <a:bodyPr/>
          <a:lstStyle/>
          <a:p>
            <a:r>
              <a:rPr lang="en-US" dirty="0"/>
              <a:t>Block Diagram</a:t>
            </a:r>
            <a:endParaRPr lang="en-IN" dirty="0"/>
          </a:p>
        </p:txBody>
      </p:sp>
      <p:sp>
        <p:nvSpPr>
          <p:cNvPr id="5" name="Rectangle 1"/>
          <p:cNvSpPr>
            <a:spLocks noGrp="1" noChangeArrowheads="1"/>
          </p:cNvSpPr>
          <p:nvPr>
            <p:ph idx="1"/>
          </p:nvPr>
        </p:nvSpPr>
        <p:spPr bwMode="auto">
          <a:xfrm>
            <a:off x="838200" y="1513205"/>
            <a:ext cx="10565765" cy="408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fontAlgn="base">
              <a:lnSpc>
                <a:spcPct val="130000"/>
              </a:lnSpc>
              <a:spcAft>
                <a:spcPct val="0"/>
              </a:spcAft>
              <a:buClrTx/>
              <a:buSzTx/>
              <a:buFont typeface="Wingdings" panose="05000000000000000000" pitchFamily="2" charset="2"/>
              <a:buChar char="§"/>
            </a:pPr>
            <a:r>
              <a:rPr lang="en-US" altLang="en-US" sz="2000" dirty="0"/>
              <a:t>STM32 Board: Central hub collecting data from multiple sensors.</a:t>
            </a:r>
            <a:endParaRPr lang="en-US" altLang="en-US" sz="2000" dirty="0"/>
          </a:p>
          <a:p>
            <a:pPr marR="0" lvl="0" algn="just" fontAlgn="base">
              <a:lnSpc>
                <a:spcPct val="130000"/>
              </a:lnSpc>
              <a:spcAft>
                <a:spcPct val="0"/>
              </a:spcAft>
              <a:buClrTx/>
              <a:buSzTx/>
              <a:buFont typeface="Wingdings" panose="05000000000000000000" pitchFamily="2" charset="2"/>
              <a:buChar char="§"/>
            </a:pPr>
            <a:r>
              <a:rPr lang="en-US" altLang="en-US" sz="2000" dirty="0"/>
              <a:t>Sensors: Real-time data acquisition from various environmental or system parameters.</a:t>
            </a:r>
            <a:endParaRPr lang="en-US" altLang="en-US" sz="2000" dirty="0"/>
          </a:p>
          <a:p>
            <a:pPr marR="0" lvl="0" algn="just" fontAlgn="base">
              <a:lnSpc>
                <a:spcPct val="130000"/>
              </a:lnSpc>
              <a:spcAft>
                <a:spcPct val="0"/>
              </a:spcAft>
              <a:buClrTx/>
              <a:buSzTx/>
              <a:buFont typeface="Wingdings" panose="05000000000000000000" pitchFamily="2" charset="2"/>
              <a:buChar char="§"/>
            </a:pPr>
            <a:r>
              <a:rPr lang="en-US" altLang="en-US" sz="2000" dirty="0"/>
              <a:t>CAN Driver Modules: Ensures reliable communication between STM32 and ESP32 boards.</a:t>
            </a:r>
            <a:endParaRPr lang="en-US" altLang="en-US" sz="2000" dirty="0"/>
          </a:p>
          <a:p>
            <a:pPr marR="0" lvl="0" algn="just" fontAlgn="base">
              <a:lnSpc>
                <a:spcPct val="130000"/>
              </a:lnSpc>
              <a:spcAft>
                <a:spcPct val="0"/>
              </a:spcAft>
              <a:buClrTx/>
              <a:buSzTx/>
              <a:buFont typeface="Wingdings" panose="05000000000000000000" pitchFamily="2" charset="2"/>
              <a:buChar char="§"/>
            </a:pPr>
            <a:r>
              <a:rPr lang="en-US" altLang="en-US" sz="2000" dirty="0"/>
              <a:t>ESP32 Board: Handles wireless communication and data processing.</a:t>
            </a:r>
            <a:endParaRPr lang="en-US" altLang="en-US" sz="2000" dirty="0"/>
          </a:p>
          <a:p>
            <a:pPr marR="0" lvl="0" algn="just" fontAlgn="base">
              <a:lnSpc>
                <a:spcPct val="130000"/>
              </a:lnSpc>
              <a:spcAft>
                <a:spcPct val="0"/>
              </a:spcAft>
              <a:buClrTx/>
              <a:buSzTx/>
              <a:buFont typeface="Wingdings" panose="05000000000000000000" pitchFamily="2" charset="2"/>
              <a:buChar char="§"/>
            </a:pPr>
            <a:r>
              <a:rPr lang="en-US" altLang="en-US" sz="2000" dirty="0"/>
              <a:t>Cloud Integration: Enables data storage and remote access.</a:t>
            </a:r>
            <a:endParaRPr lang="en-US" altLang="en-US" sz="2000" dirty="0"/>
          </a:p>
          <a:p>
            <a:pPr marR="0" lvl="0" algn="just" fontAlgn="base">
              <a:lnSpc>
                <a:spcPct val="130000"/>
              </a:lnSpc>
              <a:spcAft>
                <a:spcPct val="0"/>
              </a:spcAft>
              <a:buClrTx/>
              <a:buSzTx/>
              <a:buFont typeface="Wingdings" panose="05000000000000000000" pitchFamily="2" charset="2"/>
              <a:buChar char="§"/>
            </a:pPr>
            <a:r>
              <a:rPr lang="en-US" altLang="en-US" sz="2000" dirty="0"/>
              <a:t>Mobile/Desktop App: Provides user interface for monitoring and control. </a:t>
            </a: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8610"/>
            <a:ext cx="10972800" cy="830580"/>
          </a:xfrm>
        </p:spPr>
        <p:txBody>
          <a:bodyPr/>
          <a:lstStyle/>
          <a:p>
            <a:r>
              <a:rPr lang="en-US" dirty="0"/>
              <a:t>Software and Components Used</a:t>
            </a:r>
            <a:endParaRPr lang="en-IN" dirty="0"/>
          </a:p>
        </p:txBody>
      </p:sp>
      <p:sp>
        <p:nvSpPr>
          <p:cNvPr id="4" name="Content Placeholder 3"/>
          <p:cNvSpPr>
            <a:spLocks noGrp="1"/>
          </p:cNvSpPr>
          <p:nvPr>
            <p:ph sz="half" idx="1"/>
          </p:nvPr>
        </p:nvSpPr>
        <p:spPr>
          <a:xfrm>
            <a:off x="609600" y="2132965"/>
            <a:ext cx="5376545" cy="4120515"/>
          </a:xfrm>
        </p:spPr>
        <p:txBody>
          <a:bodyPr>
            <a:normAutofit/>
          </a:bodyPr>
          <a:lstStyle/>
          <a:p>
            <a:pPr>
              <a:lnSpc>
                <a:spcPct val="110000"/>
              </a:lnSpc>
              <a:buFont typeface="Wingdings" panose="05000000000000000000" pitchFamily="2" charset="2"/>
              <a:buChar char="§"/>
            </a:pPr>
            <a:r>
              <a:rPr lang="en-IN" sz="2000" dirty="0"/>
              <a:t>STM32F4</a:t>
            </a:r>
            <a:r>
              <a:rPr lang="en-US" altLang="en-IN" sz="2000" dirty="0"/>
              <a:t> Discovery Board</a:t>
            </a:r>
            <a:endParaRPr lang="en-IN" sz="2000" dirty="0"/>
          </a:p>
          <a:p>
            <a:pPr>
              <a:lnSpc>
                <a:spcPct val="110000"/>
              </a:lnSpc>
              <a:buFont typeface="Wingdings" panose="05000000000000000000" pitchFamily="2" charset="2"/>
              <a:buChar char="§"/>
            </a:pPr>
            <a:r>
              <a:rPr lang="en-IN" sz="2000" dirty="0"/>
              <a:t>ESP32 Wroom-32</a:t>
            </a:r>
            <a:endParaRPr lang="en-IN" sz="2000" dirty="0"/>
          </a:p>
          <a:p>
            <a:pPr>
              <a:lnSpc>
                <a:spcPct val="110000"/>
              </a:lnSpc>
              <a:buFont typeface="Wingdings" panose="05000000000000000000" pitchFamily="2" charset="2"/>
              <a:buChar char="§"/>
            </a:pPr>
            <a:r>
              <a:rPr lang="en-IN" sz="2000" dirty="0"/>
              <a:t>BMP180 sensor</a:t>
            </a:r>
            <a:endParaRPr lang="en-IN" sz="2000" dirty="0"/>
          </a:p>
          <a:p>
            <a:pPr>
              <a:lnSpc>
                <a:spcPct val="110000"/>
              </a:lnSpc>
              <a:buFont typeface="Wingdings" panose="05000000000000000000" pitchFamily="2" charset="2"/>
              <a:buChar char="§"/>
            </a:pPr>
            <a:r>
              <a:rPr lang="en-IN" sz="2000" dirty="0"/>
              <a:t>GAS Sensor</a:t>
            </a:r>
            <a:endParaRPr lang="en-IN" sz="2000" dirty="0"/>
          </a:p>
          <a:p>
            <a:pPr>
              <a:lnSpc>
                <a:spcPct val="110000"/>
              </a:lnSpc>
              <a:buFont typeface="Wingdings" panose="05000000000000000000" pitchFamily="2" charset="2"/>
              <a:buChar char="§"/>
            </a:pPr>
            <a:r>
              <a:rPr lang="en-IN" sz="2000" dirty="0"/>
              <a:t>PIR Motion Sensor </a:t>
            </a:r>
            <a:endParaRPr lang="en-IN" sz="2000" dirty="0"/>
          </a:p>
          <a:p>
            <a:pPr>
              <a:lnSpc>
                <a:spcPct val="110000"/>
              </a:lnSpc>
              <a:buFont typeface="Wingdings" panose="05000000000000000000" pitchFamily="2" charset="2"/>
              <a:buChar char="§"/>
            </a:pPr>
            <a:r>
              <a:rPr lang="en-IN" sz="2000" dirty="0"/>
              <a:t>Heat Flame Sensor. </a:t>
            </a:r>
            <a:endParaRPr lang="en-IN" sz="2000" dirty="0"/>
          </a:p>
          <a:p>
            <a:pPr>
              <a:lnSpc>
                <a:spcPct val="110000"/>
              </a:lnSpc>
              <a:buFont typeface="Wingdings" panose="05000000000000000000" pitchFamily="2" charset="2"/>
              <a:buChar char="§"/>
            </a:pPr>
            <a:r>
              <a:rPr lang="en-IN" sz="2000" dirty="0"/>
              <a:t>TJA1050 CAN Controller.</a:t>
            </a:r>
            <a:endParaRPr lang="en-IN" sz="2000" dirty="0"/>
          </a:p>
          <a:p>
            <a:pPr>
              <a:lnSpc>
                <a:spcPct val="110000"/>
              </a:lnSpc>
              <a:buFont typeface="Wingdings" panose="05000000000000000000" pitchFamily="2" charset="2"/>
              <a:buChar char="§"/>
            </a:pPr>
            <a:r>
              <a:rPr lang="en-IN" sz="2000" dirty="0"/>
              <a:t>MCP2551 CAN-BUS TRANSCEIVER.</a:t>
            </a:r>
            <a:endParaRPr lang="en-IN" sz="2000" dirty="0"/>
          </a:p>
          <a:p>
            <a:pPr>
              <a:lnSpc>
                <a:spcPct val="110000"/>
              </a:lnSpc>
              <a:buFont typeface="Wingdings" panose="05000000000000000000" pitchFamily="2" charset="2"/>
              <a:buChar char="§"/>
            </a:pPr>
            <a:r>
              <a:rPr lang="en-IN" sz="2000" dirty="0"/>
              <a:t>PCB Board.</a:t>
            </a:r>
            <a:endParaRPr lang="en-IN" sz="2000" dirty="0"/>
          </a:p>
          <a:p>
            <a:pPr>
              <a:lnSpc>
                <a:spcPct val="110000"/>
              </a:lnSpc>
              <a:buFont typeface="Wingdings" panose="05000000000000000000" pitchFamily="2" charset="2"/>
              <a:buChar char="§"/>
            </a:pPr>
            <a:r>
              <a:rPr lang="en-IN" sz="2000" dirty="0"/>
              <a:t>Rainbow and Jumper Wires.</a:t>
            </a:r>
            <a:endParaRPr lang="en-IN" sz="2000" dirty="0"/>
          </a:p>
        </p:txBody>
      </p:sp>
      <p:sp>
        <p:nvSpPr>
          <p:cNvPr id="5" name="Content Placeholder 4"/>
          <p:cNvSpPr>
            <a:spLocks noGrp="1"/>
          </p:cNvSpPr>
          <p:nvPr>
            <p:ph sz="half" idx="2"/>
          </p:nvPr>
        </p:nvSpPr>
        <p:spPr>
          <a:xfrm>
            <a:off x="6205855" y="2133600"/>
            <a:ext cx="5376545" cy="4322445"/>
          </a:xfrm>
        </p:spPr>
        <p:txBody>
          <a:bodyPr>
            <a:normAutofit/>
          </a:bodyPr>
          <a:lstStyle/>
          <a:p>
            <a:pPr marR="3175">
              <a:lnSpc>
                <a:spcPct val="110000"/>
              </a:lnSpc>
              <a:spcAft>
                <a:spcPts val="500"/>
              </a:spcAft>
              <a:buFont typeface="Wingdings" panose="05000000000000000000" pitchFamily="2" charset="2"/>
              <a:buChar char="§"/>
              <a:tabLst>
                <a:tab pos="5725160" algn="r"/>
              </a:tabLst>
            </a:pPr>
            <a:r>
              <a:rPr lang="en-IN" sz="2000" dirty="0"/>
              <a:t>STM32FCubeIDE  </a:t>
            </a:r>
            <a:endParaRPr lang="en-IN" sz="2000" dirty="0"/>
          </a:p>
          <a:p>
            <a:pPr marR="3175">
              <a:lnSpc>
                <a:spcPct val="110000"/>
              </a:lnSpc>
              <a:spcAft>
                <a:spcPts val="500"/>
              </a:spcAft>
              <a:buFont typeface="Wingdings" panose="05000000000000000000" pitchFamily="2" charset="2"/>
              <a:buChar char="§"/>
              <a:tabLst>
                <a:tab pos="5725160" algn="r"/>
              </a:tabLst>
            </a:pPr>
            <a:r>
              <a:rPr lang="en-IN" sz="2000" dirty="0"/>
              <a:t>Arduino IDE</a:t>
            </a:r>
            <a:endParaRPr lang="en-IN" sz="2000" dirty="0"/>
          </a:p>
          <a:p>
            <a:pPr marR="3175">
              <a:lnSpc>
                <a:spcPct val="110000"/>
              </a:lnSpc>
              <a:spcAft>
                <a:spcPts val="500"/>
              </a:spcAft>
              <a:buFont typeface="Wingdings" panose="05000000000000000000" pitchFamily="2" charset="2"/>
              <a:buChar char="§"/>
              <a:tabLst>
                <a:tab pos="5725160" algn="r"/>
              </a:tabLst>
            </a:pPr>
            <a:r>
              <a:rPr lang="en-IN" sz="2000" dirty="0"/>
              <a:t>Cloud Platform (</a:t>
            </a:r>
            <a:r>
              <a:rPr lang="en-IN" sz="2000" dirty="0" err="1"/>
              <a:t>ThingsSpeak</a:t>
            </a:r>
            <a:r>
              <a:rPr lang="en-IN" sz="2000" dirty="0"/>
              <a:t>)</a:t>
            </a:r>
            <a:endParaRPr lang="en-IN" sz="2000" dirty="0"/>
          </a:p>
        </p:txBody>
      </p:sp>
      <p:sp>
        <p:nvSpPr>
          <p:cNvPr id="3" name="Title 1"/>
          <p:cNvSpPr>
            <a:spLocks noGrp="1"/>
          </p:cNvSpPr>
          <p:nvPr/>
        </p:nvSpPr>
        <p:spPr>
          <a:xfrm>
            <a:off x="736600" y="1367790"/>
            <a:ext cx="5553075" cy="5880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r>
              <a:rPr lang="en-US" sz="3600" dirty="0"/>
              <a:t>Hardware</a:t>
            </a:r>
            <a:endParaRPr lang="en-IN" dirty="0"/>
          </a:p>
        </p:txBody>
      </p:sp>
      <p:sp>
        <p:nvSpPr>
          <p:cNvPr id="6" name="Title 1"/>
          <p:cNvSpPr>
            <a:spLocks noGrp="1"/>
          </p:cNvSpPr>
          <p:nvPr/>
        </p:nvSpPr>
        <p:spPr>
          <a:xfrm>
            <a:off x="6289675" y="1367790"/>
            <a:ext cx="5518785" cy="5880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r>
              <a:rPr lang="en-US" sz="3600" dirty="0"/>
              <a:t>Softwares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73685"/>
            <a:ext cx="10972800" cy="941070"/>
          </a:xfrm>
        </p:spPr>
        <p:txBody>
          <a:bodyPr/>
          <a:lstStyle/>
          <a:p>
            <a:r>
              <a:rPr lang="en-US" dirty="0"/>
              <a:t>Circuit Diagram</a:t>
            </a:r>
            <a:endParaRPr lang="en-IN" dirty="0"/>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87400" y="1380490"/>
            <a:ext cx="10858500" cy="5040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709696"/>
          </a:xfrm>
        </p:spPr>
        <p:txBody>
          <a:bodyPr/>
          <a:lstStyle/>
          <a:p>
            <a:r>
              <a:rPr lang="en-US" dirty="0"/>
              <a:t>Working</a:t>
            </a:r>
            <a:endParaRPr lang="en-IN" dirty="0"/>
          </a:p>
        </p:txBody>
      </p:sp>
      <p:sp>
        <p:nvSpPr>
          <p:cNvPr id="6" name="Content Placeholder 5"/>
          <p:cNvSpPr>
            <a:spLocks noGrp="1"/>
          </p:cNvSpPr>
          <p:nvPr>
            <p:ph idx="1"/>
          </p:nvPr>
        </p:nvSpPr>
        <p:spPr>
          <a:xfrm>
            <a:off x="838199" y="1299410"/>
            <a:ext cx="11161295" cy="5342021"/>
          </a:xfrm>
        </p:spPr>
        <p:txBody>
          <a:bodyPr>
            <a:normAutofit lnSpcReduction="10000"/>
          </a:bodyPr>
          <a:lstStyle/>
          <a:p>
            <a:pPr marL="0" indent="0" algn="just" fontAlgn="base">
              <a:lnSpc>
                <a:spcPct val="110000"/>
              </a:lnSpc>
              <a:spcAft>
                <a:spcPct val="0"/>
              </a:spcAft>
              <a:buNone/>
            </a:pPr>
            <a:r>
              <a:rPr lang="en-US" sz="2000" dirty="0"/>
              <a:t>The working of the project involves a system where various sensors collect environmental data, which is then processed by an STM32 microcontroller. This processed data is transmitted to an ESP32 board using the CAN Bus protocol. The ESP32 board, equipped with Wi-Fi, sends the data to a cloud platform for storage and analysis. Users can access and monitor this data in real-time through a mobile or desktop app, allowing for remote control and management of the system. This seamless integration of hardware and software ensures efficient data collection, communication, and remote accessibility. </a:t>
            </a:r>
            <a:endParaRPr lang="en-US" sz="2000" dirty="0"/>
          </a:p>
          <a:p>
            <a:pPr algn="just" fontAlgn="base">
              <a:lnSpc>
                <a:spcPct val="110000"/>
              </a:lnSpc>
              <a:spcAft>
                <a:spcPct val="0"/>
              </a:spcAft>
              <a:buFont typeface="Wingdings" panose="05000000000000000000" pitchFamily="2" charset="2"/>
              <a:buChar char="§"/>
            </a:pPr>
            <a:r>
              <a:rPr lang="en-US" sz="2000" dirty="0"/>
              <a:t>Data Collection: The system uses various sensors (BMP180 for temperature/pressure, gas sensor, PIR motion sensor, and heat flame sensor) to gather environmental data. These sensors are connected to the STM32F407VGT6 microcontroller, which processes the raw data, preparing it for transmission.</a:t>
            </a:r>
            <a:endParaRPr lang="en-US" sz="2000" dirty="0"/>
          </a:p>
          <a:p>
            <a:pPr algn="just" fontAlgn="base">
              <a:lnSpc>
                <a:spcPct val="110000"/>
              </a:lnSpc>
              <a:spcAft>
                <a:spcPct val="0"/>
              </a:spcAft>
              <a:buFont typeface="Wingdings" panose="05000000000000000000" pitchFamily="2" charset="2"/>
              <a:buChar char="§"/>
            </a:pPr>
            <a:r>
              <a:rPr lang="en-US" sz="2000" dirty="0"/>
              <a:t>Communication via CAN Bus: The STM32 board communicates with the ESP32 board using the CAN Bus protocol, facilitated by the TJA1050 CAN Controller and MCP2551 CAN-BUS Transceiver. This ensures that the data is transmitted efficiently and reliably between the two boards.</a:t>
            </a:r>
            <a:endParaRPr lang="en-US" sz="2000" dirty="0"/>
          </a:p>
          <a:p>
            <a:pPr fontAlgn="base">
              <a:lnSpc>
                <a:spcPct val="100000"/>
              </a:lnSpc>
              <a:spcAft>
                <a:spcPct val="0"/>
              </a:spcAft>
              <a:buFont typeface="Wingdings" panose="05000000000000000000" pitchFamily="2" charset="2"/>
              <a:buChar char="§"/>
            </a:pPr>
            <a:endParaRPr lang="en-US" sz="2200" dirty="0"/>
          </a:p>
          <a:p>
            <a:pPr fontAlgn="base">
              <a:lnSpc>
                <a:spcPct val="100000"/>
              </a:lnSpc>
              <a:spcAft>
                <a:spcPct val="0"/>
              </a:spcAft>
              <a:buFont typeface="Wingdings" panose="05000000000000000000" pitchFamily="2" charset="2"/>
              <a:buChar char="§"/>
            </a:pPr>
            <a:endParaRPr lang="en-US" sz="2200" dirty="0"/>
          </a:p>
          <a:p>
            <a:pPr fontAlgn="base">
              <a:lnSpc>
                <a:spcPct val="100000"/>
              </a:lnSpc>
              <a:spcAft>
                <a:spcPct val="0"/>
              </a:spcAft>
              <a:buFont typeface="Wingdings" panose="05000000000000000000" pitchFamily="2" charset="2"/>
              <a:buChar char="§"/>
            </a:pP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50568"/>
          </a:xfrm>
        </p:spPr>
        <p:txBody>
          <a:bodyPr>
            <a:normAutofit/>
          </a:bodyPr>
          <a:lstStyle/>
          <a:p>
            <a:pPr algn="just" fontAlgn="base">
              <a:lnSpc>
                <a:spcPct val="110000"/>
              </a:lnSpc>
              <a:spcAft>
                <a:spcPct val="0"/>
              </a:spcAft>
              <a:buFont typeface="Wingdings" panose="05000000000000000000" pitchFamily="2" charset="2"/>
              <a:buChar char="§"/>
            </a:pPr>
            <a:r>
              <a:rPr lang="en-US" sz="2000" dirty="0"/>
              <a:t>Wireless Data Transmission: The ESP32 Wroom-32 board, equipped with Wi-Fi capabilities, receives the processed data from the STM32 board. It then wirelessly transmits this data to a cloud platform, enabling remote access and real-time monitoring</a:t>
            </a:r>
            <a:endParaRPr lang="en-IN" sz="2000" dirty="0"/>
          </a:p>
          <a:p>
            <a:pPr algn="just" fontAlgn="base">
              <a:lnSpc>
                <a:spcPct val="110000"/>
              </a:lnSpc>
              <a:spcAft>
                <a:spcPct val="0"/>
              </a:spcAft>
              <a:buFont typeface="Wingdings" panose="05000000000000000000" pitchFamily="2" charset="2"/>
              <a:buChar char="§"/>
            </a:pPr>
            <a:r>
              <a:rPr lang="en-US" sz="2000" dirty="0"/>
              <a:t>Cloud Integration and Storage: Once the data reaches </a:t>
            </a:r>
            <a:r>
              <a:rPr lang="en-US" sz="2000" dirty="0" err="1"/>
              <a:t>ThingsSpeak</a:t>
            </a:r>
            <a:r>
              <a:rPr lang="en-US" sz="2000" dirty="0"/>
              <a:t>, it is stored, processed, and made accessible for remote monitoring. This allows for the visualization of real-time data and the configuration of alerts or automated actions based on specific thresholds.</a:t>
            </a:r>
            <a:endParaRPr lang="en-US" sz="2000" dirty="0"/>
          </a:p>
          <a:p>
            <a:pPr algn="just" fontAlgn="base">
              <a:lnSpc>
                <a:spcPct val="110000"/>
              </a:lnSpc>
              <a:spcAft>
                <a:spcPct val="0"/>
              </a:spcAft>
              <a:buFont typeface="Wingdings" panose="05000000000000000000" pitchFamily="2" charset="2"/>
              <a:buChar char="§"/>
            </a:pPr>
            <a:r>
              <a:rPr lang="en-US" sz="2000" dirty="0"/>
              <a:t>Remote Monitoring </a:t>
            </a:r>
            <a:r>
              <a:rPr lang="en-US" sz="2000" dirty="0">
                <a:latin typeface="Arial" panose="020B0604020202020204" pitchFamily="34" charset="0"/>
                <a:cs typeface="Arial" panose="020B0604020202020204" pitchFamily="34" charset="0"/>
              </a:rPr>
              <a:t>and </a:t>
            </a:r>
            <a:r>
              <a:rPr lang="en-US" sz="2000" dirty="0"/>
              <a:t>Control: Users can access the data through a mobile or desktop app, which provides a user-friendly interface for monitoring the sensor data in real-time. The app also allows users to adjust settings, receive alerts, and manage the system remotely, ensuring quick responses to any critical changes in the environment.</a:t>
            </a:r>
            <a:endParaRPr lang="en-US" sz="2000" dirty="0"/>
          </a:p>
          <a:p>
            <a:pPr marL="0" indent="0" algn="just" fontAlgn="base">
              <a:lnSpc>
                <a:spcPct val="110000"/>
              </a:lnSpc>
              <a:spcAft>
                <a:spcPct val="0"/>
              </a:spcAft>
              <a:buNone/>
            </a:pPr>
            <a:r>
              <a:rPr lang="en-US" sz="2000" dirty="0"/>
              <a:t>In essence, working defines the system's sequentially execution, describing how it achieves its objective by effectively coordinating hardware and software components.</a:t>
            </a:r>
            <a:endParaRPr lang="en-US" sz="20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8306</Words>
  <Application>WPS Presentation</Application>
  <PresentationFormat>Widescreen</PresentationFormat>
  <Paragraphs>130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 Light</vt:lpstr>
      <vt:lpstr>Calibri</vt:lpstr>
      <vt:lpstr>Microsoft YaHei</vt:lpstr>
      <vt:lpstr>Arial Unicode MS</vt:lpstr>
      <vt:lpstr>Times New Roman</vt:lpstr>
      <vt:lpstr>Default Design</vt:lpstr>
      <vt:lpstr>Sensor Network using CAN &amp; IoT</vt:lpstr>
      <vt:lpstr>Introduction</vt:lpstr>
      <vt:lpstr>Problem Statement</vt:lpstr>
      <vt:lpstr>PowerPoint 演示文稿</vt:lpstr>
      <vt:lpstr>Block Diagram</vt:lpstr>
      <vt:lpstr>Software and Components Used</vt:lpstr>
      <vt:lpstr>Circuit Diagram</vt:lpstr>
      <vt:lpstr>Working</vt:lpstr>
      <vt:lpstr>PowerPoint 演示文稿</vt:lpstr>
      <vt:lpstr>Advantages</vt:lpstr>
      <vt:lpstr>Limitation</vt:lpstr>
      <vt:lpstr>Application</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sarthak choudhari</dc:creator>
  <cp:lastModifiedBy>chikh</cp:lastModifiedBy>
  <cp:revision>16</cp:revision>
  <dcterms:created xsi:type="dcterms:W3CDTF">2024-08-12T05:49:00Z</dcterms:created>
  <dcterms:modified xsi:type="dcterms:W3CDTF">2024-08-13T14:09:38Z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EF38283064C5476BBC21E2B878A49848_12</vt:lpwstr>
  </property>
  <property fmtid="{D5CDD505-2E9C-101B-9397-08002B2CF9AE}" pid="3" name="KSOProductBuildVer">
    <vt:lpwstr>1033-12.2.0.17545</vt:lpwstr>
  </property>
</Properties>
</file>