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57" r:id="rId3"/>
    <p:sldId id="258" r:id="rId4"/>
    <p:sldId id="259" r:id="rId5"/>
    <p:sldId id="301" r:id="rId6"/>
    <p:sldId id="302" r:id="rId7"/>
    <p:sldId id="311" r:id="rId8"/>
    <p:sldId id="308" r:id="rId9"/>
    <p:sldId id="267" r:id="rId10"/>
    <p:sldId id="300" r:id="rId11"/>
    <p:sldId id="289" r:id="rId12"/>
    <p:sldId id="309" r:id="rId13"/>
    <p:sldId id="310" r:id="rId14"/>
    <p:sldId id="312" r:id="rId15"/>
    <p:sldId id="266" r:id="rId16"/>
    <p:sldId id="269" r:id="rId17"/>
    <p:sldId id="265"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4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FBA783C-0674-4BEB-AAAC-4DF9CA1A8DFF}" type="datetimeFigureOut">
              <a:rPr lang="en-US" smtClean="0"/>
              <a:pPr/>
              <a:t>9/19/2025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5CBC09-E397-4345-9344-85D0FD24809E}" type="slidenum">
              <a:rPr lang="en-US" smtClean="0"/>
              <a:pPr/>
              <a:t>‹#›</a:t>
            </a:fld>
            <a:endParaRPr lang="en-US" dirty="0"/>
          </a:p>
        </p:txBody>
      </p:sp>
    </p:spTree>
    <p:extLst>
      <p:ext uri="{BB962C8B-B14F-4D97-AF65-F5344CB8AC3E}">
        <p14:creationId xmlns:p14="http://schemas.microsoft.com/office/powerpoint/2010/main" val="87738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5CBC09-E397-4345-9344-85D0FD24809E}" type="slidenum">
              <a:rPr lang="en-US" smtClean="0"/>
              <a:pPr/>
              <a:t>‹#›</a:t>
            </a:fld>
            <a:endParaRPr lang="en-US" dirty="0"/>
          </a:p>
        </p:txBody>
      </p:sp>
    </p:spTree>
    <p:extLst>
      <p:ext uri="{BB962C8B-B14F-4D97-AF65-F5344CB8AC3E}">
        <p14:creationId xmlns:p14="http://schemas.microsoft.com/office/powerpoint/2010/main" val="3773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5CBC09-E397-4345-9344-85D0FD24809E}" type="slidenum">
              <a:rPr lang="en-US" smtClean="0"/>
              <a:pPr/>
              <a:t>‹#›</a:t>
            </a:fld>
            <a:endParaRPr lang="en-US" dirty="0"/>
          </a:p>
        </p:txBody>
      </p:sp>
    </p:spTree>
    <p:extLst>
      <p:ext uri="{BB962C8B-B14F-4D97-AF65-F5344CB8AC3E}">
        <p14:creationId xmlns:p14="http://schemas.microsoft.com/office/powerpoint/2010/main" val="377507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5CBC09-E397-4345-9344-85D0FD24809E}" type="slidenum">
              <a:rPr lang="en-US" smtClean="0"/>
              <a:pPr/>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136837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5CBC09-E397-4345-9344-85D0FD24809E}"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5369818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5CBC09-E397-4345-9344-85D0FD24809E}"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201585740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5CBC09-E397-4345-9344-85D0FD24809E}" type="slidenum">
              <a:rPr lang="en-US" smtClean="0"/>
              <a:pPr/>
              <a:t>‹#›</a:t>
            </a:fld>
            <a:endParaRPr lang="en-US" dirty="0"/>
          </a:p>
        </p:txBody>
      </p:sp>
    </p:spTree>
    <p:extLst>
      <p:ext uri="{BB962C8B-B14F-4D97-AF65-F5344CB8AC3E}">
        <p14:creationId xmlns:p14="http://schemas.microsoft.com/office/powerpoint/2010/main" val="231180961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5CBC09-E397-4345-9344-85D0FD24809E}"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180463554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A783C-0674-4BEB-AAAC-4DF9CA1A8DFF}" type="datetimeFigureOut">
              <a:rPr lang="en-US" smtClean="0"/>
              <a:pPr/>
              <a:t>9/19/2025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5CBC09-E397-4345-9344-85D0FD24809E}" type="slidenum">
              <a:rPr lang="en-US" smtClean="0"/>
              <a:pPr/>
              <a:t>‹#›</a:t>
            </a:fld>
            <a:endParaRPr lang="en-US" dirty="0"/>
          </a:p>
        </p:txBody>
      </p:sp>
    </p:spTree>
    <p:extLst>
      <p:ext uri="{BB962C8B-B14F-4D97-AF65-F5344CB8AC3E}">
        <p14:creationId xmlns:p14="http://schemas.microsoft.com/office/powerpoint/2010/main" val="244480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FBA783C-0674-4BEB-AAAC-4DF9CA1A8DFF}" type="datetimeFigureOut">
              <a:rPr lang="en-US" smtClean="0"/>
              <a:pPr/>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5CBC09-E397-4345-9344-85D0FD24809E}" type="slidenum">
              <a:rPr lang="en-US" smtClean="0"/>
              <a:pPr/>
              <a:t>‹#›</a:t>
            </a:fld>
            <a:endParaRPr lang="en-US" dirty="0"/>
          </a:p>
        </p:txBody>
      </p:sp>
    </p:spTree>
    <p:extLst>
      <p:ext uri="{BB962C8B-B14F-4D97-AF65-F5344CB8AC3E}">
        <p14:creationId xmlns:p14="http://schemas.microsoft.com/office/powerpoint/2010/main" val="4164479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FBA783C-0674-4BEB-AAAC-4DF9CA1A8DFF}" type="datetimeFigureOut">
              <a:rPr lang="en-US" smtClean="0"/>
              <a:pPr/>
              <a:t>9/19/2025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5CBC09-E397-4345-9344-85D0FD24809E}"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109272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FBA783C-0674-4BEB-AAAC-4DF9CA1A8DFF}" type="datetimeFigureOut">
              <a:rPr lang="en-US" smtClean="0"/>
              <a:pPr/>
              <a:t>9/19/2025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5CBC09-E397-4345-9344-85D0FD24809E}" type="slidenum">
              <a:rPr lang="en-US" smtClean="0"/>
              <a:pPr/>
              <a:t>‹#›</a:t>
            </a:fld>
            <a:endParaRPr lang="en-US" dirty="0"/>
          </a:p>
        </p:txBody>
      </p:sp>
    </p:spTree>
    <p:extLst>
      <p:ext uri="{BB962C8B-B14F-4D97-AF65-F5344CB8AC3E}">
        <p14:creationId xmlns:p14="http://schemas.microsoft.com/office/powerpoint/2010/main" val="92868942"/>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914400" y="533400"/>
            <a:ext cx="7620000" cy="1219200"/>
          </a:xfrm>
        </p:spPr>
        <p:txBody>
          <a:bodyPr>
            <a:noAutofit/>
          </a:bodyPr>
          <a:lstStyle/>
          <a:p>
            <a:pPr algn="ctr"/>
            <a:r>
              <a:rPr lang="en-US" sz="3200" dirty="0" smtClean="0">
                <a:latin typeface="Cambria" panose="02040503050406030204" pitchFamily="18" charset="0"/>
                <a:ea typeface="Cambria" panose="02040503050406030204" pitchFamily="18" charset="0"/>
                <a:cs typeface="Times New Roman" panose="02020603050405020304" pitchFamily="18" charset="0"/>
              </a:rPr>
              <a:t>“</a:t>
            </a:r>
            <a:r>
              <a:rPr lang="en-US" sz="3200" dirty="0">
                <a:latin typeface="Cambria" panose="02040503050406030204" pitchFamily="18" charset="0"/>
                <a:ea typeface="Cambria" panose="02040503050406030204" pitchFamily="18" charset="0"/>
              </a:rPr>
              <a:t>Title: - Personalized Tourism Recommender using Hybrid Filtering</a:t>
            </a:r>
            <a:r>
              <a:rPr lang="en-US" sz="3200" dirty="0" smtClean="0">
                <a:latin typeface="Cambria" panose="02040503050406030204" pitchFamily="18" charset="0"/>
                <a:ea typeface="Cambria" panose="02040503050406030204" pitchFamily="18" charset="0"/>
              </a:rPr>
              <a:t>.”</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6324600" y="2035731"/>
            <a:ext cx="2362200" cy="2062103"/>
          </a:xfrm>
        </p:spPr>
        <p:txBody>
          <a:bodyPr>
            <a:normAutofit fontScale="92500" lnSpcReduction="10000"/>
          </a:bodyPr>
          <a:lstStyle/>
          <a:p>
            <a:pPr algn="l"/>
            <a:r>
              <a:rPr lang="en-US" sz="3200" dirty="0" smtClean="0"/>
              <a:t> </a:t>
            </a:r>
            <a:r>
              <a:rPr lang="en-US" sz="2000" b="1" dirty="0" smtClean="0">
                <a:solidFill>
                  <a:schemeClr val="tx1"/>
                </a:solidFill>
                <a:latin typeface="Calibri" pitchFamily="34" charset="0"/>
                <a:cs typeface="Calibri" pitchFamily="34" charset="0"/>
              </a:rPr>
              <a:t>Presented By:</a:t>
            </a:r>
          </a:p>
          <a:p>
            <a:pPr algn="l"/>
            <a:r>
              <a:rPr lang="en-US" sz="2000" dirty="0" smtClean="0">
                <a:solidFill>
                  <a:schemeClr val="tx1"/>
                </a:solidFill>
                <a:latin typeface="Calibri" pitchFamily="34" charset="0"/>
                <a:cs typeface="Calibri" pitchFamily="34" charset="0"/>
              </a:rPr>
              <a:t>1. </a:t>
            </a:r>
            <a:r>
              <a:rPr lang="en-US" sz="2000" dirty="0" err="1" smtClean="0">
                <a:solidFill>
                  <a:schemeClr val="tx1"/>
                </a:solidFill>
                <a:latin typeface="Calibri" pitchFamily="34" charset="0"/>
                <a:cs typeface="Calibri" pitchFamily="34" charset="0"/>
              </a:rPr>
              <a:t>Vikhe</a:t>
            </a:r>
            <a:r>
              <a:rPr lang="en-US" sz="2000" dirty="0" smtClean="0">
                <a:solidFill>
                  <a:schemeClr val="tx1"/>
                </a:solidFill>
                <a:latin typeface="Calibri" pitchFamily="34" charset="0"/>
                <a:cs typeface="Calibri" pitchFamily="34" charset="0"/>
              </a:rPr>
              <a:t> </a:t>
            </a:r>
            <a:r>
              <a:rPr lang="en-US" sz="2000" dirty="0" err="1" smtClean="0">
                <a:solidFill>
                  <a:schemeClr val="tx1"/>
                </a:solidFill>
                <a:latin typeface="Calibri" pitchFamily="34" charset="0"/>
                <a:cs typeface="Calibri" pitchFamily="34" charset="0"/>
              </a:rPr>
              <a:t>Harshal</a:t>
            </a:r>
            <a:r>
              <a:rPr lang="en-US" sz="2000" dirty="0" smtClean="0">
                <a:solidFill>
                  <a:schemeClr val="tx1"/>
                </a:solidFill>
                <a:latin typeface="Calibri" pitchFamily="34" charset="0"/>
                <a:cs typeface="Calibri" pitchFamily="34" charset="0"/>
              </a:rPr>
              <a:t> </a:t>
            </a:r>
          </a:p>
          <a:p>
            <a:pPr algn="l"/>
            <a:r>
              <a:rPr lang="en-US" sz="2000" dirty="0" smtClean="0">
                <a:solidFill>
                  <a:schemeClr val="tx1"/>
                </a:solidFill>
                <a:latin typeface="Calibri" pitchFamily="34" charset="0"/>
                <a:cs typeface="Calibri" pitchFamily="34" charset="0"/>
              </a:rPr>
              <a:t>2.Vile Aditya </a:t>
            </a:r>
          </a:p>
          <a:p>
            <a:pPr algn="l"/>
            <a:r>
              <a:rPr lang="en-US" sz="2000" dirty="0" smtClean="0">
                <a:solidFill>
                  <a:schemeClr val="tx1"/>
                </a:solidFill>
                <a:latin typeface="Calibri" pitchFamily="34" charset="0"/>
                <a:cs typeface="Calibri" pitchFamily="34" charset="0"/>
              </a:rPr>
              <a:t>3.Sudke </a:t>
            </a:r>
            <a:r>
              <a:rPr lang="en-US" sz="2000" dirty="0" err="1" smtClean="0">
                <a:solidFill>
                  <a:schemeClr val="tx1"/>
                </a:solidFill>
                <a:latin typeface="Calibri" pitchFamily="34" charset="0"/>
                <a:cs typeface="Calibri" pitchFamily="34" charset="0"/>
              </a:rPr>
              <a:t>Krushna</a:t>
            </a:r>
            <a:r>
              <a:rPr lang="en-US" sz="2000" dirty="0" smtClean="0">
                <a:solidFill>
                  <a:schemeClr val="tx1"/>
                </a:solidFill>
                <a:latin typeface="Calibri" pitchFamily="34" charset="0"/>
                <a:cs typeface="Calibri" pitchFamily="34" charset="0"/>
              </a:rPr>
              <a:t> </a:t>
            </a:r>
          </a:p>
          <a:p>
            <a:pPr algn="l"/>
            <a:r>
              <a:rPr lang="en-US" sz="2000" dirty="0" smtClean="0">
                <a:solidFill>
                  <a:schemeClr val="tx1"/>
                </a:solidFill>
                <a:latin typeface="Calibri" pitchFamily="34" charset="0"/>
                <a:cs typeface="Calibri" pitchFamily="34" charset="0"/>
              </a:rPr>
              <a:t>4.Waghmode </a:t>
            </a:r>
            <a:r>
              <a:rPr lang="en-US" sz="2000" dirty="0" err="1" smtClean="0">
                <a:solidFill>
                  <a:schemeClr val="tx1"/>
                </a:solidFill>
                <a:latin typeface="Calibri" pitchFamily="34" charset="0"/>
                <a:cs typeface="Calibri" pitchFamily="34" charset="0"/>
              </a:rPr>
              <a:t>Atul</a:t>
            </a:r>
            <a:endParaRPr lang="en-US" sz="2000" dirty="0" smtClean="0">
              <a:solidFill>
                <a:schemeClr val="tx1"/>
              </a:solidFill>
              <a:latin typeface="Calibri" pitchFamily="34" charset="0"/>
              <a:cs typeface="Calibri" pitchFamily="34" charset="0"/>
            </a:endParaRPr>
          </a:p>
          <a:p>
            <a:pPr algn="l"/>
            <a:r>
              <a:rPr lang="en-US" sz="2000" dirty="0" smtClean="0">
                <a:solidFill>
                  <a:schemeClr val="tx1"/>
                </a:solidFill>
                <a:latin typeface="Calibri" pitchFamily="34" charset="0"/>
                <a:cs typeface="Calibri" pitchFamily="34" charset="0"/>
              </a:rPr>
              <a:t>5.Randhe Abhishek</a:t>
            </a:r>
          </a:p>
        </p:txBody>
      </p:sp>
      <p:sp>
        <p:nvSpPr>
          <p:cNvPr id="5" name="Rectangle 4"/>
          <p:cNvSpPr/>
          <p:nvPr/>
        </p:nvSpPr>
        <p:spPr>
          <a:xfrm>
            <a:off x="3581400" y="2590800"/>
            <a:ext cx="2019300" cy="1415772"/>
          </a:xfrm>
          <a:prstGeom prst="rect">
            <a:avLst/>
          </a:prstGeom>
        </p:spPr>
        <p:txBody>
          <a:bodyPr wrap="square">
            <a:spAutoFit/>
          </a:bodyPr>
          <a:lstStyle/>
          <a:p>
            <a:pPr>
              <a:lnSpc>
                <a:spcPct val="150000"/>
              </a:lnSpc>
            </a:pPr>
            <a:r>
              <a:rPr lang="en-US" b="1" dirty="0" smtClean="0">
                <a:latin typeface="+mn-lt"/>
                <a:cs typeface="Calibri" pitchFamily="34" charset="0"/>
              </a:rPr>
              <a:t>Guided</a:t>
            </a:r>
            <a:r>
              <a:rPr lang="en-US" b="1" dirty="0" smtClean="0">
                <a:solidFill>
                  <a:schemeClr val="tx1"/>
                </a:solidFill>
                <a:latin typeface="+mn-lt"/>
                <a:cs typeface="Calibri" pitchFamily="34" charset="0"/>
              </a:rPr>
              <a:t> By:</a:t>
            </a:r>
          </a:p>
          <a:p>
            <a:pPr>
              <a:lnSpc>
                <a:spcPct val="150000"/>
              </a:lnSpc>
            </a:pPr>
            <a:r>
              <a:rPr lang="en-US" dirty="0" smtClean="0">
                <a:solidFill>
                  <a:schemeClr val="tx1">
                    <a:lumMod val="50000"/>
                    <a:lumOff val="50000"/>
                  </a:schemeClr>
                </a:solidFill>
                <a:latin typeface="+mn-lt"/>
                <a:cs typeface="Calibri" pitchFamily="34" charset="0"/>
              </a:rPr>
              <a:t>Prof. </a:t>
            </a:r>
            <a:r>
              <a:rPr lang="en-US" dirty="0" err="1" smtClean="0">
                <a:solidFill>
                  <a:schemeClr val="tx1">
                    <a:lumMod val="50000"/>
                    <a:lumOff val="50000"/>
                  </a:schemeClr>
                </a:solidFill>
                <a:latin typeface="+mn-lt"/>
                <a:cs typeface="Calibri" pitchFamily="34" charset="0"/>
              </a:rPr>
              <a:t>A.A.Pund</a:t>
            </a:r>
            <a:r>
              <a:rPr lang="en-US" dirty="0" smtClean="0">
                <a:solidFill>
                  <a:schemeClr val="tx1">
                    <a:lumMod val="50000"/>
                    <a:lumOff val="50000"/>
                  </a:schemeClr>
                </a:solidFill>
                <a:latin typeface="+mn-lt"/>
                <a:cs typeface="Calibri" pitchFamily="34" charset="0"/>
              </a:rPr>
              <a:t> </a:t>
            </a:r>
            <a:endParaRPr lang="en-US" dirty="0" smtClean="0">
              <a:latin typeface="+mn-lt"/>
            </a:endParaRPr>
          </a:p>
          <a:p>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44712"/>
            <a:ext cx="3429000" cy="4699000"/>
          </a:xfrm>
          <a:prstGeom prst="rect">
            <a:avLst/>
          </a:prstGeom>
        </p:spPr>
      </p:pic>
      <p:pic>
        <p:nvPicPr>
          <p:cNvPr id="6" name="Picture 5"/>
          <p:cNvPicPr>
            <a:picLocks noChangeAspect="1"/>
          </p:cNvPicPr>
          <p:nvPr/>
        </p:nvPicPr>
        <p:blipFill>
          <a:blip r:embed="rId3"/>
          <a:stretch>
            <a:fillRect/>
          </a:stretch>
        </p:blipFill>
        <p:spPr>
          <a:xfrm>
            <a:off x="3429001" y="4097834"/>
            <a:ext cx="5715000" cy="2745878"/>
          </a:xfrm>
          <a:prstGeom prst="rect">
            <a:avLst/>
          </a:prstGeom>
        </p:spPr>
      </p:pic>
    </p:spTree>
    <p:extLst>
      <p:ext uri="{BB962C8B-B14F-4D97-AF65-F5344CB8AC3E}">
        <p14:creationId xmlns:p14="http://schemas.microsoft.com/office/powerpoint/2010/main" val="258696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6400"/>
            <a:ext cx="7848600" cy="3962400"/>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The proposed system is a </a:t>
            </a:r>
            <a:r>
              <a:rPr lang="en-US" sz="2000" b="1" dirty="0">
                <a:latin typeface="Cambria" panose="02040503050406030204" pitchFamily="18" charset="0"/>
                <a:ea typeface="Cambria" panose="02040503050406030204" pitchFamily="18" charset="0"/>
              </a:rPr>
              <a:t>Java-based web application</a:t>
            </a:r>
            <a:r>
              <a:rPr lang="en-US" sz="2000" dirty="0">
                <a:latin typeface="Cambria" panose="02040503050406030204" pitchFamily="18" charset="0"/>
                <a:ea typeface="Cambria" panose="02040503050406030204" pitchFamily="18" charset="0"/>
              </a:rPr>
              <a:t> that integrates multiple filtering and sentiment analysis methods. It gathers data on tourist spots, user ratings, and reviews, then applies the hybrid model to generate highly accurate recommendations. The system will display personalized travel suggestions for temples, historical locations, and picnic spots in a simple, easy-to-use interface.</a:t>
            </a:r>
            <a:endParaRPr lang="en-US" sz="2000" dirty="0" smtClean="0">
              <a:latin typeface="Cambria" panose="02040503050406030204" pitchFamily="18" charset="0"/>
              <a:ea typeface="Cambria" panose="02040503050406030204" pitchFamily="18" charset="0"/>
              <a:cs typeface="Calibri" pitchFamily="34" charset="0"/>
            </a:endParaRPr>
          </a:p>
        </p:txBody>
      </p:sp>
      <p:sp>
        <p:nvSpPr>
          <p:cNvPr id="2" name="Title 1"/>
          <p:cNvSpPr>
            <a:spLocks noGrp="1"/>
          </p:cNvSpPr>
          <p:nvPr>
            <p:ph type="title"/>
          </p:nvPr>
        </p:nvSpPr>
        <p:spPr>
          <a:xfrm>
            <a:off x="609600" y="457200"/>
            <a:ext cx="6477000" cy="792162"/>
          </a:xfrm>
        </p:spPr>
        <p:txBody>
          <a:bodyPr>
            <a:normAutofit/>
          </a:bodyPr>
          <a:lstStyle/>
          <a:p>
            <a:r>
              <a:rPr lang="en-US" sz="4000" b="1" dirty="0" smtClean="0">
                <a:latin typeface="Verdana" pitchFamily="34" charset="0"/>
                <a:ea typeface="Verdana" pitchFamily="34" charset="0"/>
              </a:rPr>
              <a:t>Proposed System</a:t>
            </a:r>
            <a:endParaRPr lang="en-US" sz="4000" b="1" dirty="0">
              <a:latin typeface="Verdana" pitchFamily="34" charset="0"/>
              <a:ea typeface="Verdana" pitchFamily="34" charset="0"/>
            </a:endParaRPr>
          </a:p>
        </p:txBody>
      </p:sp>
    </p:spTree>
    <p:extLst>
      <p:ext uri="{BB962C8B-B14F-4D97-AF65-F5344CB8AC3E}">
        <p14:creationId xmlns:p14="http://schemas.microsoft.com/office/powerpoint/2010/main" val="27529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2600"/>
            <a:ext cx="7886700" cy="3810000"/>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The expected outcome is a </a:t>
            </a:r>
            <a:r>
              <a:rPr lang="en-US" sz="2000" b="1" dirty="0">
                <a:latin typeface="Cambria" panose="02040503050406030204" pitchFamily="18" charset="0"/>
                <a:ea typeface="Cambria" panose="02040503050406030204" pitchFamily="18" charset="0"/>
              </a:rPr>
              <a:t>smart and reliable tourism recommender platform</a:t>
            </a:r>
            <a:r>
              <a:rPr lang="en-US" sz="2000" dirty="0">
                <a:latin typeface="Cambria" panose="02040503050406030204" pitchFamily="18" charset="0"/>
                <a:ea typeface="Cambria" panose="02040503050406030204" pitchFamily="18" charset="0"/>
              </a:rPr>
              <a:t> that helps users quickly find the best tourist destinations and services. It will provide personalized, accurate, and relevant suggestions using a hybrid model. This will improve user experience, save time, and enhance satisfaction in planning travel activities.</a:t>
            </a:r>
            <a:endParaRPr lang="en-US" sz="2000" dirty="0" smtClean="0">
              <a:latin typeface="Cambria" panose="02040503050406030204" pitchFamily="18" charset="0"/>
              <a:ea typeface="Cambria" panose="02040503050406030204" pitchFamily="18" charset="0"/>
              <a:cs typeface="Calibri" pitchFamily="34" charset="0"/>
            </a:endParaRPr>
          </a:p>
        </p:txBody>
      </p:sp>
      <p:sp>
        <p:nvSpPr>
          <p:cNvPr id="2" name="Title 1"/>
          <p:cNvSpPr>
            <a:spLocks noGrp="1"/>
          </p:cNvSpPr>
          <p:nvPr>
            <p:ph type="title"/>
          </p:nvPr>
        </p:nvSpPr>
        <p:spPr>
          <a:xfrm>
            <a:off x="609600" y="457200"/>
            <a:ext cx="8115300" cy="792162"/>
          </a:xfrm>
        </p:spPr>
        <p:txBody>
          <a:bodyPr>
            <a:normAutofit/>
          </a:bodyPr>
          <a:lstStyle/>
          <a:p>
            <a:r>
              <a:rPr lang="en-US" sz="4400" b="1" dirty="0" smtClean="0">
                <a:latin typeface="Verdana" pitchFamily="34" charset="0"/>
                <a:ea typeface="Verdana" pitchFamily="34" charset="0"/>
              </a:rPr>
              <a:t>Proposed Outcome</a:t>
            </a:r>
            <a:endParaRPr lang="en-US" sz="4000" b="1" dirty="0">
              <a:latin typeface="Verdana" pitchFamily="34" charset="0"/>
              <a:ea typeface="Verdana" pitchFamily="34" charset="0"/>
            </a:endParaRPr>
          </a:p>
        </p:txBody>
      </p:sp>
    </p:spTree>
    <p:extLst>
      <p:ext uri="{BB962C8B-B14F-4D97-AF65-F5344CB8AC3E}">
        <p14:creationId xmlns:p14="http://schemas.microsoft.com/office/powerpoint/2010/main" val="360671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610600" cy="792162"/>
          </a:xfrm>
        </p:spPr>
        <p:txBody>
          <a:bodyPr>
            <a:normAutofit fontScale="90000"/>
          </a:bodyPr>
          <a:lstStyle/>
          <a:p>
            <a:r>
              <a:rPr lang="en-US" sz="4400" b="1" dirty="0" smtClean="0">
                <a:latin typeface="Verdana" pitchFamily="34" charset="0"/>
                <a:ea typeface="Verdana" pitchFamily="34" charset="0"/>
              </a:rPr>
              <a:t>System Architecture Diagram</a:t>
            </a:r>
            <a:endParaRPr lang="en-US" sz="4000" b="1" dirty="0">
              <a:latin typeface="Verdana" pitchFamily="34" charset="0"/>
              <a:ea typeface="Verdana" pitchFamily="34" charset="0"/>
            </a:endParaRPr>
          </a:p>
        </p:txBody>
      </p:sp>
      <p:pic>
        <p:nvPicPr>
          <p:cNvPr id="3" name="Picture 2"/>
          <p:cNvPicPr>
            <a:picLocks noChangeAspect="1"/>
          </p:cNvPicPr>
          <p:nvPr/>
        </p:nvPicPr>
        <p:blipFill>
          <a:blip r:embed="rId2"/>
          <a:stretch>
            <a:fillRect/>
          </a:stretch>
        </p:blipFill>
        <p:spPr>
          <a:xfrm>
            <a:off x="1676400" y="1447800"/>
            <a:ext cx="5867400" cy="5177809"/>
          </a:xfrm>
          <a:prstGeom prst="rect">
            <a:avLst/>
          </a:prstGeom>
        </p:spPr>
      </p:pic>
    </p:spTree>
    <p:extLst>
      <p:ext uri="{BB962C8B-B14F-4D97-AF65-F5344CB8AC3E}">
        <p14:creationId xmlns:p14="http://schemas.microsoft.com/office/powerpoint/2010/main" val="241811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792162"/>
          </a:xfrm>
        </p:spPr>
        <p:txBody>
          <a:bodyPr>
            <a:normAutofit/>
          </a:bodyPr>
          <a:lstStyle/>
          <a:p>
            <a:pPr algn="ctr"/>
            <a:r>
              <a:rPr lang="en-US" sz="4400" b="1" dirty="0" smtClean="0">
                <a:latin typeface="Verdana" pitchFamily="34" charset="0"/>
                <a:ea typeface="Verdana" pitchFamily="34" charset="0"/>
              </a:rPr>
              <a:t>Data Flow Diagrams</a:t>
            </a:r>
            <a:endParaRPr lang="en-US" sz="4000" b="1" dirty="0">
              <a:latin typeface="Verdana" pitchFamily="34" charset="0"/>
              <a:ea typeface="Verdan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15" y="2667000"/>
            <a:ext cx="7949585" cy="1477246"/>
          </a:xfrm>
          <a:prstGeom prst="rect">
            <a:avLst/>
          </a:prstGeom>
        </p:spPr>
      </p:pic>
    </p:spTree>
    <p:extLst>
      <p:ext uri="{BB962C8B-B14F-4D97-AF65-F5344CB8AC3E}">
        <p14:creationId xmlns:p14="http://schemas.microsoft.com/office/powerpoint/2010/main" val="123086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792162"/>
          </a:xfrm>
        </p:spPr>
        <p:txBody>
          <a:bodyPr>
            <a:normAutofit/>
          </a:bodyPr>
          <a:lstStyle/>
          <a:p>
            <a:pPr algn="ctr"/>
            <a:r>
              <a:rPr lang="en-US" sz="4400" b="1" dirty="0" smtClean="0">
                <a:latin typeface="Verdana" pitchFamily="34" charset="0"/>
                <a:ea typeface="Verdana" pitchFamily="34" charset="0"/>
              </a:rPr>
              <a:t>Data Flow Diagrams</a:t>
            </a:r>
            <a:endParaRPr lang="en-US" sz="4000" b="1" dirty="0">
              <a:latin typeface="Verdana" pitchFamily="34" charset="0"/>
              <a:ea typeface="Verdana" pitchFamily="34" charset="0"/>
            </a:endParaRPr>
          </a:p>
        </p:txBody>
      </p:sp>
      <p:pic>
        <p:nvPicPr>
          <p:cNvPr id="3" name="Picture 2"/>
          <p:cNvPicPr>
            <a:picLocks noChangeAspect="1"/>
          </p:cNvPicPr>
          <p:nvPr/>
        </p:nvPicPr>
        <p:blipFill>
          <a:blip r:embed="rId2"/>
          <a:stretch>
            <a:fillRect/>
          </a:stretch>
        </p:blipFill>
        <p:spPr>
          <a:xfrm>
            <a:off x="1438328" y="1600200"/>
            <a:ext cx="5762572" cy="4495800"/>
          </a:xfrm>
          <a:prstGeom prst="rect">
            <a:avLst/>
          </a:prstGeom>
        </p:spPr>
      </p:pic>
    </p:spTree>
    <p:extLst>
      <p:ext uri="{BB962C8B-B14F-4D97-AF65-F5344CB8AC3E}">
        <p14:creationId xmlns:p14="http://schemas.microsoft.com/office/powerpoint/2010/main" val="351711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537" y="1676400"/>
            <a:ext cx="4843463" cy="4038600"/>
          </a:xfrm>
        </p:spPr>
        <p:txBody>
          <a:bodyPr>
            <a:noAutofit/>
          </a:bodyPr>
          <a:lstStyle/>
          <a:p>
            <a:pPr marL="0" indent="0">
              <a:lnSpc>
                <a:spcPct val="150000"/>
              </a:lnSpc>
              <a:buNone/>
            </a:pPr>
            <a:r>
              <a:rPr lang="en-US" sz="2000" b="1" dirty="0">
                <a:latin typeface="Cambria" panose="02040503050406030204" pitchFamily="18" charset="0"/>
                <a:ea typeface="Cambria" panose="02040503050406030204" pitchFamily="18" charset="0"/>
                <a:cs typeface="Calibri" pitchFamily="34" charset="0"/>
              </a:rPr>
              <a:t>Hardware Requirements</a:t>
            </a:r>
            <a:r>
              <a:rPr lang="en-US" sz="2000" b="1" dirty="0" smtClean="0">
                <a:latin typeface="Cambria" panose="02040503050406030204" pitchFamily="18" charset="0"/>
                <a:ea typeface="Cambria" panose="02040503050406030204" pitchFamily="18" charset="0"/>
                <a:cs typeface="Calibri" pitchFamily="34" charset="0"/>
              </a:rPr>
              <a:t>:</a:t>
            </a:r>
            <a:endParaRPr lang="en-US" sz="2000" dirty="0">
              <a:latin typeface="Cambria" panose="02040503050406030204" pitchFamily="18" charset="0"/>
              <a:ea typeface="Cambria" panose="02040503050406030204" pitchFamily="18" charset="0"/>
              <a:cs typeface="Calibri" pitchFamily="34" charset="0"/>
            </a:endParaRPr>
          </a:p>
          <a:p>
            <a:pPr marL="457200" lvl="0" indent="-273050">
              <a:lnSpc>
                <a:spcPct val="150000"/>
              </a:lnSpc>
            </a:pPr>
            <a:r>
              <a:rPr lang="en-GB" sz="2000" dirty="0" smtClean="0">
                <a:latin typeface="Cambria" panose="02040503050406030204" pitchFamily="18" charset="0"/>
                <a:ea typeface="Cambria" panose="02040503050406030204" pitchFamily="18" charset="0"/>
                <a:cs typeface="Calibri" pitchFamily="34" charset="0"/>
              </a:rPr>
              <a:t>System	: Intel Core i3 2.40GHz</a:t>
            </a:r>
            <a:r>
              <a:rPr lang="en-GB" sz="2000" dirty="0">
                <a:latin typeface="Cambria" panose="02040503050406030204" pitchFamily="18" charset="0"/>
                <a:ea typeface="Cambria" panose="02040503050406030204" pitchFamily="18" charset="0"/>
                <a:cs typeface="Calibri" pitchFamily="34" charset="0"/>
              </a:rPr>
              <a:t>.</a:t>
            </a:r>
            <a:endParaRPr lang="en-US" sz="2000" dirty="0">
              <a:latin typeface="Cambria" panose="02040503050406030204" pitchFamily="18" charset="0"/>
              <a:ea typeface="Cambria" panose="02040503050406030204" pitchFamily="18" charset="0"/>
              <a:cs typeface="Calibri" pitchFamily="34" charset="0"/>
            </a:endParaRPr>
          </a:p>
          <a:p>
            <a:pPr marL="457200" lvl="0" indent="-273050">
              <a:lnSpc>
                <a:spcPct val="150000"/>
              </a:lnSpc>
            </a:pPr>
            <a:r>
              <a:rPr lang="en-GB" sz="2000" dirty="0">
                <a:latin typeface="Cambria" panose="02040503050406030204" pitchFamily="18" charset="0"/>
                <a:ea typeface="Cambria" panose="02040503050406030204" pitchFamily="18" charset="0"/>
                <a:cs typeface="Calibri" pitchFamily="34" charset="0"/>
              </a:rPr>
              <a:t>Hard Disk     </a:t>
            </a:r>
            <a:r>
              <a:rPr lang="en-GB" sz="2000" dirty="0" smtClean="0">
                <a:latin typeface="Cambria" panose="02040503050406030204" pitchFamily="18" charset="0"/>
                <a:ea typeface="Cambria" panose="02040503050406030204" pitchFamily="18" charset="0"/>
                <a:cs typeface="Calibri" pitchFamily="34" charset="0"/>
              </a:rPr>
              <a:t>: 256 GB (Min)</a:t>
            </a:r>
          </a:p>
          <a:p>
            <a:pPr marL="457200" lvl="0" indent="-273050">
              <a:lnSpc>
                <a:spcPct val="150000"/>
              </a:lnSpc>
            </a:pPr>
            <a:r>
              <a:rPr lang="en-GB" sz="2000" dirty="0" smtClean="0">
                <a:latin typeface="Cambria" panose="02040503050406030204" pitchFamily="18" charset="0"/>
                <a:ea typeface="Cambria" panose="02040503050406030204" pitchFamily="18" charset="0"/>
                <a:cs typeface="Calibri" pitchFamily="34" charset="0"/>
              </a:rPr>
              <a:t>IO Devices</a:t>
            </a:r>
            <a:r>
              <a:rPr lang="en-GB" sz="2000" dirty="0">
                <a:latin typeface="Cambria" panose="02040503050406030204" pitchFamily="18" charset="0"/>
                <a:ea typeface="Cambria" panose="02040503050406030204" pitchFamily="18" charset="0"/>
                <a:cs typeface="Calibri" pitchFamily="34" charset="0"/>
              </a:rPr>
              <a:t>	</a:t>
            </a:r>
            <a:r>
              <a:rPr lang="en-GB" sz="2000" dirty="0" smtClean="0">
                <a:latin typeface="Cambria" panose="02040503050406030204" pitchFamily="18" charset="0"/>
                <a:ea typeface="Cambria" panose="02040503050406030204" pitchFamily="18" charset="0"/>
                <a:cs typeface="Calibri" pitchFamily="34" charset="0"/>
              </a:rPr>
              <a:t>: Mouse, Keyboard.</a:t>
            </a:r>
          </a:p>
          <a:p>
            <a:pPr marL="457200" lvl="0" indent="-273050">
              <a:lnSpc>
                <a:spcPct val="150000"/>
              </a:lnSpc>
            </a:pPr>
            <a:r>
              <a:rPr lang="en-GB" sz="2000" dirty="0" smtClean="0">
                <a:latin typeface="Cambria" panose="02040503050406030204" pitchFamily="18" charset="0"/>
                <a:ea typeface="Cambria" panose="02040503050406030204" pitchFamily="18" charset="0"/>
                <a:cs typeface="Calibri" pitchFamily="34" charset="0"/>
              </a:rPr>
              <a:t>Device Type	: Laptop or Computer</a:t>
            </a:r>
            <a:endParaRPr lang="en-US" sz="2000" dirty="0">
              <a:latin typeface="Cambria" panose="02040503050406030204" pitchFamily="18" charset="0"/>
              <a:ea typeface="Cambria" panose="02040503050406030204" pitchFamily="18" charset="0"/>
              <a:cs typeface="Calibri" pitchFamily="34" charset="0"/>
            </a:endParaRPr>
          </a:p>
          <a:p>
            <a:pPr marL="457200" lvl="0" indent="-273050">
              <a:lnSpc>
                <a:spcPct val="150000"/>
              </a:lnSpc>
            </a:pPr>
            <a:r>
              <a:rPr lang="en-GB" sz="2000" dirty="0" smtClean="0">
                <a:latin typeface="Cambria" panose="02040503050406030204" pitchFamily="18" charset="0"/>
                <a:ea typeface="Cambria" panose="02040503050406030204" pitchFamily="18" charset="0"/>
                <a:cs typeface="Calibri" pitchFamily="34" charset="0"/>
              </a:rPr>
              <a:t>Ram</a:t>
            </a:r>
            <a:r>
              <a:rPr lang="en-GB" sz="2000" dirty="0">
                <a:latin typeface="Cambria" panose="02040503050406030204" pitchFamily="18" charset="0"/>
                <a:ea typeface="Cambria" panose="02040503050406030204" pitchFamily="18" charset="0"/>
                <a:cs typeface="Calibri" pitchFamily="34" charset="0"/>
              </a:rPr>
              <a:t>	</a:t>
            </a:r>
            <a:r>
              <a:rPr lang="en-GB" sz="2000" dirty="0" smtClean="0">
                <a:latin typeface="Cambria" panose="02040503050406030204" pitchFamily="18" charset="0"/>
                <a:ea typeface="Cambria" panose="02040503050406030204" pitchFamily="18" charset="0"/>
                <a:cs typeface="Calibri" pitchFamily="34" charset="0"/>
              </a:rPr>
              <a:t>: 4 GB (Min).</a:t>
            </a:r>
            <a:endParaRPr lang="en-US" sz="2000" dirty="0">
              <a:latin typeface="Cambria" panose="02040503050406030204" pitchFamily="18" charset="0"/>
              <a:ea typeface="Cambria" panose="02040503050406030204" pitchFamily="18" charset="0"/>
              <a:cs typeface="Calibri" pitchFamily="34" charset="0"/>
            </a:endParaRPr>
          </a:p>
          <a:p>
            <a:pPr marL="0" indent="0">
              <a:lnSpc>
                <a:spcPct val="150000"/>
              </a:lnSpc>
              <a:buNone/>
            </a:pPr>
            <a:r>
              <a:rPr lang="en-GB" sz="2000" dirty="0">
                <a:latin typeface="Cambria" panose="02040503050406030204" pitchFamily="18" charset="0"/>
                <a:ea typeface="Cambria" panose="02040503050406030204" pitchFamily="18" charset="0"/>
                <a:cs typeface="Calibri" pitchFamily="34" charset="0"/>
              </a:rPr>
              <a:t> </a:t>
            </a:r>
            <a:endParaRPr lang="en-US" sz="2000" dirty="0">
              <a:latin typeface="Cambria" panose="02040503050406030204" pitchFamily="18" charset="0"/>
              <a:ea typeface="Cambria" panose="02040503050406030204" pitchFamily="18" charset="0"/>
              <a:cs typeface="Calibri" pitchFamily="34" charset="0"/>
            </a:endParaRPr>
          </a:p>
        </p:txBody>
      </p:sp>
      <p:sp>
        <p:nvSpPr>
          <p:cNvPr id="2" name="Title 1"/>
          <p:cNvSpPr>
            <a:spLocks noGrp="1"/>
          </p:cNvSpPr>
          <p:nvPr>
            <p:ph type="title"/>
          </p:nvPr>
        </p:nvSpPr>
        <p:spPr>
          <a:xfrm>
            <a:off x="457200" y="533400"/>
            <a:ext cx="6477000" cy="838200"/>
          </a:xfrm>
        </p:spPr>
        <p:txBody>
          <a:bodyPr>
            <a:normAutofit/>
          </a:bodyPr>
          <a:lstStyle/>
          <a:p>
            <a:r>
              <a:rPr lang="en-US" sz="4000" b="1" dirty="0">
                <a:latin typeface="Verdana" pitchFamily="34" charset="0"/>
                <a:ea typeface="Verdana" pitchFamily="34" charset="0"/>
              </a:rPr>
              <a:t>Technical Approach</a:t>
            </a:r>
          </a:p>
        </p:txBody>
      </p:sp>
      <p:pic>
        <p:nvPicPr>
          <p:cNvPr id="5" name="Picture 4"/>
          <p:cNvPicPr>
            <a:picLocks noChangeAspect="1"/>
          </p:cNvPicPr>
          <p:nvPr/>
        </p:nvPicPr>
        <p:blipFill>
          <a:blip r:embed="rId2"/>
          <a:stretch>
            <a:fillRect/>
          </a:stretch>
        </p:blipFill>
        <p:spPr>
          <a:xfrm>
            <a:off x="4967287" y="3975285"/>
            <a:ext cx="4162425" cy="2882715"/>
          </a:xfrm>
          <a:prstGeom prst="rect">
            <a:avLst/>
          </a:prstGeom>
        </p:spPr>
      </p:pic>
    </p:spTree>
    <p:extLst>
      <p:ext uri="{BB962C8B-B14F-4D97-AF65-F5344CB8AC3E}">
        <p14:creationId xmlns:p14="http://schemas.microsoft.com/office/powerpoint/2010/main" val="233244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1524000"/>
            <a:ext cx="5286375" cy="4267200"/>
          </a:xfrm>
        </p:spPr>
        <p:txBody>
          <a:bodyPr>
            <a:noAutofit/>
          </a:bodyPr>
          <a:lstStyle/>
          <a:p>
            <a:pPr marL="0" indent="0">
              <a:lnSpc>
                <a:spcPct val="150000"/>
              </a:lnSpc>
              <a:buNone/>
            </a:pPr>
            <a:r>
              <a:rPr lang="en-US" sz="2000" b="1" dirty="0">
                <a:latin typeface="Cambria" panose="02040503050406030204" pitchFamily="18" charset="0"/>
                <a:ea typeface="Cambria" panose="02040503050406030204" pitchFamily="18" charset="0"/>
                <a:cs typeface="Calibri" pitchFamily="34" charset="0"/>
              </a:rPr>
              <a:t>Software Requirements</a:t>
            </a:r>
            <a:r>
              <a:rPr lang="en-US" sz="2000" b="1" dirty="0" smtClean="0">
                <a:latin typeface="Cambria" panose="02040503050406030204" pitchFamily="18" charset="0"/>
                <a:ea typeface="Cambria" panose="02040503050406030204" pitchFamily="18" charset="0"/>
                <a:cs typeface="Calibri" pitchFamily="34" charset="0"/>
              </a:rPr>
              <a:t>:</a:t>
            </a:r>
            <a:endParaRPr lang="en-US" sz="2000" dirty="0">
              <a:latin typeface="Cambria" panose="02040503050406030204" pitchFamily="18" charset="0"/>
              <a:ea typeface="Cambria" panose="02040503050406030204" pitchFamily="18" charset="0"/>
              <a:cs typeface="Calibri" pitchFamily="34" charset="0"/>
            </a:endParaRPr>
          </a:p>
          <a:p>
            <a:pPr marL="457200" lvl="0" indent="-273050">
              <a:lnSpc>
                <a:spcPct val="150000"/>
              </a:lnSpc>
            </a:pPr>
            <a:r>
              <a:rPr lang="en-US" sz="2000" dirty="0">
                <a:latin typeface="Cambria" panose="02040503050406030204" pitchFamily="18" charset="0"/>
                <a:ea typeface="Cambria" panose="02040503050406030204" pitchFamily="18" charset="0"/>
                <a:cs typeface="Calibri" pitchFamily="34" charset="0"/>
              </a:rPr>
              <a:t>Operating </a:t>
            </a:r>
            <a:r>
              <a:rPr lang="en-US" sz="2000" dirty="0" smtClean="0">
                <a:latin typeface="Cambria" panose="02040503050406030204" pitchFamily="18" charset="0"/>
                <a:ea typeface="Cambria" panose="02040503050406030204" pitchFamily="18" charset="0"/>
                <a:cs typeface="Calibri" pitchFamily="34" charset="0"/>
              </a:rPr>
              <a:t>System : Windows </a:t>
            </a:r>
            <a:r>
              <a:rPr lang="en-US" sz="2000" dirty="0">
                <a:latin typeface="Cambria" panose="02040503050406030204" pitchFamily="18" charset="0"/>
                <a:ea typeface="Cambria" panose="02040503050406030204" pitchFamily="18" charset="0"/>
                <a:cs typeface="Calibri" pitchFamily="34" charset="0"/>
              </a:rPr>
              <a:t>XP/7/LINUX.</a:t>
            </a:r>
          </a:p>
          <a:p>
            <a:pPr marL="457200" lvl="0" indent="-273050">
              <a:lnSpc>
                <a:spcPct val="150000"/>
              </a:lnSpc>
            </a:pPr>
            <a:r>
              <a:rPr lang="en-US" sz="2000" dirty="0">
                <a:latin typeface="Cambria" panose="02040503050406030204" pitchFamily="18" charset="0"/>
                <a:ea typeface="Cambria" panose="02040503050406030204" pitchFamily="18" charset="0"/>
                <a:cs typeface="Calibri" pitchFamily="34" charset="0"/>
              </a:rPr>
              <a:t>Front End	 </a:t>
            </a:r>
            <a:r>
              <a:rPr lang="en-US" sz="2000" dirty="0" smtClean="0">
                <a:latin typeface="Cambria" panose="02040503050406030204" pitchFamily="18" charset="0"/>
                <a:ea typeface="Cambria" panose="02040503050406030204" pitchFamily="18" charset="0"/>
                <a:cs typeface="Calibri" pitchFamily="34" charset="0"/>
              </a:rPr>
              <a:t>          :  HTML, CSS, .</a:t>
            </a:r>
            <a:r>
              <a:rPr lang="en-US" sz="2000" dirty="0" err="1" smtClean="0">
                <a:latin typeface="Cambria" panose="02040503050406030204" pitchFamily="18" charset="0"/>
                <a:ea typeface="Cambria" panose="02040503050406030204" pitchFamily="18" charset="0"/>
                <a:cs typeface="Calibri" pitchFamily="34" charset="0"/>
              </a:rPr>
              <a:t>js</a:t>
            </a:r>
            <a:endParaRPr lang="en-US" sz="2000" dirty="0">
              <a:latin typeface="Cambria" panose="02040503050406030204" pitchFamily="18" charset="0"/>
              <a:ea typeface="Cambria" panose="02040503050406030204" pitchFamily="18" charset="0"/>
              <a:cs typeface="Calibri" pitchFamily="34" charset="0"/>
            </a:endParaRPr>
          </a:p>
          <a:p>
            <a:pPr marL="457200" lvl="0" indent="-273050">
              <a:lnSpc>
                <a:spcPct val="150000"/>
              </a:lnSpc>
            </a:pPr>
            <a:r>
              <a:rPr lang="en-US" sz="2000" dirty="0">
                <a:latin typeface="Cambria" panose="02040503050406030204" pitchFamily="18" charset="0"/>
                <a:ea typeface="Cambria" panose="02040503050406030204" pitchFamily="18" charset="0"/>
                <a:cs typeface="Calibri" pitchFamily="34" charset="0"/>
              </a:rPr>
              <a:t>Back End	 </a:t>
            </a:r>
            <a:r>
              <a:rPr lang="en-US" sz="2000" dirty="0" smtClean="0">
                <a:latin typeface="Cambria" panose="02040503050406030204" pitchFamily="18" charset="0"/>
                <a:ea typeface="Cambria" panose="02040503050406030204" pitchFamily="18" charset="0"/>
                <a:cs typeface="Calibri" pitchFamily="34" charset="0"/>
              </a:rPr>
              <a:t>          : MySQL </a:t>
            </a:r>
            <a:r>
              <a:rPr lang="en-US" sz="2000" dirty="0">
                <a:latin typeface="Cambria" panose="02040503050406030204" pitchFamily="18" charset="0"/>
                <a:ea typeface="Cambria" panose="02040503050406030204" pitchFamily="18" charset="0"/>
                <a:cs typeface="Calibri" pitchFamily="34" charset="0"/>
              </a:rPr>
              <a:t>5.5 </a:t>
            </a:r>
            <a:endParaRPr lang="en-US" sz="2000" dirty="0" smtClean="0">
              <a:latin typeface="Cambria" panose="02040503050406030204" pitchFamily="18" charset="0"/>
              <a:ea typeface="Cambria" panose="02040503050406030204" pitchFamily="18" charset="0"/>
              <a:cs typeface="Calibri" pitchFamily="34" charset="0"/>
            </a:endParaRPr>
          </a:p>
          <a:p>
            <a:pPr marL="457200" lvl="0" indent="-273050">
              <a:lnSpc>
                <a:spcPct val="150000"/>
              </a:lnSpc>
            </a:pPr>
            <a:r>
              <a:rPr lang="en-US" sz="2000" dirty="0" smtClean="0">
                <a:latin typeface="Cambria" panose="02040503050406030204" pitchFamily="18" charset="0"/>
                <a:ea typeface="Cambria" panose="02040503050406030204" pitchFamily="18" charset="0"/>
                <a:cs typeface="Calibri" pitchFamily="34" charset="0"/>
              </a:rPr>
              <a:t>Tool/IDE</a:t>
            </a:r>
            <a:r>
              <a:rPr lang="en-US" sz="2000" dirty="0">
                <a:latin typeface="Cambria" panose="02040503050406030204" pitchFamily="18" charset="0"/>
                <a:ea typeface="Cambria" panose="02040503050406030204" pitchFamily="18" charset="0"/>
                <a:cs typeface="Calibri" pitchFamily="34" charset="0"/>
              </a:rPr>
              <a:t>	 </a:t>
            </a:r>
            <a:r>
              <a:rPr lang="en-US" sz="2000" dirty="0" smtClean="0">
                <a:latin typeface="Cambria" panose="02040503050406030204" pitchFamily="18" charset="0"/>
                <a:ea typeface="Cambria" panose="02040503050406030204" pitchFamily="18" charset="0"/>
                <a:cs typeface="Calibri" pitchFamily="34" charset="0"/>
              </a:rPr>
              <a:t>          : Eclipse Kepler</a:t>
            </a:r>
            <a:endParaRPr lang="en-US" sz="2000" dirty="0">
              <a:latin typeface="Cambria" panose="02040503050406030204" pitchFamily="18" charset="0"/>
              <a:ea typeface="Cambria" panose="02040503050406030204" pitchFamily="18" charset="0"/>
              <a:cs typeface="Calibri" pitchFamily="34" charset="0"/>
            </a:endParaRPr>
          </a:p>
          <a:p>
            <a:pPr marL="457200" lvl="0" indent="-273050">
              <a:lnSpc>
                <a:spcPct val="150000"/>
              </a:lnSpc>
            </a:pPr>
            <a:r>
              <a:rPr lang="en-US" sz="2000" dirty="0" smtClean="0">
                <a:latin typeface="Cambria" panose="02040503050406030204" pitchFamily="18" charset="0"/>
                <a:ea typeface="Cambria" panose="02040503050406030204" pitchFamily="18" charset="0"/>
                <a:cs typeface="Calibri" pitchFamily="34" charset="0"/>
              </a:rPr>
              <a:t>Language	           : Java (J2EE)</a:t>
            </a:r>
            <a:endParaRPr lang="en-US" sz="2000" dirty="0">
              <a:latin typeface="Cambria" panose="02040503050406030204" pitchFamily="18" charset="0"/>
              <a:ea typeface="Cambria" panose="02040503050406030204" pitchFamily="18" charset="0"/>
              <a:cs typeface="Calibri" pitchFamily="34" charset="0"/>
            </a:endParaRPr>
          </a:p>
          <a:p>
            <a:pPr>
              <a:lnSpc>
                <a:spcPct val="150000"/>
              </a:lnSpc>
            </a:pPr>
            <a:endParaRPr lang="en-US" sz="2000" dirty="0">
              <a:latin typeface="Cambria" panose="02040503050406030204" pitchFamily="18" charset="0"/>
              <a:ea typeface="Cambria" panose="02040503050406030204" pitchFamily="18" charset="0"/>
              <a:cs typeface="Calibri" pitchFamily="34" charset="0"/>
            </a:endParaRPr>
          </a:p>
          <a:p>
            <a:pPr marL="0" indent="0">
              <a:lnSpc>
                <a:spcPct val="150000"/>
              </a:lnSpc>
              <a:buNone/>
            </a:pPr>
            <a:r>
              <a:rPr lang="en-GB" sz="2000" dirty="0">
                <a:latin typeface="Cambria" panose="02040503050406030204" pitchFamily="18" charset="0"/>
                <a:ea typeface="Cambria" panose="02040503050406030204" pitchFamily="18" charset="0"/>
                <a:cs typeface="Calibri" pitchFamily="34" charset="0"/>
              </a:rPr>
              <a:t> </a:t>
            </a:r>
            <a:endParaRPr lang="en-US" sz="2000" dirty="0">
              <a:latin typeface="Cambria" panose="02040503050406030204" pitchFamily="18" charset="0"/>
              <a:ea typeface="Cambria" panose="02040503050406030204" pitchFamily="18" charset="0"/>
              <a:cs typeface="Calibri" pitchFamily="34" charset="0"/>
            </a:endParaRPr>
          </a:p>
        </p:txBody>
      </p:sp>
      <p:sp>
        <p:nvSpPr>
          <p:cNvPr id="2" name="Title 1"/>
          <p:cNvSpPr>
            <a:spLocks noGrp="1"/>
          </p:cNvSpPr>
          <p:nvPr>
            <p:ph type="title"/>
          </p:nvPr>
        </p:nvSpPr>
        <p:spPr>
          <a:xfrm>
            <a:off x="457200" y="381000"/>
            <a:ext cx="7543800" cy="838200"/>
          </a:xfrm>
        </p:spPr>
        <p:txBody>
          <a:bodyPr>
            <a:normAutofit fontScale="90000"/>
          </a:bodyPr>
          <a:lstStyle/>
          <a:p>
            <a:r>
              <a:rPr lang="en-US" sz="4000" b="1" dirty="0">
                <a:latin typeface="Verdana" pitchFamily="34" charset="0"/>
                <a:ea typeface="Verdana" pitchFamily="34" charset="0"/>
              </a:rPr>
              <a:t>Technical </a:t>
            </a:r>
            <a:r>
              <a:rPr lang="en-US" sz="4000" b="1" dirty="0" smtClean="0">
                <a:latin typeface="Verdana" pitchFamily="34" charset="0"/>
                <a:ea typeface="Verdana" pitchFamily="34" charset="0"/>
              </a:rPr>
              <a:t>Approach (</a:t>
            </a:r>
            <a:r>
              <a:rPr lang="en-US" sz="4000" b="1" dirty="0" err="1" smtClean="0">
                <a:latin typeface="Verdana" pitchFamily="34" charset="0"/>
                <a:ea typeface="Verdana" pitchFamily="34" charset="0"/>
              </a:rPr>
              <a:t>Cont</a:t>
            </a:r>
            <a:r>
              <a:rPr lang="en-US" sz="4000" b="1" dirty="0" smtClean="0">
                <a:latin typeface="Verdana" pitchFamily="34" charset="0"/>
                <a:ea typeface="Verdana" pitchFamily="34" charset="0"/>
              </a:rPr>
              <a:t>…)</a:t>
            </a:r>
            <a:endParaRPr lang="en-US" sz="4000" b="1" dirty="0">
              <a:latin typeface="Verdana" pitchFamily="34" charset="0"/>
              <a:ea typeface="Verdana" pitchFamily="34" charset="0"/>
            </a:endParaRPr>
          </a:p>
        </p:txBody>
      </p:sp>
      <p:pic>
        <p:nvPicPr>
          <p:cNvPr id="5" name="Picture 4"/>
          <p:cNvPicPr>
            <a:picLocks noChangeAspect="1"/>
          </p:cNvPicPr>
          <p:nvPr/>
        </p:nvPicPr>
        <p:blipFill>
          <a:blip r:embed="rId2"/>
          <a:stretch>
            <a:fillRect/>
          </a:stretch>
        </p:blipFill>
        <p:spPr>
          <a:xfrm>
            <a:off x="4967287" y="3975285"/>
            <a:ext cx="4162425" cy="2882715"/>
          </a:xfrm>
          <a:prstGeom prst="rect">
            <a:avLst/>
          </a:prstGeom>
        </p:spPr>
      </p:pic>
    </p:spTree>
    <p:extLst>
      <p:ext uri="{BB962C8B-B14F-4D97-AF65-F5344CB8AC3E}">
        <p14:creationId xmlns:p14="http://schemas.microsoft.com/office/powerpoint/2010/main" val="398525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6705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70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5638800" cy="4648200"/>
          </a:xfrm>
        </p:spPr>
        <p:txBody>
          <a:bodyPr>
            <a:noAutofit/>
          </a:bodyPr>
          <a:lstStyle/>
          <a:p>
            <a:pPr>
              <a:lnSpc>
                <a:spcPct val="150000"/>
              </a:lnSpc>
            </a:pPr>
            <a:r>
              <a:rPr lang="en-US" sz="2000" dirty="0">
                <a:latin typeface="Cambria" panose="02040503050406030204" pitchFamily="18" charset="0"/>
                <a:ea typeface="Cambria" panose="02040503050406030204" pitchFamily="18" charset="0"/>
                <a:cs typeface="Calibri" pitchFamily="34" charset="0"/>
              </a:rPr>
              <a:t>Problem  </a:t>
            </a:r>
            <a:r>
              <a:rPr lang="en-US" sz="2000" dirty="0" smtClean="0">
                <a:latin typeface="Cambria" panose="02040503050406030204" pitchFamily="18" charset="0"/>
                <a:ea typeface="Cambria" panose="02040503050406030204" pitchFamily="18" charset="0"/>
                <a:cs typeface="Calibri" pitchFamily="34" charset="0"/>
              </a:rPr>
              <a:t>Statement</a:t>
            </a:r>
          </a:p>
          <a:p>
            <a:pPr>
              <a:lnSpc>
                <a:spcPct val="150000"/>
              </a:lnSpc>
            </a:pPr>
            <a:r>
              <a:rPr lang="en-US" sz="2000" dirty="0" smtClean="0">
                <a:latin typeface="Cambria" panose="02040503050406030204" pitchFamily="18" charset="0"/>
                <a:ea typeface="Cambria" panose="02040503050406030204" pitchFamily="18" charset="0"/>
                <a:cs typeface="Calibri" pitchFamily="34" charset="0"/>
              </a:rPr>
              <a:t>Abstract </a:t>
            </a:r>
          </a:p>
          <a:p>
            <a:pPr>
              <a:lnSpc>
                <a:spcPct val="150000"/>
              </a:lnSpc>
            </a:pPr>
            <a:r>
              <a:rPr lang="en-US" sz="2000" dirty="0" smtClean="0">
                <a:latin typeface="Cambria" panose="02040503050406030204" pitchFamily="18" charset="0"/>
                <a:ea typeface="Cambria" panose="02040503050406030204" pitchFamily="18" charset="0"/>
                <a:cs typeface="Calibri" pitchFamily="34" charset="0"/>
              </a:rPr>
              <a:t>Introduction, Purpose, Scope, Objective </a:t>
            </a:r>
          </a:p>
          <a:p>
            <a:pPr>
              <a:lnSpc>
                <a:spcPct val="150000"/>
              </a:lnSpc>
            </a:pPr>
            <a:r>
              <a:rPr lang="en-US" sz="2000" dirty="0" smtClean="0">
                <a:latin typeface="Cambria" panose="02040503050406030204" pitchFamily="18" charset="0"/>
                <a:ea typeface="Cambria" panose="02040503050406030204" pitchFamily="18" charset="0"/>
                <a:cs typeface="Calibri" pitchFamily="34" charset="0"/>
              </a:rPr>
              <a:t>Literature Survey </a:t>
            </a:r>
          </a:p>
          <a:p>
            <a:pPr>
              <a:lnSpc>
                <a:spcPct val="150000"/>
              </a:lnSpc>
            </a:pPr>
            <a:r>
              <a:rPr lang="en-US" sz="2000" dirty="0" smtClean="0">
                <a:latin typeface="Cambria" panose="02040503050406030204" pitchFamily="18" charset="0"/>
                <a:ea typeface="Cambria" panose="02040503050406030204" pitchFamily="18" charset="0"/>
                <a:cs typeface="Calibri" pitchFamily="34" charset="0"/>
              </a:rPr>
              <a:t>System </a:t>
            </a:r>
            <a:r>
              <a:rPr lang="en-US" sz="2000" dirty="0">
                <a:latin typeface="Cambria" panose="02040503050406030204" pitchFamily="18" charset="0"/>
                <a:ea typeface="Cambria" panose="02040503050406030204" pitchFamily="18" charset="0"/>
                <a:cs typeface="Calibri" pitchFamily="34" charset="0"/>
              </a:rPr>
              <a:t>Overview </a:t>
            </a:r>
            <a:r>
              <a:rPr lang="en-US" sz="2000" dirty="0" smtClean="0">
                <a:latin typeface="Cambria" panose="02040503050406030204" pitchFamily="18" charset="0"/>
                <a:ea typeface="Cambria" panose="02040503050406030204" pitchFamily="18" charset="0"/>
                <a:cs typeface="Calibri" pitchFamily="34" charset="0"/>
              </a:rPr>
              <a:t>Proposed System </a:t>
            </a:r>
            <a:r>
              <a:rPr lang="en-US" sz="2000" dirty="0">
                <a:latin typeface="Cambria" panose="02040503050406030204" pitchFamily="18" charset="0"/>
                <a:ea typeface="Cambria" panose="02040503050406030204" pitchFamily="18" charset="0"/>
                <a:cs typeface="Calibri" pitchFamily="34" charset="0"/>
              </a:rPr>
              <a:t>and </a:t>
            </a:r>
            <a:r>
              <a:rPr lang="en-US" sz="2000" dirty="0" smtClean="0">
                <a:latin typeface="Cambria" panose="02040503050406030204" pitchFamily="18" charset="0"/>
                <a:ea typeface="Cambria" panose="02040503050406030204" pitchFamily="18" charset="0"/>
                <a:cs typeface="Calibri" pitchFamily="34" charset="0"/>
              </a:rPr>
              <a:t>Proposed Outcome </a:t>
            </a:r>
          </a:p>
          <a:p>
            <a:pPr>
              <a:lnSpc>
                <a:spcPct val="150000"/>
              </a:lnSpc>
            </a:pPr>
            <a:r>
              <a:rPr lang="en-US" sz="2000" dirty="0" smtClean="0">
                <a:latin typeface="Cambria" panose="02040503050406030204" pitchFamily="18" charset="0"/>
                <a:ea typeface="Cambria" panose="02040503050406030204" pitchFamily="18" charset="0"/>
                <a:cs typeface="Calibri" pitchFamily="34" charset="0"/>
              </a:rPr>
              <a:t>System </a:t>
            </a:r>
            <a:r>
              <a:rPr lang="en-US" sz="2000" dirty="0">
                <a:latin typeface="Cambria" panose="02040503050406030204" pitchFamily="18" charset="0"/>
                <a:ea typeface="Cambria" panose="02040503050406030204" pitchFamily="18" charset="0"/>
                <a:cs typeface="Calibri" pitchFamily="34" charset="0"/>
              </a:rPr>
              <a:t>Architecture </a:t>
            </a:r>
            <a:r>
              <a:rPr lang="en-US" sz="2000" dirty="0" smtClean="0">
                <a:latin typeface="Cambria" panose="02040503050406030204" pitchFamily="18" charset="0"/>
                <a:ea typeface="Cambria" panose="02040503050406030204" pitchFamily="18" charset="0"/>
                <a:cs typeface="Calibri" pitchFamily="34" charset="0"/>
              </a:rPr>
              <a:t>Diagram &amp; Design DFD Diagrams (Level 0, Level 1)</a:t>
            </a:r>
          </a:p>
          <a:p>
            <a:pPr>
              <a:lnSpc>
                <a:spcPct val="150000"/>
              </a:lnSpc>
            </a:pPr>
            <a:r>
              <a:rPr lang="en-US" sz="2000" dirty="0" smtClean="0">
                <a:latin typeface="Cambria" panose="02040503050406030204" pitchFamily="18" charset="0"/>
                <a:ea typeface="Cambria" panose="02040503050406030204" pitchFamily="18" charset="0"/>
                <a:cs typeface="Calibri" pitchFamily="34" charset="0"/>
              </a:rPr>
              <a:t>Hardware </a:t>
            </a:r>
            <a:r>
              <a:rPr lang="en-US" sz="2000" dirty="0">
                <a:latin typeface="Cambria" panose="02040503050406030204" pitchFamily="18" charset="0"/>
                <a:ea typeface="Cambria" panose="02040503050406030204" pitchFamily="18" charset="0"/>
                <a:cs typeface="Calibri" pitchFamily="34" charset="0"/>
              </a:rPr>
              <a:t>and </a:t>
            </a:r>
            <a:r>
              <a:rPr lang="en-US" sz="2000" dirty="0" smtClean="0">
                <a:latin typeface="Cambria" panose="02040503050406030204" pitchFamily="18" charset="0"/>
                <a:ea typeface="Cambria" panose="02040503050406030204" pitchFamily="18" charset="0"/>
                <a:cs typeface="Calibri" pitchFamily="34" charset="0"/>
              </a:rPr>
              <a:t>Software Required.</a:t>
            </a:r>
          </a:p>
        </p:txBody>
      </p:sp>
      <p:sp>
        <p:nvSpPr>
          <p:cNvPr id="2" name="Title 1"/>
          <p:cNvSpPr>
            <a:spLocks noGrp="1"/>
          </p:cNvSpPr>
          <p:nvPr>
            <p:ph type="title"/>
          </p:nvPr>
        </p:nvSpPr>
        <p:spPr>
          <a:xfrm>
            <a:off x="457200" y="381000"/>
            <a:ext cx="8229600" cy="715962"/>
          </a:xfrm>
        </p:spPr>
        <p:txBody>
          <a:bodyPr>
            <a:normAutofit/>
          </a:bodyPr>
          <a:lstStyle/>
          <a:p>
            <a:r>
              <a:rPr lang="en-US" sz="4000" b="1" dirty="0" smtClean="0">
                <a:latin typeface="Verdana" pitchFamily="34" charset="0"/>
                <a:ea typeface="Verdana" pitchFamily="34" charset="0"/>
              </a:rPr>
              <a:t>Contents</a:t>
            </a:r>
            <a:endParaRPr lang="en-US" sz="4000" b="1" dirty="0">
              <a:latin typeface="Verdana" pitchFamily="34" charset="0"/>
              <a:ea typeface="Verdana" pitchFamily="34" charset="0"/>
            </a:endParaRPr>
          </a:p>
        </p:txBody>
      </p:sp>
      <p:pic>
        <p:nvPicPr>
          <p:cNvPr id="4" name="Picture 3"/>
          <p:cNvPicPr>
            <a:picLocks noChangeAspect="1"/>
          </p:cNvPicPr>
          <p:nvPr/>
        </p:nvPicPr>
        <p:blipFill>
          <a:blip r:embed="rId2"/>
          <a:stretch>
            <a:fillRect/>
          </a:stretch>
        </p:blipFill>
        <p:spPr>
          <a:xfrm>
            <a:off x="6096000" y="2209800"/>
            <a:ext cx="2772162" cy="2991267"/>
          </a:xfrm>
          <a:prstGeom prst="rect">
            <a:avLst/>
          </a:prstGeom>
        </p:spPr>
      </p:pic>
    </p:spTree>
    <p:extLst>
      <p:ext uri="{BB962C8B-B14F-4D97-AF65-F5344CB8AC3E}">
        <p14:creationId xmlns:p14="http://schemas.microsoft.com/office/powerpoint/2010/main" val="90197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43900" cy="4648200"/>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Tourists often face difficulty in choosing the best destinations or services due to the large volume of options and scattered reviews. Current recommendation systems mostly rely on single techniques, which may lead to less accurate suggestions. </a:t>
            </a:r>
            <a:endParaRPr lang="en-US" sz="2000" dirty="0" smtClean="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There </a:t>
            </a:r>
            <a:r>
              <a:rPr lang="en-US" sz="2000" dirty="0">
                <a:latin typeface="Cambria" panose="02040503050406030204" pitchFamily="18" charset="0"/>
                <a:ea typeface="Cambria" panose="02040503050406030204" pitchFamily="18" charset="0"/>
              </a:rPr>
              <a:t>is no combined approach that uses multiple filtering and sentiment analysis for personalized travel recommendations. This project aims to solve this problem by creating a hybrid tourism recommender system for better and more reliable suggestions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sp>
        <p:nvSpPr>
          <p:cNvPr id="2" name="Title 1"/>
          <p:cNvSpPr>
            <a:spLocks noGrp="1"/>
          </p:cNvSpPr>
          <p:nvPr>
            <p:ph type="title"/>
          </p:nvPr>
        </p:nvSpPr>
        <p:spPr>
          <a:xfrm>
            <a:off x="304800" y="609600"/>
            <a:ext cx="8229600" cy="715962"/>
          </a:xfrm>
        </p:spPr>
        <p:txBody>
          <a:bodyPr>
            <a:normAutofit/>
          </a:bodyPr>
          <a:lstStyle/>
          <a:p>
            <a:r>
              <a:rPr lang="en-US" sz="4000" b="1" dirty="0" smtClean="0">
                <a:latin typeface="Verdana" pitchFamily="34" charset="0"/>
                <a:ea typeface="Verdana" pitchFamily="34" charset="0"/>
              </a:rPr>
              <a:t>Problem Statement</a:t>
            </a:r>
            <a:endParaRPr lang="en-US" sz="4000" b="1" dirty="0">
              <a:latin typeface="Verdana" pitchFamily="34" charset="0"/>
              <a:ea typeface="Verdana" pitchFamily="34" charset="0"/>
            </a:endParaRPr>
          </a:p>
        </p:txBody>
      </p:sp>
    </p:spTree>
    <p:extLst>
      <p:ext uri="{BB962C8B-B14F-4D97-AF65-F5344CB8AC3E}">
        <p14:creationId xmlns:p14="http://schemas.microsoft.com/office/powerpoint/2010/main" val="19362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543800" cy="4800600"/>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This project proposes a </a:t>
            </a:r>
            <a:r>
              <a:rPr lang="en-US" sz="2000" b="1" dirty="0">
                <a:latin typeface="Cambria" panose="02040503050406030204" pitchFamily="18" charset="0"/>
                <a:ea typeface="Cambria" panose="02040503050406030204" pitchFamily="18" charset="0"/>
              </a:rPr>
              <a:t>Smart Tourism Recommender System</a:t>
            </a:r>
            <a:r>
              <a:rPr lang="en-US" sz="2000" dirty="0">
                <a:latin typeface="Cambria" panose="02040503050406030204" pitchFamily="18" charset="0"/>
                <a:ea typeface="Cambria" panose="02040503050406030204" pitchFamily="18" charset="0"/>
              </a:rPr>
              <a:t> using a hybrid model that integrates </a:t>
            </a:r>
            <a:r>
              <a:rPr lang="en-US" sz="2000" b="1" dirty="0">
                <a:latin typeface="Cambria" panose="02040503050406030204" pitchFamily="18" charset="0"/>
                <a:ea typeface="Cambria" panose="02040503050406030204" pitchFamily="18" charset="0"/>
              </a:rPr>
              <a:t>User-Based Collaborative Filtering (UBCF), Demographic Filtering (DF), Aspect-Based Sentiment Analysis (ABSA), and Content-Boosted Collaborative Filtering (CBCF)</a:t>
            </a:r>
            <a:r>
              <a:rPr lang="en-US" sz="2000" dirty="0">
                <a:latin typeface="Cambria" panose="02040503050406030204" pitchFamily="18" charset="0"/>
                <a:ea typeface="Cambria" panose="02040503050406030204" pitchFamily="18" charset="0"/>
              </a:rPr>
              <a:t>. </a:t>
            </a:r>
            <a:endParaRPr lang="en-US" sz="2000" dirty="0" smtClean="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The </a:t>
            </a:r>
            <a:r>
              <a:rPr lang="en-US" sz="2000" dirty="0">
                <a:latin typeface="Cambria" panose="02040503050406030204" pitchFamily="18" charset="0"/>
                <a:ea typeface="Cambria" panose="02040503050406030204" pitchFamily="18" charset="0"/>
              </a:rPr>
              <a:t>system collects and analyzes historical data such as items, users, ratings, and reviews of tourist places like temples, historical spots, and picnic locations. Developed as a </a:t>
            </a:r>
            <a:r>
              <a:rPr lang="en-US" sz="2000" b="1" dirty="0">
                <a:latin typeface="Cambria" panose="02040503050406030204" pitchFamily="18" charset="0"/>
                <a:ea typeface="Cambria" panose="02040503050406030204" pitchFamily="18" charset="0"/>
              </a:rPr>
              <a:t>Java-based web application</a:t>
            </a:r>
            <a:r>
              <a:rPr lang="en-US" sz="2000" dirty="0">
                <a:latin typeface="Cambria" panose="02040503050406030204" pitchFamily="18" charset="0"/>
                <a:ea typeface="Cambria" panose="02040503050406030204" pitchFamily="18" charset="0"/>
              </a:rPr>
              <a:t>, it provides tourists with more accurate, relevant, and personalized recommendations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sp>
        <p:nvSpPr>
          <p:cNvPr id="2" name="Title 1"/>
          <p:cNvSpPr>
            <a:spLocks noGrp="1"/>
          </p:cNvSpPr>
          <p:nvPr>
            <p:ph type="title"/>
          </p:nvPr>
        </p:nvSpPr>
        <p:spPr>
          <a:xfrm>
            <a:off x="381000" y="228600"/>
            <a:ext cx="8229600" cy="609600"/>
          </a:xfrm>
        </p:spPr>
        <p:txBody>
          <a:bodyPr>
            <a:noAutofit/>
          </a:bodyPr>
          <a:lstStyle/>
          <a:p>
            <a:r>
              <a:rPr lang="en-US" sz="4000" b="1" dirty="0" smtClean="0">
                <a:latin typeface="Verdana" pitchFamily="34" charset="0"/>
                <a:ea typeface="Verdana" pitchFamily="34" charset="0"/>
              </a:rPr>
              <a:t>Abstract</a:t>
            </a:r>
            <a:endParaRPr lang="en-US" sz="4000" b="1" dirty="0">
              <a:latin typeface="Verdana" pitchFamily="34" charset="0"/>
              <a:ea typeface="Verdana" pitchFamily="34" charset="0"/>
            </a:endParaRPr>
          </a:p>
        </p:txBody>
      </p:sp>
    </p:spTree>
    <p:extLst>
      <p:ext uri="{BB962C8B-B14F-4D97-AF65-F5344CB8AC3E}">
        <p14:creationId xmlns:p14="http://schemas.microsoft.com/office/powerpoint/2010/main" val="298745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7620000" cy="4572000"/>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With the rapid growth of tourism information online, tourists find it hard to choose suitable destinations or services. Traditional recommendation systems are limited to one type of filtering and cannot fully capture user preferences. </a:t>
            </a:r>
            <a:endParaRPr lang="en-US" sz="2000" dirty="0" smtClean="0">
              <a:latin typeface="Cambria" panose="02040503050406030204" pitchFamily="18" charset="0"/>
              <a:ea typeface="Cambria" panose="02040503050406030204" pitchFamily="18" charset="0"/>
            </a:endParaRPr>
          </a:p>
          <a:p>
            <a:pPr algn="just">
              <a:lnSpc>
                <a:spcPct val="150000"/>
              </a:lnSpc>
            </a:pPr>
            <a:r>
              <a:rPr lang="en-US" sz="2000" dirty="0" smtClean="0">
                <a:latin typeface="Cambria" panose="02040503050406030204" pitchFamily="18" charset="0"/>
                <a:ea typeface="Cambria" panose="02040503050406030204" pitchFamily="18" charset="0"/>
              </a:rPr>
              <a:t>This </a:t>
            </a:r>
            <a:r>
              <a:rPr lang="en-US" sz="2000" dirty="0">
                <a:latin typeface="Cambria" panose="02040503050406030204" pitchFamily="18" charset="0"/>
                <a:ea typeface="Cambria" panose="02040503050406030204" pitchFamily="18" charset="0"/>
              </a:rPr>
              <a:t>project introduces a </a:t>
            </a:r>
            <a:r>
              <a:rPr lang="en-US" sz="2000" b="1" dirty="0">
                <a:latin typeface="Cambria" panose="02040503050406030204" pitchFamily="18" charset="0"/>
                <a:ea typeface="Cambria" panose="02040503050406030204" pitchFamily="18" charset="0"/>
              </a:rPr>
              <a:t>smart tourism recommender system</a:t>
            </a:r>
            <a:r>
              <a:rPr lang="en-US" sz="2000" dirty="0">
                <a:latin typeface="Cambria" panose="02040503050406030204" pitchFamily="18" charset="0"/>
                <a:ea typeface="Cambria" panose="02040503050406030204" pitchFamily="18" charset="0"/>
              </a:rPr>
              <a:t> that uses a hybrid model to combine various filtering and sentiment analysis techniques. This results in highly personalized and improved travel recommendations for users.</a:t>
            </a:r>
          </a:p>
        </p:txBody>
      </p:sp>
      <p:sp>
        <p:nvSpPr>
          <p:cNvPr id="2" name="Title 1"/>
          <p:cNvSpPr>
            <a:spLocks noGrp="1"/>
          </p:cNvSpPr>
          <p:nvPr>
            <p:ph type="title"/>
          </p:nvPr>
        </p:nvSpPr>
        <p:spPr>
          <a:xfrm>
            <a:off x="685800" y="381000"/>
            <a:ext cx="7315200" cy="838200"/>
          </a:xfrm>
        </p:spPr>
        <p:txBody>
          <a:bodyPr>
            <a:normAutofit/>
          </a:bodyPr>
          <a:lstStyle/>
          <a:p>
            <a:r>
              <a:rPr lang="en-US" sz="4000" b="1" dirty="0" smtClean="0">
                <a:latin typeface="Verdana" pitchFamily="34" charset="0"/>
                <a:ea typeface="Verdana" pitchFamily="34" charset="0"/>
              </a:rPr>
              <a:t>Introduction</a:t>
            </a:r>
            <a:endParaRPr lang="en-US" sz="4000" b="1" dirty="0">
              <a:latin typeface="Verdana" pitchFamily="34" charset="0"/>
              <a:ea typeface="Verdana" pitchFamily="34" charset="0"/>
            </a:endParaRPr>
          </a:p>
        </p:txBody>
      </p:sp>
    </p:spTree>
    <p:extLst>
      <p:ext uri="{BB962C8B-B14F-4D97-AF65-F5344CB8AC3E}">
        <p14:creationId xmlns:p14="http://schemas.microsoft.com/office/powerpoint/2010/main" val="205285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924800" cy="2971800"/>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The purpose of this project is to develop a </a:t>
            </a:r>
            <a:r>
              <a:rPr lang="en-US" sz="2000" b="1" dirty="0">
                <a:latin typeface="Cambria" panose="02040503050406030204" pitchFamily="18" charset="0"/>
                <a:ea typeface="Cambria" panose="02040503050406030204" pitchFamily="18" charset="0"/>
              </a:rPr>
              <a:t>reliable and intelligent tourism recommendation system</a:t>
            </a:r>
            <a:r>
              <a:rPr lang="en-US" sz="2000" dirty="0">
                <a:latin typeface="Cambria" panose="02040503050406030204" pitchFamily="18" charset="0"/>
                <a:ea typeface="Cambria" panose="02040503050406030204" pitchFamily="18" charset="0"/>
              </a:rPr>
              <a:t> that offers more accurate suggestions to tourists. By combining multiple filtering techniques and sentiment analysis, the system will provide better insights into user preferences and help them choose destinations easily and confidently.</a:t>
            </a:r>
            <a:endParaRPr lang="en-US" sz="2000" dirty="0" smtClean="0">
              <a:latin typeface="Cambria" panose="02040503050406030204" pitchFamily="18" charset="0"/>
              <a:ea typeface="Cambria" panose="02040503050406030204" pitchFamily="18" charset="0"/>
            </a:endParaRPr>
          </a:p>
        </p:txBody>
      </p:sp>
      <p:sp>
        <p:nvSpPr>
          <p:cNvPr id="4" name="Title 1"/>
          <p:cNvSpPr>
            <a:spLocks noGrp="1"/>
          </p:cNvSpPr>
          <p:nvPr>
            <p:ph type="title"/>
          </p:nvPr>
        </p:nvSpPr>
        <p:spPr>
          <a:xfrm>
            <a:off x="609600" y="381000"/>
            <a:ext cx="7391400" cy="838200"/>
          </a:xfrm>
        </p:spPr>
        <p:txBody>
          <a:bodyPr>
            <a:normAutofit/>
          </a:bodyPr>
          <a:lstStyle/>
          <a:p>
            <a:r>
              <a:rPr lang="en-US" sz="4000" b="1" dirty="0" smtClean="0">
                <a:latin typeface="Verdana" pitchFamily="34" charset="0"/>
                <a:ea typeface="Verdana" pitchFamily="34" charset="0"/>
              </a:rPr>
              <a:t>Purpose</a:t>
            </a:r>
            <a:endParaRPr lang="en-US" sz="4000" b="1" dirty="0">
              <a:latin typeface="Verdana" pitchFamily="34" charset="0"/>
              <a:ea typeface="Verdana" pitchFamily="34" charset="0"/>
            </a:endParaRPr>
          </a:p>
        </p:txBody>
      </p:sp>
      <p:pic>
        <p:nvPicPr>
          <p:cNvPr id="2" name="Picture 1"/>
          <p:cNvPicPr>
            <a:picLocks noChangeAspect="1"/>
          </p:cNvPicPr>
          <p:nvPr/>
        </p:nvPicPr>
        <p:blipFill>
          <a:blip r:embed="rId2"/>
          <a:stretch>
            <a:fillRect/>
          </a:stretch>
        </p:blipFill>
        <p:spPr>
          <a:xfrm>
            <a:off x="4648200" y="4022558"/>
            <a:ext cx="4248605" cy="2683329"/>
          </a:xfrm>
          <a:prstGeom prst="rect">
            <a:avLst/>
          </a:prstGeom>
        </p:spPr>
      </p:pic>
    </p:spTree>
    <p:extLst>
      <p:ext uri="{BB962C8B-B14F-4D97-AF65-F5344CB8AC3E}">
        <p14:creationId xmlns:p14="http://schemas.microsoft.com/office/powerpoint/2010/main" val="412947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2600"/>
            <a:ext cx="7696200" cy="3657600"/>
          </a:xfrm>
        </p:spPr>
        <p:txBody>
          <a:bodyPr>
            <a:noAutofit/>
          </a:bodyPr>
          <a:lstStyle/>
          <a:p>
            <a:pPr algn="just">
              <a:lnSpc>
                <a:spcPct val="150000"/>
              </a:lnSpc>
            </a:pPr>
            <a:r>
              <a:rPr lang="en-US" sz="2000" dirty="0">
                <a:latin typeface="Cambria" panose="02040503050406030204" pitchFamily="18" charset="0"/>
                <a:ea typeface="Cambria" panose="02040503050406030204" pitchFamily="18" charset="0"/>
              </a:rPr>
              <a:t>The project will be implemented as a </a:t>
            </a:r>
            <a:r>
              <a:rPr lang="en-US" sz="2000" b="1" dirty="0">
                <a:latin typeface="Cambria" panose="02040503050406030204" pitchFamily="18" charset="0"/>
                <a:ea typeface="Cambria" panose="02040503050406030204" pitchFamily="18" charset="0"/>
              </a:rPr>
              <a:t>Java-based web application</a:t>
            </a:r>
            <a:r>
              <a:rPr lang="en-US" sz="2000" dirty="0">
                <a:latin typeface="Cambria" panose="02040503050406030204" pitchFamily="18" charset="0"/>
                <a:ea typeface="Cambria" panose="02040503050406030204" pitchFamily="18" charset="0"/>
              </a:rPr>
              <a:t> that collects and analyzes tourism data like places, reviews, and ratings. It will cover historical spots, temples, and picnic places, offering tailored recommendations to users. The scope also includes integrating user reviews and ratings to improve the accuracy of the system and potentially extend it to hotels, restaurants, and transport services.</a:t>
            </a:r>
          </a:p>
        </p:txBody>
      </p:sp>
      <p:sp>
        <p:nvSpPr>
          <p:cNvPr id="4" name="Title 1"/>
          <p:cNvSpPr>
            <a:spLocks noGrp="1"/>
          </p:cNvSpPr>
          <p:nvPr>
            <p:ph type="title"/>
          </p:nvPr>
        </p:nvSpPr>
        <p:spPr>
          <a:xfrm>
            <a:off x="609600" y="381000"/>
            <a:ext cx="7391400" cy="838200"/>
          </a:xfrm>
        </p:spPr>
        <p:txBody>
          <a:bodyPr>
            <a:normAutofit/>
          </a:bodyPr>
          <a:lstStyle/>
          <a:p>
            <a:r>
              <a:rPr lang="en-US" sz="4000" b="1" dirty="0" smtClean="0">
                <a:latin typeface="Verdana" pitchFamily="34" charset="0"/>
                <a:ea typeface="Verdana" pitchFamily="34" charset="0"/>
              </a:rPr>
              <a:t>Scope of Project</a:t>
            </a:r>
            <a:endParaRPr lang="en-US" sz="4000" b="1" dirty="0">
              <a:latin typeface="Verdana" pitchFamily="34" charset="0"/>
              <a:ea typeface="Verdana" pitchFamily="34" charset="0"/>
            </a:endParaRPr>
          </a:p>
        </p:txBody>
      </p:sp>
    </p:spTree>
    <p:extLst>
      <p:ext uri="{BB962C8B-B14F-4D97-AF65-F5344CB8AC3E}">
        <p14:creationId xmlns:p14="http://schemas.microsoft.com/office/powerpoint/2010/main" val="300333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5638800"/>
          </a:xfrm>
        </p:spPr>
        <p:txBody>
          <a:bodyPr>
            <a:noAutofit/>
          </a:bodyPr>
          <a:lstStyle/>
          <a:p>
            <a:pPr marL="0" indent="0" algn="just">
              <a:lnSpc>
                <a:spcPct val="150000"/>
              </a:lnSpc>
              <a:buNone/>
            </a:pPr>
            <a:r>
              <a:rPr lang="en-US" sz="2000" b="1" dirty="0">
                <a:latin typeface="Cambria" pitchFamily="18" charset="0"/>
                <a:ea typeface="Cambria" pitchFamily="18" charset="0"/>
                <a:cs typeface="Times New Roman" panose="02020603050405020304" pitchFamily="18" charset="0"/>
              </a:rPr>
              <a:t>Objectives of Project: </a:t>
            </a:r>
            <a:endParaRPr lang="en-US" sz="2000" dirty="0">
              <a:latin typeface="Cambria" panose="02040503050406030204" pitchFamily="18" charset="0"/>
              <a:ea typeface="Cambria" panose="02040503050406030204" pitchFamily="18" charset="0"/>
            </a:endParaRPr>
          </a:p>
          <a:p>
            <a:pPr lvl="0" algn="just"/>
            <a:r>
              <a:rPr lang="en-US" sz="2000" b="1" dirty="0">
                <a:latin typeface="Cambria" panose="02040503050406030204" pitchFamily="18" charset="0"/>
                <a:ea typeface="Cambria" panose="02040503050406030204" pitchFamily="18" charset="0"/>
              </a:rPr>
              <a:t>To develop </a:t>
            </a:r>
            <a:r>
              <a:rPr lang="en-US" sz="2000" dirty="0">
                <a:latin typeface="Cambria" panose="02040503050406030204" pitchFamily="18" charset="0"/>
                <a:ea typeface="Cambria" panose="02040503050406030204" pitchFamily="18" charset="0"/>
              </a:rPr>
              <a:t>a hybrid recommendation model combining UBCF, DF, ABSA, and CBCF to provide accurate and personalized travel suggestions to users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a:p>
            <a:pPr lvl="0" algn="just"/>
            <a:r>
              <a:rPr lang="en-US" sz="2000" b="1" dirty="0">
                <a:latin typeface="Cambria" panose="02040503050406030204" pitchFamily="18" charset="0"/>
                <a:ea typeface="Cambria" panose="02040503050406030204" pitchFamily="18" charset="0"/>
              </a:rPr>
              <a:t>To collect and process </a:t>
            </a:r>
            <a:r>
              <a:rPr lang="en-US" sz="2000" dirty="0">
                <a:latin typeface="Cambria" panose="02040503050406030204" pitchFamily="18" charset="0"/>
                <a:ea typeface="Cambria" panose="02040503050406030204" pitchFamily="18" charset="0"/>
              </a:rPr>
              <a:t>tourism data such as user profiles, ratings, and reviews of historical places, temples, and picnic spots for better analysis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a:p>
            <a:pPr lvl="0" algn="just"/>
            <a:r>
              <a:rPr lang="en-US" sz="2000" b="1" dirty="0">
                <a:latin typeface="Cambria" panose="02040503050406030204" pitchFamily="18" charset="0"/>
                <a:ea typeface="Cambria" panose="02040503050406030204" pitchFamily="18" charset="0"/>
              </a:rPr>
              <a:t>To provide </a:t>
            </a:r>
            <a:r>
              <a:rPr lang="en-US" sz="2000" dirty="0">
                <a:latin typeface="Cambria" panose="02040503050406030204" pitchFamily="18" charset="0"/>
                <a:ea typeface="Cambria" panose="02040503050406030204" pitchFamily="18" charset="0"/>
              </a:rPr>
              <a:t>personalized recommendations to tourists based on their interests, demographics, and previous behaviors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a:p>
            <a:pPr lvl="0" algn="just"/>
            <a:r>
              <a:rPr lang="en-US" sz="2000" b="1" dirty="0">
                <a:latin typeface="Cambria" panose="02040503050406030204" pitchFamily="18" charset="0"/>
                <a:ea typeface="Cambria" panose="02040503050406030204" pitchFamily="18" charset="0"/>
              </a:rPr>
              <a:t>To apply </a:t>
            </a:r>
            <a:r>
              <a:rPr lang="en-US" sz="2000" dirty="0">
                <a:latin typeface="Cambria" panose="02040503050406030204" pitchFamily="18" charset="0"/>
                <a:ea typeface="Cambria" panose="02040503050406030204" pitchFamily="18" charset="0"/>
              </a:rPr>
              <a:t>Aspect-Based Sentiment Analysis (ABSA) to extract sentiments from user reviews and improve the reliability of recommendations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a:p>
            <a:pPr lvl="0" algn="just"/>
            <a:r>
              <a:rPr lang="en-US" sz="2000" b="1" dirty="0">
                <a:latin typeface="Cambria" panose="02040503050406030204" pitchFamily="18" charset="0"/>
                <a:ea typeface="Cambria" panose="02040503050406030204" pitchFamily="18" charset="0"/>
              </a:rPr>
              <a:t>To design </a:t>
            </a:r>
            <a:r>
              <a:rPr lang="en-US" sz="2000" dirty="0">
                <a:latin typeface="Cambria" panose="02040503050406030204" pitchFamily="18" charset="0"/>
                <a:ea typeface="Cambria" panose="02040503050406030204" pitchFamily="18" charset="0"/>
              </a:rPr>
              <a:t>a simple and user-friendly Java web interface for tourists to easily access and view personalized travel suggestions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a:p>
            <a:pPr lvl="0" algn="just"/>
            <a:r>
              <a:rPr lang="en-US" sz="2000" b="1" dirty="0">
                <a:latin typeface="Cambria" panose="02040503050406030204" pitchFamily="18" charset="0"/>
                <a:ea typeface="Cambria" panose="02040503050406030204" pitchFamily="18" charset="0"/>
              </a:rPr>
              <a:t>To ensure </a:t>
            </a:r>
            <a:r>
              <a:rPr lang="en-US" sz="2000" dirty="0">
                <a:latin typeface="Cambria" panose="02040503050406030204" pitchFamily="18" charset="0"/>
                <a:ea typeface="Cambria" panose="02040503050406030204" pitchFamily="18" charset="0"/>
              </a:rPr>
              <a:t>scalability of the system so it can be extended to include hotels, restaurants, and transport services in the future.</a:t>
            </a:r>
          </a:p>
        </p:txBody>
      </p:sp>
      <p:sp>
        <p:nvSpPr>
          <p:cNvPr id="2" name="Title 1"/>
          <p:cNvSpPr>
            <a:spLocks noGrp="1"/>
          </p:cNvSpPr>
          <p:nvPr>
            <p:ph type="title"/>
          </p:nvPr>
        </p:nvSpPr>
        <p:spPr>
          <a:xfrm>
            <a:off x="381000" y="152400"/>
            <a:ext cx="7620000" cy="838200"/>
          </a:xfrm>
        </p:spPr>
        <p:txBody>
          <a:bodyPr>
            <a:normAutofit/>
          </a:bodyPr>
          <a:lstStyle/>
          <a:p>
            <a:r>
              <a:rPr lang="en-US" sz="4000" b="1" dirty="0" smtClean="0">
                <a:latin typeface="Verdana" pitchFamily="34" charset="0"/>
                <a:ea typeface="Verdana" pitchFamily="34" charset="0"/>
              </a:rPr>
              <a:t>Objectives</a:t>
            </a:r>
            <a:endParaRPr lang="en-US" sz="4000" b="1" dirty="0">
              <a:latin typeface="Verdana" pitchFamily="34" charset="0"/>
              <a:ea typeface="Verdana" pitchFamily="34" charset="0"/>
            </a:endParaRPr>
          </a:p>
        </p:txBody>
      </p:sp>
    </p:spTree>
    <p:extLst>
      <p:ext uri="{BB962C8B-B14F-4D97-AF65-F5344CB8AC3E}">
        <p14:creationId xmlns:p14="http://schemas.microsoft.com/office/powerpoint/2010/main" val="15283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latin typeface="Verdana" pitchFamily="34" charset="0"/>
                <a:ea typeface="Verdana" pitchFamily="34" charset="0"/>
              </a:rPr>
              <a:t>Literature Survey</a:t>
            </a:r>
            <a:endParaRPr lang="en-US" sz="4000" b="1" dirty="0">
              <a:latin typeface="Verdana" pitchFamily="34" charset="0"/>
              <a:ea typeface="Verdana" pitchFamily="34" charset="0"/>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844963328"/>
              </p:ext>
            </p:extLst>
          </p:nvPr>
        </p:nvGraphicFramePr>
        <p:xfrm>
          <a:off x="228601" y="1524000"/>
          <a:ext cx="8915399" cy="4937760"/>
        </p:xfrm>
        <a:graphic>
          <a:graphicData uri="http://schemas.openxmlformats.org/drawingml/2006/table">
            <a:tbl>
              <a:tblPr firstRow="1" bandRow="1">
                <a:tableStyleId>{5C22544A-7EE6-4342-B048-85BDC9FD1C3A}</a:tableStyleId>
              </a:tblPr>
              <a:tblGrid>
                <a:gridCol w="666571"/>
                <a:gridCol w="2499644"/>
                <a:gridCol w="1440074"/>
                <a:gridCol w="4309110"/>
              </a:tblGrid>
              <a:tr h="370840">
                <a:tc>
                  <a:txBody>
                    <a:bodyPr/>
                    <a:lstStyle/>
                    <a:p>
                      <a:r>
                        <a:rPr lang="en-US" dirty="0" smtClean="0">
                          <a:latin typeface="Cambria" pitchFamily="18" charset="0"/>
                          <a:ea typeface="Cambria" pitchFamily="18" charset="0"/>
                        </a:rPr>
                        <a:t>Sr. No.</a:t>
                      </a:r>
                      <a:endParaRPr lang="en-IN" dirty="0">
                        <a:latin typeface="Cambria" pitchFamily="18" charset="0"/>
                        <a:ea typeface="Cambria" pitchFamily="18" charset="0"/>
                      </a:endParaRPr>
                    </a:p>
                  </a:txBody>
                  <a:tcPr/>
                </a:tc>
                <a:tc>
                  <a:txBody>
                    <a:bodyPr/>
                    <a:lstStyle/>
                    <a:p>
                      <a:r>
                        <a:rPr lang="en-US" dirty="0" smtClean="0">
                          <a:latin typeface="Cambria" pitchFamily="18" charset="0"/>
                          <a:ea typeface="Cambria" pitchFamily="18" charset="0"/>
                        </a:rPr>
                        <a:t>Authors</a:t>
                      </a:r>
                      <a:endParaRPr lang="en-IN" dirty="0">
                        <a:latin typeface="Cambria" pitchFamily="18" charset="0"/>
                        <a:ea typeface="Cambria" pitchFamily="18" charset="0"/>
                      </a:endParaRPr>
                    </a:p>
                  </a:txBody>
                  <a:tcPr/>
                </a:tc>
                <a:tc>
                  <a:txBody>
                    <a:bodyPr/>
                    <a:lstStyle/>
                    <a:p>
                      <a:r>
                        <a:rPr lang="en-US" dirty="0" smtClean="0">
                          <a:latin typeface="Cambria" pitchFamily="18" charset="0"/>
                          <a:ea typeface="Cambria" pitchFamily="18" charset="0"/>
                        </a:rPr>
                        <a:t>Publication</a:t>
                      </a:r>
                      <a:endParaRPr lang="en-IN" dirty="0">
                        <a:latin typeface="Cambria" pitchFamily="18" charset="0"/>
                        <a:ea typeface="Cambria" pitchFamily="18" charset="0"/>
                      </a:endParaRPr>
                    </a:p>
                  </a:txBody>
                  <a:tcPr/>
                </a:tc>
                <a:tc>
                  <a:txBody>
                    <a:bodyPr/>
                    <a:lstStyle/>
                    <a:p>
                      <a:r>
                        <a:rPr lang="en-US" dirty="0" smtClean="0">
                          <a:latin typeface="Cambria" pitchFamily="18" charset="0"/>
                          <a:ea typeface="Cambria" pitchFamily="18" charset="0"/>
                        </a:rPr>
                        <a:t>Description</a:t>
                      </a:r>
                      <a:endParaRPr lang="en-IN" dirty="0">
                        <a:latin typeface="Cambria" pitchFamily="18" charset="0"/>
                        <a:ea typeface="Cambria" pitchFamily="18" charset="0"/>
                      </a:endParaRPr>
                    </a:p>
                  </a:txBody>
                  <a:tcPr/>
                </a:tc>
              </a:tr>
              <a:tr h="370840">
                <a:tc>
                  <a:txBody>
                    <a:bodyPr/>
                    <a:lstStyle/>
                    <a:p>
                      <a:r>
                        <a:rPr lang="en-US" dirty="0" smtClean="0">
                          <a:latin typeface="Cambria" pitchFamily="18" charset="0"/>
                          <a:ea typeface="Cambria" pitchFamily="18" charset="0"/>
                        </a:rPr>
                        <a:t>01</a:t>
                      </a:r>
                      <a:endParaRPr lang="en-IN" dirty="0">
                        <a:latin typeface="Cambria" pitchFamily="18" charset="0"/>
                        <a:ea typeface="Cambria" pitchFamily="18" charset="0"/>
                      </a:endParaRPr>
                    </a:p>
                  </a:txBody>
                  <a:tcPr/>
                </a:tc>
                <a:tc>
                  <a:txBody>
                    <a:bodyPr/>
                    <a:lstStyle/>
                    <a:p>
                      <a:r>
                        <a:rPr kumimoji="0" lang="it-IT" sz="1800" kern="1200" dirty="0" smtClean="0">
                          <a:solidFill>
                            <a:schemeClr val="dk1"/>
                          </a:solidFill>
                          <a:effectLst/>
                          <a:latin typeface="Cambria" pitchFamily="18" charset="0"/>
                          <a:ea typeface="Cambria" pitchFamily="18" charset="0"/>
                          <a:cs typeface="+mn-cs"/>
                        </a:rPr>
                        <a:t>S. Migliorini, D. Carra, and A. Belussi</a:t>
                      </a:r>
                      <a:endParaRPr lang="en-IN" dirty="0">
                        <a:latin typeface="Cambria" pitchFamily="18" charset="0"/>
                        <a:ea typeface="Cambria" pitchFamily="18" charset="0"/>
                      </a:endParaRPr>
                    </a:p>
                  </a:txBody>
                  <a:tcPr/>
                </a:tc>
                <a:tc>
                  <a:txBody>
                    <a:bodyPr/>
                    <a:lstStyle/>
                    <a:p>
                      <a:r>
                        <a:rPr lang="en-US" dirty="0" smtClean="0">
                          <a:latin typeface="Cambria" pitchFamily="18" charset="0"/>
                          <a:ea typeface="Cambria" pitchFamily="18" charset="0"/>
                        </a:rPr>
                        <a:t>IEEE 2021</a:t>
                      </a:r>
                      <a:endParaRPr lang="en-IN" dirty="0">
                        <a:latin typeface="Cambria" pitchFamily="18" charset="0"/>
                        <a:ea typeface="Cambria" pitchFamily="18" charset="0"/>
                      </a:endParaRPr>
                    </a:p>
                  </a:txBody>
                  <a:tcPr/>
                </a:tc>
                <a:tc>
                  <a:txBody>
                    <a:bodyPr/>
                    <a:lstStyle/>
                    <a:p>
                      <a:r>
                        <a:rPr kumimoji="0" lang="en-US" sz="1800" kern="1200" dirty="0" smtClean="0">
                          <a:solidFill>
                            <a:schemeClr val="dk1"/>
                          </a:solidFill>
                          <a:effectLst/>
                          <a:latin typeface="Cambria" pitchFamily="18" charset="0"/>
                          <a:ea typeface="Cambria" pitchFamily="18" charset="0"/>
                          <a:cs typeface="+mn-cs"/>
                        </a:rPr>
                        <a:t>Distributing tourists among POIs with an adaptive trip recommendation system.</a:t>
                      </a:r>
                      <a:endParaRPr lang="en-IN" dirty="0">
                        <a:latin typeface="Cambria" pitchFamily="18" charset="0"/>
                        <a:ea typeface="Cambria" pitchFamily="18" charset="0"/>
                      </a:endParaRPr>
                    </a:p>
                  </a:txBody>
                  <a:tcPr/>
                </a:tc>
              </a:tr>
              <a:tr h="370840">
                <a:tc>
                  <a:txBody>
                    <a:bodyPr/>
                    <a:lstStyle/>
                    <a:p>
                      <a:r>
                        <a:rPr lang="en-US" dirty="0" smtClean="0">
                          <a:latin typeface="Cambria" pitchFamily="18" charset="0"/>
                          <a:ea typeface="Cambria" pitchFamily="18" charset="0"/>
                        </a:rPr>
                        <a:t>02</a:t>
                      </a:r>
                      <a:endParaRPr lang="en-IN" dirty="0">
                        <a:latin typeface="Cambria" pitchFamily="18" charset="0"/>
                        <a:ea typeface="Cambria" pitchFamily="18" charset="0"/>
                      </a:endParaRPr>
                    </a:p>
                  </a:txBody>
                  <a:tcPr/>
                </a:tc>
                <a:tc>
                  <a:txBody>
                    <a:bodyPr/>
                    <a:lstStyle/>
                    <a:p>
                      <a:r>
                        <a:rPr kumimoji="0" lang="en-US" sz="1800" kern="1200" dirty="0" smtClean="0">
                          <a:solidFill>
                            <a:schemeClr val="dk1"/>
                          </a:solidFill>
                          <a:effectLst/>
                          <a:latin typeface="Cambria" pitchFamily="18" charset="0"/>
                          <a:ea typeface="Cambria" pitchFamily="18" charset="0"/>
                          <a:cs typeface="+mn-cs"/>
                        </a:rPr>
                        <a:t>P. </a:t>
                      </a:r>
                      <a:r>
                        <a:rPr kumimoji="0" lang="en-US" sz="1800" kern="1200" dirty="0" err="1" smtClean="0">
                          <a:solidFill>
                            <a:schemeClr val="dk1"/>
                          </a:solidFill>
                          <a:effectLst/>
                          <a:latin typeface="Cambria" pitchFamily="18" charset="0"/>
                          <a:ea typeface="Cambria" pitchFamily="18" charset="0"/>
                          <a:cs typeface="+mn-cs"/>
                        </a:rPr>
                        <a:t>Yochum</a:t>
                      </a:r>
                      <a:r>
                        <a:rPr kumimoji="0" lang="en-US" sz="1800" kern="1200" dirty="0" smtClean="0">
                          <a:solidFill>
                            <a:schemeClr val="dk1"/>
                          </a:solidFill>
                          <a:effectLst/>
                          <a:latin typeface="Cambria" pitchFamily="18" charset="0"/>
                          <a:ea typeface="Cambria" pitchFamily="18" charset="0"/>
                          <a:cs typeface="+mn-cs"/>
                        </a:rPr>
                        <a:t>, L. Chang, T. </a:t>
                      </a:r>
                      <a:r>
                        <a:rPr kumimoji="0" lang="en-US" sz="1800" kern="1200" dirty="0" err="1" smtClean="0">
                          <a:solidFill>
                            <a:schemeClr val="dk1"/>
                          </a:solidFill>
                          <a:effectLst/>
                          <a:latin typeface="Cambria" pitchFamily="18" charset="0"/>
                          <a:ea typeface="Cambria" pitchFamily="18" charset="0"/>
                          <a:cs typeface="+mn-cs"/>
                        </a:rPr>
                        <a:t>Gu</a:t>
                      </a:r>
                      <a:r>
                        <a:rPr kumimoji="0" lang="en-US" sz="1800" kern="1200" dirty="0" smtClean="0">
                          <a:solidFill>
                            <a:schemeClr val="dk1"/>
                          </a:solidFill>
                          <a:effectLst/>
                          <a:latin typeface="Cambria" pitchFamily="18" charset="0"/>
                          <a:ea typeface="Cambria" pitchFamily="18" charset="0"/>
                          <a:cs typeface="+mn-cs"/>
                        </a:rPr>
                        <a:t>, and M. Zhu</a:t>
                      </a:r>
                      <a:endParaRPr lang="en-IN" dirty="0">
                        <a:latin typeface="Cambria" pitchFamily="18" charset="0"/>
                        <a:ea typeface="Cambria" pitchFamily="18" charset="0"/>
                      </a:endParaRPr>
                    </a:p>
                  </a:txBody>
                  <a:tcPr/>
                </a:tc>
                <a:tc>
                  <a:txBody>
                    <a:bodyPr/>
                    <a:lstStyle/>
                    <a:p>
                      <a:r>
                        <a:rPr lang="en-US" dirty="0" smtClean="0">
                          <a:latin typeface="Cambria" pitchFamily="18" charset="0"/>
                          <a:ea typeface="Cambria" pitchFamily="18" charset="0"/>
                        </a:rPr>
                        <a:t>IEEE 2020</a:t>
                      </a:r>
                      <a:endParaRPr lang="en-IN" dirty="0">
                        <a:latin typeface="Cambria" pitchFamily="18" charset="0"/>
                        <a:ea typeface="Cambria" pitchFamily="18" charset="0"/>
                      </a:endParaRPr>
                    </a:p>
                  </a:txBody>
                  <a:tcPr/>
                </a:tc>
                <a:tc>
                  <a:txBody>
                    <a:bodyPr/>
                    <a:lstStyle/>
                    <a:p>
                      <a:r>
                        <a:rPr kumimoji="0" lang="en-US" sz="1800" kern="1200" dirty="0" smtClean="0">
                          <a:solidFill>
                            <a:schemeClr val="dk1"/>
                          </a:solidFill>
                          <a:effectLst/>
                          <a:latin typeface="Cambria" pitchFamily="18" charset="0"/>
                          <a:ea typeface="Cambria" pitchFamily="18" charset="0"/>
                          <a:cs typeface="+mn-cs"/>
                        </a:rPr>
                        <a:t>Linked open data in location-based recommendation system on tourism domain: A survey.</a:t>
                      </a:r>
                      <a:endParaRPr lang="en-IN" dirty="0">
                        <a:latin typeface="Cambria" pitchFamily="18" charset="0"/>
                        <a:ea typeface="Cambria" pitchFamily="18" charset="0"/>
                      </a:endParaRPr>
                    </a:p>
                  </a:txBody>
                  <a:tcPr/>
                </a:tc>
              </a:tr>
              <a:tr h="370840">
                <a:tc>
                  <a:txBody>
                    <a:bodyPr/>
                    <a:lstStyle/>
                    <a:p>
                      <a:r>
                        <a:rPr lang="en-IN" dirty="0" smtClean="0">
                          <a:latin typeface="Cambria" pitchFamily="18" charset="0"/>
                          <a:ea typeface="Cambria" pitchFamily="18" charset="0"/>
                        </a:rPr>
                        <a:t>03</a:t>
                      </a:r>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X. Chen, Q. Liu, and X. </a:t>
                      </a:r>
                      <a:r>
                        <a:rPr lang="en-IN" dirty="0" err="1" smtClean="0">
                          <a:latin typeface="Cambria" pitchFamily="18" charset="0"/>
                          <a:ea typeface="Cambria" pitchFamily="18" charset="0"/>
                        </a:rPr>
                        <a:t>Qiao</a:t>
                      </a:r>
                      <a:endParaRPr lang="en-IN" dirty="0">
                        <a:latin typeface="Cambria" pitchFamily="18" charset="0"/>
                        <a:ea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itchFamily="18" charset="0"/>
                          <a:ea typeface="Cambria" pitchFamily="18" charset="0"/>
                        </a:rPr>
                        <a:t>IEEE 2020</a:t>
                      </a:r>
                      <a:endParaRPr lang="en-IN" dirty="0" smtClean="0">
                        <a:latin typeface="Cambria" pitchFamily="18" charset="0"/>
                        <a:ea typeface="Cambria" pitchFamily="18" charset="0"/>
                      </a:endParaRPr>
                    </a:p>
                    <a:p>
                      <a:endParaRPr lang="en-IN" dirty="0">
                        <a:latin typeface="Cambria" pitchFamily="18" charset="0"/>
                        <a:ea typeface="Cambria" pitchFamily="18" charset="0"/>
                      </a:endParaRPr>
                    </a:p>
                  </a:txBody>
                  <a:tcPr/>
                </a:tc>
                <a:tc>
                  <a:txBody>
                    <a:bodyPr/>
                    <a:lstStyle/>
                    <a:p>
                      <a:r>
                        <a:rPr lang="en-IN" dirty="0" smtClean="0">
                          <a:latin typeface="Cambria" pitchFamily="18" charset="0"/>
                          <a:ea typeface="Cambria" pitchFamily="18" charset="0"/>
                        </a:rPr>
                        <a:t>Approaching another tourism recommender.</a:t>
                      </a:r>
                      <a:endParaRPr lang="en-IN" dirty="0">
                        <a:latin typeface="Cambria" pitchFamily="18" charset="0"/>
                        <a:ea typeface="Cambria" pitchFamily="18" charset="0"/>
                      </a:endParaRPr>
                    </a:p>
                  </a:txBody>
                  <a:tcPr/>
                </a:tc>
              </a:tr>
              <a:tr h="370840">
                <a:tc>
                  <a:txBody>
                    <a:bodyPr/>
                    <a:lstStyle/>
                    <a:p>
                      <a:r>
                        <a:rPr lang="en-US" dirty="0" smtClean="0">
                          <a:latin typeface="Cambria" pitchFamily="18" charset="0"/>
                          <a:ea typeface="Cambria" pitchFamily="18" charset="0"/>
                        </a:rPr>
                        <a:t>03</a:t>
                      </a:r>
                      <a:endParaRPr lang="en-IN" dirty="0">
                        <a:latin typeface="Cambria" pitchFamily="18" charset="0"/>
                        <a:ea typeface="Cambria" pitchFamily="18" charset="0"/>
                      </a:endParaRPr>
                    </a:p>
                  </a:txBody>
                  <a:tcPr/>
                </a:tc>
                <a:tc>
                  <a:txBody>
                    <a:bodyPr/>
                    <a:lstStyle/>
                    <a:p>
                      <a:r>
                        <a:rPr kumimoji="0" lang="it-IT" sz="1800" kern="1200" dirty="0" smtClean="0">
                          <a:solidFill>
                            <a:schemeClr val="dk1"/>
                          </a:solidFill>
                          <a:effectLst/>
                          <a:latin typeface="Cambria" pitchFamily="18" charset="0"/>
                          <a:ea typeface="Cambria" pitchFamily="18" charset="0"/>
                          <a:cs typeface="+mn-cs"/>
                        </a:rPr>
                        <a:t>X. Su, G. Sperlì, V. Moscato, A. Picariello, C. Esposito, and C. Choi</a:t>
                      </a:r>
                      <a:endParaRPr lang="en-IN" dirty="0">
                        <a:latin typeface="Cambria" pitchFamily="18" charset="0"/>
                        <a:ea typeface="Cambria" pitchFamily="18" charset="0"/>
                      </a:endParaRPr>
                    </a:p>
                  </a:txBody>
                  <a:tcPr/>
                </a:tc>
                <a:tc>
                  <a:txBody>
                    <a:bodyPr/>
                    <a:lstStyle/>
                    <a:p>
                      <a:r>
                        <a:rPr lang="en-US" dirty="0" smtClean="0">
                          <a:latin typeface="Cambria" pitchFamily="18" charset="0"/>
                          <a:ea typeface="Cambria" pitchFamily="18" charset="0"/>
                        </a:rPr>
                        <a:t>IEEE 2019</a:t>
                      </a:r>
                      <a:endParaRPr lang="en-IN" dirty="0">
                        <a:latin typeface="Cambria" pitchFamily="18" charset="0"/>
                        <a:ea typeface="Cambria" pitchFamily="18" charset="0"/>
                      </a:endParaRPr>
                    </a:p>
                  </a:txBody>
                  <a:tcPr/>
                </a:tc>
                <a:tc>
                  <a:txBody>
                    <a:bodyPr/>
                    <a:lstStyle/>
                    <a:p>
                      <a:r>
                        <a:rPr kumimoji="0" lang="en-US" sz="1800" kern="1200" dirty="0" smtClean="0">
                          <a:solidFill>
                            <a:schemeClr val="dk1"/>
                          </a:solidFill>
                          <a:effectLst/>
                          <a:latin typeface="Cambria" pitchFamily="18" charset="0"/>
                          <a:ea typeface="Cambria" pitchFamily="18" charset="0"/>
                          <a:cs typeface="+mn-cs"/>
                        </a:rPr>
                        <a:t>An edge intelligence empowered recommender system enabling cultural</a:t>
                      </a:r>
                    </a:p>
                    <a:p>
                      <a:r>
                        <a:rPr kumimoji="0" lang="en-US" sz="1800" kern="1200" dirty="0" smtClean="0">
                          <a:solidFill>
                            <a:schemeClr val="dk1"/>
                          </a:solidFill>
                          <a:effectLst/>
                          <a:latin typeface="Cambria" pitchFamily="18" charset="0"/>
                          <a:ea typeface="Cambria" pitchFamily="18" charset="0"/>
                          <a:cs typeface="+mn-cs"/>
                        </a:rPr>
                        <a:t>heritage applications.</a:t>
                      </a:r>
                      <a:endParaRPr lang="en-IN" dirty="0">
                        <a:latin typeface="Cambria" pitchFamily="18" charset="0"/>
                        <a:ea typeface="Cambria" pitchFamily="18" charset="0"/>
                      </a:endParaRPr>
                    </a:p>
                  </a:txBody>
                  <a:tcPr/>
                </a:tc>
              </a:tr>
              <a:tr h="370840">
                <a:tc>
                  <a:txBody>
                    <a:bodyPr/>
                    <a:lstStyle/>
                    <a:p>
                      <a:r>
                        <a:rPr lang="en-US" dirty="0" smtClean="0">
                          <a:latin typeface="Cambria" pitchFamily="18" charset="0"/>
                          <a:ea typeface="Cambria" pitchFamily="18" charset="0"/>
                        </a:rPr>
                        <a:t>04</a:t>
                      </a:r>
                      <a:endParaRPr lang="en-IN" dirty="0">
                        <a:latin typeface="Cambria" pitchFamily="18" charset="0"/>
                        <a:ea typeface="Cambria" pitchFamily="18" charset="0"/>
                      </a:endParaRPr>
                    </a:p>
                  </a:txBody>
                  <a:tcPr/>
                </a:tc>
                <a:tc>
                  <a:txBody>
                    <a:bodyPr/>
                    <a:lstStyle/>
                    <a:p>
                      <a:r>
                        <a:rPr kumimoji="0" lang="en-US" sz="1800" kern="1200" dirty="0" smtClean="0">
                          <a:solidFill>
                            <a:schemeClr val="dk1"/>
                          </a:solidFill>
                          <a:effectLst/>
                          <a:latin typeface="Cambria" pitchFamily="18" charset="0"/>
                          <a:ea typeface="Cambria" pitchFamily="18" charset="0"/>
                          <a:cs typeface="+mn-cs"/>
                        </a:rPr>
                        <a:t>A. Reyes-Menendez, J. R. </a:t>
                      </a:r>
                      <a:r>
                        <a:rPr kumimoji="0" lang="en-US" sz="1800" kern="1200" dirty="0" err="1" smtClean="0">
                          <a:solidFill>
                            <a:schemeClr val="dk1"/>
                          </a:solidFill>
                          <a:effectLst/>
                          <a:latin typeface="Cambria" pitchFamily="18" charset="0"/>
                          <a:ea typeface="Cambria" pitchFamily="18" charset="0"/>
                          <a:cs typeface="+mn-cs"/>
                        </a:rPr>
                        <a:t>Saura</a:t>
                      </a:r>
                      <a:r>
                        <a:rPr kumimoji="0" lang="en-US" sz="1800" kern="1200" dirty="0" smtClean="0">
                          <a:solidFill>
                            <a:schemeClr val="dk1"/>
                          </a:solidFill>
                          <a:effectLst/>
                          <a:latin typeface="Cambria" pitchFamily="18" charset="0"/>
                          <a:ea typeface="Cambria" pitchFamily="18" charset="0"/>
                          <a:cs typeface="+mn-cs"/>
                        </a:rPr>
                        <a:t>, and J. G. Martinez-</a:t>
                      </a:r>
                      <a:r>
                        <a:rPr kumimoji="0" lang="en-US" sz="1800" kern="1200" dirty="0" err="1" smtClean="0">
                          <a:solidFill>
                            <a:schemeClr val="dk1"/>
                          </a:solidFill>
                          <a:effectLst/>
                          <a:latin typeface="Cambria" pitchFamily="18" charset="0"/>
                          <a:ea typeface="Cambria" pitchFamily="18" charset="0"/>
                          <a:cs typeface="+mn-cs"/>
                        </a:rPr>
                        <a:t>Navalon</a:t>
                      </a:r>
                      <a:endParaRPr lang="en-IN" dirty="0">
                        <a:latin typeface="Cambria" pitchFamily="18" charset="0"/>
                        <a:ea typeface="Cambria" pitchFamily="18" charset="0"/>
                      </a:endParaRPr>
                    </a:p>
                  </a:txBody>
                  <a:tcPr/>
                </a:tc>
                <a:tc>
                  <a:txBody>
                    <a:bodyPr/>
                    <a:lstStyle/>
                    <a:p>
                      <a:r>
                        <a:rPr lang="en-US" dirty="0" smtClean="0">
                          <a:latin typeface="Cambria" pitchFamily="18" charset="0"/>
                          <a:ea typeface="Cambria" pitchFamily="18" charset="0"/>
                        </a:rPr>
                        <a:t>IEEE 2019</a:t>
                      </a:r>
                      <a:endParaRPr lang="en-IN" dirty="0">
                        <a:latin typeface="Cambria" pitchFamily="18" charset="0"/>
                        <a:ea typeface="Cambria" pitchFamily="18" charset="0"/>
                      </a:endParaRPr>
                    </a:p>
                  </a:txBody>
                  <a:tcPr/>
                </a:tc>
                <a:tc>
                  <a:txBody>
                    <a:bodyPr/>
                    <a:lstStyle/>
                    <a:p>
                      <a:r>
                        <a:rPr kumimoji="0" lang="en-US" sz="1800" kern="1200" dirty="0" smtClean="0">
                          <a:solidFill>
                            <a:schemeClr val="dk1"/>
                          </a:solidFill>
                          <a:effectLst/>
                          <a:latin typeface="Cambria" pitchFamily="18" charset="0"/>
                          <a:ea typeface="Cambria" pitchFamily="18" charset="0"/>
                          <a:cs typeface="+mn-cs"/>
                        </a:rPr>
                        <a:t>The impact of e-WOM on hotels management reputation: Exploring </a:t>
                      </a:r>
                      <a:r>
                        <a:rPr kumimoji="0" lang="en-US" sz="1800" kern="1200" dirty="0" err="1" smtClean="0">
                          <a:solidFill>
                            <a:schemeClr val="dk1"/>
                          </a:solidFill>
                          <a:effectLst/>
                          <a:latin typeface="Cambria" pitchFamily="18" charset="0"/>
                          <a:ea typeface="Cambria" pitchFamily="18" charset="0"/>
                          <a:cs typeface="+mn-cs"/>
                        </a:rPr>
                        <a:t>TripAdvisor</a:t>
                      </a:r>
                      <a:r>
                        <a:rPr kumimoji="0" lang="en-US" sz="1800" kern="1200" dirty="0" smtClean="0">
                          <a:solidFill>
                            <a:schemeClr val="dk1"/>
                          </a:solidFill>
                          <a:effectLst/>
                          <a:latin typeface="Cambria" pitchFamily="18" charset="0"/>
                          <a:ea typeface="Cambria" pitchFamily="18" charset="0"/>
                          <a:cs typeface="+mn-cs"/>
                        </a:rPr>
                        <a:t> review credibility with the ELM model.</a:t>
                      </a:r>
                      <a:endParaRPr lang="en-IN" dirty="0">
                        <a:latin typeface="Cambria" pitchFamily="18" charset="0"/>
                        <a:ea typeface="Cambria" pitchFamily="18" charset="0"/>
                      </a:endParaRPr>
                    </a:p>
                  </a:txBody>
                  <a:tcPr/>
                </a:tc>
              </a:tr>
            </a:tbl>
          </a:graphicData>
        </a:graphic>
      </p:graphicFrame>
    </p:spTree>
    <p:extLst>
      <p:ext uri="{BB962C8B-B14F-4D97-AF65-F5344CB8AC3E}">
        <p14:creationId xmlns:p14="http://schemas.microsoft.com/office/powerpoint/2010/main" val="4250342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Content Aggrigation PPT Final</Template>
  <TotalTime>1273</TotalTime>
  <Words>894</Words>
  <Application>Microsoft Office PowerPoint</Application>
  <PresentationFormat>On-screen Show (4:3)</PresentationFormat>
  <Paragraphs>88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vt:lpstr>
      <vt:lpstr>Lucida Sans Unicode</vt:lpstr>
      <vt:lpstr>Times New Roman</vt:lpstr>
      <vt:lpstr>Verdana</vt:lpstr>
      <vt:lpstr>Wingdings 2</vt:lpstr>
      <vt:lpstr>Wingdings 3</vt:lpstr>
      <vt:lpstr>Concourse</vt:lpstr>
      <vt:lpstr>“Title: - Personalized Tourism Recommender using Hybrid Filtering.”</vt:lpstr>
      <vt:lpstr>Contents</vt:lpstr>
      <vt:lpstr>Problem Statement</vt:lpstr>
      <vt:lpstr>Abstract</vt:lpstr>
      <vt:lpstr>Introduction</vt:lpstr>
      <vt:lpstr>Purpose</vt:lpstr>
      <vt:lpstr>Scope of Project</vt:lpstr>
      <vt:lpstr>Objectives</vt:lpstr>
      <vt:lpstr>Literature Survey</vt:lpstr>
      <vt:lpstr>Proposed System</vt:lpstr>
      <vt:lpstr>Proposed Outcome</vt:lpstr>
      <vt:lpstr>System Architecture Diagram</vt:lpstr>
      <vt:lpstr>Data Flow Diagrams</vt:lpstr>
      <vt:lpstr>Data Flow Diagrams</vt:lpstr>
      <vt:lpstr>Technical Approach</vt:lpstr>
      <vt:lpstr>Technical Approach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for to determine IQ using Brain image &amp; Test Solving Ability </dc:title>
  <dc:creator>AAC Sharjah</dc:creator>
  <cp:lastModifiedBy>Microsoft account</cp:lastModifiedBy>
  <cp:revision>321</cp:revision>
  <dcterms:created xsi:type="dcterms:W3CDTF">2018-08-21T10:52:21Z</dcterms:created>
  <dcterms:modified xsi:type="dcterms:W3CDTF">2025-09-19T09:01:51Z</dcterms:modified>
</cp:coreProperties>
</file>