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2" r:id="rId6"/>
    <p:sldId id="260" r:id="rId7"/>
    <p:sldId id="299" r:id="rId8"/>
    <p:sldId id="261"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12" r:id="rId22"/>
    <p:sldId id="330" r:id="rId23"/>
    <p:sldId id="300" r:id="rId24"/>
    <p:sldId id="301" r:id="rId25"/>
    <p:sldId id="264" r:id="rId26"/>
    <p:sldId id="302" r:id="rId27"/>
    <p:sldId id="303" r:id="rId28"/>
    <p:sldId id="304" r:id="rId29"/>
    <p:sldId id="305" r:id="rId30"/>
    <p:sldId id="306" r:id="rId31"/>
    <p:sldId id="307" r:id="rId32"/>
    <p:sldId id="30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7A101-7336-4B96-AC06-9E64305095A7}" type="datetimeFigureOut">
              <a:rPr lang="en-US" smtClean="0"/>
              <a:t>10/3/24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74A7B-6E9F-4709-85F6-AC8A0B924E5D}" type="slidenum">
              <a:rPr lang="en-US" smtClean="0"/>
              <a:t>‹#›</a:t>
            </a:fld>
            <a:endParaRPr lang="en-US"/>
          </a:p>
        </p:txBody>
      </p:sp>
    </p:spTree>
    <p:extLst>
      <p:ext uri="{BB962C8B-B14F-4D97-AF65-F5344CB8AC3E}">
        <p14:creationId xmlns:p14="http://schemas.microsoft.com/office/powerpoint/2010/main" val="3335677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19C23F-7030-4F04-BDFA-BEDC11E03CB5}" type="slidenum">
              <a:rPr lang="en-US" altLang="en-US" sz="1200">
                <a:latin typeface="Tahoma" panose="020B0604030504040204" pitchFamily="34" charset="0"/>
              </a:rPr>
              <a:pPr/>
              <a:t>23</a:t>
            </a:fld>
            <a:endParaRPr lang="en-US" altLang="en-US" sz="1200">
              <a:latin typeface="Tahoma" panose="020B0604030504040204" pitchFamily="3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9423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619AFC-EA05-4735-BC68-9B79599EEAC0}" type="slidenum">
              <a:rPr lang="en-US" altLang="en-US" sz="1200">
                <a:latin typeface="Tahoma" panose="020B0604030504040204" pitchFamily="34" charset="0"/>
              </a:rPr>
              <a:pPr/>
              <a:t>24</a:t>
            </a:fld>
            <a:endParaRPr lang="en-US" altLang="en-US" sz="1200">
              <a:latin typeface="Tahoma" panose="020B0604030504040204"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229289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Queue</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AEF8-2B0B-4D01-878D-7E3E188D5E9C}"/>
              </a:ext>
            </a:extLst>
          </p:cNvPr>
          <p:cNvSpPr>
            <a:spLocks noGrp="1"/>
          </p:cNvSpPr>
          <p:nvPr>
            <p:ph type="title"/>
          </p:nvPr>
        </p:nvSpPr>
        <p:spPr/>
        <p:txBody>
          <a:bodyPr/>
          <a:lstStyle/>
          <a:p>
            <a:r>
              <a:rPr lang="en-US" dirty="0" err="1"/>
              <a:t>q.h</a:t>
            </a:r>
            <a:endParaRPr lang="en-IN" dirty="0"/>
          </a:p>
        </p:txBody>
      </p:sp>
      <p:sp>
        <p:nvSpPr>
          <p:cNvPr id="3" name="Content Placeholder 2">
            <a:extLst>
              <a:ext uri="{FF2B5EF4-FFF2-40B4-BE49-F238E27FC236}">
                <a16:creationId xmlns:a16="http://schemas.microsoft.com/office/drawing/2014/main" id="{0BD09412-A074-414B-9321-3CBD38C1EB6A}"/>
              </a:ext>
            </a:extLst>
          </p:cNvPr>
          <p:cNvSpPr>
            <a:spLocks noGrp="1"/>
          </p:cNvSpPr>
          <p:nvPr>
            <p:ph idx="1"/>
          </p:nvPr>
        </p:nvSpPr>
        <p:spPr/>
        <p:txBody>
          <a:bodyPr>
            <a:normAutofit fontScale="77500" lnSpcReduction="20000"/>
          </a:bodyPr>
          <a:lstStyle/>
          <a:p>
            <a:pPr marL="0" indent="0">
              <a:buNone/>
            </a:pPr>
            <a:r>
              <a:rPr lang="en-IN" dirty="0"/>
              <a:t>#define N 16</a:t>
            </a:r>
          </a:p>
          <a:p>
            <a:pPr marL="0" indent="0">
              <a:buNone/>
            </a:pPr>
            <a:r>
              <a:rPr lang="en-IN" dirty="0"/>
              <a:t>typedef struct queue {</a:t>
            </a:r>
          </a:p>
          <a:p>
            <a:pPr marL="0" indent="0">
              <a:buNone/>
            </a:pPr>
            <a:r>
              <a:rPr lang="en-IN" dirty="0"/>
              <a:t>	char *</a:t>
            </a:r>
            <a:r>
              <a:rPr lang="en-IN" dirty="0" err="1"/>
              <a:t>arr</a:t>
            </a:r>
            <a:r>
              <a:rPr lang="en-IN" dirty="0"/>
              <a:t>[N];</a:t>
            </a:r>
          </a:p>
          <a:p>
            <a:pPr marL="0" indent="0">
              <a:buNone/>
            </a:pPr>
            <a:r>
              <a:rPr lang="en-IN" dirty="0"/>
              <a:t>	int count, front, rear;</a:t>
            </a:r>
          </a:p>
          <a:p>
            <a:pPr marL="0" indent="0">
              <a:buNone/>
            </a:pPr>
            <a:r>
              <a:rPr lang="en-IN" dirty="0"/>
              <a:t>}queue; </a:t>
            </a:r>
          </a:p>
          <a:p>
            <a:pPr marL="0" indent="0">
              <a:buNone/>
            </a:pPr>
            <a:r>
              <a:rPr lang="en-IN" dirty="0"/>
              <a:t>void </a:t>
            </a:r>
            <a:r>
              <a:rPr lang="en-IN" dirty="0" err="1"/>
              <a:t>qinit</a:t>
            </a:r>
            <a:r>
              <a:rPr lang="en-IN" dirty="0"/>
              <a:t>(queue *q);</a:t>
            </a:r>
          </a:p>
          <a:p>
            <a:pPr marL="0" indent="0">
              <a:buNone/>
            </a:pPr>
            <a:r>
              <a:rPr lang="en-IN" dirty="0"/>
              <a:t>void enqueue(queue *q, char *name);</a:t>
            </a:r>
          </a:p>
          <a:p>
            <a:pPr marL="0" indent="0">
              <a:buNone/>
            </a:pPr>
            <a:r>
              <a:rPr lang="en-IN" dirty="0"/>
              <a:t>char *dequeue(queue *q);</a:t>
            </a:r>
          </a:p>
          <a:p>
            <a:pPr marL="0" indent="0">
              <a:buNone/>
            </a:pPr>
            <a:r>
              <a:rPr lang="en-IN" dirty="0"/>
              <a:t>int </a:t>
            </a:r>
            <a:r>
              <a:rPr lang="en-IN" dirty="0" err="1"/>
              <a:t>isqempty</a:t>
            </a:r>
            <a:r>
              <a:rPr lang="en-IN" dirty="0"/>
              <a:t>(queue *q);</a:t>
            </a:r>
          </a:p>
          <a:p>
            <a:pPr marL="0" indent="0">
              <a:buNone/>
            </a:pPr>
            <a:r>
              <a:rPr lang="en-IN" dirty="0"/>
              <a:t>int </a:t>
            </a:r>
            <a:r>
              <a:rPr lang="en-IN" dirty="0" err="1"/>
              <a:t>isqfull</a:t>
            </a:r>
            <a:r>
              <a:rPr lang="en-IN" dirty="0"/>
              <a:t>(queue *q);</a:t>
            </a:r>
          </a:p>
          <a:p>
            <a:pPr marL="0" indent="0">
              <a:buNone/>
            </a:pPr>
            <a:r>
              <a:rPr lang="en-IN" dirty="0"/>
              <a:t>void </a:t>
            </a:r>
            <a:r>
              <a:rPr lang="en-IN" dirty="0" err="1"/>
              <a:t>printq</a:t>
            </a:r>
            <a:r>
              <a:rPr lang="en-IN" dirty="0"/>
              <a:t>(queue *q);</a:t>
            </a:r>
          </a:p>
        </p:txBody>
      </p:sp>
    </p:spTree>
    <p:extLst>
      <p:ext uri="{BB962C8B-B14F-4D97-AF65-F5344CB8AC3E}">
        <p14:creationId xmlns:p14="http://schemas.microsoft.com/office/powerpoint/2010/main" val="155001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E7A8-0D23-4C61-A434-E7F657732A85}"/>
              </a:ext>
            </a:extLst>
          </p:cNvPr>
          <p:cNvSpPr>
            <a:spLocks noGrp="1"/>
          </p:cNvSpPr>
          <p:nvPr>
            <p:ph type="title"/>
          </p:nvPr>
        </p:nvSpPr>
        <p:spPr/>
        <p:txBody>
          <a:bodyPr/>
          <a:lstStyle/>
          <a:p>
            <a:r>
              <a:rPr lang="en-US" dirty="0" err="1"/>
              <a:t>q.c</a:t>
            </a:r>
            <a:endParaRPr lang="en-IN" dirty="0"/>
          </a:p>
        </p:txBody>
      </p:sp>
      <p:sp>
        <p:nvSpPr>
          <p:cNvPr id="3" name="Content Placeholder 2">
            <a:extLst>
              <a:ext uri="{FF2B5EF4-FFF2-40B4-BE49-F238E27FC236}">
                <a16:creationId xmlns:a16="http://schemas.microsoft.com/office/drawing/2014/main" id="{6D13AEE5-ACEB-4991-8055-48C0AD746E67}"/>
              </a:ext>
            </a:extLst>
          </p:cNvPr>
          <p:cNvSpPr>
            <a:spLocks noGrp="1"/>
          </p:cNvSpPr>
          <p:nvPr>
            <p:ph idx="1"/>
          </p:nvPr>
        </p:nvSpPr>
        <p:spPr/>
        <p:txBody>
          <a:bodyPr>
            <a:normAutofit lnSpcReduction="10000"/>
          </a:bodyPr>
          <a:lstStyle/>
          <a:p>
            <a:pPr marL="0" indent="0">
              <a:buNone/>
            </a:pPr>
            <a:r>
              <a:rPr lang="en-IN" dirty="0"/>
              <a:t>#include &lt;</a:t>
            </a:r>
            <a:r>
              <a:rPr lang="en-IN" dirty="0" err="1"/>
              <a:t>stdlib.h</a:t>
            </a:r>
            <a:r>
              <a:rPr lang="en-IN" dirty="0"/>
              <a:t>&gt;</a:t>
            </a:r>
          </a:p>
          <a:p>
            <a:pPr marL="0" indent="0">
              <a:buNone/>
            </a:pPr>
            <a:r>
              <a:rPr lang="en-IN" dirty="0"/>
              <a:t>#include &lt;</a:t>
            </a:r>
            <a:r>
              <a:rPr lang="en-IN" dirty="0" err="1"/>
              <a:t>stdio.h</a:t>
            </a:r>
            <a:r>
              <a:rPr lang="en-IN" dirty="0"/>
              <a:t>&gt;</a:t>
            </a:r>
          </a:p>
          <a:p>
            <a:pPr marL="0" indent="0">
              <a:buNone/>
            </a:pPr>
            <a:r>
              <a:rPr lang="en-IN" dirty="0"/>
              <a:t>#include &lt;</a:t>
            </a:r>
            <a:r>
              <a:rPr lang="en-IN" dirty="0" err="1"/>
              <a:t>string.h</a:t>
            </a:r>
            <a:r>
              <a:rPr lang="en-IN" dirty="0"/>
              <a:t>&gt;</a:t>
            </a:r>
          </a:p>
          <a:p>
            <a:pPr marL="0" indent="0">
              <a:buNone/>
            </a:pPr>
            <a:r>
              <a:rPr lang="en-IN" dirty="0"/>
              <a:t>#include "</a:t>
            </a:r>
            <a:r>
              <a:rPr lang="en-IN" dirty="0" err="1"/>
              <a:t>q.h</a:t>
            </a:r>
            <a:r>
              <a:rPr lang="en-IN" dirty="0"/>
              <a:t>"</a:t>
            </a:r>
          </a:p>
          <a:p>
            <a:pPr marL="0" indent="0">
              <a:buNone/>
            </a:pPr>
            <a:endParaRPr lang="en-IN" dirty="0"/>
          </a:p>
          <a:p>
            <a:pPr marL="0" indent="0">
              <a:buNone/>
            </a:pPr>
            <a:r>
              <a:rPr lang="en-IN" dirty="0"/>
              <a:t>void </a:t>
            </a:r>
            <a:r>
              <a:rPr lang="en-IN" dirty="0" err="1"/>
              <a:t>qinit</a:t>
            </a:r>
            <a:r>
              <a:rPr lang="en-IN" dirty="0"/>
              <a:t>(queue *q){</a:t>
            </a:r>
          </a:p>
          <a:p>
            <a:pPr marL="0" indent="0">
              <a:buNone/>
            </a:pPr>
            <a:r>
              <a:rPr lang="en-IN" dirty="0"/>
              <a:t>	q-&gt;front= q-&gt;rear = q-&gt;count = 0;</a:t>
            </a:r>
          </a:p>
          <a:p>
            <a:pPr marL="0" indent="0">
              <a:buNone/>
            </a:pPr>
            <a:r>
              <a:rPr lang="en-IN" dirty="0"/>
              <a:t>}</a:t>
            </a:r>
          </a:p>
        </p:txBody>
      </p:sp>
    </p:spTree>
    <p:extLst>
      <p:ext uri="{BB962C8B-B14F-4D97-AF65-F5344CB8AC3E}">
        <p14:creationId xmlns:p14="http://schemas.microsoft.com/office/powerpoint/2010/main" val="166324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1BD8-CEF2-4167-981C-4B5EFC81C3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38CA9C-76C3-4F07-8CC8-A1C657A64551}"/>
              </a:ext>
            </a:extLst>
          </p:cNvPr>
          <p:cNvSpPr>
            <a:spLocks noGrp="1"/>
          </p:cNvSpPr>
          <p:nvPr>
            <p:ph idx="1"/>
          </p:nvPr>
        </p:nvSpPr>
        <p:spPr/>
        <p:txBody>
          <a:bodyPr/>
          <a:lstStyle/>
          <a:p>
            <a:pPr marL="0" indent="0">
              <a:buNone/>
            </a:pPr>
            <a:r>
              <a:rPr lang="en-IN" dirty="0"/>
              <a:t>void enqueue(queue *q, char *name){</a:t>
            </a:r>
          </a:p>
          <a:p>
            <a:pPr marL="0" indent="0">
              <a:buNone/>
            </a:pPr>
            <a:r>
              <a:rPr lang="en-IN" dirty="0"/>
              <a:t>	q-&gt;</a:t>
            </a:r>
            <a:r>
              <a:rPr lang="en-IN" dirty="0" err="1"/>
              <a:t>arr</a:t>
            </a:r>
            <a:r>
              <a:rPr lang="en-IN" dirty="0"/>
              <a:t>[q-&gt;rear] = malloc(</a:t>
            </a:r>
            <a:r>
              <a:rPr lang="en-IN" dirty="0" err="1"/>
              <a:t>strlen</a:t>
            </a:r>
            <a:r>
              <a:rPr lang="en-IN" dirty="0"/>
              <a:t>(name) + 1);</a:t>
            </a:r>
          </a:p>
          <a:p>
            <a:pPr marL="0" indent="0">
              <a:buNone/>
            </a:pPr>
            <a:r>
              <a:rPr lang="en-IN" dirty="0"/>
              <a:t>	</a:t>
            </a:r>
            <a:r>
              <a:rPr lang="en-IN" dirty="0" err="1"/>
              <a:t>strcpy</a:t>
            </a:r>
            <a:r>
              <a:rPr lang="en-IN" dirty="0"/>
              <a:t>(q-&gt;</a:t>
            </a:r>
            <a:r>
              <a:rPr lang="en-IN" dirty="0" err="1"/>
              <a:t>arr</a:t>
            </a:r>
            <a:r>
              <a:rPr lang="en-IN" dirty="0"/>
              <a:t>[q-&gt;rear], name);</a:t>
            </a:r>
          </a:p>
          <a:p>
            <a:pPr marL="0" indent="0">
              <a:buNone/>
            </a:pPr>
            <a:r>
              <a:rPr lang="en-IN" dirty="0"/>
              <a:t>	q-&gt;rear = ((q-&gt;rear) + 1) % N;</a:t>
            </a:r>
          </a:p>
          <a:p>
            <a:pPr marL="0" indent="0">
              <a:buNone/>
            </a:pPr>
            <a:r>
              <a:rPr lang="en-IN" dirty="0"/>
              <a:t>	(q-&gt;count)++;</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2958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9CD2-BE5D-4AF8-B12C-52028673A7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9D678F-EF44-4EC4-AFA5-07C93CE4EBD6}"/>
              </a:ext>
            </a:extLst>
          </p:cNvPr>
          <p:cNvSpPr>
            <a:spLocks noGrp="1"/>
          </p:cNvSpPr>
          <p:nvPr>
            <p:ph idx="1"/>
          </p:nvPr>
        </p:nvSpPr>
        <p:spPr/>
        <p:txBody>
          <a:bodyPr/>
          <a:lstStyle/>
          <a:p>
            <a:pPr marL="0" indent="0">
              <a:buNone/>
            </a:pPr>
            <a:r>
              <a:rPr lang="en-IN" dirty="0"/>
              <a:t>char *dequeue(queue *q){</a:t>
            </a:r>
          </a:p>
          <a:p>
            <a:pPr marL="0" indent="0">
              <a:buNone/>
            </a:pPr>
            <a:r>
              <a:rPr lang="en-IN" dirty="0"/>
              <a:t>	char *</a:t>
            </a:r>
            <a:r>
              <a:rPr lang="en-IN" dirty="0" err="1"/>
              <a:t>tmp</a:t>
            </a:r>
            <a:r>
              <a:rPr lang="en-IN" dirty="0"/>
              <a:t> = q-&gt;</a:t>
            </a:r>
            <a:r>
              <a:rPr lang="en-IN" dirty="0" err="1"/>
              <a:t>arr</a:t>
            </a:r>
            <a:r>
              <a:rPr lang="en-IN" dirty="0"/>
              <a:t>[q-&gt;front];</a:t>
            </a:r>
          </a:p>
          <a:p>
            <a:pPr marL="0" indent="0">
              <a:buNone/>
            </a:pPr>
            <a:r>
              <a:rPr lang="en-IN" dirty="0"/>
              <a:t>	q-&gt;front = ((q-&gt;front) + 1) % N;</a:t>
            </a:r>
          </a:p>
          <a:p>
            <a:pPr marL="0" indent="0">
              <a:buNone/>
            </a:pPr>
            <a:r>
              <a:rPr lang="en-IN" dirty="0"/>
              <a:t>	(q-&gt;count)--;</a:t>
            </a:r>
          </a:p>
          <a:p>
            <a:pPr marL="0" indent="0">
              <a:buNone/>
            </a:pPr>
            <a:r>
              <a:rPr lang="en-IN" dirty="0"/>
              <a:t>	return </a:t>
            </a:r>
            <a:r>
              <a:rPr lang="en-IN" dirty="0" err="1"/>
              <a:t>tmp</a:t>
            </a:r>
            <a:r>
              <a:rPr lang="en-IN" dirty="0"/>
              <a:t>;</a:t>
            </a:r>
          </a:p>
          <a:p>
            <a:pPr marL="0" indent="0">
              <a:buNone/>
            </a:pPr>
            <a:r>
              <a:rPr lang="en-IN" dirty="0"/>
              <a:t>}</a:t>
            </a:r>
          </a:p>
        </p:txBody>
      </p:sp>
    </p:spTree>
    <p:extLst>
      <p:ext uri="{BB962C8B-B14F-4D97-AF65-F5344CB8AC3E}">
        <p14:creationId xmlns:p14="http://schemas.microsoft.com/office/powerpoint/2010/main" val="143630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EC23-158D-4295-A083-F20C834D13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955778-899C-4B9C-A6C4-C39C854AFF37}"/>
              </a:ext>
            </a:extLst>
          </p:cNvPr>
          <p:cNvSpPr>
            <a:spLocks noGrp="1"/>
          </p:cNvSpPr>
          <p:nvPr>
            <p:ph idx="1"/>
          </p:nvPr>
        </p:nvSpPr>
        <p:spPr/>
        <p:txBody>
          <a:bodyPr/>
          <a:lstStyle/>
          <a:p>
            <a:pPr marL="0" indent="0">
              <a:buNone/>
            </a:pPr>
            <a:r>
              <a:rPr lang="en-IN" dirty="0"/>
              <a:t>int </a:t>
            </a:r>
            <a:r>
              <a:rPr lang="en-IN" dirty="0" err="1"/>
              <a:t>isqempty</a:t>
            </a:r>
            <a:r>
              <a:rPr lang="en-IN" dirty="0"/>
              <a:t>(queue *q){</a:t>
            </a:r>
          </a:p>
          <a:p>
            <a:pPr marL="0" indent="0">
              <a:buNone/>
            </a:pPr>
            <a:r>
              <a:rPr lang="en-IN" dirty="0"/>
              <a:t>	return q-&gt;count == 0;</a:t>
            </a:r>
          </a:p>
          <a:p>
            <a:pPr marL="0" indent="0">
              <a:buNone/>
            </a:pPr>
            <a:r>
              <a:rPr lang="en-IN" dirty="0"/>
              <a:t>}</a:t>
            </a:r>
          </a:p>
          <a:p>
            <a:pPr marL="0" indent="0">
              <a:buNone/>
            </a:pPr>
            <a:endParaRPr lang="en-IN" dirty="0"/>
          </a:p>
          <a:p>
            <a:pPr marL="0" indent="0">
              <a:buNone/>
            </a:pPr>
            <a:r>
              <a:rPr lang="en-IN" dirty="0"/>
              <a:t>int </a:t>
            </a:r>
            <a:r>
              <a:rPr lang="en-IN" dirty="0" err="1"/>
              <a:t>isqfull</a:t>
            </a:r>
            <a:r>
              <a:rPr lang="en-IN" dirty="0"/>
              <a:t>(queue *q){</a:t>
            </a:r>
          </a:p>
          <a:p>
            <a:pPr marL="0" indent="0">
              <a:buNone/>
            </a:pPr>
            <a:r>
              <a:rPr lang="en-IN" dirty="0"/>
              <a:t>	return q-&gt;count == N;</a:t>
            </a:r>
          </a:p>
          <a:p>
            <a:pPr marL="0" indent="0">
              <a:buNone/>
            </a:pPr>
            <a:r>
              <a:rPr lang="en-IN" dirty="0"/>
              <a:t>}</a:t>
            </a:r>
          </a:p>
        </p:txBody>
      </p:sp>
    </p:spTree>
    <p:extLst>
      <p:ext uri="{BB962C8B-B14F-4D97-AF65-F5344CB8AC3E}">
        <p14:creationId xmlns:p14="http://schemas.microsoft.com/office/powerpoint/2010/main" val="299759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C793-A283-45AD-BFE0-6966FFAA8C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F37910-41AE-45BF-9DE4-D9A80FBAFEE3}"/>
              </a:ext>
            </a:extLst>
          </p:cNvPr>
          <p:cNvSpPr>
            <a:spLocks noGrp="1"/>
          </p:cNvSpPr>
          <p:nvPr>
            <p:ph idx="1"/>
          </p:nvPr>
        </p:nvSpPr>
        <p:spPr/>
        <p:txBody>
          <a:bodyPr>
            <a:normAutofit fontScale="85000" lnSpcReduction="20000"/>
          </a:bodyPr>
          <a:lstStyle/>
          <a:p>
            <a:pPr marL="0" indent="0">
              <a:buNone/>
            </a:pPr>
            <a:r>
              <a:rPr lang="en-IN" dirty="0"/>
              <a:t>void </a:t>
            </a:r>
            <a:r>
              <a:rPr lang="en-IN" dirty="0" err="1"/>
              <a:t>printq</a:t>
            </a:r>
            <a:r>
              <a:rPr lang="en-IN" dirty="0"/>
              <a:t>(queue *q){</a:t>
            </a:r>
          </a:p>
          <a:p>
            <a:pPr marL="0" indent="0">
              <a:buNone/>
            </a:pPr>
            <a:r>
              <a:rPr lang="en-IN" dirty="0"/>
              <a:t>	int x;</a:t>
            </a:r>
          </a:p>
          <a:p>
            <a:pPr marL="0" indent="0">
              <a:buNone/>
            </a:pPr>
            <a:r>
              <a:rPr lang="en-IN" dirty="0"/>
              <a:t>	</a:t>
            </a:r>
            <a:r>
              <a:rPr lang="en-IN" dirty="0" err="1"/>
              <a:t>printf</a:t>
            </a:r>
            <a:r>
              <a:rPr lang="en-IN" dirty="0"/>
              <a:t>("[ ");</a:t>
            </a:r>
          </a:p>
          <a:p>
            <a:pPr marL="0" indent="0">
              <a:buNone/>
            </a:pPr>
            <a:r>
              <a:rPr lang="en-IN" dirty="0"/>
              <a:t>	//for(x = 0; x &lt; q-&gt;count; x++) {</a:t>
            </a:r>
          </a:p>
          <a:p>
            <a:pPr marL="0" indent="0">
              <a:buNone/>
            </a:pPr>
            <a:r>
              <a:rPr lang="en-IN" dirty="0"/>
              <a:t>		//</a:t>
            </a:r>
            <a:r>
              <a:rPr lang="en-IN" dirty="0" err="1"/>
              <a:t>printf</a:t>
            </a:r>
            <a:r>
              <a:rPr lang="en-IN" dirty="0"/>
              <a:t>("%s ", q-&gt;</a:t>
            </a:r>
            <a:r>
              <a:rPr lang="en-IN" dirty="0" err="1"/>
              <a:t>arr</a:t>
            </a:r>
            <a:r>
              <a:rPr lang="en-IN" dirty="0"/>
              <a:t>[(x + q-&gt;</a:t>
            </a:r>
            <a:r>
              <a:rPr lang="en-IN" dirty="0" err="1"/>
              <a:t>i</a:t>
            </a:r>
            <a:r>
              <a:rPr lang="en-IN" dirty="0"/>
              <a:t>) % N]);</a:t>
            </a:r>
          </a:p>
          <a:p>
            <a:pPr marL="0" indent="0">
              <a:buNone/>
            </a:pPr>
            <a:r>
              <a:rPr lang="en-IN" dirty="0"/>
              <a:t>		for(x = q-&gt;j ; x != q-&gt;</a:t>
            </a:r>
            <a:r>
              <a:rPr lang="en-IN" dirty="0" err="1"/>
              <a:t>i</a:t>
            </a:r>
            <a:r>
              <a:rPr lang="en-IN" dirty="0"/>
              <a:t>;  x = (x + 1)  % N) {</a:t>
            </a:r>
          </a:p>
          <a:p>
            <a:pPr marL="0" indent="0">
              <a:buNone/>
            </a:pPr>
            <a:r>
              <a:rPr lang="en-IN" dirty="0"/>
              <a:t>		</a:t>
            </a:r>
            <a:r>
              <a:rPr lang="en-IN" dirty="0" err="1"/>
              <a:t>printf</a:t>
            </a:r>
            <a:r>
              <a:rPr lang="en-IN" dirty="0"/>
              <a:t>("%s ", q-&gt;</a:t>
            </a:r>
            <a:r>
              <a:rPr lang="en-IN" dirty="0" err="1"/>
              <a:t>arr</a:t>
            </a:r>
            <a:r>
              <a:rPr lang="en-IN" dirty="0"/>
              <a:t>[x]);</a:t>
            </a:r>
          </a:p>
          <a:p>
            <a:pPr marL="0" indent="0">
              <a:buNone/>
            </a:pPr>
            <a:r>
              <a:rPr lang="en-IN" dirty="0"/>
              <a:t>		}</a:t>
            </a:r>
          </a:p>
          <a:p>
            <a:pPr marL="0" indent="0">
              <a:buNone/>
            </a:pPr>
            <a:r>
              <a:rPr lang="en-IN" dirty="0"/>
              <a:t>	</a:t>
            </a:r>
            <a:r>
              <a:rPr lang="en-IN" dirty="0" err="1"/>
              <a:t>printf</a:t>
            </a:r>
            <a:r>
              <a:rPr lang="en-IN" dirty="0"/>
              <a:t>("] \n");</a:t>
            </a:r>
          </a:p>
          <a:p>
            <a:pPr marL="0" indent="0">
              <a:buNone/>
            </a:pPr>
            <a:r>
              <a:rPr lang="en-IN" dirty="0"/>
              <a:t>}</a:t>
            </a:r>
          </a:p>
        </p:txBody>
      </p:sp>
    </p:spTree>
    <p:extLst>
      <p:ext uri="{BB962C8B-B14F-4D97-AF65-F5344CB8AC3E}">
        <p14:creationId xmlns:p14="http://schemas.microsoft.com/office/powerpoint/2010/main" val="4294796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5A69-4817-4AAD-8159-AF687E5922B9}"/>
              </a:ext>
            </a:extLst>
          </p:cNvPr>
          <p:cNvSpPr>
            <a:spLocks noGrp="1"/>
          </p:cNvSpPr>
          <p:nvPr>
            <p:ph type="title"/>
          </p:nvPr>
        </p:nvSpPr>
        <p:spPr/>
        <p:txBody>
          <a:bodyPr/>
          <a:lstStyle/>
          <a:p>
            <a:r>
              <a:rPr lang="en-US" dirty="0" err="1"/>
              <a:t>prog.c</a:t>
            </a:r>
            <a:endParaRPr lang="en-IN" dirty="0"/>
          </a:p>
        </p:txBody>
      </p:sp>
      <p:sp>
        <p:nvSpPr>
          <p:cNvPr id="3" name="Content Placeholder 2">
            <a:extLst>
              <a:ext uri="{FF2B5EF4-FFF2-40B4-BE49-F238E27FC236}">
                <a16:creationId xmlns:a16="http://schemas.microsoft.com/office/drawing/2014/main" id="{CB3AD743-37AE-4309-BA79-5C072F08D796}"/>
              </a:ext>
            </a:extLst>
          </p:cNvPr>
          <p:cNvSpPr>
            <a:spLocks noGrp="1"/>
          </p:cNvSpPr>
          <p:nvPr>
            <p:ph idx="1"/>
          </p:nvPr>
        </p:nvSpPr>
        <p:spPr>
          <a:xfrm>
            <a:off x="457200" y="1600200"/>
            <a:ext cx="8458200" cy="4525963"/>
          </a:xfrm>
        </p:spPr>
        <p:txBody>
          <a:bodyPr>
            <a:normAutofit fontScale="92500" lnSpcReduction="20000"/>
          </a:bodyPr>
          <a:lstStyle/>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a:t>#include "</a:t>
            </a:r>
            <a:r>
              <a:rPr lang="en-IN" dirty="0" err="1"/>
              <a:t>q.h</a:t>
            </a:r>
            <a:r>
              <a:rPr lang="en-IN" dirty="0"/>
              <a:t>"</a:t>
            </a:r>
          </a:p>
          <a:p>
            <a:pPr marL="0" indent="0">
              <a:buNone/>
            </a:pPr>
            <a:r>
              <a:rPr lang="en-IN" dirty="0"/>
              <a:t>int </a:t>
            </a:r>
            <a:r>
              <a:rPr lang="en-IN" dirty="0" err="1"/>
              <a:t>printmenu</a:t>
            </a:r>
            <a:r>
              <a:rPr lang="en-IN" dirty="0"/>
              <a:t>() {</a:t>
            </a:r>
          </a:p>
          <a:p>
            <a:pPr marL="0" indent="0">
              <a:buNone/>
            </a:pPr>
            <a:r>
              <a:rPr lang="en-IN" dirty="0"/>
              <a:t>	int choice;</a:t>
            </a:r>
          </a:p>
          <a:p>
            <a:pPr marL="0" indent="0">
              <a:buNone/>
            </a:pPr>
            <a:r>
              <a:rPr lang="en-IN" dirty="0"/>
              <a:t>	</a:t>
            </a:r>
            <a:r>
              <a:rPr lang="en-IN" dirty="0" err="1"/>
              <a:t>printf</a:t>
            </a:r>
            <a:r>
              <a:rPr lang="en-IN" dirty="0"/>
              <a:t>("1. enqueue \n2. dequeue \n3. exit \n");</a:t>
            </a:r>
          </a:p>
          <a:p>
            <a:pPr marL="0" indent="0">
              <a:buNone/>
            </a:pPr>
            <a:r>
              <a:rPr lang="en-IN" dirty="0"/>
              <a:t>	</a:t>
            </a:r>
            <a:r>
              <a:rPr lang="en-IN" dirty="0" err="1"/>
              <a:t>scanf</a:t>
            </a:r>
            <a:r>
              <a:rPr lang="en-IN" dirty="0"/>
              <a:t>("%</a:t>
            </a:r>
            <a:r>
              <a:rPr lang="en-IN" dirty="0" err="1"/>
              <a:t>d",&amp;choice</a:t>
            </a:r>
            <a:r>
              <a:rPr lang="en-IN" dirty="0"/>
              <a:t>);	</a:t>
            </a:r>
          </a:p>
          <a:p>
            <a:pPr marL="0" indent="0">
              <a:buNone/>
            </a:pPr>
            <a:r>
              <a:rPr lang="en-IN" dirty="0"/>
              <a:t>           return choice;</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6329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1552-886D-4962-9A66-300B93AC9C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236B55-E810-4704-AB60-6EAD9543475F}"/>
              </a:ext>
            </a:extLst>
          </p:cNvPr>
          <p:cNvSpPr>
            <a:spLocks noGrp="1"/>
          </p:cNvSpPr>
          <p:nvPr>
            <p:ph idx="1"/>
          </p:nvPr>
        </p:nvSpPr>
        <p:spPr/>
        <p:txBody>
          <a:bodyPr/>
          <a:lstStyle/>
          <a:p>
            <a:pPr marL="0" indent="0">
              <a:buNone/>
            </a:pPr>
            <a:r>
              <a:rPr lang="en-IN" dirty="0"/>
              <a:t>int main() {</a:t>
            </a:r>
          </a:p>
          <a:p>
            <a:pPr marL="0" indent="0">
              <a:buNone/>
            </a:pPr>
            <a:r>
              <a:rPr lang="en-IN" dirty="0"/>
              <a:t>	queue q;</a:t>
            </a:r>
          </a:p>
          <a:p>
            <a:pPr marL="0" indent="0">
              <a:buNone/>
            </a:pPr>
            <a:r>
              <a:rPr lang="en-IN" dirty="0"/>
              <a:t>	char name[16];</a:t>
            </a:r>
          </a:p>
          <a:p>
            <a:pPr marL="0" indent="0">
              <a:buNone/>
            </a:pPr>
            <a:r>
              <a:rPr lang="en-IN" dirty="0"/>
              <a:t>	int choice;</a:t>
            </a:r>
          </a:p>
          <a:p>
            <a:pPr marL="0" indent="0">
              <a:buNone/>
            </a:pPr>
            <a:r>
              <a:rPr lang="en-IN" dirty="0"/>
              <a:t>	</a:t>
            </a:r>
            <a:r>
              <a:rPr lang="en-IN" dirty="0" err="1"/>
              <a:t>qinit</a:t>
            </a:r>
            <a:r>
              <a:rPr lang="en-IN" dirty="0"/>
              <a:t>(&amp;q);</a:t>
            </a:r>
          </a:p>
          <a:p>
            <a:pPr marL="0" indent="0">
              <a:buNone/>
            </a:pPr>
            <a:r>
              <a:rPr lang="en-IN" dirty="0"/>
              <a:t>	while(1) {</a:t>
            </a:r>
          </a:p>
          <a:p>
            <a:pPr marL="0" indent="0">
              <a:buNone/>
            </a:pPr>
            <a:endParaRPr lang="en-IN" dirty="0"/>
          </a:p>
        </p:txBody>
      </p:sp>
    </p:spTree>
    <p:extLst>
      <p:ext uri="{BB962C8B-B14F-4D97-AF65-F5344CB8AC3E}">
        <p14:creationId xmlns:p14="http://schemas.microsoft.com/office/powerpoint/2010/main" val="275600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F08F-0A79-49A4-939C-EE7E15E620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F55EC8-744E-42C3-BEBD-72B2126D52CD}"/>
              </a:ext>
            </a:extLst>
          </p:cNvPr>
          <p:cNvSpPr>
            <a:spLocks noGrp="1"/>
          </p:cNvSpPr>
          <p:nvPr>
            <p:ph idx="1"/>
          </p:nvPr>
        </p:nvSpPr>
        <p:spPr>
          <a:xfrm>
            <a:off x="457200" y="1600200"/>
            <a:ext cx="8915400" cy="4525963"/>
          </a:xfrm>
        </p:spPr>
        <p:txBody>
          <a:bodyPr>
            <a:normAutofit fontScale="77500" lnSpcReduction="20000"/>
          </a:bodyPr>
          <a:lstStyle/>
          <a:p>
            <a:pPr marL="0" indent="0">
              <a:buNone/>
            </a:pPr>
            <a:r>
              <a:rPr lang="en-IN" dirty="0" err="1"/>
              <a:t>printq</a:t>
            </a:r>
            <a:r>
              <a:rPr lang="en-IN" dirty="0"/>
              <a:t>(&amp;q);</a:t>
            </a:r>
          </a:p>
          <a:p>
            <a:pPr marL="0" indent="0">
              <a:buNone/>
            </a:pPr>
            <a:r>
              <a:rPr lang="en-IN" dirty="0"/>
              <a:t>		choice = </a:t>
            </a:r>
            <a:r>
              <a:rPr lang="en-IN" dirty="0" err="1"/>
              <a:t>printmenu</a:t>
            </a:r>
            <a:r>
              <a:rPr lang="en-IN" dirty="0"/>
              <a:t>();</a:t>
            </a:r>
          </a:p>
          <a:p>
            <a:pPr marL="0" indent="0">
              <a:buNone/>
            </a:pPr>
            <a:r>
              <a:rPr lang="en-IN" dirty="0"/>
              <a:t>		switch(choice) {</a:t>
            </a:r>
          </a:p>
          <a:p>
            <a:pPr marL="0" indent="0">
              <a:buNone/>
            </a:pPr>
            <a:r>
              <a:rPr lang="en-IN" dirty="0"/>
              <a:t>		case 1: /* insert */</a:t>
            </a:r>
          </a:p>
          <a:p>
            <a:pPr marL="0" indent="0">
              <a:buNone/>
            </a:pPr>
            <a:r>
              <a:rPr lang="en-IN" dirty="0"/>
              <a:t>			</a:t>
            </a:r>
            <a:r>
              <a:rPr lang="en-IN" dirty="0" err="1"/>
              <a:t>printf</a:t>
            </a:r>
            <a:r>
              <a:rPr lang="en-IN" dirty="0"/>
              <a:t>("Enter name: \n");</a:t>
            </a:r>
          </a:p>
          <a:p>
            <a:pPr marL="0" indent="0">
              <a:buNone/>
            </a:pPr>
            <a:r>
              <a:rPr lang="en-IN" dirty="0"/>
              <a:t>			</a:t>
            </a:r>
            <a:r>
              <a:rPr lang="en-IN" dirty="0" err="1"/>
              <a:t>scanf</a:t>
            </a:r>
            <a:r>
              <a:rPr lang="en-IN" dirty="0"/>
              <a:t>("%s", name);</a:t>
            </a:r>
          </a:p>
          <a:p>
            <a:pPr marL="0" indent="0">
              <a:buNone/>
            </a:pPr>
            <a:r>
              <a:rPr lang="en-IN" dirty="0"/>
              <a:t>			if(!</a:t>
            </a:r>
            <a:r>
              <a:rPr lang="en-IN" dirty="0" err="1"/>
              <a:t>isqfull</a:t>
            </a:r>
            <a:r>
              <a:rPr lang="en-IN" dirty="0"/>
              <a:t>(&amp;q))</a:t>
            </a:r>
          </a:p>
          <a:p>
            <a:pPr marL="0" indent="0">
              <a:buNone/>
            </a:pPr>
            <a:r>
              <a:rPr lang="en-IN" dirty="0"/>
              <a:t> 				enqueue(&amp;q, name);</a:t>
            </a:r>
          </a:p>
          <a:p>
            <a:pPr marL="0" indent="0">
              <a:buNone/>
            </a:pPr>
            <a:r>
              <a:rPr lang="en-IN" dirty="0"/>
              <a:t>			else</a:t>
            </a:r>
          </a:p>
          <a:p>
            <a:pPr marL="0" indent="0">
              <a:buNone/>
            </a:pPr>
            <a:r>
              <a:rPr lang="en-IN" dirty="0"/>
              <a:t>                                                    </a:t>
            </a:r>
            <a:r>
              <a:rPr lang="en-IN" dirty="0" err="1"/>
              <a:t>printf</a:t>
            </a:r>
            <a:r>
              <a:rPr lang="en-IN" dirty="0"/>
              <a:t>(“Sorry\n");</a:t>
            </a:r>
          </a:p>
          <a:p>
            <a:pPr marL="0" indent="0">
              <a:buNone/>
            </a:pPr>
            <a:r>
              <a:rPr lang="en-IN" dirty="0"/>
              <a:t>			break;</a:t>
            </a:r>
          </a:p>
          <a:p>
            <a:pPr marL="0" indent="0">
              <a:buNone/>
            </a:pPr>
            <a:endParaRPr lang="en-IN" dirty="0"/>
          </a:p>
        </p:txBody>
      </p:sp>
    </p:spTree>
    <p:extLst>
      <p:ext uri="{BB962C8B-B14F-4D97-AF65-F5344CB8AC3E}">
        <p14:creationId xmlns:p14="http://schemas.microsoft.com/office/powerpoint/2010/main" val="289892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7878-D7B4-4ECB-8D2C-AF8C34CFB5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82C88D-530B-4159-8A0F-56DE68F4B7C6}"/>
              </a:ext>
            </a:extLst>
          </p:cNvPr>
          <p:cNvSpPr>
            <a:spLocks noGrp="1"/>
          </p:cNvSpPr>
          <p:nvPr>
            <p:ph idx="1"/>
          </p:nvPr>
        </p:nvSpPr>
        <p:spPr/>
        <p:txBody>
          <a:bodyPr/>
          <a:lstStyle/>
          <a:p>
            <a:pPr marL="0" indent="0">
              <a:buNone/>
            </a:pPr>
            <a:r>
              <a:rPr lang="en-US" dirty="0"/>
              <a:t>case 2: /* dequeue */</a:t>
            </a:r>
          </a:p>
          <a:p>
            <a:pPr marL="0" indent="0">
              <a:buNone/>
            </a:pPr>
            <a:r>
              <a:rPr lang="en-US" dirty="0"/>
              <a:t>	if(!</a:t>
            </a:r>
            <a:r>
              <a:rPr lang="en-US" dirty="0" err="1"/>
              <a:t>isqempty</a:t>
            </a:r>
            <a:r>
              <a:rPr lang="en-US" dirty="0"/>
              <a:t>(&amp;q))</a:t>
            </a:r>
          </a:p>
          <a:p>
            <a:pPr marL="0" indent="0" algn="ctr">
              <a:buNone/>
            </a:pPr>
            <a:r>
              <a:rPr lang="en-US" dirty="0"/>
              <a:t>	 </a:t>
            </a:r>
            <a:r>
              <a:rPr lang="en-US" dirty="0" err="1"/>
              <a:t>printf</a:t>
            </a:r>
            <a:r>
              <a:rPr lang="en-US" dirty="0"/>
              <a:t>(“Patient name: %s \n",        dequeue(&amp;q));</a:t>
            </a:r>
          </a:p>
          <a:p>
            <a:pPr marL="0" indent="0">
              <a:buNone/>
            </a:pPr>
            <a:r>
              <a:rPr lang="en-US" dirty="0"/>
              <a:t>	else</a:t>
            </a:r>
          </a:p>
          <a:p>
            <a:pPr marL="0" indent="0" algn="ctr">
              <a:buNone/>
            </a:pPr>
            <a:r>
              <a:rPr lang="en-US" dirty="0"/>
              <a:t>	     </a:t>
            </a:r>
            <a:r>
              <a:rPr lang="en-US" dirty="0" err="1"/>
              <a:t>printf</a:t>
            </a:r>
            <a:r>
              <a:rPr lang="en-US" dirty="0"/>
              <a:t>("No more patients\n");</a:t>
            </a:r>
          </a:p>
          <a:p>
            <a:pPr marL="0" indent="0">
              <a:buNone/>
            </a:pPr>
            <a:r>
              <a:rPr lang="en-US" dirty="0"/>
              <a:t>			break;</a:t>
            </a:r>
          </a:p>
          <a:p>
            <a:pPr marL="0" indent="0">
              <a:buNone/>
            </a:pPr>
            <a:endParaRPr lang="en-IN" dirty="0"/>
          </a:p>
        </p:txBody>
      </p:sp>
    </p:spTree>
    <p:extLst>
      <p:ext uri="{BB962C8B-B14F-4D97-AF65-F5344CB8AC3E}">
        <p14:creationId xmlns:p14="http://schemas.microsoft.com/office/powerpoint/2010/main" val="413883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ADT QUEUE</a:t>
            </a:r>
          </a:p>
        </p:txBody>
      </p:sp>
      <p:sp>
        <p:nvSpPr>
          <p:cNvPr id="3" name="Content Placeholder 2"/>
          <p:cNvSpPr>
            <a:spLocks noGrp="1"/>
          </p:cNvSpPr>
          <p:nvPr>
            <p:ph idx="1"/>
          </p:nvPr>
        </p:nvSpPr>
        <p:spPr/>
        <p:txBody>
          <a:bodyPr>
            <a:normAutofit fontScale="92500" lnSpcReduction="20000"/>
          </a:bodyPr>
          <a:lstStyle/>
          <a:p>
            <a:r>
              <a:rPr lang="en-US" dirty="0"/>
              <a:t>Queue is also an abstract data type or a linear data structure, in which the element is inserted from one end called </a:t>
            </a:r>
            <a:r>
              <a:rPr lang="en-US" b="1" dirty="0"/>
              <a:t>REAR</a:t>
            </a:r>
            <a:r>
              <a:rPr lang="en-US" dirty="0"/>
              <a:t>(also called tail),  and the deletion of existing element takes place from the other end called as </a:t>
            </a:r>
            <a:r>
              <a:rPr lang="en-US" b="1" dirty="0"/>
              <a:t>FRONT</a:t>
            </a:r>
            <a:r>
              <a:rPr lang="en-US" dirty="0"/>
              <a:t>(also called head). </a:t>
            </a:r>
          </a:p>
          <a:p>
            <a:r>
              <a:rPr lang="en-US" dirty="0"/>
              <a:t>This makes queue as FIFO(First in First Out) data structure, which means that element inserted first will also be removed first.</a:t>
            </a:r>
          </a:p>
          <a:p>
            <a:r>
              <a:rPr lang="en-US" dirty="0"/>
              <a:t>The process to add an element into queue is called </a:t>
            </a:r>
            <a:r>
              <a:rPr lang="en-US" b="1" dirty="0" err="1"/>
              <a:t>Enqueue</a:t>
            </a:r>
            <a:r>
              <a:rPr lang="en-US" dirty="0"/>
              <a:t> and the process of removal of an element from queue is called </a:t>
            </a:r>
            <a:r>
              <a:rPr lang="en-US" b="1" dirty="0" err="1"/>
              <a:t>Dequeue</a:t>
            </a:r>
            <a:r>
              <a:rPr lang="en-US" dirty="0"/>
              <a:t>.</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544F-07F8-471C-A4E2-9350564560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12FE6C-6F7C-4E39-88D5-D0601CCBB2D9}"/>
              </a:ext>
            </a:extLst>
          </p:cNvPr>
          <p:cNvSpPr>
            <a:spLocks noGrp="1"/>
          </p:cNvSpPr>
          <p:nvPr>
            <p:ph idx="1"/>
          </p:nvPr>
        </p:nvSpPr>
        <p:spPr/>
        <p:txBody>
          <a:bodyPr/>
          <a:lstStyle/>
          <a:p>
            <a:pPr marL="0" indent="0">
              <a:buNone/>
            </a:pPr>
            <a:r>
              <a:rPr lang="en-US" dirty="0"/>
              <a:t>case 3: /* exit */</a:t>
            </a:r>
          </a:p>
          <a:p>
            <a:pPr marL="0" indent="0">
              <a:buNone/>
            </a:pPr>
            <a:r>
              <a:rPr lang="en-US" dirty="0"/>
              <a:t>			exit(0);</a:t>
            </a:r>
          </a:p>
          <a:p>
            <a:pPr marL="0" indent="0">
              <a:buNone/>
            </a:pPr>
            <a:r>
              <a:rPr lang="en-US" dirty="0"/>
              <a:t>		}</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2153882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862C-E83B-4326-B06F-3CC69D5DC1D4}"/>
              </a:ext>
            </a:extLst>
          </p:cNvPr>
          <p:cNvSpPr>
            <a:spLocks noGrp="1"/>
          </p:cNvSpPr>
          <p:nvPr>
            <p:ph type="title"/>
          </p:nvPr>
        </p:nvSpPr>
        <p:spPr>
          <a:xfrm>
            <a:off x="457200" y="274638"/>
            <a:ext cx="8229600" cy="715962"/>
          </a:xfrm>
        </p:spPr>
        <p:txBody>
          <a:bodyPr>
            <a:normAutofit fontScale="90000"/>
          </a:bodyPr>
          <a:lstStyle/>
          <a:p>
            <a:r>
              <a:rPr lang="en-US" dirty="0"/>
              <a:t>Linked list implementation of Queue</a:t>
            </a:r>
            <a:br>
              <a:rPr lang="en-IN" dirty="0"/>
            </a:br>
            <a:endParaRPr lang="en-IN" dirty="0"/>
          </a:p>
        </p:txBody>
      </p:sp>
      <p:sp>
        <p:nvSpPr>
          <p:cNvPr id="5" name="Content Placeholder 4">
            <a:extLst>
              <a:ext uri="{FF2B5EF4-FFF2-40B4-BE49-F238E27FC236}">
                <a16:creationId xmlns:a16="http://schemas.microsoft.com/office/drawing/2014/main" id="{4F6FB4B6-45B1-4DBB-9914-1D94CA62794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8426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7EF80-0745-4EB4-9907-E97C64745BB8}"/>
              </a:ext>
            </a:extLst>
          </p:cNvPr>
          <p:cNvSpPr>
            <a:spLocks noGrp="1"/>
          </p:cNvSpPr>
          <p:nvPr>
            <p:ph idx="1"/>
          </p:nvPr>
        </p:nvSpPr>
        <p:spPr>
          <a:xfrm>
            <a:off x="304800" y="304800"/>
            <a:ext cx="8229600" cy="5364163"/>
          </a:xfrm>
        </p:spPr>
        <p:txBody>
          <a:bodyPr/>
          <a:lstStyle/>
          <a:p>
            <a:pPr marL="0" indent="0">
              <a:buNone/>
            </a:pPr>
            <a:r>
              <a:rPr lang="en-US" dirty="0"/>
              <a:t>typedef struct node{</a:t>
            </a:r>
          </a:p>
          <a:p>
            <a:pPr marL="0" indent="0">
              <a:buNone/>
            </a:pPr>
            <a:r>
              <a:rPr lang="en-US" dirty="0"/>
              <a:t>                      int data;</a:t>
            </a:r>
          </a:p>
          <a:p>
            <a:pPr marL="0" indent="0">
              <a:buNone/>
            </a:pPr>
            <a:r>
              <a:rPr lang="en-US" dirty="0"/>
              <a:t>                      node* next;</a:t>
            </a:r>
          </a:p>
          <a:p>
            <a:pPr marL="0" indent="0">
              <a:buNone/>
            </a:pPr>
            <a:r>
              <a:rPr lang="en-US" dirty="0"/>
              <a:t>}node;</a:t>
            </a:r>
          </a:p>
          <a:p>
            <a:pPr marL="0" indent="0">
              <a:buNone/>
            </a:pPr>
            <a:endParaRPr lang="en-US" dirty="0"/>
          </a:p>
          <a:p>
            <a:pPr marL="0" indent="0">
              <a:buNone/>
            </a:pPr>
            <a:r>
              <a:rPr lang="en-US" dirty="0"/>
              <a:t>typedef struct queue{</a:t>
            </a:r>
          </a:p>
          <a:p>
            <a:pPr marL="0" indent="0">
              <a:buNone/>
            </a:pPr>
            <a:r>
              <a:rPr lang="en-US" dirty="0"/>
              <a:t>             node* front,* rear;</a:t>
            </a:r>
          </a:p>
          <a:p>
            <a:pPr marL="0" indent="0">
              <a:buNone/>
            </a:pPr>
            <a:r>
              <a:rPr lang="en-US" dirty="0"/>
              <a:t>}queue;</a:t>
            </a:r>
            <a:endParaRPr lang="en-IN" dirty="0"/>
          </a:p>
        </p:txBody>
      </p:sp>
    </p:spTree>
    <p:extLst>
      <p:ext uri="{BB962C8B-B14F-4D97-AF65-F5344CB8AC3E}">
        <p14:creationId xmlns:p14="http://schemas.microsoft.com/office/powerpoint/2010/main" val="3353881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228600" y="1417638"/>
            <a:ext cx="874553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dirty="0">
                <a:ea typeface="PMingLiU" panose="02020500000000000000" pitchFamily="18" charset="-120"/>
              </a:rPr>
              <a:t>void enqueue(queue *q, int d)</a:t>
            </a:r>
            <a:br>
              <a:rPr kumimoji="1" lang="en-US" altLang="zh-TW" sz="2000" dirty="0">
                <a:ea typeface="PMingLiU" panose="02020500000000000000" pitchFamily="18" charset="-120"/>
              </a:rPr>
            </a:br>
            <a:r>
              <a:rPr kumimoji="1" lang="en-US" altLang="zh-TW" dirty="0">
                <a:ea typeface="PMingLiU" panose="02020500000000000000" pitchFamily="18" charset="-120"/>
              </a:rPr>
              <a:t>{  </a:t>
            </a:r>
            <a:br>
              <a:rPr kumimoji="1" lang="en-US" altLang="zh-TW" dirty="0">
                <a:ea typeface="PMingLiU" panose="02020500000000000000" pitchFamily="18" charset="-120"/>
              </a:rPr>
            </a:br>
            <a:r>
              <a:rPr kumimoji="1" lang="en-US" altLang="zh-TW" dirty="0">
                <a:ea typeface="PMingLiU" panose="02020500000000000000" pitchFamily="18" charset="-120"/>
              </a:rPr>
              <a:t>      node* temp = (node*) malloc(</a:t>
            </a:r>
            <a:r>
              <a:rPr kumimoji="1" lang="en-US" altLang="zh-TW" dirty="0" err="1">
                <a:ea typeface="PMingLiU" panose="02020500000000000000" pitchFamily="18" charset="-120"/>
              </a:rPr>
              <a:t>sizeof</a:t>
            </a:r>
            <a:r>
              <a:rPr kumimoji="1" lang="en-US" altLang="zh-TW" dirty="0">
                <a:ea typeface="PMingLiU" panose="02020500000000000000" pitchFamily="18" charset="-120"/>
              </a:rPr>
              <a:t> (node));</a:t>
            </a:r>
            <a:br>
              <a:rPr kumimoji="1" lang="en-US" altLang="zh-TW" dirty="0">
                <a:ea typeface="PMingLiU" panose="02020500000000000000" pitchFamily="18" charset="-120"/>
              </a:rPr>
            </a:br>
            <a:r>
              <a:rPr kumimoji="1" lang="en-US" altLang="zh-TW" dirty="0">
                <a:ea typeface="PMingLiU" panose="02020500000000000000" pitchFamily="18" charset="-120"/>
              </a:rPr>
              <a:t>      if (!temp) </a:t>
            </a:r>
            <a:br>
              <a:rPr kumimoji="1" lang="en-US" altLang="zh-TW" dirty="0">
                <a:ea typeface="PMingLiU" panose="02020500000000000000" pitchFamily="18" charset="-120"/>
              </a:rPr>
            </a:br>
            <a:r>
              <a:rPr kumimoji="1" lang="en-US" altLang="zh-TW" dirty="0">
                <a:ea typeface="PMingLiU" panose="02020500000000000000" pitchFamily="18" charset="-120"/>
              </a:rPr>
              <a:t>          return;      </a:t>
            </a:r>
            <a:br>
              <a:rPr kumimoji="1" lang="en-US" altLang="zh-TW" dirty="0">
                <a:ea typeface="PMingLiU" panose="02020500000000000000" pitchFamily="18" charset="-120"/>
              </a:rPr>
            </a:br>
            <a:r>
              <a:rPr kumimoji="1" lang="en-US" altLang="zh-TW" dirty="0">
                <a:ea typeface="PMingLiU" panose="02020500000000000000" pitchFamily="18" charset="-120"/>
              </a:rPr>
              <a:t>      temp-&gt;data = d;</a:t>
            </a:r>
            <a:br>
              <a:rPr kumimoji="1" lang="en-US" altLang="zh-TW" dirty="0">
                <a:ea typeface="PMingLiU" panose="02020500000000000000" pitchFamily="18" charset="-120"/>
              </a:rPr>
            </a:br>
            <a:r>
              <a:rPr kumimoji="1" lang="en-US" altLang="zh-TW" dirty="0">
                <a:ea typeface="PMingLiU" panose="02020500000000000000" pitchFamily="18" charset="-120"/>
              </a:rPr>
              <a:t>      temp-&gt;next= NULL;</a:t>
            </a:r>
          </a:p>
          <a:p>
            <a:pPr eaLnBrk="1" hangingPunct="1"/>
            <a:r>
              <a:rPr kumimoji="1" lang="en-US" altLang="zh-TW" dirty="0">
                <a:ea typeface="PMingLiU" panose="02020500000000000000" pitchFamily="18" charset="-120"/>
              </a:rPr>
              <a:t>      if (*q-&gt;front) </a:t>
            </a:r>
          </a:p>
          <a:p>
            <a:pPr eaLnBrk="1" hangingPunct="1"/>
            <a:r>
              <a:rPr kumimoji="1" lang="en-US" altLang="zh-TW" dirty="0">
                <a:ea typeface="PMingLiU" panose="02020500000000000000" pitchFamily="18" charset="-120"/>
              </a:rPr>
              <a:t>               (*q-&gt;rear) -&gt; next= temp;</a:t>
            </a:r>
          </a:p>
          <a:p>
            <a:pPr eaLnBrk="1" hangingPunct="1"/>
            <a:r>
              <a:rPr kumimoji="1" lang="en-US" altLang="zh-TW" dirty="0">
                <a:ea typeface="PMingLiU" panose="02020500000000000000" pitchFamily="18" charset="-120"/>
              </a:rPr>
              <a:t>      else </a:t>
            </a:r>
          </a:p>
          <a:p>
            <a:pPr eaLnBrk="1" hangingPunct="1"/>
            <a:r>
              <a:rPr kumimoji="1" lang="en-US" altLang="zh-TW" dirty="0">
                <a:ea typeface="PMingLiU" panose="02020500000000000000" pitchFamily="18" charset="-120"/>
              </a:rPr>
              <a:t>               *q-&gt;front = temp;</a:t>
            </a:r>
          </a:p>
          <a:p>
            <a:pPr eaLnBrk="1" hangingPunct="1"/>
            <a:r>
              <a:rPr kumimoji="1" lang="en-US" altLang="zh-TW" dirty="0">
                <a:ea typeface="PMingLiU" panose="02020500000000000000" pitchFamily="18" charset="-120"/>
              </a:rPr>
              <a:t>      *q-&gt;rear = temp; </a:t>
            </a:r>
          </a:p>
          <a:p>
            <a:pPr eaLnBrk="1" hangingPunct="1"/>
            <a:r>
              <a:rPr kumimoji="1" lang="en-US" altLang="zh-TW" dirty="0">
                <a:ea typeface="PMingLiU" panose="02020500000000000000" pitchFamily="18" charset="-120"/>
              </a:rPr>
              <a:t>  }</a:t>
            </a:r>
            <a:endParaRPr kumimoji="1" lang="en-US" altLang="zh-TW" sz="1200" dirty="0">
              <a:ea typeface="PMingLiU" panose="02020500000000000000" pitchFamily="18" charset="-120"/>
            </a:endParaRPr>
          </a:p>
        </p:txBody>
      </p:sp>
      <p:sp>
        <p:nvSpPr>
          <p:cNvPr id="125955" name="Rectangle 3"/>
          <p:cNvSpPr>
            <a:spLocks noGrp="1" noChangeArrowheads="1"/>
          </p:cNvSpPr>
          <p:nvPr>
            <p:ph type="title"/>
          </p:nvPr>
        </p:nvSpPr>
        <p:spPr/>
        <p:txBody>
          <a:bodyPr>
            <a:normAutofit/>
          </a:bodyPr>
          <a:lstStyle/>
          <a:p>
            <a:pPr eaLnBrk="1" hangingPunct="1"/>
            <a:r>
              <a:rPr lang="en-US" altLang="en-US" dirty="0"/>
              <a:t>Enqueue()</a:t>
            </a:r>
          </a:p>
        </p:txBody>
      </p:sp>
    </p:spTree>
    <p:extLst>
      <p:ext uri="{BB962C8B-B14F-4D97-AF65-F5344CB8AC3E}">
        <p14:creationId xmlns:p14="http://schemas.microsoft.com/office/powerpoint/2010/main" val="237584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914400" y="1143000"/>
            <a:ext cx="7391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kumimoji="1" lang="en-US" altLang="zh-TW" dirty="0">
                <a:ea typeface="PMingLiU" panose="02020500000000000000" pitchFamily="18" charset="-120"/>
              </a:rPr>
              <a:t>int dequeue(queue *q) {</a:t>
            </a:r>
            <a:br>
              <a:rPr kumimoji="1" lang="en-US" altLang="zh-TW" dirty="0">
                <a:ea typeface="PMingLiU" panose="02020500000000000000" pitchFamily="18" charset="-120"/>
              </a:rPr>
            </a:br>
            <a:r>
              <a:rPr kumimoji="1" lang="en-US" altLang="zh-TW" dirty="0">
                <a:ea typeface="PMingLiU" panose="02020500000000000000" pitchFamily="18" charset="-120"/>
              </a:rPr>
              <a:t>    node* temp = front;</a:t>
            </a:r>
            <a:br>
              <a:rPr kumimoji="1" lang="en-US" altLang="zh-TW" dirty="0">
                <a:ea typeface="PMingLiU" panose="02020500000000000000" pitchFamily="18" charset="-120"/>
              </a:rPr>
            </a:br>
            <a:r>
              <a:rPr kumimoji="1" lang="en-US" altLang="zh-TW" dirty="0">
                <a:ea typeface="PMingLiU" panose="02020500000000000000" pitchFamily="18" charset="-120"/>
              </a:rPr>
              <a:t>    int d;</a:t>
            </a:r>
          </a:p>
          <a:p>
            <a:pPr eaLnBrk="1" hangingPunct="1"/>
            <a:r>
              <a:rPr kumimoji="1" lang="en-US" altLang="zh-TW" dirty="0">
                <a:ea typeface="PMingLiU" panose="02020500000000000000" pitchFamily="18" charset="-120"/>
              </a:rPr>
              <a:t>    d = temp-&gt;data;</a:t>
            </a:r>
            <a:br>
              <a:rPr kumimoji="1" lang="en-US" altLang="zh-TW" dirty="0">
                <a:ea typeface="PMingLiU" panose="02020500000000000000" pitchFamily="18" charset="-120"/>
              </a:rPr>
            </a:br>
            <a:r>
              <a:rPr kumimoji="1" lang="en-US" altLang="zh-TW" dirty="0">
                <a:ea typeface="PMingLiU" panose="02020500000000000000" pitchFamily="18" charset="-120"/>
              </a:rPr>
              <a:t>    *q-&gt;front = temp-&gt;next;</a:t>
            </a:r>
            <a:br>
              <a:rPr kumimoji="1" lang="en-US" altLang="zh-TW" dirty="0">
                <a:ea typeface="PMingLiU" panose="02020500000000000000" pitchFamily="18" charset="-120"/>
              </a:rPr>
            </a:br>
            <a:r>
              <a:rPr kumimoji="1" lang="en-US" altLang="zh-TW" dirty="0">
                <a:ea typeface="PMingLiU" panose="02020500000000000000" pitchFamily="18" charset="-120"/>
              </a:rPr>
              <a:t>     free(temp);</a:t>
            </a:r>
            <a:br>
              <a:rPr kumimoji="1" lang="en-US" altLang="zh-TW" dirty="0">
                <a:ea typeface="PMingLiU" panose="02020500000000000000" pitchFamily="18" charset="-120"/>
              </a:rPr>
            </a:br>
            <a:r>
              <a:rPr kumimoji="1" lang="en-US" altLang="zh-TW" dirty="0">
                <a:ea typeface="PMingLiU" panose="02020500000000000000" pitchFamily="18" charset="-120"/>
              </a:rPr>
              <a:t>     return d;</a:t>
            </a:r>
            <a:br>
              <a:rPr kumimoji="1" lang="en-US" altLang="zh-TW" dirty="0">
                <a:ea typeface="PMingLiU" panose="02020500000000000000" pitchFamily="18" charset="-120"/>
              </a:rPr>
            </a:br>
            <a:r>
              <a:rPr kumimoji="1" lang="en-US" altLang="zh-TW" dirty="0">
                <a:ea typeface="PMingLiU" panose="02020500000000000000" pitchFamily="18" charset="-120"/>
              </a:rPr>
              <a:t>}</a:t>
            </a:r>
          </a:p>
          <a:p>
            <a:pPr eaLnBrk="1" hangingPunct="1"/>
            <a:endParaRPr kumimoji="1" lang="en-US" altLang="zh-TW" dirty="0">
              <a:ea typeface="PMingLiU" panose="02020500000000000000" pitchFamily="18" charset="-120"/>
            </a:endParaRPr>
          </a:p>
          <a:p>
            <a:pPr eaLnBrk="1" hangingPunct="1"/>
            <a:r>
              <a:rPr kumimoji="1" lang="en-US" altLang="zh-TW" dirty="0">
                <a:ea typeface="PMingLiU" panose="02020500000000000000" pitchFamily="18" charset="-120"/>
              </a:rPr>
              <a:t>//</a:t>
            </a:r>
            <a:r>
              <a:rPr kumimoji="1" lang="en-US" altLang="zh-TW" dirty="0" err="1">
                <a:ea typeface="PMingLiU" panose="02020500000000000000" pitchFamily="18" charset="-120"/>
              </a:rPr>
              <a:t>dequeu</a:t>
            </a:r>
            <a:r>
              <a:rPr kumimoji="1" lang="en-US" altLang="zh-TW" dirty="0">
                <a:ea typeface="PMingLiU" panose="02020500000000000000" pitchFamily="18" charset="-120"/>
              </a:rPr>
              <a:t>() should be called only if queue is not empty</a:t>
            </a:r>
          </a:p>
        </p:txBody>
      </p:sp>
      <p:sp>
        <p:nvSpPr>
          <p:cNvPr id="128003" name="Rectangle 3"/>
          <p:cNvSpPr>
            <a:spLocks noChangeArrowheads="1"/>
          </p:cNvSpPr>
          <p:nvPr/>
        </p:nvSpPr>
        <p:spPr bwMode="auto">
          <a:xfrm>
            <a:off x="685800" y="12954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4000" i="1" dirty="0">
                <a:solidFill>
                  <a:schemeClr val="hlink"/>
                </a:solidFill>
                <a:latin typeface="Georgia" panose="02040502050405020303" pitchFamily="18" charset="0"/>
              </a:rPr>
              <a:t>Dequeue</a:t>
            </a:r>
          </a:p>
        </p:txBody>
      </p:sp>
    </p:spTree>
    <p:extLst>
      <p:ext uri="{BB962C8B-B14F-4D97-AF65-F5344CB8AC3E}">
        <p14:creationId xmlns:p14="http://schemas.microsoft.com/office/powerpoint/2010/main" val="528221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void </a:t>
            </a:r>
            <a:r>
              <a:rPr lang="en-US" dirty="0" err="1"/>
              <a:t>initQ</a:t>
            </a:r>
            <a:r>
              <a:rPr lang="en-US" dirty="0"/>
              <a:t>(Queue *q){</a:t>
            </a:r>
          </a:p>
          <a:p>
            <a:pPr marL="0" indent="0">
              <a:buNone/>
            </a:pPr>
            <a:r>
              <a:rPr lang="en-US" dirty="0"/>
              <a:t>        *q-&gt;front = NULL;</a:t>
            </a:r>
          </a:p>
          <a:p>
            <a:pPr marL="0" indent="0">
              <a:buNone/>
            </a:pPr>
            <a:r>
              <a:rPr lang="en-US" dirty="0"/>
              <a:t>         *q-&gt;rear =NULL;</a:t>
            </a:r>
          </a:p>
          <a:p>
            <a:pPr marL="0" indent="0">
              <a:buNone/>
            </a:pPr>
            <a:r>
              <a:rPr lang="en-US" dirty="0"/>
              <a:t>}</a:t>
            </a:r>
          </a:p>
          <a:p>
            <a:pPr marL="0" indent="0">
              <a:buNone/>
            </a:pPr>
            <a:endParaRPr lang="en-US" dirty="0"/>
          </a:p>
          <a:p>
            <a:pPr marL="0" indent="0">
              <a:buNone/>
            </a:pPr>
            <a:r>
              <a:rPr lang="en-US" dirty="0"/>
              <a:t>int </a:t>
            </a:r>
            <a:r>
              <a:rPr lang="en-US" dirty="0" err="1"/>
              <a:t>isQfull</a:t>
            </a:r>
            <a:r>
              <a:rPr lang="en-US" dirty="0"/>
              <a:t>(Queue *q){</a:t>
            </a:r>
          </a:p>
          <a:p>
            <a:pPr marL="0" indent="0">
              <a:buNone/>
            </a:pPr>
            <a:r>
              <a:rPr lang="en-US" dirty="0"/>
              <a:t>          return 0;</a:t>
            </a:r>
          </a:p>
          <a:p>
            <a:pPr marL="0" indent="0">
              <a:buNone/>
            </a:pPr>
            <a:r>
              <a:rPr lang="en-US" dirty="0"/>
              <a:t>}</a:t>
            </a:r>
          </a:p>
          <a:p>
            <a:pPr marL="0" indent="0">
              <a:buNone/>
            </a:pPr>
            <a:r>
              <a:rPr lang="en-US" dirty="0"/>
              <a:t>int </a:t>
            </a:r>
            <a:r>
              <a:rPr lang="en-US" dirty="0" err="1"/>
              <a:t>isQempty</a:t>
            </a:r>
            <a:r>
              <a:rPr lang="en-US" dirty="0"/>
              <a:t>(Queue *q){</a:t>
            </a:r>
          </a:p>
          <a:p>
            <a:pPr marL="0" indent="0">
              <a:buNone/>
            </a:pPr>
            <a:r>
              <a:rPr lang="en-US" dirty="0"/>
              <a:t>         if(*q-&gt;front)</a:t>
            </a:r>
          </a:p>
          <a:p>
            <a:pPr marL="0" indent="0">
              <a:buNone/>
            </a:pPr>
            <a:r>
              <a:rPr lang="en-US" dirty="0"/>
              <a:t>           return 0;</a:t>
            </a:r>
          </a:p>
          <a:p>
            <a:pPr marL="0" indent="0">
              <a:buNone/>
            </a:pPr>
            <a:r>
              <a:rPr lang="en-US" dirty="0"/>
              <a:t>         return 1;</a:t>
            </a:r>
          </a:p>
          <a:p>
            <a:pPr marL="0" indent="0">
              <a:buNone/>
            </a:pPr>
            <a:r>
              <a:rPr lang="en-US" dirty="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using Stack!</a:t>
            </a:r>
          </a:p>
        </p:txBody>
      </p:sp>
      <p:sp>
        <p:nvSpPr>
          <p:cNvPr id="3" name="Content Placeholder 2"/>
          <p:cNvSpPr>
            <a:spLocks noGrp="1"/>
          </p:cNvSpPr>
          <p:nvPr>
            <p:ph idx="1"/>
          </p:nvPr>
        </p:nvSpPr>
        <p:spPr/>
        <p:txBody>
          <a:bodyPr/>
          <a:lstStyle/>
          <a:p>
            <a:pPr marL="0" indent="0">
              <a:buNone/>
            </a:pPr>
            <a:r>
              <a:rPr lang="en-US" dirty="0"/>
              <a:t>We are given a stack data structure with push and pop operations, the task is to implement a queue using instances of stack data structure and operations on them.</a:t>
            </a:r>
          </a:p>
          <a:p>
            <a:pPr marL="0" indent="0">
              <a:buNone/>
            </a:pPr>
            <a:endParaRPr lang="en-US" dirty="0"/>
          </a:p>
          <a:p>
            <a:pPr marL="0" indent="0">
              <a:buNone/>
            </a:pPr>
            <a:r>
              <a:rPr lang="en-US" dirty="0"/>
              <a:t>HOW?</a:t>
            </a:r>
          </a:p>
        </p:txBody>
      </p:sp>
    </p:spTree>
    <p:extLst>
      <p:ext uri="{BB962C8B-B14F-4D97-AF65-F5344CB8AC3E}">
        <p14:creationId xmlns:p14="http://schemas.microsoft.com/office/powerpoint/2010/main" val="1185461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 queue can be implemented using two stacks. Let queue to be implemented be q and stacks used to implement q be stack1 and stack2. q can be implemented in two ways:</a:t>
            </a:r>
          </a:p>
        </p:txBody>
      </p:sp>
    </p:spTree>
    <p:extLst>
      <p:ext uri="{BB962C8B-B14F-4D97-AF65-F5344CB8AC3E}">
        <p14:creationId xmlns:p14="http://schemas.microsoft.com/office/powerpoint/2010/main" val="2469022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1 (By making </a:t>
            </a:r>
            <a:r>
              <a:rPr lang="en-US" b="1" dirty="0" err="1"/>
              <a:t>enQueue</a:t>
            </a:r>
            <a:r>
              <a:rPr lang="en-US" b="1" dirty="0"/>
              <a:t> operation costly)</a:t>
            </a:r>
            <a:endParaRPr lang="en-US" dirty="0"/>
          </a:p>
        </p:txBody>
      </p:sp>
      <p:sp>
        <p:nvSpPr>
          <p:cNvPr id="3" name="Content Placeholder 2"/>
          <p:cNvSpPr>
            <a:spLocks noGrp="1"/>
          </p:cNvSpPr>
          <p:nvPr>
            <p:ph idx="1"/>
          </p:nvPr>
        </p:nvSpPr>
        <p:spPr/>
        <p:txBody>
          <a:bodyPr/>
          <a:lstStyle/>
          <a:p>
            <a:r>
              <a:rPr lang="en-US" dirty="0"/>
              <a:t> This method makes sure that oldest entered element is always at the top of stack 1, so that </a:t>
            </a:r>
            <a:r>
              <a:rPr lang="en-US" dirty="0" err="1"/>
              <a:t>deQueue</a:t>
            </a:r>
            <a:r>
              <a:rPr lang="en-US" dirty="0"/>
              <a:t> operation just pops from stack1. To put the element at top of stack1, stack2 is used.</a:t>
            </a:r>
          </a:p>
        </p:txBody>
      </p:sp>
    </p:spTree>
    <p:extLst>
      <p:ext uri="{BB962C8B-B14F-4D97-AF65-F5344CB8AC3E}">
        <p14:creationId xmlns:p14="http://schemas.microsoft.com/office/powerpoint/2010/main" val="2532250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enQueue</a:t>
            </a:r>
            <a:r>
              <a:rPr lang="en-US" dirty="0"/>
              <a:t>(q, x)</a:t>
            </a:r>
          </a:p>
          <a:p>
            <a:pPr marL="0" indent="0">
              <a:buNone/>
            </a:pPr>
            <a:r>
              <a:rPr lang="en-US" dirty="0"/>
              <a:t>  1) While stack1 is not empty, push everything from stack1 to stack2.</a:t>
            </a:r>
          </a:p>
          <a:p>
            <a:pPr marL="0" indent="0">
              <a:buNone/>
            </a:pPr>
            <a:r>
              <a:rPr lang="en-US" dirty="0"/>
              <a:t>  2) Push x to stack1 (assuming size of stacks is unlimited).</a:t>
            </a:r>
          </a:p>
          <a:p>
            <a:pPr marL="0" indent="0">
              <a:buNone/>
            </a:pPr>
            <a:r>
              <a:rPr lang="en-US" dirty="0"/>
              <a:t>  3) Push everything back to stack1.</a:t>
            </a:r>
          </a:p>
          <a:p>
            <a:pPr marL="0" indent="0">
              <a:buNone/>
            </a:pPr>
            <a:r>
              <a:rPr lang="en-US" dirty="0"/>
              <a:t>Here time complexity will be O(n)</a:t>
            </a:r>
          </a:p>
          <a:p>
            <a:pPr marL="0" indent="0">
              <a:buNone/>
            </a:pPr>
            <a:endParaRPr lang="en-US" dirty="0"/>
          </a:p>
          <a:p>
            <a:pPr marL="0" indent="0">
              <a:buNone/>
            </a:pPr>
            <a:r>
              <a:rPr lang="en-US" dirty="0" err="1"/>
              <a:t>deQueue</a:t>
            </a:r>
            <a:r>
              <a:rPr lang="en-US" dirty="0"/>
              <a:t>(q)</a:t>
            </a:r>
          </a:p>
          <a:p>
            <a:pPr marL="0" indent="0">
              <a:buNone/>
            </a:pPr>
            <a:r>
              <a:rPr lang="en-US" dirty="0"/>
              <a:t>  1) If stack1 is empty then error</a:t>
            </a:r>
          </a:p>
          <a:p>
            <a:pPr marL="0" indent="0">
              <a:buNone/>
            </a:pPr>
            <a:r>
              <a:rPr lang="en-US" dirty="0"/>
              <a:t>  2) Pop an item from stack1 and return it</a:t>
            </a:r>
          </a:p>
          <a:p>
            <a:pPr marL="0" indent="0">
              <a:buNone/>
            </a:pPr>
            <a:r>
              <a:rPr lang="en-US" dirty="0"/>
              <a:t>Here time complexity will be O(1)</a:t>
            </a:r>
          </a:p>
        </p:txBody>
      </p:sp>
    </p:spTree>
    <p:extLst>
      <p:ext uri="{BB962C8B-B14F-4D97-AF65-F5344CB8AC3E}">
        <p14:creationId xmlns:p14="http://schemas.microsoft.com/office/powerpoint/2010/main" val="72175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l="37695" t="28095" r="20656" b="37101"/>
          <a:stretch>
            <a:fillRect/>
          </a:stretch>
        </p:blipFill>
        <p:spPr bwMode="auto">
          <a:xfrm>
            <a:off x="381000" y="1066800"/>
            <a:ext cx="7947378" cy="37338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2 (By making </a:t>
            </a:r>
            <a:r>
              <a:rPr lang="en-US" b="1" dirty="0" err="1"/>
              <a:t>deQueue</a:t>
            </a:r>
            <a:r>
              <a:rPr lang="en-US" b="1" dirty="0"/>
              <a:t> operation costly)</a:t>
            </a:r>
            <a:endParaRPr lang="en-US" dirty="0"/>
          </a:p>
        </p:txBody>
      </p:sp>
      <p:sp>
        <p:nvSpPr>
          <p:cNvPr id="3" name="Content Placeholder 2"/>
          <p:cNvSpPr>
            <a:spLocks noGrp="1"/>
          </p:cNvSpPr>
          <p:nvPr>
            <p:ph idx="1"/>
          </p:nvPr>
        </p:nvSpPr>
        <p:spPr/>
        <p:txBody>
          <a:bodyPr/>
          <a:lstStyle/>
          <a:p>
            <a:r>
              <a:rPr lang="en-US" dirty="0"/>
              <a:t>In this method, in </a:t>
            </a:r>
            <a:r>
              <a:rPr lang="en-US" dirty="0" err="1"/>
              <a:t>en</a:t>
            </a:r>
            <a:r>
              <a:rPr lang="en-US" dirty="0"/>
              <a:t>-queue operation, the new element is entered at the top of stack1. In de-queue operation, if stack2 is empty then all the elements are moved to stack2 and finally top of stack2 is returned.</a:t>
            </a:r>
          </a:p>
        </p:txBody>
      </p:sp>
    </p:spTree>
    <p:extLst>
      <p:ext uri="{BB962C8B-B14F-4D97-AF65-F5344CB8AC3E}">
        <p14:creationId xmlns:p14="http://schemas.microsoft.com/office/powerpoint/2010/main" val="3851431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enQueue</a:t>
            </a:r>
            <a:r>
              <a:rPr lang="en-US" dirty="0"/>
              <a:t>(q,  x)</a:t>
            </a:r>
          </a:p>
          <a:p>
            <a:pPr marL="0" indent="0">
              <a:buNone/>
            </a:pPr>
            <a:r>
              <a:rPr lang="en-US" dirty="0"/>
              <a:t>  1) Push x to stack1 (assuming size of stacks is unlimited).</a:t>
            </a:r>
          </a:p>
          <a:p>
            <a:pPr marL="0" indent="0">
              <a:buNone/>
            </a:pPr>
            <a:r>
              <a:rPr lang="en-US" dirty="0"/>
              <a:t>Here time complexity will be O(1)</a:t>
            </a:r>
          </a:p>
          <a:p>
            <a:pPr marL="0" indent="0">
              <a:buNone/>
            </a:pPr>
            <a:endParaRPr lang="en-US" dirty="0"/>
          </a:p>
          <a:p>
            <a:pPr marL="0" indent="0">
              <a:buNone/>
            </a:pPr>
            <a:r>
              <a:rPr lang="en-US" dirty="0" err="1"/>
              <a:t>deQueue</a:t>
            </a:r>
            <a:r>
              <a:rPr lang="en-US" dirty="0"/>
              <a:t>(q)</a:t>
            </a:r>
          </a:p>
          <a:p>
            <a:pPr marL="0" indent="0">
              <a:buNone/>
            </a:pPr>
            <a:r>
              <a:rPr lang="en-US" dirty="0"/>
              <a:t>  1) If both stacks are empty then error.</a:t>
            </a:r>
          </a:p>
          <a:p>
            <a:pPr marL="0" indent="0">
              <a:buNone/>
            </a:pPr>
            <a:r>
              <a:rPr lang="en-US" dirty="0"/>
              <a:t>  2) If stack2 is empty</a:t>
            </a:r>
          </a:p>
          <a:p>
            <a:pPr marL="0" indent="0">
              <a:buNone/>
            </a:pPr>
            <a:r>
              <a:rPr lang="en-US" dirty="0"/>
              <a:t>       While stack1 is not empty, push everything from stack1 to stack2.</a:t>
            </a:r>
          </a:p>
          <a:p>
            <a:pPr marL="0" indent="0">
              <a:buNone/>
            </a:pPr>
            <a:r>
              <a:rPr lang="en-US" dirty="0"/>
              <a:t>  3) Pop the element from stack2 and return it.</a:t>
            </a:r>
          </a:p>
          <a:p>
            <a:pPr marL="0" indent="0">
              <a:buNone/>
            </a:pPr>
            <a:r>
              <a:rPr lang="en-US" dirty="0"/>
              <a:t>Here time complexity will be O(n)</a:t>
            </a:r>
          </a:p>
        </p:txBody>
      </p:sp>
    </p:spTree>
    <p:extLst>
      <p:ext uri="{BB962C8B-B14F-4D97-AF65-F5344CB8AC3E}">
        <p14:creationId xmlns:p14="http://schemas.microsoft.com/office/powerpoint/2010/main" val="3954601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you..</a:t>
            </a:r>
          </a:p>
        </p:txBody>
      </p:sp>
      <p:sp>
        <p:nvSpPr>
          <p:cNvPr id="3" name="Content Placeholder 2"/>
          <p:cNvSpPr>
            <a:spLocks noGrp="1"/>
          </p:cNvSpPr>
          <p:nvPr>
            <p:ph idx="1"/>
          </p:nvPr>
        </p:nvSpPr>
        <p:spPr/>
        <p:txBody>
          <a:bodyPr/>
          <a:lstStyle/>
          <a:p>
            <a:pPr marL="0" indent="0" fontAlgn="base">
              <a:buNone/>
            </a:pPr>
            <a:r>
              <a:rPr lang="en-US" dirty="0"/>
              <a:t>Implement Stack using Queues </a:t>
            </a:r>
          </a:p>
          <a:p>
            <a:pPr marL="0" indent="0" fontAlgn="base">
              <a:buNone/>
            </a:pPr>
            <a:r>
              <a:rPr lang="en-US" dirty="0"/>
              <a:t>We are given a Queue data structure that supports standard operations like </a:t>
            </a:r>
            <a:r>
              <a:rPr lang="en-US" dirty="0" err="1"/>
              <a:t>enqueue</a:t>
            </a:r>
            <a:r>
              <a:rPr lang="en-US" dirty="0"/>
              <a:t>() and </a:t>
            </a:r>
            <a:r>
              <a:rPr lang="en-US" dirty="0" err="1"/>
              <a:t>dequeue</a:t>
            </a:r>
            <a:r>
              <a:rPr lang="en-US" dirty="0"/>
              <a:t>(). We need to implement a Stack data structure using only instances of Queue and queue operations allowed on the instances.</a:t>
            </a:r>
          </a:p>
          <a:p>
            <a:pPr marL="0" indent="0">
              <a:buNone/>
            </a:pPr>
            <a:endParaRPr lang="en-US" dirty="0">
              <a:solidFill>
                <a:srgbClr val="FF0000"/>
              </a:solidFill>
            </a:endParaRPr>
          </a:p>
        </p:txBody>
      </p:sp>
    </p:spTree>
    <p:extLst>
      <p:ext uri="{BB962C8B-B14F-4D97-AF65-F5344CB8AC3E}">
        <p14:creationId xmlns:p14="http://schemas.microsoft.com/office/powerpoint/2010/main" val="324497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Basic features of Queue</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Like Stack, Queue is also an ordered list of elements of similar data types.</a:t>
            </a:r>
          </a:p>
          <a:p>
            <a:r>
              <a:rPr lang="en-US" dirty="0"/>
              <a:t>Queue is a FIFO( First in First Out ) structure.</a:t>
            </a:r>
          </a:p>
          <a:p>
            <a:r>
              <a:rPr lang="en-US" dirty="0"/>
              <a:t>Once a new element is inserted into the Queue, all the elements inserted before the new element in the queue must be removed, to remove the new element.</a:t>
            </a:r>
          </a:p>
          <a:p>
            <a:r>
              <a:rPr lang="en-US" b="1" dirty="0"/>
              <a:t>peek( )</a:t>
            </a:r>
            <a:r>
              <a:rPr lang="en-US" dirty="0"/>
              <a:t> function is often used to return the value of first element without </a:t>
            </a:r>
            <a:r>
              <a:rPr lang="en-US" dirty="0" err="1"/>
              <a:t>dequeuing</a:t>
            </a:r>
            <a:r>
              <a:rPr lang="en-US" dirty="0"/>
              <a:t> it.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ADT QUEUE operations</a:t>
            </a:r>
          </a:p>
        </p:txBody>
      </p:sp>
      <p:sp>
        <p:nvSpPr>
          <p:cNvPr id="3" name="Content Placeholder 2"/>
          <p:cNvSpPr>
            <a:spLocks noGrp="1"/>
          </p:cNvSpPr>
          <p:nvPr>
            <p:ph idx="1"/>
          </p:nvPr>
        </p:nvSpPr>
        <p:spPr/>
        <p:txBody>
          <a:bodyPr>
            <a:normAutofit fontScale="92500" lnSpcReduction="20000"/>
          </a:bodyPr>
          <a:lstStyle/>
          <a:p>
            <a:r>
              <a:rPr lang="en-US" b="1" dirty="0" err="1"/>
              <a:t>init</a:t>
            </a:r>
            <a:r>
              <a:rPr lang="en-US" b="1" dirty="0"/>
              <a:t>() </a:t>
            </a:r>
            <a:r>
              <a:rPr lang="en-US" dirty="0"/>
              <a:t>:Initialize a queue to be empty</a:t>
            </a:r>
          </a:p>
          <a:p>
            <a:r>
              <a:rPr lang="en-US" b="1" dirty="0" err="1"/>
              <a:t>enQueue</a:t>
            </a:r>
            <a:r>
              <a:rPr lang="en-US" b="1" dirty="0"/>
              <a:t>(): </a:t>
            </a:r>
            <a:r>
              <a:rPr lang="en-US" dirty="0"/>
              <a:t>Insert a new element after the last element in a queue, if the queue is not full</a:t>
            </a:r>
          </a:p>
          <a:p>
            <a:r>
              <a:rPr lang="en-US" b="1" dirty="0" err="1"/>
              <a:t>deQueue</a:t>
            </a:r>
            <a:r>
              <a:rPr lang="en-US" b="1" dirty="0"/>
              <a:t>():</a:t>
            </a:r>
            <a:r>
              <a:rPr lang="en-US" dirty="0"/>
              <a:t>Delete the first element in a queue, if it is not empty</a:t>
            </a:r>
          </a:p>
          <a:p>
            <a:r>
              <a:rPr lang="en-US" b="1" dirty="0" err="1"/>
              <a:t>isempty</a:t>
            </a:r>
            <a:r>
              <a:rPr lang="en-US" b="1" dirty="0"/>
              <a:t>(): </a:t>
            </a:r>
            <a:r>
              <a:rPr lang="en-US" dirty="0"/>
              <a:t>Check whether a queue is empty or not</a:t>
            </a:r>
          </a:p>
          <a:p>
            <a:r>
              <a:rPr lang="en-US" b="1" dirty="0" err="1"/>
              <a:t>isfull</a:t>
            </a:r>
            <a:r>
              <a:rPr lang="en-US" b="1" dirty="0"/>
              <a:t>() :</a:t>
            </a:r>
            <a:r>
              <a:rPr lang="en-US" dirty="0"/>
              <a:t>Check whether a queue is full or not</a:t>
            </a:r>
          </a:p>
          <a:p>
            <a:r>
              <a:rPr lang="en-US" b="1" dirty="0"/>
              <a:t>peek(): </a:t>
            </a:r>
            <a:r>
              <a:rPr lang="en-US" dirty="0"/>
              <a:t>Retrieve the first element of the queue, if it is not empty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49"/>
            <a:ext cx="8229600" cy="1143000"/>
          </a:xfrm>
        </p:spPr>
        <p:txBody>
          <a:bodyPr>
            <a:normAutofit fontScale="90000"/>
          </a:bodyPr>
          <a:lstStyle/>
          <a:p>
            <a:r>
              <a:rPr lang="en-US" b="1" dirty="0"/>
              <a:t>Applications of Queue</a:t>
            </a:r>
            <a:br>
              <a:rPr lang="en-US" b="1" dirty="0"/>
            </a:br>
            <a:endParaRPr lang="en-US" dirty="0"/>
          </a:p>
        </p:txBody>
      </p:sp>
      <p:sp>
        <p:nvSpPr>
          <p:cNvPr id="3" name="Content Placeholder 2"/>
          <p:cNvSpPr>
            <a:spLocks noGrp="1"/>
          </p:cNvSpPr>
          <p:nvPr>
            <p:ph idx="1"/>
          </p:nvPr>
        </p:nvSpPr>
        <p:spPr>
          <a:xfrm>
            <a:off x="457200" y="990600"/>
            <a:ext cx="8229600" cy="4525963"/>
          </a:xfrm>
        </p:spPr>
        <p:txBody>
          <a:bodyPr>
            <a:noAutofit/>
          </a:bodyPr>
          <a:lstStyle/>
          <a:p>
            <a:r>
              <a:rPr lang="en-US" sz="2400" dirty="0"/>
              <a:t>Queue, as the name suggests is used whenever we need to manage any group of objects in an order in which the first one coming in, also gets out first while the others wait for their turn, like in the following scenarios :</a:t>
            </a:r>
          </a:p>
          <a:p>
            <a:r>
              <a:rPr lang="en-US" sz="2400" dirty="0"/>
              <a:t>Serving requests on a single shared resource, like a printer, CPU task scheduling etc.</a:t>
            </a:r>
          </a:p>
          <a:p>
            <a:r>
              <a:rPr lang="en-US" sz="2400" dirty="0"/>
              <a:t>In real life scenario, Call Center phone systems uses Queues to hold people calling them in an order, until a service representative is free.</a:t>
            </a:r>
          </a:p>
          <a:p>
            <a:r>
              <a:rPr lang="en-US" sz="2400" dirty="0"/>
              <a:t>Handling of interrupts in real-time systems. The interrupts are handled in the same order as they arrive </a:t>
            </a:r>
            <a:r>
              <a:rPr lang="en-US" sz="2400" dirty="0" err="1"/>
              <a:t>i.e</a:t>
            </a:r>
            <a:r>
              <a:rPr lang="en-US" sz="2400" dirty="0"/>
              <a:t> First come first served.</a:t>
            </a:r>
          </a:p>
          <a:p>
            <a:r>
              <a:rPr lang="en-US" sz="2400" dirty="0"/>
              <a:t>File servers: Users needing access to their files on a shared file server machine are given access on a FIFO basis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altLang="en-US" dirty="0"/>
              <a:t>Threads</a:t>
            </a:r>
          </a:p>
          <a:p>
            <a:pPr lvl="1"/>
            <a:r>
              <a:rPr lang="en-US" altLang="en-US" dirty="0"/>
              <a:t>Job scheduling (e.g. Round-Robin algorithm for CPU allocation)</a:t>
            </a:r>
          </a:p>
          <a:p>
            <a:pPr marL="0" indent="0">
              <a:buNone/>
            </a:pPr>
            <a:endParaRPr lang="en-US" dirty="0"/>
          </a:p>
        </p:txBody>
      </p:sp>
    </p:spTree>
    <p:extLst>
      <p:ext uri="{BB962C8B-B14F-4D97-AF65-F5344CB8AC3E}">
        <p14:creationId xmlns:p14="http://schemas.microsoft.com/office/powerpoint/2010/main" val="131126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Queue can be implemented using an</a:t>
            </a:r>
          </a:p>
          <a:p>
            <a:r>
              <a:rPr lang="en-US" dirty="0"/>
              <a:t> Array</a:t>
            </a:r>
          </a:p>
          <a:p>
            <a:r>
              <a:rPr lang="en-US" dirty="0"/>
              <a:t>Linked List</a:t>
            </a:r>
          </a:p>
          <a:p>
            <a:r>
              <a:rPr lang="en-US" dirty="0"/>
              <a:t>And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B0A6-47ED-4163-98C7-BD0A77B3165A}"/>
              </a:ext>
            </a:extLst>
          </p:cNvPr>
          <p:cNvSpPr>
            <a:spLocks noGrp="1"/>
          </p:cNvSpPr>
          <p:nvPr>
            <p:ph type="title"/>
          </p:nvPr>
        </p:nvSpPr>
        <p:spPr/>
        <p:txBody>
          <a:bodyPr>
            <a:normAutofit fontScale="90000"/>
          </a:bodyPr>
          <a:lstStyle/>
          <a:p>
            <a:r>
              <a:rPr lang="en-US" dirty="0"/>
              <a:t>Array implementation of (circular) Queue using count</a:t>
            </a:r>
            <a:endParaRPr lang="en-IN" dirty="0"/>
          </a:p>
        </p:txBody>
      </p:sp>
      <p:sp>
        <p:nvSpPr>
          <p:cNvPr id="3" name="Content Placeholder 2">
            <a:extLst>
              <a:ext uri="{FF2B5EF4-FFF2-40B4-BE49-F238E27FC236}">
                <a16:creationId xmlns:a16="http://schemas.microsoft.com/office/drawing/2014/main" id="{B2726EFC-02E9-4E50-85A3-1AC9CE72BD7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57612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1709</Words>
  <Application>Microsoft Macintosh PowerPoint</Application>
  <PresentationFormat>On-screen Show (4:3)</PresentationFormat>
  <Paragraphs>187</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PMingLiU</vt:lpstr>
      <vt:lpstr>Arial</vt:lpstr>
      <vt:lpstr>Calibri</vt:lpstr>
      <vt:lpstr>Georgia</vt:lpstr>
      <vt:lpstr>Tahoma</vt:lpstr>
      <vt:lpstr>Office Theme</vt:lpstr>
      <vt:lpstr>Queue</vt:lpstr>
      <vt:lpstr>ADT QUEUE</vt:lpstr>
      <vt:lpstr>PowerPoint Presentation</vt:lpstr>
      <vt:lpstr>Basic features of Queue </vt:lpstr>
      <vt:lpstr>ADT QUEUE operations</vt:lpstr>
      <vt:lpstr>Applications of Queue </vt:lpstr>
      <vt:lpstr>PowerPoint Presentation</vt:lpstr>
      <vt:lpstr>PowerPoint Presentation</vt:lpstr>
      <vt:lpstr>Array implementation of (circular) Queue using count</vt:lpstr>
      <vt:lpstr>q.h</vt:lpstr>
      <vt:lpstr>q.c</vt:lpstr>
      <vt:lpstr>PowerPoint Presentation</vt:lpstr>
      <vt:lpstr>PowerPoint Presentation</vt:lpstr>
      <vt:lpstr>PowerPoint Presentation</vt:lpstr>
      <vt:lpstr>PowerPoint Presentation</vt:lpstr>
      <vt:lpstr>prog.c</vt:lpstr>
      <vt:lpstr>PowerPoint Presentation</vt:lpstr>
      <vt:lpstr>PowerPoint Presentation</vt:lpstr>
      <vt:lpstr>PowerPoint Presentation</vt:lpstr>
      <vt:lpstr>PowerPoint Presentation</vt:lpstr>
      <vt:lpstr>Linked list implementation of Queue </vt:lpstr>
      <vt:lpstr>PowerPoint Presentation</vt:lpstr>
      <vt:lpstr>Enqueue()</vt:lpstr>
      <vt:lpstr>PowerPoint Presentation</vt:lpstr>
      <vt:lpstr>PowerPoint Presentation</vt:lpstr>
      <vt:lpstr>Queue using Stack!</vt:lpstr>
      <vt:lpstr>PowerPoint Presentation</vt:lpstr>
      <vt:lpstr>Method 1 (By making enQueue operation costly)</vt:lpstr>
      <vt:lpstr>PowerPoint Presentation</vt:lpstr>
      <vt:lpstr>Method 2 (By making deQueue operation costly)</vt:lpstr>
      <vt:lpstr>PowerPoint Presentation</vt:lpstr>
      <vt:lpstr>How can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coep</dc:creator>
  <cp:lastModifiedBy>Shrida Kalamkar</cp:lastModifiedBy>
  <cp:revision>51</cp:revision>
  <dcterms:created xsi:type="dcterms:W3CDTF">2006-08-16T00:00:00Z</dcterms:created>
  <dcterms:modified xsi:type="dcterms:W3CDTF">2024-10-03T07:24:23Z</dcterms:modified>
</cp:coreProperties>
</file>