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7" r:id="rId1"/>
  </p:sldMasterIdLst>
  <p:notesMasterIdLst>
    <p:notesMasterId r:id="rId104"/>
  </p:notesMasterIdLst>
  <p:sldIdLst>
    <p:sldId id="256" r:id="rId2"/>
    <p:sldId id="396" r:id="rId3"/>
    <p:sldId id="395" r:id="rId4"/>
    <p:sldId id="648" r:id="rId5"/>
    <p:sldId id="617" r:id="rId6"/>
    <p:sldId id="347" r:id="rId7"/>
    <p:sldId id="731" r:id="rId8"/>
    <p:sldId id="649" r:id="rId9"/>
    <p:sldId id="732" r:id="rId10"/>
    <p:sldId id="733" r:id="rId11"/>
    <p:sldId id="734" r:id="rId12"/>
    <p:sldId id="735" r:id="rId13"/>
    <p:sldId id="736" r:id="rId14"/>
    <p:sldId id="737" r:id="rId15"/>
    <p:sldId id="650" r:id="rId16"/>
    <p:sldId id="357" r:id="rId17"/>
    <p:sldId id="352" r:id="rId18"/>
    <p:sldId id="350" r:id="rId19"/>
    <p:sldId id="651" r:id="rId20"/>
    <p:sldId id="652" r:id="rId21"/>
    <p:sldId id="653" r:id="rId22"/>
    <p:sldId id="654" r:id="rId23"/>
    <p:sldId id="655" r:id="rId24"/>
    <p:sldId id="272" r:id="rId25"/>
    <p:sldId id="631" r:id="rId26"/>
    <p:sldId id="749" r:id="rId27"/>
    <p:sldId id="639" r:id="rId28"/>
    <p:sldId id="724" r:id="rId29"/>
    <p:sldId id="725" r:id="rId30"/>
    <p:sldId id="696" r:id="rId31"/>
    <p:sldId id="657" r:id="rId32"/>
    <p:sldId id="697" r:id="rId33"/>
    <p:sldId id="726" r:id="rId34"/>
    <p:sldId id="727" r:id="rId35"/>
    <p:sldId id="659" r:id="rId36"/>
    <p:sldId id="663" r:id="rId37"/>
    <p:sldId id="662" r:id="rId38"/>
    <p:sldId id="656" r:id="rId39"/>
    <p:sldId id="660" r:id="rId40"/>
    <p:sldId id="664" r:id="rId41"/>
    <p:sldId id="670" r:id="rId42"/>
    <p:sldId id="698" r:id="rId43"/>
    <p:sldId id="738" r:id="rId44"/>
    <p:sldId id="739" r:id="rId45"/>
    <p:sldId id="742" r:id="rId46"/>
    <p:sldId id="743" r:id="rId47"/>
    <p:sldId id="645" r:id="rId48"/>
    <p:sldId id="740" r:id="rId49"/>
    <p:sldId id="741" r:id="rId50"/>
    <p:sldId id="744" r:id="rId51"/>
    <p:sldId id="745" r:id="rId52"/>
    <p:sldId id="748" r:id="rId53"/>
    <p:sldId id="746" r:id="rId54"/>
    <p:sldId id="747" r:id="rId55"/>
    <p:sldId id="668" r:id="rId56"/>
    <p:sldId id="728" r:id="rId57"/>
    <p:sldId id="750" r:id="rId58"/>
    <p:sldId id="693" r:id="rId59"/>
    <p:sldId id="752" r:id="rId60"/>
    <p:sldId id="751" r:id="rId61"/>
    <p:sldId id="667" r:id="rId62"/>
    <p:sldId id="679" r:id="rId63"/>
    <p:sldId id="658" r:id="rId64"/>
    <p:sldId id="699" r:id="rId65"/>
    <p:sldId id="669" r:id="rId66"/>
    <p:sldId id="666" r:id="rId67"/>
    <p:sldId id="672" r:id="rId68"/>
    <p:sldId id="675" r:id="rId69"/>
    <p:sldId id="700" r:id="rId70"/>
    <p:sldId id="673" r:id="rId71"/>
    <p:sldId id="701" r:id="rId72"/>
    <p:sldId id="702" r:id="rId73"/>
    <p:sldId id="665" r:id="rId74"/>
    <p:sldId id="676" r:id="rId75"/>
    <p:sldId id="704" r:id="rId76"/>
    <p:sldId id="677" r:id="rId77"/>
    <p:sldId id="680" r:id="rId78"/>
    <p:sldId id="674" r:id="rId79"/>
    <p:sldId id="681" r:id="rId80"/>
    <p:sldId id="683" r:id="rId81"/>
    <p:sldId id="678" r:id="rId82"/>
    <p:sldId id="703" r:id="rId83"/>
    <p:sldId id="706" r:id="rId84"/>
    <p:sldId id="684" r:id="rId85"/>
    <p:sldId id="686" r:id="rId86"/>
    <p:sldId id="689" r:id="rId87"/>
    <p:sldId id="685" r:id="rId88"/>
    <p:sldId id="691" r:id="rId89"/>
    <p:sldId id="707" r:id="rId90"/>
    <p:sldId id="688" r:id="rId91"/>
    <p:sldId id="708" r:id="rId92"/>
    <p:sldId id="710" r:id="rId93"/>
    <p:sldId id="705" r:id="rId94"/>
    <p:sldId id="709" r:id="rId95"/>
    <p:sldId id="712" r:id="rId96"/>
    <p:sldId id="713" r:id="rId97"/>
    <p:sldId id="714" r:id="rId98"/>
    <p:sldId id="711" r:id="rId99"/>
    <p:sldId id="717" r:id="rId100"/>
    <p:sldId id="721" r:id="rId101"/>
    <p:sldId id="718" r:id="rId102"/>
    <p:sldId id="719"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autoAdjust="0"/>
    <p:restoredTop sz="83760" autoAdjust="0"/>
  </p:normalViewPr>
  <p:slideViewPr>
    <p:cSldViewPr snapToGrid="0">
      <p:cViewPr varScale="1">
        <p:scale>
          <a:sx n="89" d="100"/>
          <a:sy n="89" d="100"/>
        </p:scale>
        <p:origin x="1336" y="168"/>
      </p:cViewPr>
      <p:guideLst>
        <p:guide orient="horz" pos="2160"/>
        <p:guide pos="3840"/>
      </p:guideLst>
    </p:cSldViewPr>
  </p:slideViewPr>
  <p:outlineViewPr>
    <p:cViewPr>
      <p:scale>
        <a:sx n="33" d="100"/>
        <a:sy n="33" d="100"/>
      </p:scale>
      <p:origin x="0" y="1241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C7173-D055-4152-9EDD-DA6C06E6BC99}" type="datetimeFigureOut">
              <a:rPr lang="en-US" smtClean="0"/>
              <a:pPr/>
              <a:t>8/21/23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CAA6C-47A5-41A3-A835-7726C5F21F19}" type="slidenum">
              <a:rPr lang="en-US" smtClean="0"/>
              <a:pPr/>
              <a:t>‹#›</a:t>
            </a:fld>
            <a:endParaRPr lang="en-US"/>
          </a:p>
        </p:txBody>
      </p:sp>
    </p:spTree>
    <p:extLst>
      <p:ext uri="{BB962C8B-B14F-4D97-AF65-F5344CB8AC3E}">
        <p14:creationId xmlns:p14="http://schemas.microsoft.com/office/powerpoint/2010/main" val="257065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20</a:t>
            </a:fld>
            <a:endParaRPr lang="en-US"/>
          </a:p>
        </p:txBody>
      </p:sp>
    </p:spTree>
    <p:extLst>
      <p:ext uri="{BB962C8B-B14F-4D97-AF65-F5344CB8AC3E}">
        <p14:creationId xmlns:p14="http://schemas.microsoft.com/office/powerpoint/2010/main" val="165761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21</a:t>
            </a:fld>
            <a:endParaRPr lang="en-US"/>
          </a:p>
        </p:txBody>
      </p:sp>
    </p:spTree>
    <p:extLst>
      <p:ext uri="{BB962C8B-B14F-4D97-AF65-F5344CB8AC3E}">
        <p14:creationId xmlns:p14="http://schemas.microsoft.com/office/powerpoint/2010/main" val="98804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22</a:t>
            </a:fld>
            <a:endParaRPr lang="en-US"/>
          </a:p>
        </p:txBody>
      </p:sp>
    </p:spTree>
    <p:extLst>
      <p:ext uri="{BB962C8B-B14F-4D97-AF65-F5344CB8AC3E}">
        <p14:creationId xmlns:p14="http://schemas.microsoft.com/office/powerpoint/2010/main" val="1279465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23</a:t>
            </a:fld>
            <a:endParaRPr lang="en-US"/>
          </a:p>
        </p:txBody>
      </p:sp>
    </p:spTree>
    <p:extLst>
      <p:ext uri="{BB962C8B-B14F-4D97-AF65-F5344CB8AC3E}">
        <p14:creationId xmlns:p14="http://schemas.microsoft.com/office/powerpoint/2010/main" val="100035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28</a:t>
            </a:fld>
            <a:endParaRPr lang="en-US"/>
          </a:p>
        </p:txBody>
      </p:sp>
    </p:spTree>
    <p:extLst>
      <p:ext uri="{BB962C8B-B14F-4D97-AF65-F5344CB8AC3E}">
        <p14:creationId xmlns:p14="http://schemas.microsoft.com/office/powerpoint/2010/main" val="1537703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29</a:t>
            </a:fld>
            <a:endParaRPr lang="en-US"/>
          </a:p>
        </p:txBody>
      </p:sp>
    </p:spTree>
    <p:extLst>
      <p:ext uri="{BB962C8B-B14F-4D97-AF65-F5344CB8AC3E}">
        <p14:creationId xmlns:p14="http://schemas.microsoft.com/office/powerpoint/2010/main" val="454619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30</a:t>
            </a:fld>
            <a:endParaRPr lang="en-US"/>
          </a:p>
        </p:txBody>
      </p:sp>
    </p:spTree>
    <p:extLst>
      <p:ext uri="{BB962C8B-B14F-4D97-AF65-F5344CB8AC3E}">
        <p14:creationId xmlns:p14="http://schemas.microsoft.com/office/powerpoint/2010/main" val="300097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31</a:t>
            </a:fld>
            <a:endParaRPr lang="en-US"/>
          </a:p>
        </p:txBody>
      </p:sp>
    </p:spTree>
    <p:extLst>
      <p:ext uri="{BB962C8B-B14F-4D97-AF65-F5344CB8AC3E}">
        <p14:creationId xmlns:p14="http://schemas.microsoft.com/office/powerpoint/2010/main" val="76243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32</a:t>
            </a:fld>
            <a:endParaRPr lang="en-US"/>
          </a:p>
        </p:txBody>
      </p:sp>
    </p:spTree>
    <p:extLst>
      <p:ext uri="{BB962C8B-B14F-4D97-AF65-F5344CB8AC3E}">
        <p14:creationId xmlns:p14="http://schemas.microsoft.com/office/powerpoint/2010/main" val="2303812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35</a:t>
            </a:fld>
            <a:endParaRPr lang="en-US"/>
          </a:p>
        </p:txBody>
      </p:sp>
    </p:spTree>
    <p:extLst>
      <p:ext uri="{BB962C8B-B14F-4D97-AF65-F5344CB8AC3E}">
        <p14:creationId xmlns:p14="http://schemas.microsoft.com/office/powerpoint/2010/main" val="94799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a:t>
            </a:fld>
            <a:endParaRPr lang="en-US"/>
          </a:p>
        </p:txBody>
      </p:sp>
    </p:spTree>
    <p:extLst>
      <p:ext uri="{BB962C8B-B14F-4D97-AF65-F5344CB8AC3E}">
        <p14:creationId xmlns:p14="http://schemas.microsoft.com/office/powerpoint/2010/main" val="1078310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36</a:t>
            </a:fld>
            <a:endParaRPr lang="en-US"/>
          </a:p>
        </p:txBody>
      </p:sp>
    </p:spTree>
    <p:extLst>
      <p:ext uri="{BB962C8B-B14F-4D97-AF65-F5344CB8AC3E}">
        <p14:creationId xmlns:p14="http://schemas.microsoft.com/office/powerpoint/2010/main" val="379508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37</a:t>
            </a:fld>
            <a:endParaRPr lang="en-US"/>
          </a:p>
        </p:txBody>
      </p:sp>
    </p:spTree>
    <p:extLst>
      <p:ext uri="{BB962C8B-B14F-4D97-AF65-F5344CB8AC3E}">
        <p14:creationId xmlns:p14="http://schemas.microsoft.com/office/powerpoint/2010/main" val="3206650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38</a:t>
            </a:fld>
            <a:endParaRPr lang="en-US"/>
          </a:p>
        </p:txBody>
      </p:sp>
    </p:spTree>
    <p:extLst>
      <p:ext uri="{BB962C8B-B14F-4D97-AF65-F5344CB8AC3E}">
        <p14:creationId xmlns:p14="http://schemas.microsoft.com/office/powerpoint/2010/main" val="3664057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39</a:t>
            </a:fld>
            <a:endParaRPr lang="en-US"/>
          </a:p>
        </p:txBody>
      </p:sp>
    </p:spTree>
    <p:extLst>
      <p:ext uri="{BB962C8B-B14F-4D97-AF65-F5344CB8AC3E}">
        <p14:creationId xmlns:p14="http://schemas.microsoft.com/office/powerpoint/2010/main" val="1049346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40</a:t>
            </a:fld>
            <a:endParaRPr lang="en-US"/>
          </a:p>
        </p:txBody>
      </p:sp>
    </p:spTree>
    <p:extLst>
      <p:ext uri="{BB962C8B-B14F-4D97-AF65-F5344CB8AC3E}">
        <p14:creationId xmlns:p14="http://schemas.microsoft.com/office/powerpoint/2010/main" val="1092529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41</a:t>
            </a:fld>
            <a:endParaRPr lang="en-US"/>
          </a:p>
        </p:txBody>
      </p:sp>
    </p:spTree>
    <p:extLst>
      <p:ext uri="{BB962C8B-B14F-4D97-AF65-F5344CB8AC3E}">
        <p14:creationId xmlns:p14="http://schemas.microsoft.com/office/powerpoint/2010/main" val="2234965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42</a:t>
            </a:fld>
            <a:endParaRPr lang="en-US"/>
          </a:p>
        </p:txBody>
      </p:sp>
    </p:spTree>
    <p:extLst>
      <p:ext uri="{BB962C8B-B14F-4D97-AF65-F5344CB8AC3E}">
        <p14:creationId xmlns:p14="http://schemas.microsoft.com/office/powerpoint/2010/main" val="121776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47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55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58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4</a:t>
            </a:fld>
            <a:endParaRPr lang="en-US"/>
          </a:p>
        </p:txBody>
      </p:sp>
    </p:spTree>
    <p:extLst>
      <p:ext uri="{BB962C8B-B14F-4D97-AF65-F5344CB8AC3E}">
        <p14:creationId xmlns:p14="http://schemas.microsoft.com/office/powerpoint/2010/main" val="1078310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79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87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15</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99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100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101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102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CAA6C-47A5-41A3-A835-7726C5F21F19}"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33267E-4CE5-4825-B615-B72856047170}" type="datetime1">
              <a:rPr lang="en-GB" smtClean="0"/>
              <a:pPr/>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6D2647-B93E-48A2-B534-D12F55E4AA49}" type="datetime1">
              <a:rPr lang="en-GB" smtClean="0"/>
              <a:pPr/>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5690D-08A6-4708-B40E-B51C7DFBA607}" type="datetime1">
              <a:rPr lang="en-GB" smtClean="0"/>
              <a:pPr/>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FC9C0-AA8F-4D85-94B7-B8F6B5468A95}" type="datetime1">
              <a:rPr lang="en-GB" smtClean="0"/>
              <a:pPr/>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45216B-DE5B-4CA1-AA0D-7E04E8A96543}" type="datetime1">
              <a:rPr lang="en-GB" smtClean="0"/>
              <a:pPr/>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B295F0-2DCC-42F9-BB64-0F6D6474A2F1}" type="datetime1">
              <a:rPr lang="en-GB" smtClean="0"/>
              <a:pPr/>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E0AFEB-C0C9-4938-B1C8-D5C68622F9CF}" type="datetime1">
              <a:rPr lang="en-GB" smtClean="0"/>
              <a:pPr/>
              <a:t>21/08/2023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35ACEB-62B6-4138-B17B-267B5F0318BE}" type="datetime1">
              <a:rPr lang="en-GB" smtClean="0"/>
              <a:pPr/>
              <a:t>21/08/2023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7C319-F857-4924-9420-925C883FC594}" type="datetime1">
              <a:rPr lang="en-GB" smtClean="0"/>
              <a:pPr/>
              <a:t>21/08/2023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3839F-B132-4F1A-B43A-B8C786247740}" type="datetime1">
              <a:rPr lang="en-GB" smtClean="0"/>
              <a:pPr/>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D4B5E-9392-4270-9BD3-0AC9988E06D6}" type="datetime1">
              <a:rPr lang="en-GB" smtClean="0"/>
              <a:pPr/>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25633F-2075-4155-A29E-DBCD278002A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96D38-8343-4C59-B8C6-1E9584F91971}" type="datetime1">
              <a:rPr lang="en-GB" smtClean="0"/>
              <a:pPr/>
              <a:t>21/08/2023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5633F-2075-4155-A29E-DBCD278002A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pk.comp@coep.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ellocodies.com/cplusplus-programming-introdu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Object" TargetMode="External"/><Relationship Id="rId2" Type="http://schemas.openxmlformats.org/officeDocument/2006/relationships/hyperlink" Target="https://www.hellocodies.com/cplusplus/" TargetMode="External"/><Relationship Id="rId1" Type="http://schemas.openxmlformats.org/officeDocument/2006/relationships/slideLayout" Target="../slideLayouts/slideLayout2.xml"/><Relationship Id="rId4" Type="http://schemas.openxmlformats.org/officeDocument/2006/relationships/hyperlink" Target="https://en.wikipedia.org/wiki/Boehm_garbage_collecto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ideone.com/" TargetMode="External"/><Relationship Id="rId7" Type="http://schemas.openxmlformats.org/officeDocument/2006/relationships/hyperlink" Target="http://en.wikipedia.org/wiki/GNU_Compiler_Collection" TargetMode="External"/><Relationship Id="rId2" Type="http://schemas.openxmlformats.org/officeDocument/2006/relationships/hyperlink" Target="https://ide.geeksforgeeks.org/" TargetMode="External"/><Relationship Id="rId1" Type="http://schemas.openxmlformats.org/officeDocument/2006/relationships/slideLayout" Target="../slideLayouts/slideLayout2.xml"/><Relationship Id="rId6" Type="http://schemas.openxmlformats.org/officeDocument/2006/relationships/hyperlink" Target="http://www.bloodshed.net/download.html" TargetMode="External"/><Relationship Id="rId5" Type="http://schemas.openxmlformats.org/officeDocument/2006/relationships/hyperlink" Target="http://www.codeblocks.org/downloads/26" TargetMode="External"/><Relationship Id="rId4" Type="http://schemas.openxmlformats.org/officeDocument/2006/relationships/hyperlink" Target="http://codepad.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ellocodies.com/c-standards/" TargetMode="External"/><Relationship Id="rId2" Type="http://schemas.openxmlformats.org/officeDocument/2006/relationships/hyperlink" Target="https://en.wikipedia.org/wiki/Brian_Kernigha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E445-8E7C-42D5-A012-7B9A3F9099A0}"/>
              </a:ext>
            </a:extLst>
          </p:cNvPr>
          <p:cNvSpPr>
            <a:spLocks noGrp="1"/>
          </p:cNvSpPr>
          <p:nvPr>
            <p:ph type="ctrTitle"/>
          </p:nvPr>
        </p:nvSpPr>
        <p:spPr>
          <a:xfrm>
            <a:off x="1097280" y="758952"/>
            <a:ext cx="10058400" cy="1746123"/>
          </a:xfrm>
        </p:spPr>
        <p:txBody>
          <a:bodyPr>
            <a:normAutofit/>
          </a:bodyPr>
          <a:lstStyle/>
          <a:p>
            <a:r>
              <a:rPr lang="en-US" sz="5400" dirty="0">
                <a:solidFill>
                  <a:schemeClr val="accent2"/>
                </a:solidFill>
              </a:rPr>
              <a:t>I</a:t>
            </a:r>
            <a:r>
              <a:rPr lang="en-IN" sz="5400" dirty="0">
                <a:solidFill>
                  <a:schemeClr val="accent2"/>
                </a:solidFill>
              </a:rPr>
              <a:t>ntroduction to C Programming</a:t>
            </a:r>
          </a:p>
        </p:txBody>
      </p:sp>
      <p:sp>
        <p:nvSpPr>
          <p:cNvPr id="6" name="TextBox 5">
            <a:extLst>
              <a:ext uri="{FF2B5EF4-FFF2-40B4-BE49-F238E27FC236}">
                <a16:creationId xmlns:a16="http://schemas.microsoft.com/office/drawing/2014/main" id="{56C417B2-535F-4A64-90E1-1F9DFBFC7C9C}"/>
              </a:ext>
            </a:extLst>
          </p:cNvPr>
          <p:cNvSpPr txBox="1"/>
          <p:nvPr/>
        </p:nvSpPr>
        <p:spPr>
          <a:xfrm>
            <a:off x="4007805" y="2782669"/>
            <a:ext cx="5774147" cy="584775"/>
          </a:xfrm>
          <a:prstGeom prst="rect">
            <a:avLst/>
          </a:prstGeom>
          <a:noFill/>
        </p:spPr>
        <p:txBody>
          <a:bodyPr wrap="square" rtlCol="0">
            <a:spAutoFit/>
          </a:bodyPr>
          <a:lstStyle/>
          <a:p>
            <a:pPr algn="ctr"/>
            <a:r>
              <a:rPr lang="en-IN" sz="2000" dirty="0"/>
              <a:t>Prof. Shrida </a:t>
            </a:r>
            <a:r>
              <a:rPr lang="en-IN" sz="2000" dirty="0" err="1"/>
              <a:t>Kalamkar</a:t>
            </a:r>
            <a:r>
              <a:rPr lang="en-IN" sz="2000" dirty="0"/>
              <a:t> </a:t>
            </a:r>
          </a:p>
          <a:p>
            <a:pPr algn="ctr"/>
            <a:r>
              <a:rPr lang="en-IN" sz="1200" dirty="0">
                <a:hlinkClick r:id="rId2"/>
              </a:rPr>
              <a:t>spk.comp@coep.ac.in</a:t>
            </a:r>
            <a:r>
              <a:rPr lang="en-IN" sz="1200" dirty="0"/>
              <a:t>   </a:t>
            </a:r>
            <a:endParaRPr lang="en-IN" dirty="0"/>
          </a:p>
        </p:txBody>
      </p:sp>
      <p:sp>
        <p:nvSpPr>
          <p:cNvPr id="7" name="Footer Placeholder 6">
            <a:extLst>
              <a:ext uri="{FF2B5EF4-FFF2-40B4-BE49-F238E27FC236}">
                <a16:creationId xmlns:a16="http://schemas.microsoft.com/office/drawing/2014/main" id="{94C20AF7-B74C-483D-AAEA-DD2C17F0936A}"/>
              </a:ext>
            </a:extLst>
          </p:cNvPr>
          <p:cNvSpPr>
            <a:spLocks noGrp="1"/>
          </p:cNvSpPr>
          <p:nvPr>
            <p:ph type="ftr" sz="quarter" idx="11"/>
          </p:nvPr>
        </p:nvSpPr>
        <p:spPr>
          <a:xfrm>
            <a:off x="454713" y="6492875"/>
            <a:ext cx="4822804" cy="365125"/>
          </a:xfrm>
        </p:spPr>
        <p:txBody>
          <a:bodyPr/>
          <a:lstStyle/>
          <a:p>
            <a:r>
              <a:rPr lang="en-US"/>
              <a:t>Data Structures and Algorithms - I                                                  Odd Sem 2020</a:t>
            </a:r>
            <a:endParaRPr lang="en-IN"/>
          </a:p>
        </p:txBody>
      </p:sp>
      <p:sp>
        <p:nvSpPr>
          <p:cNvPr id="8" name="Slide Number Placeholder 7">
            <a:extLst>
              <a:ext uri="{FF2B5EF4-FFF2-40B4-BE49-F238E27FC236}">
                <a16:creationId xmlns:a16="http://schemas.microsoft.com/office/drawing/2014/main" id="{E1619E57-FBCA-42BA-BCD3-0D9DA1BAA8D5}"/>
              </a:ext>
            </a:extLst>
          </p:cNvPr>
          <p:cNvSpPr>
            <a:spLocks noGrp="1"/>
          </p:cNvSpPr>
          <p:nvPr>
            <p:ph type="sldNum" sz="quarter" idx="12"/>
          </p:nvPr>
        </p:nvSpPr>
        <p:spPr/>
        <p:txBody>
          <a:bodyPr/>
          <a:lstStyle/>
          <a:p>
            <a:fld id="{C3EB9D7E-4461-426B-9D83-6BA9EBBD9945}" type="slidenum">
              <a:rPr lang="en-IN" smtClean="0"/>
              <a:t>1</a:t>
            </a:fld>
            <a:endParaRPr lang="en-IN"/>
          </a:p>
        </p:txBody>
      </p:sp>
    </p:spTree>
    <p:extLst>
      <p:ext uri="{BB962C8B-B14F-4D97-AF65-F5344CB8AC3E}">
        <p14:creationId xmlns:p14="http://schemas.microsoft.com/office/powerpoint/2010/main" val="205336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94AE-09CC-4E62-B80C-FF0DF56D535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D20DA5-3393-4A81-91E9-2C51F916CB41}"/>
              </a:ext>
            </a:extLst>
          </p:cNvPr>
          <p:cNvSpPr>
            <a:spLocks noGrp="1"/>
          </p:cNvSpPr>
          <p:nvPr>
            <p:ph idx="1"/>
          </p:nvPr>
        </p:nvSpPr>
        <p:spPr/>
        <p:txBody>
          <a:bodyPr/>
          <a:lstStyle/>
          <a:p>
            <a:pPr fontAlgn="base"/>
            <a:r>
              <a:rPr lang="en-US" b="1" dirty="0"/>
              <a:t>K&amp;R introduced several language features:</a:t>
            </a:r>
          </a:p>
          <a:p>
            <a:pPr lvl="1" fontAlgn="base"/>
            <a:r>
              <a:rPr lang="en-US" dirty="0"/>
              <a:t>Standard I/O library</a:t>
            </a:r>
          </a:p>
          <a:p>
            <a:pPr lvl="1" fontAlgn="base"/>
            <a:r>
              <a:rPr lang="en-US" dirty="0"/>
              <a:t>long int data type</a:t>
            </a:r>
          </a:p>
          <a:p>
            <a:pPr lvl="1" fontAlgn="base"/>
            <a:r>
              <a:rPr lang="en-US" dirty="0"/>
              <a:t>unsigned int data type</a:t>
            </a:r>
          </a:p>
          <a:p>
            <a:pPr fontAlgn="base"/>
            <a:r>
              <a:rPr lang="en-US" b="1" dirty="0"/>
              <a:t>Important NOTE:</a:t>
            </a:r>
            <a:r>
              <a:rPr lang="en-US" dirty="0"/>
              <a:t> </a:t>
            </a:r>
            <a:r>
              <a:rPr lang="en-US" i="1" dirty="0"/>
              <a:t>In early versions of C, functions that do not have return type has “INT” as default return type.</a:t>
            </a:r>
            <a:endParaRPr lang="en-US" dirty="0"/>
          </a:p>
          <a:p>
            <a:endParaRPr lang="en-IN" dirty="0"/>
          </a:p>
        </p:txBody>
      </p:sp>
      <p:sp>
        <p:nvSpPr>
          <p:cNvPr id="4" name="Slide Number Placeholder 3">
            <a:extLst>
              <a:ext uri="{FF2B5EF4-FFF2-40B4-BE49-F238E27FC236}">
                <a16:creationId xmlns:a16="http://schemas.microsoft.com/office/drawing/2014/main" id="{E945BC76-87F1-484F-B222-571728400996}"/>
              </a:ext>
            </a:extLst>
          </p:cNvPr>
          <p:cNvSpPr>
            <a:spLocks noGrp="1"/>
          </p:cNvSpPr>
          <p:nvPr>
            <p:ph type="sldNum" sz="quarter" idx="12"/>
          </p:nvPr>
        </p:nvSpPr>
        <p:spPr/>
        <p:txBody>
          <a:bodyPr/>
          <a:lstStyle/>
          <a:p>
            <a:fld id="{D625633F-2075-4155-A29E-DBCD278002AD}" type="slidenum">
              <a:rPr lang="en-GB" smtClean="0"/>
              <a:pPr/>
              <a:t>10</a:t>
            </a:fld>
            <a:endParaRPr lang="en-GB"/>
          </a:p>
        </p:txBody>
      </p:sp>
    </p:spTree>
    <p:extLst>
      <p:ext uri="{BB962C8B-B14F-4D97-AF65-F5344CB8AC3E}">
        <p14:creationId xmlns:p14="http://schemas.microsoft.com/office/powerpoint/2010/main" val="22801934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pPr fontAlgn="base"/>
            <a:r>
              <a:rPr lang="en-US" b="1" dirty="0"/>
              <a:t>Example</a:t>
            </a:r>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r>
              <a:rPr lang="en-US" dirty="0"/>
              <a:t>Suppose that i is an integer variable whose value is 7, f is a floating-point variable whose value is 5.5, and c is a character-type variable that represents the character w</a:t>
            </a:r>
          </a:p>
          <a:p>
            <a:r>
              <a:rPr lang="en-US" dirty="0"/>
              <a:t>Each expression involves operands of two different types. Assume that the ASCII character set is being used.</a:t>
            </a:r>
          </a:p>
          <a:p>
            <a:r>
              <a:rPr lang="en-US" dirty="0"/>
              <a:t>Expression 			Value 			Type</a:t>
            </a:r>
          </a:p>
          <a:p>
            <a:r>
              <a:rPr lang="en-US" dirty="0"/>
              <a:t>i + f 				12.5                          	float</a:t>
            </a:r>
          </a:p>
          <a:p>
            <a:r>
              <a:rPr lang="en-US" dirty="0"/>
              <a:t>i + c 				126 				integer</a:t>
            </a:r>
          </a:p>
          <a:p>
            <a:r>
              <a:rPr lang="sv-SE" dirty="0"/>
              <a:t>i + c - ’0' 				78 				integer</a:t>
            </a:r>
          </a:p>
          <a:p>
            <a:r>
              <a:rPr lang="en-US" dirty="0"/>
              <a:t>(i + c) - (2 * f / 15 ) 		123.8 			float</a:t>
            </a:r>
          </a:p>
          <a:p>
            <a:pPr marL="0" indent="0">
              <a:buNone/>
            </a:pPr>
            <a:endParaRPr lang="en-US" sz="2600" dirty="0"/>
          </a:p>
          <a:p>
            <a:pPr marL="0" indent="0">
              <a:buNone/>
            </a:pPr>
            <a:r>
              <a:rPr lang="en-US" sz="2600" dirty="0"/>
              <a:t>Note that w is encoded as (decimal) 119 and 0 is encoded as 48 in the ASCII character set.</a:t>
            </a:r>
          </a:p>
        </p:txBody>
      </p:sp>
      <p:sp>
        <p:nvSpPr>
          <p:cNvPr id="5" name="Slide Number Placeholder 4"/>
          <p:cNvSpPr>
            <a:spLocks noGrp="1"/>
          </p:cNvSpPr>
          <p:nvPr>
            <p:ph type="sldNum" sz="quarter" idx="12"/>
          </p:nvPr>
        </p:nvSpPr>
        <p:spPr/>
        <p:txBody>
          <a:bodyPr/>
          <a:lstStyle/>
          <a:p>
            <a:fld id="{D625633F-2075-4155-A29E-DBCD278002AD}" type="slidenum">
              <a:rPr lang="en-GB" smtClean="0"/>
              <a:pPr/>
              <a:t>100</a:t>
            </a:fld>
            <a:endParaRPr lang="en-GB"/>
          </a:p>
        </p:txBody>
      </p:sp>
    </p:spTree>
    <p:extLst>
      <p:ext uri="{BB962C8B-B14F-4D97-AF65-F5344CB8AC3E}">
        <p14:creationId xmlns:p14="http://schemas.microsoft.com/office/powerpoint/2010/main" val="2931292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pPr fontAlgn="base"/>
            <a:r>
              <a:rPr lang="en-US" b="1" dirty="0"/>
              <a:t>FEW CONVERSION RULES</a:t>
            </a:r>
          </a:p>
        </p:txBody>
      </p:sp>
      <p:sp>
        <p:nvSpPr>
          <p:cNvPr id="3" name="Content Placeholder 2"/>
          <p:cNvSpPr>
            <a:spLocks noGrp="1"/>
          </p:cNvSpPr>
          <p:nvPr>
            <p:ph idx="1"/>
          </p:nvPr>
        </p:nvSpPr>
        <p:spPr>
          <a:xfrm>
            <a:off x="204953" y="1277008"/>
            <a:ext cx="11729544" cy="5360276"/>
          </a:xfrm>
        </p:spPr>
        <p:txBody>
          <a:bodyPr>
            <a:normAutofit fontScale="70000" lnSpcReduction="20000"/>
          </a:bodyPr>
          <a:lstStyle/>
          <a:p>
            <a:pPr algn="just"/>
            <a:r>
              <a:rPr lang="en-US" dirty="0"/>
              <a:t>1. If both operands are floating-point types whose precisions differ (e.g., a float and a double), the lower precision operand will be converted to the precision of the other operand, and the result will be expressed in this higher precision. Thus, an operation between a f l o a t and a double will result in a double; a f l o a t and a long double will result in a long double; and a double and a long double will result in a long double. (Note: In some versions of C, all operands of type float are automatically converted to double.)</a:t>
            </a:r>
          </a:p>
          <a:p>
            <a:pPr algn="just"/>
            <a:r>
              <a:rPr lang="en-US" dirty="0"/>
              <a:t>2. If one operand is a floating-point type (e.g., float , double or long double) and the other is a char or an i n t (including short i n t or long </a:t>
            </a:r>
            <a:r>
              <a:rPr lang="en-US" dirty="0" err="1"/>
              <a:t>int</a:t>
            </a:r>
            <a:r>
              <a:rPr lang="en-US" dirty="0"/>
              <a:t>), the char or i n t will be converted to the floating-point type and the result will be expressed as such. Hence, an operation between an i n t and a double will result in a double.</a:t>
            </a:r>
          </a:p>
          <a:p>
            <a:pPr algn="just"/>
            <a:r>
              <a:rPr lang="en-US" dirty="0"/>
              <a:t>3. If neither operand is a floating-point type but one is a long </a:t>
            </a:r>
            <a:r>
              <a:rPr lang="en-US" dirty="0" err="1"/>
              <a:t>int</a:t>
            </a:r>
            <a:r>
              <a:rPr lang="en-US" dirty="0"/>
              <a:t> , the other will be converted to long i n t and the result will be long </a:t>
            </a:r>
            <a:r>
              <a:rPr lang="en-US" dirty="0" err="1"/>
              <a:t>int</a:t>
            </a:r>
            <a:r>
              <a:rPr lang="en-US" dirty="0"/>
              <a:t> . Thus, an operation between a long i n t and an i n t will result in along i n t .</a:t>
            </a:r>
          </a:p>
          <a:p>
            <a:pPr algn="just"/>
            <a:r>
              <a:rPr lang="en-US" dirty="0"/>
              <a:t>4. If neither operand is a floating-point type or a long </a:t>
            </a:r>
            <a:r>
              <a:rPr lang="en-US" dirty="0" err="1"/>
              <a:t>int</a:t>
            </a:r>
            <a:r>
              <a:rPr lang="en-US" dirty="0"/>
              <a:t> , then both operands will be converted to </a:t>
            </a:r>
            <a:r>
              <a:rPr lang="en-US" dirty="0" err="1"/>
              <a:t>int</a:t>
            </a:r>
            <a:r>
              <a:rPr lang="en-US" dirty="0"/>
              <a:t> (if necessary) and the result will be </a:t>
            </a:r>
            <a:r>
              <a:rPr lang="en-US" dirty="0" err="1"/>
              <a:t>int</a:t>
            </a:r>
            <a:r>
              <a:rPr lang="en-US" dirty="0"/>
              <a:t> . Thus, an operation between a short </a:t>
            </a:r>
            <a:r>
              <a:rPr lang="en-US" dirty="0" err="1"/>
              <a:t>int</a:t>
            </a:r>
            <a:r>
              <a:rPr lang="en-US" dirty="0"/>
              <a:t> and an </a:t>
            </a:r>
            <a:r>
              <a:rPr lang="en-US" dirty="0" err="1"/>
              <a:t>int</a:t>
            </a:r>
            <a:r>
              <a:rPr lang="en-US" dirty="0"/>
              <a:t> will result in an int.</a:t>
            </a:r>
          </a:p>
          <a:p>
            <a:pPr marL="0" indent="0" algn="just">
              <a:buNone/>
            </a:pPr>
            <a:r>
              <a:rPr lang="en-US" b="1" dirty="0"/>
              <a:t>Note- There may be some variation from one version of C to another.</a:t>
            </a:r>
          </a:p>
          <a:p>
            <a:pPr algn="just"/>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101</a:t>
            </a:fld>
            <a:endParaRPr lang="en-GB"/>
          </a:p>
        </p:txBody>
      </p:sp>
    </p:spTree>
    <p:extLst>
      <p:ext uri="{BB962C8B-B14F-4D97-AF65-F5344CB8AC3E}">
        <p14:creationId xmlns:p14="http://schemas.microsoft.com/office/powerpoint/2010/main" val="14878952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236482"/>
          </a:xfrm>
        </p:spPr>
        <p:txBody>
          <a:bodyPr>
            <a:noAutofit/>
          </a:bodyPr>
          <a:lstStyle/>
          <a:p>
            <a:r>
              <a:rPr lang="en-US" sz="2400" b="1" dirty="0"/>
              <a:t>CONVERSION RULES</a:t>
            </a:r>
          </a:p>
        </p:txBody>
      </p:sp>
      <p:sp>
        <p:nvSpPr>
          <p:cNvPr id="3" name="Content Placeholder 2"/>
          <p:cNvSpPr>
            <a:spLocks noGrp="1"/>
          </p:cNvSpPr>
          <p:nvPr>
            <p:ph idx="1"/>
          </p:nvPr>
        </p:nvSpPr>
        <p:spPr>
          <a:xfrm>
            <a:off x="204953" y="409903"/>
            <a:ext cx="11729544" cy="6227381"/>
          </a:xfrm>
        </p:spPr>
        <p:txBody>
          <a:bodyPr>
            <a:noAutofit/>
          </a:bodyPr>
          <a:lstStyle/>
          <a:p>
            <a:pPr marL="0" indent="0" algn="just">
              <a:buNone/>
            </a:pPr>
            <a:r>
              <a:rPr lang="en-US" sz="1800" dirty="0"/>
              <a:t>These rules apply to arithmetic operations between two operators with dissimilar data types. </a:t>
            </a:r>
            <a:r>
              <a:rPr lang="en-US" sz="1800" b="1" dirty="0"/>
              <a:t>There may be some variation</a:t>
            </a:r>
          </a:p>
          <a:p>
            <a:pPr marL="0" indent="0" algn="just">
              <a:buNone/>
            </a:pPr>
            <a:r>
              <a:rPr lang="en-US" sz="1800" b="1" dirty="0"/>
              <a:t>from one version of C to another.</a:t>
            </a:r>
          </a:p>
          <a:p>
            <a:pPr marL="0" indent="0" algn="just">
              <a:buNone/>
            </a:pPr>
            <a:r>
              <a:rPr lang="en-US" sz="1800" b="1" dirty="0"/>
              <a:t>1. </a:t>
            </a:r>
            <a:r>
              <a:rPr lang="en-US" sz="1800" dirty="0"/>
              <a:t>If one of the operands is long double, the other will be converted to long double and the result will be long</a:t>
            </a:r>
          </a:p>
          <a:p>
            <a:pPr marL="0" indent="0" algn="just">
              <a:buNone/>
            </a:pPr>
            <a:r>
              <a:rPr lang="en-US" sz="1800" dirty="0"/>
              <a:t>double.</a:t>
            </a:r>
          </a:p>
          <a:p>
            <a:pPr marL="0" indent="0" algn="just">
              <a:buNone/>
            </a:pPr>
            <a:r>
              <a:rPr lang="en-US" sz="1800" b="1" dirty="0"/>
              <a:t>2. </a:t>
            </a:r>
            <a:r>
              <a:rPr lang="en-US" sz="1800" dirty="0"/>
              <a:t>Otherwise, if one of the operands is double, the other will be converted to double and the result will be double.</a:t>
            </a:r>
          </a:p>
          <a:p>
            <a:pPr marL="0" indent="0" algn="just">
              <a:buNone/>
            </a:pPr>
            <a:r>
              <a:rPr lang="en-US" sz="1800" b="1" dirty="0"/>
              <a:t>3. </a:t>
            </a:r>
            <a:r>
              <a:rPr lang="en-US" sz="1800" dirty="0"/>
              <a:t>Otherwise, if one of the operands is f l o a t , the other will be converted to f l o a t and the result will be f l o a t</a:t>
            </a:r>
          </a:p>
          <a:p>
            <a:pPr marL="0" indent="0" algn="just">
              <a:buNone/>
            </a:pPr>
            <a:r>
              <a:rPr lang="en-US" sz="1800" b="1" dirty="0"/>
              <a:t>4. </a:t>
            </a:r>
            <a:r>
              <a:rPr lang="en-US" sz="1800" dirty="0"/>
              <a:t>Otherwise, if one of the operands is unsigned long i n t , the other will be converted to unsigned long i n t and</a:t>
            </a:r>
          </a:p>
          <a:p>
            <a:pPr marL="0" indent="0" algn="just">
              <a:buNone/>
            </a:pPr>
            <a:r>
              <a:rPr lang="en-US" sz="1800" dirty="0"/>
              <a:t>the result will be unsigned long i n t .</a:t>
            </a:r>
          </a:p>
          <a:p>
            <a:pPr marL="0" indent="0" algn="just">
              <a:buNone/>
            </a:pPr>
            <a:r>
              <a:rPr lang="en-US" sz="1800" b="1" i="1" dirty="0"/>
              <a:t>5. </a:t>
            </a:r>
            <a:r>
              <a:rPr lang="en-US" sz="1800" dirty="0"/>
              <a:t>Otherwise, if one of the operands is long i n t and the other is unsigned i n t , then:</a:t>
            </a:r>
          </a:p>
          <a:p>
            <a:pPr marL="0" indent="0" algn="just">
              <a:buNone/>
            </a:pPr>
            <a:r>
              <a:rPr lang="en-US" sz="1800" i="1" dirty="0"/>
              <a:t>(a) </a:t>
            </a:r>
            <a:r>
              <a:rPr lang="en-US" sz="1800" dirty="0"/>
              <a:t>If unsigned i n t can be converted to long i n t , the unsigned i n t operand will be converted </a:t>
            </a:r>
            <a:r>
              <a:rPr lang="en-US" sz="1800" b="1" dirty="0"/>
              <a:t>as </a:t>
            </a:r>
            <a:r>
              <a:rPr lang="en-US" sz="1800" dirty="0"/>
              <a:t>such and</a:t>
            </a:r>
          </a:p>
          <a:p>
            <a:pPr marL="0" indent="0" algn="just">
              <a:buNone/>
            </a:pPr>
            <a:r>
              <a:rPr lang="en-US" sz="1800" dirty="0"/>
              <a:t>the result will be long i n t .</a:t>
            </a:r>
          </a:p>
          <a:p>
            <a:pPr marL="0" indent="0" algn="just">
              <a:buNone/>
            </a:pPr>
            <a:r>
              <a:rPr lang="en-US" sz="1800" i="1" dirty="0"/>
              <a:t>(b) </a:t>
            </a:r>
            <a:r>
              <a:rPr lang="en-US" sz="1800" dirty="0"/>
              <a:t>Otherwise, both operands will be converted to unsigned long i n t and the result will be unsigned long</a:t>
            </a:r>
          </a:p>
          <a:p>
            <a:pPr marL="0" indent="0" algn="just">
              <a:buNone/>
            </a:pPr>
            <a:r>
              <a:rPr lang="en-US" sz="1800" dirty="0"/>
              <a:t>i n t .</a:t>
            </a:r>
          </a:p>
          <a:p>
            <a:pPr marL="0" indent="0" algn="just">
              <a:buNone/>
            </a:pPr>
            <a:r>
              <a:rPr lang="en-US" sz="1800" b="1" i="1" dirty="0"/>
              <a:t>6. </a:t>
            </a:r>
            <a:r>
              <a:rPr lang="en-US" sz="1800" dirty="0"/>
              <a:t>Otherwise, if one of the operands is long i n t , the other will be converted to long i n t and the result will be long</a:t>
            </a:r>
          </a:p>
          <a:p>
            <a:pPr marL="0" indent="0" algn="just">
              <a:buNone/>
            </a:pPr>
            <a:r>
              <a:rPr lang="en-US" sz="1800" dirty="0"/>
              <a:t>i n t .</a:t>
            </a:r>
          </a:p>
          <a:p>
            <a:pPr marL="0" indent="0" algn="just">
              <a:buNone/>
            </a:pPr>
            <a:r>
              <a:rPr lang="en-US" sz="1800" b="1" dirty="0"/>
              <a:t>7. </a:t>
            </a:r>
            <a:r>
              <a:rPr lang="en-US" sz="1800" dirty="0"/>
              <a:t>Otherwise, if one of the operands is unsigned i n t , the other will be converted to unsigned i n t and the result</a:t>
            </a:r>
          </a:p>
          <a:p>
            <a:pPr marL="0" indent="0" algn="just">
              <a:buNone/>
            </a:pPr>
            <a:r>
              <a:rPr lang="en-US" sz="1800" dirty="0"/>
              <a:t>will be unsigned i n t .</a:t>
            </a:r>
          </a:p>
          <a:p>
            <a:pPr marL="0" indent="0" algn="just">
              <a:buNone/>
            </a:pPr>
            <a:r>
              <a:rPr lang="en-US" sz="1800" b="1" dirty="0"/>
              <a:t>8. </a:t>
            </a:r>
            <a:r>
              <a:rPr lang="en-US" sz="1800" dirty="0"/>
              <a:t>If none of the above conditions applies, then both operands will be converted to i n t (if necessary), and the result</a:t>
            </a:r>
          </a:p>
          <a:p>
            <a:pPr marL="0" indent="0" algn="just">
              <a:buNone/>
            </a:pPr>
            <a:r>
              <a:rPr lang="en-US" sz="1800" dirty="0"/>
              <a:t>will be i n t .</a:t>
            </a:r>
          </a:p>
        </p:txBody>
      </p:sp>
      <p:sp>
        <p:nvSpPr>
          <p:cNvPr id="5" name="Slide Number Placeholder 4"/>
          <p:cNvSpPr>
            <a:spLocks noGrp="1"/>
          </p:cNvSpPr>
          <p:nvPr>
            <p:ph type="sldNum" sz="quarter" idx="12"/>
          </p:nvPr>
        </p:nvSpPr>
        <p:spPr/>
        <p:txBody>
          <a:bodyPr/>
          <a:lstStyle/>
          <a:p>
            <a:fld id="{D625633F-2075-4155-A29E-DBCD278002AD}" type="slidenum">
              <a:rPr lang="en-GB" smtClean="0"/>
              <a:pPr/>
              <a:t>102</a:t>
            </a:fld>
            <a:endParaRPr lang="en-GB"/>
          </a:p>
        </p:txBody>
      </p:sp>
    </p:spTree>
    <p:extLst>
      <p:ext uri="{BB962C8B-B14F-4D97-AF65-F5344CB8AC3E}">
        <p14:creationId xmlns:p14="http://schemas.microsoft.com/office/powerpoint/2010/main" val="306464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5680-6636-422B-BB54-1B38BF5A0D27}"/>
              </a:ext>
            </a:extLst>
          </p:cNvPr>
          <p:cNvSpPr>
            <a:spLocks noGrp="1"/>
          </p:cNvSpPr>
          <p:nvPr>
            <p:ph type="title"/>
          </p:nvPr>
        </p:nvSpPr>
        <p:spPr/>
        <p:txBody>
          <a:bodyPr>
            <a:normAutofit/>
          </a:bodyPr>
          <a:lstStyle/>
          <a:p>
            <a:r>
              <a:rPr lang="en-US" b="1" dirty="0"/>
              <a:t>C relation with other Programming languages</a:t>
            </a:r>
            <a:endParaRPr lang="en-IN" dirty="0"/>
          </a:p>
        </p:txBody>
      </p:sp>
      <p:sp>
        <p:nvSpPr>
          <p:cNvPr id="3" name="Content Placeholder 2">
            <a:extLst>
              <a:ext uri="{FF2B5EF4-FFF2-40B4-BE49-F238E27FC236}">
                <a16:creationId xmlns:a16="http://schemas.microsoft.com/office/drawing/2014/main" id="{AB5F5706-2926-4CE9-B396-4DEA6865FE05}"/>
              </a:ext>
            </a:extLst>
          </p:cNvPr>
          <p:cNvSpPr>
            <a:spLocks noGrp="1"/>
          </p:cNvSpPr>
          <p:nvPr>
            <p:ph idx="1"/>
          </p:nvPr>
        </p:nvSpPr>
        <p:spPr/>
        <p:txBody>
          <a:bodyPr>
            <a:normAutofit fontScale="92500" lnSpcReduction="20000"/>
          </a:bodyPr>
          <a:lstStyle/>
          <a:p>
            <a:pPr fontAlgn="base"/>
            <a:r>
              <a:rPr lang="en-US" dirty="0"/>
              <a:t>Many languages developed after C language existence have their syntax or library files written directly or indirectly in C, including </a:t>
            </a:r>
            <a:r>
              <a:rPr lang="en-US" dirty="0">
                <a:hlinkClick r:id="rId2"/>
              </a:rPr>
              <a:t>C++</a:t>
            </a:r>
            <a:r>
              <a:rPr lang="en-US" dirty="0"/>
              <a:t>, JavaScript, C#, Java, Unix’s C shell, D, Go, Limbo, LPC, Objective-C, Perl, PHP, Python, Rust, Swift, and Verilog (hardware description language).</a:t>
            </a:r>
          </a:p>
          <a:p>
            <a:pPr fontAlgn="base"/>
            <a:r>
              <a:rPr lang="en-US" dirty="0"/>
              <a:t>These languages got many of their control structures and other features from C. </a:t>
            </a:r>
          </a:p>
          <a:p>
            <a:pPr fontAlgn="base"/>
            <a:r>
              <a:rPr lang="en-US" dirty="0"/>
              <a:t>Most of them have their syntax very similar to C programs in general, and if you know C programming than you can easily understand compile or debug most of the languages without knowing it properly.</a:t>
            </a:r>
          </a:p>
          <a:p>
            <a:endParaRPr lang="en-IN" dirty="0"/>
          </a:p>
        </p:txBody>
      </p:sp>
      <p:sp>
        <p:nvSpPr>
          <p:cNvPr id="4" name="Slide Number Placeholder 3">
            <a:extLst>
              <a:ext uri="{FF2B5EF4-FFF2-40B4-BE49-F238E27FC236}">
                <a16:creationId xmlns:a16="http://schemas.microsoft.com/office/drawing/2014/main" id="{7D726FA8-496E-455A-BFA1-7755B304082B}"/>
              </a:ext>
            </a:extLst>
          </p:cNvPr>
          <p:cNvSpPr>
            <a:spLocks noGrp="1"/>
          </p:cNvSpPr>
          <p:nvPr>
            <p:ph type="sldNum" sz="quarter" idx="12"/>
          </p:nvPr>
        </p:nvSpPr>
        <p:spPr/>
        <p:txBody>
          <a:bodyPr/>
          <a:lstStyle/>
          <a:p>
            <a:fld id="{D625633F-2075-4155-A29E-DBCD278002AD}" type="slidenum">
              <a:rPr lang="en-GB" smtClean="0"/>
              <a:pPr/>
              <a:t>11</a:t>
            </a:fld>
            <a:endParaRPr lang="en-GB"/>
          </a:p>
        </p:txBody>
      </p:sp>
    </p:spTree>
    <p:extLst>
      <p:ext uri="{BB962C8B-B14F-4D97-AF65-F5344CB8AC3E}">
        <p14:creationId xmlns:p14="http://schemas.microsoft.com/office/powerpoint/2010/main" val="160451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1797-3F47-4305-861A-36845D8DC3A7}"/>
              </a:ext>
            </a:extLst>
          </p:cNvPr>
          <p:cNvSpPr>
            <a:spLocks noGrp="1"/>
          </p:cNvSpPr>
          <p:nvPr>
            <p:ph type="title"/>
          </p:nvPr>
        </p:nvSpPr>
        <p:spPr/>
        <p:txBody>
          <a:bodyPr>
            <a:normAutofit/>
          </a:bodyPr>
          <a:lstStyle/>
          <a:p>
            <a:pPr fontAlgn="base"/>
            <a:r>
              <a:rPr lang="en-IN" b="1" dirty="0"/>
              <a:t>Overview of C Programming</a:t>
            </a:r>
            <a:endParaRPr lang="en-IN" dirty="0"/>
          </a:p>
        </p:txBody>
      </p:sp>
      <p:sp>
        <p:nvSpPr>
          <p:cNvPr id="3" name="Content Placeholder 2">
            <a:extLst>
              <a:ext uri="{FF2B5EF4-FFF2-40B4-BE49-F238E27FC236}">
                <a16:creationId xmlns:a16="http://schemas.microsoft.com/office/drawing/2014/main" id="{AE1D071C-A8CA-4873-B952-6FB307C006FF}"/>
              </a:ext>
            </a:extLst>
          </p:cNvPr>
          <p:cNvSpPr>
            <a:spLocks noGrp="1"/>
          </p:cNvSpPr>
          <p:nvPr>
            <p:ph idx="1"/>
          </p:nvPr>
        </p:nvSpPr>
        <p:spPr/>
        <p:txBody>
          <a:bodyPr>
            <a:normAutofit fontScale="92500" lnSpcReduction="20000"/>
          </a:bodyPr>
          <a:lstStyle/>
          <a:p>
            <a:pPr fontAlgn="base"/>
            <a:r>
              <a:rPr lang="en-US" dirty="0"/>
              <a:t>C is also a structured programming language and allowing variable scope and recursion. </a:t>
            </a:r>
          </a:p>
          <a:p>
            <a:pPr fontAlgn="base"/>
            <a:r>
              <a:rPr lang="en-US" dirty="0"/>
              <a:t>In C, all executable code is divided into subprogram called as “Functions”. </a:t>
            </a:r>
          </a:p>
          <a:p>
            <a:pPr fontAlgn="base"/>
            <a:r>
              <a:rPr lang="en-US" dirty="0"/>
              <a:t>Function parameters are always passed by value. </a:t>
            </a:r>
          </a:p>
          <a:p>
            <a:pPr fontAlgn="base"/>
            <a:r>
              <a:rPr lang="en-US" dirty="0"/>
              <a:t>Pass-by-reference is achieved in C by explicitly passing pointer values while calling the function.</a:t>
            </a:r>
          </a:p>
          <a:p>
            <a:pPr fontAlgn="base"/>
            <a:r>
              <a:rPr lang="en-US" dirty="0"/>
              <a:t>C program source is a simple text, free from any format and a semicolon at the end of each line called “Statement terminator” and curly braces for grouping blocks of statements.</a:t>
            </a:r>
          </a:p>
          <a:p>
            <a:endParaRPr lang="en-IN" dirty="0"/>
          </a:p>
        </p:txBody>
      </p:sp>
      <p:sp>
        <p:nvSpPr>
          <p:cNvPr id="4" name="Slide Number Placeholder 3">
            <a:extLst>
              <a:ext uri="{FF2B5EF4-FFF2-40B4-BE49-F238E27FC236}">
                <a16:creationId xmlns:a16="http://schemas.microsoft.com/office/drawing/2014/main" id="{541DE98D-2E4E-4242-9954-614D527355E7}"/>
              </a:ext>
            </a:extLst>
          </p:cNvPr>
          <p:cNvSpPr>
            <a:spLocks noGrp="1"/>
          </p:cNvSpPr>
          <p:nvPr>
            <p:ph type="sldNum" sz="quarter" idx="12"/>
          </p:nvPr>
        </p:nvSpPr>
        <p:spPr/>
        <p:txBody>
          <a:bodyPr/>
          <a:lstStyle/>
          <a:p>
            <a:fld id="{D625633F-2075-4155-A29E-DBCD278002AD}" type="slidenum">
              <a:rPr lang="en-GB" smtClean="0"/>
              <a:pPr/>
              <a:t>12</a:t>
            </a:fld>
            <a:endParaRPr lang="en-GB"/>
          </a:p>
        </p:txBody>
      </p:sp>
    </p:spTree>
    <p:extLst>
      <p:ext uri="{BB962C8B-B14F-4D97-AF65-F5344CB8AC3E}">
        <p14:creationId xmlns:p14="http://schemas.microsoft.com/office/powerpoint/2010/main" val="267473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C71E-DC64-4768-B3BF-64F7F849030B}"/>
              </a:ext>
            </a:extLst>
          </p:cNvPr>
          <p:cNvSpPr>
            <a:spLocks noGrp="1"/>
          </p:cNvSpPr>
          <p:nvPr>
            <p:ph type="title"/>
          </p:nvPr>
        </p:nvSpPr>
        <p:spPr/>
        <p:txBody>
          <a:bodyPr>
            <a:normAutofit fontScale="90000"/>
          </a:bodyPr>
          <a:lstStyle/>
          <a:p>
            <a:pPr fontAlgn="base"/>
            <a:r>
              <a:rPr lang="en-US" b="1" dirty="0"/>
              <a:t>The C language has the following characteristics:</a:t>
            </a:r>
            <a:endParaRPr lang="en-IN" dirty="0"/>
          </a:p>
        </p:txBody>
      </p:sp>
      <p:sp>
        <p:nvSpPr>
          <p:cNvPr id="4" name="Slide Number Placeholder 3">
            <a:extLst>
              <a:ext uri="{FF2B5EF4-FFF2-40B4-BE49-F238E27FC236}">
                <a16:creationId xmlns:a16="http://schemas.microsoft.com/office/drawing/2014/main" id="{F13F2FA8-2546-48CA-8164-F263EFA63980}"/>
              </a:ext>
            </a:extLst>
          </p:cNvPr>
          <p:cNvSpPr>
            <a:spLocks noGrp="1"/>
          </p:cNvSpPr>
          <p:nvPr>
            <p:ph type="sldNum" sz="quarter" idx="12"/>
          </p:nvPr>
        </p:nvSpPr>
        <p:spPr/>
        <p:txBody>
          <a:bodyPr/>
          <a:lstStyle/>
          <a:p>
            <a:fld id="{D625633F-2075-4155-A29E-DBCD278002AD}" type="slidenum">
              <a:rPr lang="en-GB" smtClean="0"/>
              <a:pPr/>
              <a:t>13</a:t>
            </a:fld>
            <a:endParaRPr lang="en-GB"/>
          </a:p>
        </p:txBody>
      </p:sp>
      <p:sp>
        <p:nvSpPr>
          <p:cNvPr id="6" name="Rectangle 2">
            <a:extLst>
              <a:ext uri="{FF2B5EF4-FFF2-40B4-BE49-F238E27FC236}">
                <a16:creationId xmlns:a16="http://schemas.microsoft.com/office/drawing/2014/main" id="{4B35AA0B-9EF7-48DA-B3B5-7C6C64F8C916}"/>
              </a:ext>
            </a:extLst>
          </p:cNvPr>
          <p:cNvSpPr>
            <a:spLocks noGrp="1" noChangeArrowheads="1"/>
          </p:cNvSpPr>
          <p:nvPr>
            <p:ph idx="1"/>
          </p:nvPr>
        </p:nvSpPr>
        <p:spPr bwMode="auto">
          <a:xfrm>
            <a:off x="304800" y="1417638"/>
            <a:ext cx="11582400"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C has a rich set of keywords, including the set of control flow statements such as </a:t>
            </a:r>
            <a:r>
              <a:rPr kumimoji="0" lang="en-US" altLang="en-US" sz="2200" b="1" i="0" u="none" strike="noStrike" cap="none" normalizeH="0" baseline="0" dirty="0">
                <a:ln>
                  <a:noFill/>
                </a:ln>
                <a:solidFill>
                  <a:srgbClr val="150202"/>
                </a:solidFill>
                <a:effectLst/>
                <a:latin typeface="Roboto"/>
              </a:rPr>
              <a:t>for, if/else, while, switch,</a:t>
            </a:r>
            <a:r>
              <a:rPr kumimoji="0" lang="en-US" altLang="en-US" sz="2200" b="0" i="0" u="none" strike="noStrike" cap="none" normalizeH="0" baseline="0" dirty="0">
                <a:ln>
                  <a:noFill/>
                </a:ln>
                <a:solidFill>
                  <a:srgbClr val="150202"/>
                </a:solidFill>
                <a:effectLst/>
                <a:latin typeface="Roboto"/>
              </a:rPr>
              <a:t> and </a:t>
            </a:r>
            <a:r>
              <a:rPr kumimoji="0" lang="en-US" altLang="en-US" sz="2200" b="1" i="0" u="none" strike="noStrike" cap="none" normalizeH="0" baseline="0" dirty="0">
                <a:ln>
                  <a:noFill/>
                </a:ln>
                <a:solidFill>
                  <a:srgbClr val="150202"/>
                </a:solidFill>
                <a:effectLst/>
                <a:latin typeface="Roboto"/>
              </a:rPr>
              <a:t>do/while</a:t>
            </a:r>
            <a:r>
              <a:rPr kumimoji="0" lang="en-US" altLang="en-US" sz="2200" b="0" i="0" u="none" strike="noStrike" cap="none" normalizeH="0" baseline="0" dirty="0">
                <a:ln>
                  <a:noFill/>
                </a:ln>
                <a:solidFill>
                  <a:srgbClr val="150202"/>
                </a:solidFill>
                <a:effectLst/>
                <a:latin typeface="Roboto"/>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C has a large number of arithmetical and logical operators, such as,</a:t>
            </a:r>
            <a:r>
              <a:rPr kumimoji="0" lang="en-US" altLang="en-US" sz="2200" b="0" i="0" u="none" strike="noStrike" cap="none" normalizeH="0" baseline="0" dirty="0">
                <a:ln>
                  <a:noFill/>
                </a:ln>
                <a:solidFill>
                  <a:srgbClr val="150202"/>
                </a:solidFill>
                <a:effectLst/>
                <a:latin typeface="Arial Unicode MS"/>
              </a:rPr>
              <a:t>+, +=, ++, &amp;, ~</a:t>
            </a:r>
            <a:r>
              <a:rPr kumimoji="0" lang="en-US" altLang="en-US" sz="2200" b="0" i="0" u="none" strike="noStrike" cap="none" normalizeH="0" baseline="0" dirty="0">
                <a:ln>
                  <a:noFill/>
                </a:ln>
                <a:solidFill>
                  <a:srgbClr val="150202"/>
                </a:solidFill>
                <a:effectLst/>
                <a:latin typeface="Roboto"/>
              </a:rPr>
              <a:t> etc.</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More than one variable assignment can be performed in a single statement separated by a comma.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All data and variables have a type, but implicit conversions may be performed during execution.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User-defined (typedef) data type and compound types are possible.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rgbClr val="150202"/>
                </a:solidFill>
                <a:effectLst/>
                <a:latin typeface="Roboto"/>
              </a:rPr>
              <a:t>“Struct”</a:t>
            </a:r>
            <a:r>
              <a:rPr kumimoji="0" lang="en-US" altLang="en-US" sz="2200" b="0" i="0" u="none" strike="noStrike" cap="none" normalizeH="0" baseline="0" dirty="0">
                <a:ln>
                  <a:noFill/>
                </a:ln>
                <a:solidFill>
                  <a:srgbClr val="150202"/>
                </a:solidFill>
                <a:effectLst/>
                <a:latin typeface="Roboto"/>
              </a:rPr>
              <a:t> datatype allows the user to group co-related different data type elements in a single user-defined datatype.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Union is a structure with only the last initialized member has valid memory and Union gets the memory size of the largest datatype it contains.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Pointers allow Low-level access to computer memory.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150202"/>
                </a:solidFill>
                <a:effectLst/>
                <a:latin typeface="Roboto"/>
              </a:rPr>
              <a:t>A preprocessor directives used to performs macro definition, source code file inclusion, and conditional compilation.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476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94A5-88D2-4713-B9A9-2E3FA9868FF7}"/>
              </a:ext>
            </a:extLst>
          </p:cNvPr>
          <p:cNvSpPr>
            <a:spLocks noGrp="1"/>
          </p:cNvSpPr>
          <p:nvPr>
            <p:ph type="title"/>
          </p:nvPr>
        </p:nvSpPr>
        <p:spPr/>
        <p:txBody>
          <a:bodyPr>
            <a:normAutofit/>
          </a:bodyPr>
          <a:lstStyle/>
          <a:p>
            <a:pPr fontAlgn="base"/>
            <a:r>
              <a:rPr lang="en-IN" b="1" dirty="0"/>
              <a:t>APPLICATIONS OF C LANGUAGE</a:t>
            </a:r>
            <a:endParaRPr lang="en-IN" dirty="0"/>
          </a:p>
        </p:txBody>
      </p:sp>
      <p:sp>
        <p:nvSpPr>
          <p:cNvPr id="3" name="Content Placeholder 2">
            <a:extLst>
              <a:ext uri="{FF2B5EF4-FFF2-40B4-BE49-F238E27FC236}">
                <a16:creationId xmlns:a16="http://schemas.microsoft.com/office/drawing/2014/main" id="{D60DF6C5-41CD-4634-AE70-595E3E83945C}"/>
              </a:ext>
            </a:extLst>
          </p:cNvPr>
          <p:cNvSpPr>
            <a:spLocks noGrp="1"/>
          </p:cNvSpPr>
          <p:nvPr>
            <p:ph idx="1"/>
          </p:nvPr>
        </p:nvSpPr>
        <p:spPr/>
        <p:txBody>
          <a:bodyPr>
            <a:normAutofit fontScale="85000" lnSpcReduction="20000"/>
          </a:bodyPr>
          <a:lstStyle/>
          <a:p>
            <a:pPr fontAlgn="base"/>
            <a:r>
              <a:rPr lang="en-US" dirty="0"/>
              <a:t>C language used in creating computer applications and Embedded software.</a:t>
            </a:r>
          </a:p>
          <a:p>
            <a:pPr fontAlgn="base"/>
            <a:r>
              <a:rPr lang="en-US" dirty="0"/>
              <a:t>Firmware for industrial and communications products which uses micro-controllers.</a:t>
            </a:r>
          </a:p>
          <a:p>
            <a:pPr fontAlgn="base"/>
            <a:r>
              <a:rPr lang="en-US" dirty="0"/>
              <a:t>Used in developing Compiler for different Languages which covert input from other language into lower level machine language.</a:t>
            </a:r>
          </a:p>
          <a:p>
            <a:pPr fontAlgn="base"/>
            <a:r>
              <a:rPr lang="en-US" dirty="0"/>
              <a:t>C is used to implement different OS Operations.</a:t>
            </a:r>
          </a:p>
          <a:p>
            <a:pPr fontAlgn="base"/>
            <a:r>
              <a:rPr lang="en-US" dirty="0"/>
              <a:t>UNIX kernel is developed in C Language.</a:t>
            </a:r>
          </a:p>
          <a:p>
            <a:pPr fontAlgn="base"/>
            <a:r>
              <a:rPr lang="en-US" dirty="0"/>
              <a:t>C &amp; </a:t>
            </a:r>
            <a:r>
              <a:rPr lang="en-US" dirty="0">
                <a:hlinkClick r:id="rId2"/>
              </a:rPr>
              <a:t>C++</a:t>
            </a:r>
            <a:r>
              <a:rPr lang="en-US" dirty="0"/>
              <a:t> used in developing VLC player.</a:t>
            </a:r>
          </a:p>
          <a:p>
            <a:pPr fontAlgn="base"/>
            <a:r>
              <a:rPr lang="en-US" dirty="0"/>
              <a:t>C language is also used in database engines and Device driver development.</a:t>
            </a:r>
          </a:p>
          <a:p>
            <a:pPr marL="0" indent="0">
              <a:buNone/>
            </a:pPr>
            <a:endParaRPr lang="en-IN" dirty="0"/>
          </a:p>
        </p:txBody>
      </p:sp>
      <p:sp>
        <p:nvSpPr>
          <p:cNvPr id="4" name="Slide Number Placeholder 3">
            <a:extLst>
              <a:ext uri="{FF2B5EF4-FFF2-40B4-BE49-F238E27FC236}">
                <a16:creationId xmlns:a16="http://schemas.microsoft.com/office/drawing/2014/main" id="{88413FF6-ABC4-49A9-AA7D-AE439ABA6D6E}"/>
              </a:ext>
            </a:extLst>
          </p:cNvPr>
          <p:cNvSpPr>
            <a:spLocks noGrp="1"/>
          </p:cNvSpPr>
          <p:nvPr>
            <p:ph type="sldNum" sz="quarter" idx="12"/>
          </p:nvPr>
        </p:nvSpPr>
        <p:spPr/>
        <p:txBody>
          <a:bodyPr/>
          <a:lstStyle/>
          <a:p>
            <a:fld id="{D625633F-2075-4155-A29E-DBCD278002AD}" type="slidenum">
              <a:rPr lang="en-GB" smtClean="0"/>
              <a:pPr/>
              <a:t>14</a:t>
            </a:fld>
            <a:endParaRPr lang="en-GB"/>
          </a:p>
        </p:txBody>
      </p:sp>
      <p:sp>
        <p:nvSpPr>
          <p:cNvPr id="5" name="TextBox 4">
            <a:extLst>
              <a:ext uri="{FF2B5EF4-FFF2-40B4-BE49-F238E27FC236}">
                <a16:creationId xmlns:a16="http://schemas.microsoft.com/office/drawing/2014/main" id="{C16A0E08-4A8D-4C6A-872B-86B4399A1A50}"/>
              </a:ext>
            </a:extLst>
          </p:cNvPr>
          <p:cNvSpPr txBox="1"/>
          <p:nvPr/>
        </p:nvSpPr>
        <p:spPr>
          <a:xfrm>
            <a:off x="333154" y="5894688"/>
            <a:ext cx="11375571" cy="923330"/>
          </a:xfrm>
          <a:prstGeom prst="rect">
            <a:avLst/>
          </a:prstGeom>
          <a:noFill/>
        </p:spPr>
        <p:txBody>
          <a:bodyPr wrap="square" rtlCol="0">
            <a:spAutoFit/>
          </a:bodyPr>
          <a:lstStyle/>
          <a:p>
            <a:pPr algn="just"/>
            <a:r>
              <a:rPr lang="en-IN" dirty="0"/>
              <a:t>Note: </a:t>
            </a:r>
            <a:r>
              <a:rPr lang="en-US" b="1" i="1" dirty="0"/>
              <a:t>C does not include some features found in other languages, like object orientation or garbage collection, such features can be implemented or emulated in C, often by way of external libraries (e.g.,</a:t>
            </a:r>
            <a:r>
              <a:rPr lang="en-US" b="1" i="1" dirty="0" err="1">
                <a:hlinkClick r:id="rId3"/>
              </a:rPr>
              <a:t>GLib</a:t>
            </a:r>
            <a:r>
              <a:rPr lang="en-US" b="1" i="1" dirty="0">
                <a:hlinkClick r:id="rId3"/>
              </a:rPr>
              <a:t> Object System</a:t>
            </a:r>
            <a:r>
              <a:rPr lang="en-US" b="1" i="1" dirty="0"/>
              <a:t> or the </a:t>
            </a:r>
            <a:r>
              <a:rPr lang="en-US" b="1" i="1" dirty="0">
                <a:hlinkClick r:id="rId4"/>
              </a:rPr>
              <a:t>Boehm garbage collector</a:t>
            </a:r>
            <a:r>
              <a:rPr lang="en-US" b="1" i="1" dirty="0"/>
              <a:t> ).</a:t>
            </a:r>
            <a:endParaRPr lang="en-IN" dirty="0"/>
          </a:p>
        </p:txBody>
      </p:sp>
    </p:spTree>
    <p:extLst>
      <p:ext uri="{BB962C8B-B14F-4D97-AF65-F5344CB8AC3E}">
        <p14:creationId xmlns:p14="http://schemas.microsoft.com/office/powerpoint/2010/main" val="1065065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‘main’ function and Standard Library </a:t>
            </a:r>
            <a:endParaRPr lang="en-GB" b="1" dirty="0"/>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pPr algn="just"/>
            <a:r>
              <a:rPr lang="en-US" dirty="0"/>
              <a:t>Every C program consists of one or more modules called </a:t>
            </a:r>
            <a:r>
              <a:rPr lang="en-US" b="1" dirty="0"/>
              <a:t>functions.</a:t>
            </a:r>
          </a:p>
          <a:p>
            <a:pPr algn="just"/>
            <a:r>
              <a:rPr lang="en-US" dirty="0"/>
              <a:t>A function contains </a:t>
            </a:r>
            <a:r>
              <a:rPr lang="en-US" i="1" dirty="0"/>
              <a:t>statements </a:t>
            </a:r>
            <a:r>
              <a:rPr lang="en-US" dirty="0"/>
              <a:t>that specify the computing operations to be done.</a:t>
            </a:r>
          </a:p>
          <a:p>
            <a:pPr algn="just"/>
            <a:r>
              <a:rPr lang="en-US" dirty="0"/>
              <a:t>The </a:t>
            </a:r>
            <a:r>
              <a:rPr lang="en-US" b="1" dirty="0"/>
              <a:t>C Standard Library</a:t>
            </a:r>
            <a:r>
              <a:rPr lang="en-US" dirty="0"/>
              <a:t> is a rich collection of existing functions.</a:t>
            </a:r>
          </a:p>
          <a:p>
            <a:pPr algn="just"/>
            <a:r>
              <a:rPr lang="en-US" dirty="0"/>
              <a:t>You can also program all the functions that you need to form a C program.</a:t>
            </a:r>
          </a:p>
          <a:p>
            <a:pPr algn="just"/>
            <a:r>
              <a:rPr lang="en-US" dirty="0"/>
              <a:t>Normally you are at liberty to give functions whatever names you like, but "main" is special.</a:t>
            </a:r>
          </a:p>
          <a:p>
            <a:pPr algn="just"/>
            <a:r>
              <a:rPr lang="en-US" dirty="0"/>
              <a:t>The program will always begin by executing the </a:t>
            </a:r>
            <a:r>
              <a:rPr lang="en-US" b="1" dirty="0"/>
              <a:t>main </a:t>
            </a:r>
            <a:r>
              <a:rPr lang="en-US" dirty="0"/>
              <a:t>function.</a:t>
            </a:r>
          </a:p>
          <a:p>
            <a:pPr algn="just"/>
            <a:r>
              <a:rPr lang="en-US" dirty="0"/>
              <a:t>This means that every program must have a main somewhere.</a:t>
            </a:r>
          </a:p>
          <a:p>
            <a:pPr algn="just"/>
            <a:r>
              <a:rPr lang="en-US" b="1" dirty="0"/>
              <a:t>main </a:t>
            </a:r>
            <a:r>
              <a:rPr lang="en-US" dirty="0"/>
              <a:t>will usually call other functions to help perform its job, some that you wrote, and others from libraries that are provided for you. </a:t>
            </a: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15</a:t>
            </a:fld>
            <a:endParaRPr lang="en-GB"/>
          </a:p>
        </p:txBody>
      </p:sp>
    </p:spTree>
    <p:extLst>
      <p:ext uri="{BB962C8B-B14F-4D97-AF65-F5344CB8AC3E}">
        <p14:creationId xmlns:p14="http://schemas.microsoft.com/office/powerpoint/2010/main" val="144050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normAutofit/>
          </a:bodyPr>
          <a:lstStyle/>
          <a:p>
            <a:pPr algn="l"/>
            <a:r>
              <a:rPr lang="en-US" b="1" dirty="0"/>
              <a:t>Why Should You Learn C Language?</a:t>
            </a:r>
          </a:p>
        </p:txBody>
      </p:sp>
      <p:sp>
        <p:nvSpPr>
          <p:cNvPr id="3" name="Content Placeholder 2"/>
          <p:cNvSpPr>
            <a:spLocks noGrp="1"/>
          </p:cNvSpPr>
          <p:nvPr>
            <p:ph idx="1"/>
          </p:nvPr>
        </p:nvSpPr>
        <p:spPr>
          <a:xfrm>
            <a:off x="204953" y="1277008"/>
            <a:ext cx="11729544" cy="5360276"/>
          </a:xfrm>
        </p:spPr>
        <p:txBody>
          <a:bodyPr>
            <a:normAutofit/>
          </a:bodyPr>
          <a:lstStyle/>
          <a:p>
            <a:r>
              <a:rPr lang="en-US" dirty="0"/>
              <a:t>C is versatile</a:t>
            </a:r>
          </a:p>
          <a:p>
            <a:r>
              <a:rPr lang="en-US" dirty="0"/>
              <a:t>C is the mother of all languages.</a:t>
            </a:r>
          </a:p>
          <a:p>
            <a:r>
              <a:rPr lang="en-US" dirty="0"/>
              <a:t>C is an old language. </a:t>
            </a:r>
          </a:p>
          <a:p>
            <a:r>
              <a:rPr lang="en-GB" dirty="0"/>
              <a:t>C is portable.</a:t>
            </a:r>
          </a:p>
          <a:p>
            <a:r>
              <a:rPr lang="en-US" dirty="0"/>
              <a:t>C is simple.</a:t>
            </a:r>
          </a:p>
          <a:p>
            <a:r>
              <a:rPr lang="en-US" dirty="0"/>
              <a:t>C is 'free'.</a:t>
            </a:r>
          </a:p>
          <a:p>
            <a:endParaRPr lang="en-GB"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16</a:t>
            </a:fld>
            <a:endParaRPr lang="en-GB"/>
          </a:p>
        </p:txBody>
      </p:sp>
      <p:sp>
        <p:nvSpPr>
          <p:cNvPr id="104450" name="AutoShape 2" descr="Image result for Why Should You Lear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52" name="AutoShape 4" descr="Image result for Why Should You Lear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456" name="Picture 8" descr="Image result for Why Should You Learn C?"/>
          <p:cNvPicPr>
            <a:picLocks noChangeAspect="1" noChangeArrowheads="1"/>
          </p:cNvPicPr>
          <p:nvPr/>
        </p:nvPicPr>
        <p:blipFill>
          <a:blip r:embed="rId3" cstate="print"/>
          <a:srcRect/>
          <a:stretch>
            <a:fillRect/>
          </a:stretch>
        </p:blipFill>
        <p:spPr bwMode="auto">
          <a:xfrm>
            <a:off x="9364717" y="63064"/>
            <a:ext cx="2017986" cy="1105533"/>
          </a:xfrm>
          <a:prstGeom prst="rect">
            <a:avLst/>
          </a:prstGeom>
          <a:noFill/>
        </p:spPr>
      </p:pic>
    </p:spTree>
    <p:extLst>
      <p:ext uri="{BB962C8B-B14F-4D97-AF65-F5344CB8AC3E}">
        <p14:creationId xmlns:p14="http://schemas.microsoft.com/office/powerpoint/2010/main" val="309685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10" y="189187"/>
            <a:ext cx="11713780" cy="804042"/>
          </a:xfrm>
        </p:spPr>
        <p:txBody>
          <a:bodyPr>
            <a:noAutofit/>
          </a:bodyPr>
          <a:lstStyle/>
          <a:p>
            <a:r>
              <a:rPr lang="en-US" sz="3600" b="1" dirty="0"/>
              <a:t>Running a C Program Using GNU C Compiler (</a:t>
            </a:r>
            <a:r>
              <a:rPr lang="en-US" sz="3600" b="1" dirty="0" err="1"/>
              <a:t>gcc</a:t>
            </a:r>
            <a:r>
              <a:rPr lang="en-US" sz="3600" b="1" dirty="0"/>
              <a:t>) with Linux</a:t>
            </a:r>
            <a:endParaRPr lang="en-GB" sz="3600" b="1" dirty="0"/>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pPr algn="just"/>
            <a:r>
              <a:rPr lang="en-US" dirty="0"/>
              <a:t>Write your program in any editor (vi, </a:t>
            </a:r>
            <a:r>
              <a:rPr lang="en-US" dirty="0" err="1"/>
              <a:t>gedit</a:t>
            </a:r>
            <a:r>
              <a:rPr lang="en-US" dirty="0"/>
              <a:t>) and save your file with .c extension </a:t>
            </a:r>
          </a:p>
          <a:p>
            <a:pPr algn="just"/>
            <a:r>
              <a:rPr lang="en-US" dirty="0"/>
              <a:t>To compile, type</a:t>
            </a:r>
          </a:p>
          <a:p>
            <a:pPr marL="0" indent="0" algn="just">
              <a:buNone/>
            </a:pPr>
            <a:r>
              <a:rPr lang="en-US" b="1" dirty="0"/>
              <a:t>	</a:t>
            </a:r>
            <a:r>
              <a:rPr lang="en-US" b="1" dirty="0" err="1"/>
              <a:t>gcc</a:t>
            </a:r>
            <a:r>
              <a:rPr lang="en-US" b="1" dirty="0"/>
              <a:t> filename</a:t>
            </a:r>
            <a:r>
              <a:rPr lang="en-US" dirty="0"/>
              <a:t>			 for </a:t>
            </a:r>
            <a:r>
              <a:rPr lang="en-US" dirty="0" err="1"/>
              <a:t>eg</a:t>
            </a:r>
            <a:r>
              <a:rPr lang="en-US" dirty="0"/>
              <a:t>., </a:t>
            </a:r>
            <a:r>
              <a:rPr lang="en-US" b="1" dirty="0" err="1"/>
              <a:t>gcc</a:t>
            </a:r>
            <a:r>
              <a:rPr lang="en-US" b="1" dirty="0"/>
              <a:t> </a:t>
            </a:r>
            <a:r>
              <a:rPr lang="en-US" b="1" dirty="0" err="1"/>
              <a:t>test.c</a:t>
            </a:r>
            <a:endParaRPr lang="en-US" b="1" dirty="0"/>
          </a:p>
          <a:p>
            <a:pPr marL="0" indent="0" algn="just">
              <a:buNone/>
            </a:pPr>
            <a:r>
              <a:rPr lang="en-US" b="1" dirty="0"/>
              <a:t>     </a:t>
            </a:r>
            <a:r>
              <a:rPr lang="en-US" dirty="0"/>
              <a:t>this will create </a:t>
            </a:r>
            <a:r>
              <a:rPr lang="en-US" b="1" dirty="0" err="1"/>
              <a:t>a.out</a:t>
            </a:r>
            <a:r>
              <a:rPr lang="en-US" b="1" dirty="0"/>
              <a:t> </a:t>
            </a:r>
            <a:r>
              <a:rPr lang="en-US" dirty="0"/>
              <a:t>file  (if no syntax error)</a:t>
            </a:r>
          </a:p>
          <a:p>
            <a:pPr marL="0" indent="0" algn="just">
              <a:buNone/>
            </a:pPr>
            <a:r>
              <a:rPr lang="en-US" dirty="0"/>
              <a:t>	</a:t>
            </a:r>
            <a:r>
              <a:rPr lang="en-US" sz="2600" dirty="0"/>
              <a:t>OR</a:t>
            </a:r>
          </a:p>
          <a:p>
            <a:pPr marL="0" indent="0" algn="just">
              <a:buNone/>
            </a:pPr>
            <a:r>
              <a:rPr lang="en-US" dirty="0"/>
              <a:t>         </a:t>
            </a:r>
            <a:r>
              <a:rPr lang="en-US" b="1" dirty="0" err="1"/>
              <a:t>gcc</a:t>
            </a:r>
            <a:r>
              <a:rPr lang="en-US" b="1" dirty="0"/>
              <a:t> </a:t>
            </a:r>
            <a:r>
              <a:rPr lang="en-US" b="1" dirty="0" err="1"/>
              <a:t>test.c</a:t>
            </a:r>
            <a:r>
              <a:rPr lang="en-US" b="1" dirty="0"/>
              <a:t> -o output</a:t>
            </a:r>
            <a:r>
              <a:rPr lang="en-US" dirty="0"/>
              <a:t>  or </a:t>
            </a:r>
            <a:r>
              <a:rPr lang="en-US" b="1" dirty="0" err="1"/>
              <a:t>gcc</a:t>
            </a:r>
            <a:r>
              <a:rPr lang="en-US" b="1" dirty="0"/>
              <a:t> -o output </a:t>
            </a:r>
            <a:r>
              <a:rPr lang="en-US" b="1" dirty="0" err="1"/>
              <a:t>test.c</a:t>
            </a:r>
            <a:r>
              <a:rPr lang="en-US" b="1" dirty="0"/>
              <a:t> </a:t>
            </a:r>
            <a:endParaRPr lang="en-US" dirty="0"/>
          </a:p>
          <a:p>
            <a:pPr algn="just"/>
            <a:r>
              <a:rPr lang="en-US" dirty="0"/>
              <a:t>This line invokes the C compiler called </a:t>
            </a:r>
            <a:r>
              <a:rPr lang="en-US" dirty="0" err="1"/>
              <a:t>gcc</a:t>
            </a:r>
            <a:r>
              <a:rPr lang="en-US" dirty="0"/>
              <a:t>, asks it to compile </a:t>
            </a:r>
            <a:r>
              <a:rPr lang="en-US" dirty="0" err="1"/>
              <a:t>test.c</a:t>
            </a:r>
            <a:r>
              <a:rPr lang="en-US" dirty="0"/>
              <a:t> and asks it to create the executable file with the name </a:t>
            </a:r>
            <a:r>
              <a:rPr lang="en-US" b="1" dirty="0"/>
              <a:t> output</a:t>
            </a:r>
          </a:p>
          <a:p>
            <a:pPr algn="just"/>
            <a:r>
              <a:rPr lang="en-US" dirty="0"/>
              <a:t>To run the program, type </a:t>
            </a:r>
          </a:p>
          <a:p>
            <a:pPr marL="457200" lvl="1" indent="0" algn="just">
              <a:buNone/>
            </a:pPr>
            <a:r>
              <a:rPr lang="en-US" sz="3200" dirty="0"/>
              <a:t>	</a:t>
            </a:r>
            <a:r>
              <a:rPr lang="en-US" sz="3200" b="1" dirty="0"/>
              <a:t>./</a:t>
            </a:r>
            <a:r>
              <a:rPr lang="en-US" sz="3200" b="1" dirty="0" err="1"/>
              <a:t>a.out</a:t>
            </a:r>
            <a:r>
              <a:rPr lang="en-US" sz="3200" b="1" dirty="0"/>
              <a:t> </a:t>
            </a:r>
            <a:r>
              <a:rPr lang="en-US" dirty="0"/>
              <a:t>		OR</a:t>
            </a:r>
          </a:p>
          <a:p>
            <a:pPr marL="0" indent="0" algn="just">
              <a:buNone/>
            </a:pPr>
            <a:r>
              <a:rPr lang="en-US" dirty="0"/>
              <a:t> 	</a:t>
            </a:r>
            <a:r>
              <a:rPr lang="en-US" b="1" dirty="0"/>
              <a:t>./output </a:t>
            </a:r>
            <a:r>
              <a:rPr lang="en-US" dirty="0"/>
              <a:t> </a:t>
            </a:r>
            <a:endParaRPr lang="en-GB"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17</a:t>
            </a:fld>
            <a:endParaRPr lang="en-GB"/>
          </a:p>
        </p:txBody>
      </p:sp>
    </p:spTree>
    <p:extLst>
      <p:ext uri="{BB962C8B-B14F-4D97-AF65-F5344CB8AC3E}">
        <p14:creationId xmlns:p14="http://schemas.microsoft.com/office/powerpoint/2010/main" val="309685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How to compile and run a C program</a:t>
            </a:r>
            <a:endParaRPr lang="en-GB" b="1" dirty="0"/>
          </a:p>
        </p:txBody>
      </p:sp>
      <p:sp>
        <p:nvSpPr>
          <p:cNvPr id="3" name="Content Placeholder 2"/>
          <p:cNvSpPr>
            <a:spLocks noGrp="1"/>
          </p:cNvSpPr>
          <p:nvPr>
            <p:ph idx="1"/>
          </p:nvPr>
        </p:nvSpPr>
        <p:spPr>
          <a:xfrm>
            <a:off x="204953" y="1277008"/>
            <a:ext cx="11729544" cy="5360276"/>
          </a:xfrm>
        </p:spPr>
        <p:txBody>
          <a:bodyPr/>
          <a:lstStyle/>
          <a:p>
            <a:endParaRPr lang="en-GB"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18</a:t>
            </a:fld>
            <a:endParaRPr lang="en-GB"/>
          </a:p>
        </p:txBody>
      </p:sp>
      <p:pic>
        <p:nvPicPr>
          <p:cNvPr id="2050" name="Picture 2" descr="C:\Users\Administrator\Dropbox\coep\FCP\FCP\U1 Introduction to Problem Solving\c-compile.gif"/>
          <p:cNvPicPr>
            <a:picLocks noChangeAspect="1" noChangeArrowheads="1"/>
          </p:cNvPicPr>
          <p:nvPr/>
        </p:nvPicPr>
        <p:blipFill>
          <a:blip r:embed="rId3" cstate="print"/>
          <a:srcRect/>
          <a:stretch>
            <a:fillRect/>
          </a:stretch>
        </p:blipFill>
        <p:spPr bwMode="auto">
          <a:xfrm>
            <a:off x="2774731" y="1040524"/>
            <a:ext cx="5975131" cy="5817475"/>
          </a:xfrm>
          <a:prstGeom prst="rect">
            <a:avLst/>
          </a:prstGeom>
          <a:noFill/>
        </p:spPr>
      </p:pic>
    </p:spTree>
    <p:extLst>
      <p:ext uri="{BB962C8B-B14F-4D97-AF65-F5344CB8AC3E}">
        <p14:creationId xmlns:p14="http://schemas.microsoft.com/office/powerpoint/2010/main" val="309685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First C Program</a:t>
            </a:r>
          </a:p>
        </p:txBody>
      </p:sp>
      <p:sp>
        <p:nvSpPr>
          <p:cNvPr id="16387" name="Rectangle 3"/>
          <p:cNvSpPr>
            <a:spLocks noGrp="1" noChangeArrowheads="1"/>
          </p:cNvSpPr>
          <p:nvPr>
            <p:ph type="body" idx="1"/>
          </p:nvPr>
        </p:nvSpPr>
        <p:spPr>
          <a:xfrm>
            <a:off x="609600" y="1355835"/>
            <a:ext cx="10972800" cy="4770332"/>
          </a:xfrm>
        </p:spPr>
        <p:txBody>
          <a:bodyPr>
            <a:normAutofit fontScale="47500" lnSpcReduction="20000"/>
          </a:bodyPr>
          <a:lstStyle/>
          <a:p>
            <a:pPr>
              <a:buFont typeface="Monotype Sorts" pitchFamily="2" charset="2"/>
              <a:buNone/>
            </a:pPr>
            <a:r>
              <a:rPr lang="en-US" altLang="en-US" sz="4400" dirty="0"/>
              <a:t>/* First </a:t>
            </a:r>
          </a:p>
          <a:p>
            <a:pPr>
              <a:buFont typeface="Monotype Sorts" pitchFamily="2" charset="2"/>
              <a:buNone/>
            </a:pPr>
            <a:r>
              <a:rPr lang="en-US" altLang="en-US" sz="4400" dirty="0"/>
              <a:t>C </a:t>
            </a:r>
          </a:p>
          <a:p>
            <a:pPr>
              <a:buFont typeface="Monotype Sorts" pitchFamily="2" charset="2"/>
              <a:buNone/>
            </a:pPr>
            <a:r>
              <a:rPr lang="en-US" altLang="en-US" sz="4400" dirty="0"/>
              <a:t>Program*/				/*</a:t>
            </a:r>
            <a:r>
              <a:rPr lang="en-US" sz="4400" dirty="0"/>
              <a:t>multi-line comments*/</a:t>
            </a:r>
            <a:endParaRPr lang="en-US" altLang="en-US" sz="4400" dirty="0"/>
          </a:p>
          <a:p>
            <a:pPr>
              <a:buNone/>
            </a:pPr>
            <a:endParaRPr lang="en-US" sz="4400" dirty="0"/>
          </a:p>
          <a:p>
            <a:pPr>
              <a:buNone/>
            </a:pPr>
            <a:r>
              <a:rPr lang="en-US" sz="4400" dirty="0"/>
              <a:t>// A first program in C  			//Single line  comment</a:t>
            </a:r>
          </a:p>
          <a:p>
            <a:pPr>
              <a:buNone/>
            </a:pPr>
            <a:endParaRPr lang="en-US" altLang="en-US" sz="4400" dirty="0"/>
          </a:p>
          <a:p>
            <a:pPr>
              <a:buNone/>
            </a:pPr>
            <a:endParaRPr lang="en-US" altLang="en-US" dirty="0"/>
          </a:p>
          <a:p>
            <a:pPr>
              <a:buFont typeface="Monotype Sorts" pitchFamily="2" charset="2"/>
              <a:buNone/>
            </a:pPr>
            <a:r>
              <a:rPr lang="en-US" altLang="en-US" sz="5100" b="1" dirty="0">
                <a:cs typeface="Arial" pitchFamily="34" charset="0"/>
              </a:rPr>
              <a:t>#include &lt;</a:t>
            </a:r>
            <a:r>
              <a:rPr lang="en-US" altLang="en-US" sz="5100" b="1" dirty="0" err="1">
                <a:cs typeface="Arial" pitchFamily="34" charset="0"/>
              </a:rPr>
              <a:t>stdio.h</a:t>
            </a:r>
            <a:r>
              <a:rPr lang="en-US" altLang="en-US" sz="5100" b="1" dirty="0">
                <a:cs typeface="Arial" pitchFamily="34" charset="0"/>
              </a:rPr>
              <a:t>&gt;  		</a:t>
            </a:r>
            <a:r>
              <a:rPr lang="en-US" altLang="en-US" sz="5100" dirty="0">
                <a:cs typeface="Arial" pitchFamily="34" charset="0"/>
              </a:rPr>
              <a:t>//first line of code</a:t>
            </a:r>
          </a:p>
          <a:p>
            <a:pPr>
              <a:buFont typeface="Monotype Sorts" pitchFamily="2" charset="2"/>
              <a:buNone/>
            </a:pPr>
            <a:r>
              <a:rPr lang="en-US" altLang="en-US" sz="5100" b="1" dirty="0">
                <a:cs typeface="Arial" pitchFamily="34" charset="0"/>
              </a:rPr>
              <a:t>main()</a:t>
            </a:r>
          </a:p>
          <a:p>
            <a:pPr>
              <a:buFont typeface="Monotype Sorts" pitchFamily="2" charset="2"/>
              <a:buNone/>
            </a:pPr>
            <a:r>
              <a:rPr lang="en-US" altLang="en-US" sz="5100" b="1" dirty="0">
                <a:cs typeface="Arial" pitchFamily="34" charset="0"/>
              </a:rPr>
              <a:t>{   </a:t>
            </a:r>
          </a:p>
          <a:p>
            <a:pPr>
              <a:buFont typeface="Monotype Sorts" pitchFamily="2" charset="2"/>
              <a:buNone/>
            </a:pPr>
            <a:r>
              <a:rPr lang="en-US" altLang="en-US" sz="5100" b="1" dirty="0">
                <a:cs typeface="Arial" pitchFamily="34" charset="0"/>
              </a:rPr>
              <a:t>  </a:t>
            </a:r>
            <a:r>
              <a:rPr lang="en-US" altLang="en-US" sz="5100" b="1" dirty="0" err="1">
                <a:cs typeface="Arial" pitchFamily="34" charset="0"/>
              </a:rPr>
              <a:t>printf</a:t>
            </a:r>
            <a:r>
              <a:rPr lang="en-US" altLang="en-US" sz="5100" b="1" dirty="0">
                <a:cs typeface="Arial" pitchFamily="34" charset="0"/>
              </a:rPr>
              <a:t>(“Welcome to the world of Programming\n");</a:t>
            </a:r>
            <a:br>
              <a:rPr lang="en-US" altLang="en-US" sz="5100" b="1" dirty="0">
                <a:cs typeface="Arial" pitchFamily="34" charset="0"/>
              </a:rPr>
            </a:br>
            <a:endParaRPr lang="en-US" altLang="en-US" sz="5100" b="1" dirty="0">
              <a:cs typeface="Arial" pitchFamily="34" charset="0"/>
            </a:endParaRPr>
          </a:p>
          <a:p>
            <a:pPr>
              <a:buFont typeface="Monotype Sorts" pitchFamily="2" charset="2"/>
              <a:buNone/>
            </a:pPr>
            <a:r>
              <a:rPr lang="en-US" altLang="en-US" sz="5100" b="1" dirty="0">
                <a:cs typeface="Arial" pitchFamily="34" charset="0"/>
              </a:rPr>
              <a:t>}</a:t>
            </a:r>
            <a:br>
              <a:rPr lang="en-US" altLang="en-US" sz="8600" b="1" dirty="0">
                <a:cs typeface="Arial" pitchFamily="34" charset="0"/>
              </a:rPr>
            </a:br>
            <a:endParaRPr lang="en-US" altLang="en-US" b="1" dirty="0">
              <a:cs typeface="Arial" pitchFamily="34" charset="0"/>
            </a:endParaRPr>
          </a:p>
        </p:txBody>
      </p:sp>
    </p:spTree>
    <p:extLst>
      <p:ext uri="{BB962C8B-B14F-4D97-AF65-F5344CB8AC3E}">
        <p14:creationId xmlns:p14="http://schemas.microsoft.com/office/powerpoint/2010/main" val="3560655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0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20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20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fade">
                                      <p:cBhvr>
                                        <p:cTn id="22" dur="2000"/>
                                        <p:tgtEl>
                                          <p:spTgt spid="16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animEffect transition="in" filter="fade">
                                      <p:cBhvr>
                                        <p:cTn id="27" dur="2000"/>
                                        <p:tgtEl>
                                          <p:spTgt spid="1638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387">
                                            <p:txEl>
                                              <p:pRg st="8" end="8"/>
                                            </p:txEl>
                                          </p:spTgt>
                                        </p:tgtEl>
                                        <p:attrNameLst>
                                          <p:attrName>style.visibility</p:attrName>
                                        </p:attrNameLst>
                                      </p:cBhvr>
                                      <p:to>
                                        <p:strVal val="visible"/>
                                      </p:to>
                                    </p:set>
                                    <p:animEffect transition="in" filter="fade">
                                      <p:cBhvr>
                                        <p:cTn id="32" dur="2000"/>
                                        <p:tgtEl>
                                          <p:spTgt spid="16387">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387">
                                            <p:txEl>
                                              <p:pRg st="9" end="9"/>
                                            </p:txEl>
                                          </p:spTgt>
                                        </p:tgtEl>
                                        <p:attrNameLst>
                                          <p:attrName>style.visibility</p:attrName>
                                        </p:attrNameLst>
                                      </p:cBhvr>
                                      <p:to>
                                        <p:strVal val="visible"/>
                                      </p:to>
                                    </p:set>
                                    <p:animEffect transition="in" filter="fade">
                                      <p:cBhvr>
                                        <p:cTn id="35" dur="2000"/>
                                        <p:tgtEl>
                                          <p:spTgt spid="16387">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387">
                                            <p:txEl>
                                              <p:pRg st="10" end="10"/>
                                            </p:txEl>
                                          </p:spTgt>
                                        </p:tgtEl>
                                        <p:attrNameLst>
                                          <p:attrName>style.visibility</p:attrName>
                                        </p:attrNameLst>
                                      </p:cBhvr>
                                      <p:to>
                                        <p:strVal val="visible"/>
                                      </p:to>
                                    </p:set>
                                    <p:animEffect transition="in" filter="fade">
                                      <p:cBhvr>
                                        <p:cTn id="40" dur="2000"/>
                                        <p:tgtEl>
                                          <p:spTgt spid="16387">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387">
                                            <p:txEl>
                                              <p:pRg st="11" end="11"/>
                                            </p:txEl>
                                          </p:spTgt>
                                        </p:tgtEl>
                                        <p:attrNameLst>
                                          <p:attrName>style.visibility</p:attrName>
                                        </p:attrNameLst>
                                      </p:cBhvr>
                                      <p:to>
                                        <p:strVal val="visible"/>
                                      </p:to>
                                    </p:set>
                                    <p:animEffect transition="in" filter="fade">
                                      <p:cBhvr>
                                        <p:cTn id="43" dur="2000"/>
                                        <p:tgtEl>
                                          <p:spTgt spid="16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GB" b="1" dirty="0"/>
              <a:t>Programming Languages</a:t>
            </a:r>
          </a:p>
        </p:txBody>
      </p:sp>
      <p:sp>
        <p:nvSpPr>
          <p:cNvPr id="3" name="Content Placeholder 2"/>
          <p:cNvSpPr>
            <a:spLocks noGrp="1"/>
          </p:cNvSpPr>
          <p:nvPr>
            <p:ph idx="1"/>
          </p:nvPr>
        </p:nvSpPr>
        <p:spPr>
          <a:xfrm>
            <a:off x="204953" y="1277008"/>
            <a:ext cx="11729544" cy="5360276"/>
          </a:xfrm>
        </p:spPr>
        <p:txBody>
          <a:bodyPr/>
          <a:lstStyle/>
          <a:p>
            <a:pPr algn="just"/>
            <a:r>
              <a:rPr lang="en-US" dirty="0"/>
              <a:t>Programmers write instructions in various programming languages, some directly understandable by computers and others requiring intermediate translation steps.</a:t>
            </a:r>
            <a:endParaRPr lang="en-GB"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2</a:t>
            </a:fld>
            <a:endParaRPr lang="en-GB"/>
          </a:p>
        </p:txBody>
      </p:sp>
    </p:spTree>
    <p:extLst>
      <p:ext uri="{BB962C8B-B14F-4D97-AF65-F5344CB8AC3E}">
        <p14:creationId xmlns:p14="http://schemas.microsoft.com/office/powerpoint/2010/main" val="3518024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274638"/>
            <a:ext cx="10972800" cy="497872"/>
          </a:xfrm>
        </p:spPr>
        <p:txBody>
          <a:bodyPr>
            <a:normAutofit fontScale="90000"/>
          </a:bodyPr>
          <a:lstStyle/>
          <a:p>
            <a:r>
              <a:rPr lang="en-US" altLang="en-US" dirty="0"/>
              <a:t>First C Program</a:t>
            </a:r>
          </a:p>
        </p:txBody>
      </p:sp>
      <p:sp>
        <p:nvSpPr>
          <p:cNvPr id="30723" name="Rectangle 3"/>
          <p:cNvSpPr>
            <a:spLocks noGrp="1" noChangeArrowheads="1"/>
          </p:cNvSpPr>
          <p:nvPr>
            <p:ph type="body" idx="1"/>
          </p:nvPr>
        </p:nvSpPr>
        <p:spPr>
          <a:xfrm>
            <a:off x="204952" y="1024759"/>
            <a:ext cx="11824138" cy="5612524"/>
          </a:xfrm>
        </p:spPr>
        <p:txBody>
          <a:bodyPr>
            <a:normAutofit fontScale="77500" lnSpcReduction="20000"/>
          </a:bodyPr>
          <a:lstStyle/>
          <a:p>
            <a:pPr algn="just"/>
            <a:r>
              <a:rPr lang="en-US" altLang="en-US" sz="2800" b="1" dirty="0"/>
              <a:t>Line 1: #include &lt;</a:t>
            </a:r>
            <a:r>
              <a:rPr lang="en-US" altLang="en-US" sz="2800" b="1" dirty="0" err="1"/>
              <a:t>stdio.h</a:t>
            </a:r>
            <a:r>
              <a:rPr lang="en-US" altLang="en-US" sz="2800" b="1" dirty="0"/>
              <a:t>&gt;        </a:t>
            </a:r>
            <a:r>
              <a:rPr lang="en-US" altLang="en-US" sz="2600" b="1" i="1" dirty="0"/>
              <a:t>(</a:t>
            </a:r>
            <a:r>
              <a:rPr lang="en-US" sz="2600" b="1" i="1" dirty="0"/>
              <a:t>Preprocessor Directive)</a:t>
            </a:r>
            <a:endParaRPr lang="en-US" altLang="en-US" sz="2600" b="1" dirty="0"/>
          </a:p>
          <a:p>
            <a:pPr algn="just"/>
            <a:endParaRPr lang="en-US" altLang="en-US" sz="2800" b="1" dirty="0"/>
          </a:p>
          <a:p>
            <a:pPr algn="just"/>
            <a:r>
              <a:rPr lang="en-US" dirty="0"/>
              <a:t>This line includes the "standard I/O library" into your program. </a:t>
            </a:r>
          </a:p>
          <a:p>
            <a:pPr algn="just"/>
            <a:r>
              <a:rPr lang="en-US" dirty="0"/>
              <a:t>The standard I/O library lets you read input from the keyboard (called "standard in"), write output to the screen (called "standard out"), process text files stored on the disk, and so on. It is an extremely useful library.</a:t>
            </a:r>
          </a:p>
          <a:p>
            <a:pPr algn="just"/>
            <a:r>
              <a:rPr lang="en-US" dirty="0"/>
              <a:t>C has a large number of standard libraries like </a:t>
            </a:r>
            <a:r>
              <a:rPr lang="en-US" dirty="0" err="1"/>
              <a:t>stdio</a:t>
            </a:r>
            <a:r>
              <a:rPr lang="en-US" dirty="0"/>
              <a:t>, including string, time and math libraries.</a:t>
            </a:r>
          </a:p>
          <a:p>
            <a:pPr algn="just"/>
            <a:r>
              <a:rPr lang="en-US" dirty="0"/>
              <a:t>A </a:t>
            </a:r>
            <a:r>
              <a:rPr lang="en-US" b="1" dirty="0"/>
              <a:t>library</a:t>
            </a:r>
            <a:r>
              <a:rPr lang="en-US" dirty="0"/>
              <a:t> is simply a package of code that someone else has written to make your life easier.</a:t>
            </a:r>
          </a:p>
          <a:p>
            <a:pPr algn="just"/>
            <a:r>
              <a:rPr lang="en-US" altLang="en-US" dirty="0"/>
              <a:t>As part of compilation, the C compiler runs a program called the </a:t>
            </a:r>
            <a:r>
              <a:rPr lang="en-US" altLang="en-US" b="1" u="sng" dirty="0"/>
              <a:t>C preprocessor</a:t>
            </a:r>
            <a:r>
              <a:rPr lang="en-US" altLang="en-US" dirty="0"/>
              <a:t>. The preprocessor is able to add and remove code from your source file. </a:t>
            </a:r>
          </a:p>
          <a:p>
            <a:pPr algn="just"/>
            <a:r>
              <a:rPr lang="en-US" altLang="en-US" dirty="0"/>
              <a:t>In this case, the </a:t>
            </a:r>
            <a:r>
              <a:rPr lang="en-US" altLang="en-US" b="1" u="sng" dirty="0"/>
              <a:t>directive #include</a:t>
            </a:r>
            <a:r>
              <a:rPr lang="en-US" altLang="en-US" dirty="0"/>
              <a:t> tells the preprocessor to include code from the header file </a:t>
            </a:r>
            <a:r>
              <a:rPr lang="en-US" altLang="en-US" b="1" u="sng" dirty="0" err="1"/>
              <a:t>stdio.h</a:t>
            </a:r>
            <a:r>
              <a:rPr lang="en-US" altLang="en-US" b="1" u="sng" dirty="0"/>
              <a:t>.</a:t>
            </a:r>
            <a:r>
              <a:rPr lang="en-US" altLang="en-US" dirty="0"/>
              <a:t> </a:t>
            </a:r>
          </a:p>
          <a:p>
            <a:pPr algn="just"/>
            <a:r>
              <a:rPr lang="en-US" altLang="en-US" dirty="0"/>
              <a:t>This file contains declarations for functions that the program needs to use. A declaration for the </a:t>
            </a:r>
            <a:r>
              <a:rPr lang="en-US" altLang="en-US" sz="2800" b="1" u="sng" dirty="0" err="1"/>
              <a:t>printf</a:t>
            </a:r>
            <a:r>
              <a:rPr lang="en-US" altLang="en-US" sz="2800" b="1" u="sng" dirty="0"/>
              <a:t> </a:t>
            </a:r>
            <a:r>
              <a:rPr lang="en-US" altLang="en-US" dirty="0"/>
              <a:t>function is in this file.</a:t>
            </a:r>
          </a:p>
          <a:p>
            <a:pPr algn="just"/>
            <a:endParaRPr lang="en-US" altLang="en-US" dirty="0"/>
          </a:p>
          <a:p>
            <a:pPr algn="just"/>
            <a:endParaRPr lang="en-US" altLang="en-US" dirty="0"/>
          </a:p>
        </p:txBody>
      </p:sp>
    </p:spTree>
    <p:extLst>
      <p:ext uri="{BB962C8B-B14F-4D97-AF65-F5344CB8AC3E}">
        <p14:creationId xmlns:p14="http://schemas.microsoft.com/office/powerpoint/2010/main" val="3856814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First C Program</a:t>
            </a:r>
          </a:p>
        </p:txBody>
      </p:sp>
      <p:sp>
        <p:nvSpPr>
          <p:cNvPr id="31747" name="Rectangle 3"/>
          <p:cNvSpPr>
            <a:spLocks noGrp="1" noChangeArrowheads="1"/>
          </p:cNvSpPr>
          <p:nvPr>
            <p:ph type="body" idx="1"/>
          </p:nvPr>
        </p:nvSpPr>
        <p:spPr>
          <a:xfrm>
            <a:off x="299545" y="1600203"/>
            <a:ext cx="11508827" cy="4525963"/>
          </a:xfrm>
        </p:spPr>
        <p:txBody>
          <a:bodyPr>
            <a:normAutofit fontScale="92500" lnSpcReduction="20000"/>
          </a:bodyPr>
          <a:lstStyle/>
          <a:p>
            <a:pPr algn="just">
              <a:defRPr/>
            </a:pPr>
            <a:r>
              <a:rPr lang="en-US" altLang="en-US" sz="2800" b="1" dirty="0"/>
              <a:t>Line 2: void main()</a:t>
            </a:r>
          </a:p>
          <a:p>
            <a:pPr algn="just">
              <a:defRPr/>
            </a:pPr>
            <a:endParaRPr lang="en-US" altLang="en-US" dirty="0"/>
          </a:p>
          <a:p>
            <a:pPr algn="just">
              <a:defRPr/>
            </a:pPr>
            <a:r>
              <a:rPr lang="en-US" altLang="en-US" dirty="0"/>
              <a:t>This statement declares the </a:t>
            </a:r>
            <a:r>
              <a:rPr lang="en-US" altLang="en-US" b="1" dirty="0"/>
              <a:t>main function</a:t>
            </a:r>
            <a:r>
              <a:rPr lang="en-US" altLang="en-US" dirty="0"/>
              <a:t>. </a:t>
            </a:r>
          </a:p>
          <a:p>
            <a:pPr algn="just">
              <a:defRPr/>
            </a:pPr>
            <a:r>
              <a:rPr lang="en-US" altLang="en-US" dirty="0"/>
              <a:t>A C program can contain many functions but must always have one main function.</a:t>
            </a:r>
          </a:p>
          <a:p>
            <a:r>
              <a:rPr lang="en-US" dirty="0"/>
              <a:t>The parentheses after main indicate that main is a program building block called a </a:t>
            </a:r>
            <a:r>
              <a:rPr lang="en-US" b="1" dirty="0"/>
              <a:t>function.</a:t>
            </a:r>
            <a:endParaRPr lang="en-US" altLang="en-US" dirty="0"/>
          </a:p>
          <a:p>
            <a:pPr algn="just">
              <a:defRPr/>
            </a:pPr>
            <a:r>
              <a:rPr lang="en-US" altLang="en-US" dirty="0"/>
              <a:t>A function is a self-contained module of code that can accomplish some task. </a:t>
            </a:r>
          </a:p>
          <a:p>
            <a:pPr algn="just">
              <a:defRPr/>
            </a:pPr>
            <a:r>
              <a:rPr lang="en-US" dirty="0"/>
              <a:t>Every program in C begins executing at the function main.</a:t>
            </a:r>
          </a:p>
          <a:p>
            <a:pPr algn="just">
              <a:defRPr/>
            </a:pPr>
            <a:endParaRPr lang="en-US" altLang="en-US" dirty="0"/>
          </a:p>
          <a:p>
            <a:pPr marL="0" indent="0" algn="just">
              <a:buFont typeface="Monotype Sorts" pitchFamily="2" charset="2"/>
              <a:buNone/>
              <a:defRPr/>
            </a:pPr>
            <a:endParaRPr lang="en-US" altLang="en-US" dirty="0"/>
          </a:p>
          <a:p>
            <a:pPr algn="just">
              <a:defRPr/>
            </a:pPr>
            <a:endParaRPr lang="en-US" altLang="en-US" dirty="0"/>
          </a:p>
        </p:txBody>
      </p:sp>
    </p:spTree>
    <p:extLst>
      <p:ext uri="{BB962C8B-B14F-4D97-AF65-F5344CB8AC3E}">
        <p14:creationId xmlns:p14="http://schemas.microsoft.com/office/powerpoint/2010/main" val="90088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t>First C Program</a:t>
            </a:r>
            <a:endParaRPr lang="en-US" altLang="en-US" b="1" dirty="0"/>
          </a:p>
        </p:txBody>
      </p:sp>
      <p:sp>
        <p:nvSpPr>
          <p:cNvPr id="32771" name="Rectangle 3"/>
          <p:cNvSpPr>
            <a:spLocks noGrp="1" noChangeArrowheads="1"/>
          </p:cNvSpPr>
          <p:nvPr>
            <p:ph type="body" idx="1"/>
          </p:nvPr>
        </p:nvSpPr>
        <p:spPr/>
        <p:txBody>
          <a:bodyPr/>
          <a:lstStyle/>
          <a:p>
            <a:r>
              <a:rPr lang="en-US" altLang="en-US" sz="2800" b="1" dirty="0"/>
              <a:t>Line 3: { </a:t>
            </a:r>
          </a:p>
          <a:p>
            <a:endParaRPr lang="en-US" altLang="en-US" sz="2800" b="1" dirty="0"/>
          </a:p>
          <a:p>
            <a:endParaRPr lang="en-US" altLang="en-US" dirty="0"/>
          </a:p>
          <a:p>
            <a:r>
              <a:rPr lang="en-US" b="1" dirty="0"/>
              <a:t>A left brace</a:t>
            </a:r>
            <a:r>
              <a:rPr lang="en-US" dirty="0"/>
              <a:t>, </a:t>
            </a:r>
            <a:r>
              <a:rPr lang="en-US" b="1" dirty="0"/>
              <a:t>{</a:t>
            </a:r>
            <a:r>
              <a:rPr lang="en-US" dirty="0"/>
              <a:t>, begins the </a:t>
            </a:r>
            <a:r>
              <a:rPr lang="en-US" b="1" dirty="0"/>
              <a:t>body </a:t>
            </a:r>
            <a:r>
              <a:rPr lang="en-US" dirty="0"/>
              <a:t>of every function.</a:t>
            </a:r>
          </a:p>
          <a:p>
            <a:r>
              <a:rPr lang="en-US" dirty="0"/>
              <a:t>A corresponding </a:t>
            </a:r>
            <a:r>
              <a:rPr lang="en-US" b="1" dirty="0"/>
              <a:t>right brace } </a:t>
            </a:r>
            <a:r>
              <a:rPr lang="en-US" dirty="0"/>
              <a:t>ends each function. </a:t>
            </a:r>
          </a:p>
          <a:p>
            <a:endParaRPr lang="en-US" altLang="en-US" dirty="0"/>
          </a:p>
        </p:txBody>
      </p:sp>
    </p:spTree>
    <p:extLst>
      <p:ext uri="{BB962C8B-B14F-4D97-AF65-F5344CB8AC3E}">
        <p14:creationId xmlns:p14="http://schemas.microsoft.com/office/powerpoint/2010/main" val="295022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First C Program</a:t>
            </a:r>
          </a:p>
        </p:txBody>
      </p:sp>
      <p:sp>
        <p:nvSpPr>
          <p:cNvPr id="33795" name="Rectangle 3"/>
          <p:cNvSpPr>
            <a:spLocks noGrp="1" noChangeArrowheads="1"/>
          </p:cNvSpPr>
          <p:nvPr>
            <p:ph type="body" idx="1"/>
          </p:nvPr>
        </p:nvSpPr>
        <p:spPr>
          <a:xfrm>
            <a:off x="0" y="1295400"/>
            <a:ext cx="12149667" cy="5334000"/>
          </a:xfrm>
        </p:spPr>
        <p:txBody>
          <a:bodyPr>
            <a:normAutofit fontScale="92500" lnSpcReduction="20000"/>
          </a:bodyPr>
          <a:lstStyle/>
          <a:p>
            <a:r>
              <a:rPr lang="en-US" altLang="en-US" sz="2800" b="1" dirty="0"/>
              <a:t>Line 4: </a:t>
            </a:r>
            <a:r>
              <a:rPr lang="en-US" altLang="en-US" sz="2800" dirty="0">
                <a:cs typeface="Arial" pitchFamily="34" charset="0"/>
              </a:rPr>
              <a:t> </a:t>
            </a:r>
            <a:r>
              <a:rPr lang="en-US" altLang="en-US" b="1" dirty="0" err="1">
                <a:cs typeface="Arial" pitchFamily="34" charset="0"/>
              </a:rPr>
              <a:t>printf</a:t>
            </a:r>
            <a:r>
              <a:rPr lang="en-US" altLang="en-US" b="1" dirty="0">
                <a:cs typeface="Arial" pitchFamily="34" charset="0"/>
              </a:rPr>
              <a:t>(“Welcome to the world of Programming\n");</a:t>
            </a:r>
            <a:br>
              <a:rPr lang="en-US" altLang="en-US" b="1" dirty="0">
                <a:cs typeface="Arial" pitchFamily="34" charset="0"/>
              </a:rPr>
            </a:br>
            <a:endParaRPr lang="en-US" altLang="en-US" sz="2800" b="1" dirty="0">
              <a:cs typeface="Arial" pitchFamily="34" charset="0"/>
            </a:endParaRPr>
          </a:p>
          <a:p>
            <a:pPr algn="just"/>
            <a:r>
              <a:rPr lang="en-US" altLang="en-US" b="1" u="sng" dirty="0" err="1"/>
              <a:t>printf</a:t>
            </a:r>
            <a:r>
              <a:rPr lang="en-US" altLang="en-US" dirty="0"/>
              <a:t> is a function from a standard C library that is used to print strings to the standard output, normally your screen.</a:t>
            </a:r>
          </a:p>
          <a:p>
            <a:pPr algn="just"/>
            <a:r>
              <a:rPr lang="en-US" dirty="0"/>
              <a:t>The backslash (\) is called an </a:t>
            </a:r>
            <a:r>
              <a:rPr lang="en-US" b="1" dirty="0"/>
              <a:t>escape character</a:t>
            </a:r>
            <a:r>
              <a:rPr lang="en-US" dirty="0"/>
              <a:t>. </a:t>
            </a:r>
            <a:r>
              <a:rPr lang="en-US" altLang="en-US" dirty="0"/>
              <a:t> </a:t>
            </a:r>
          </a:p>
          <a:p>
            <a:pPr algn="just"/>
            <a:r>
              <a:rPr lang="en-US" dirty="0"/>
              <a:t>When encountering a backslash in a string, the compiler looks ahead at the next character and combines it with the backslash to form an </a:t>
            </a:r>
            <a:r>
              <a:rPr lang="en-US" b="1" dirty="0"/>
              <a:t>escape sequence</a:t>
            </a:r>
            <a:r>
              <a:rPr lang="en-US" dirty="0"/>
              <a:t>. </a:t>
            </a:r>
          </a:p>
          <a:p>
            <a:pPr algn="just"/>
            <a:r>
              <a:rPr lang="en-US" dirty="0"/>
              <a:t>The escape sequence </a:t>
            </a:r>
            <a:r>
              <a:rPr lang="en-US" b="1" dirty="0"/>
              <a:t>\n </a:t>
            </a:r>
            <a:r>
              <a:rPr lang="en-US" dirty="0"/>
              <a:t>means </a:t>
            </a:r>
            <a:r>
              <a:rPr lang="en-US" b="1" dirty="0"/>
              <a:t>newline</a:t>
            </a:r>
            <a:r>
              <a:rPr lang="en-US" dirty="0"/>
              <a:t>, causes the cursor to position to the beginning of the next line on the screen.</a:t>
            </a:r>
            <a:endParaRPr lang="en-US" altLang="en-US" dirty="0"/>
          </a:p>
          <a:p>
            <a:pPr algn="just"/>
            <a:r>
              <a:rPr lang="en-US" altLang="en-US" dirty="0"/>
              <a:t>If there were another </a:t>
            </a:r>
            <a:r>
              <a:rPr lang="en-US" altLang="en-US" b="1" u="sng" dirty="0" err="1"/>
              <a:t>printf</a:t>
            </a:r>
            <a:r>
              <a:rPr lang="en-US" altLang="en-US" dirty="0"/>
              <a:t> in this program, its string would print on the next line.</a:t>
            </a:r>
          </a:p>
          <a:p>
            <a:pPr algn="just"/>
            <a:endParaRPr lang="en-US" altLang="en-US" dirty="0"/>
          </a:p>
        </p:txBody>
      </p:sp>
    </p:spTree>
    <p:extLst>
      <p:ext uri="{BB962C8B-B14F-4D97-AF65-F5344CB8AC3E}">
        <p14:creationId xmlns:p14="http://schemas.microsoft.com/office/powerpoint/2010/main" val="3952307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C8E4-1590-4A5B-8AA0-2FD943B6D6BD}"/>
              </a:ext>
            </a:extLst>
          </p:cNvPr>
          <p:cNvSpPr>
            <a:spLocks noGrp="1"/>
          </p:cNvSpPr>
          <p:nvPr>
            <p:ph type="title"/>
          </p:nvPr>
        </p:nvSpPr>
        <p:spPr/>
        <p:txBody>
          <a:bodyPr/>
          <a:lstStyle/>
          <a:p>
            <a:r>
              <a:rPr lang="en-US" b="1" dirty="0"/>
              <a:t>How to </a:t>
            </a:r>
            <a:r>
              <a:rPr lang="en-US" b="1" dirty="0" err="1"/>
              <a:t>excecute</a:t>
            </a:r>
            <a:r>
              <a:rPr lang="en-US" b="1" dirty="0"/>
              <a:t> the above program:</a:t>
            </a:r>
            <a:endParaRPr lang="en-IN" dirty="0"/>
          </a:p>
        </p:txBody>
      </p:sp>
      <p:sp>
        <p:nvSpPr>
          <p:cNvPr id="3" name="Content Placeholder 2">
            <a:extLst>
              <a:ext uri="{FF2B5EF4-FFF2-40B4-BE49-F238E27FC236}">
                <a16:creationId xmlns:a16="http://schemas.microsoft.com/office/drawing/2014/main" id="{EC1403A0-FD6E-4212-891F-8AAB728656E3}"/>
              </a:ext>
            </a:extLst>
          </p:cNvPr>
          <p:cNvSpPr>
            <a:spLocks noGrp="1"/>
          </p:cNvSpPr>
          <p:nvPr>
            <p:ph idx="1"/>
          </p:nvPr>
        </p:nvSpPr>
        <p:spPr/>
        <p:txBody>
          <a:bodyPr>
            <a:normAutofit fontScale="92500"/>
          </a:bodyPr>
          <a:lstStyle/>
          <a:p>
            <a:pPr fontAlgn="base">
              <a:buFont typeface="Wingdings" panose="05000000000000000000" pitchFamily="2" charset="2"/>
              <a:buChar char="§"/>
            </a:pPr>
            <a:r>
              <a:rPr lang="en-US" dirty="0" err="1"/>
              <a:t>Inorder</a:t>
            </a:r>
            <a:r>
              <a:rPr lang="en-US" dirty="0"/>
              <a:t> to execute the above program, we need to have a compiler to compile and run our programs. </a:t>
            </a:r>
          </a:p>
          <a:p>
            <a:pPr fontAlgn="base">
              <a:buFont typeface="Wingdings" panose="05000000000000000000" pitchFamily="2" charset="2"/>
              <a:buChar char="§"/>
            </a:pPr>
            <a:r>
              <a:rPr lang="en-US" dirty="0"/>
              <a:t>There are certain online compilers like </a:t>
            </a:r>
            <a:r>
              <a:rPr lang="en-US" dirty="0">
                <a:hlinkClick r:id="rId2"/>
              </a:rPr>
              <a:t>https://ide.geeksforgeeks.org/</a:t>
            </a:r>
            <a:r>
              <a:rPr lang="en-US" dirty="0"/>
              <a:t>, </a:t>
            </a:r>
            <a:r>
              <a:rPr lang="en-US" dirty="0">
                <a:hlinkClick r:id="rId3"/>
              </a:rPr>
              <a:t>http://ideone.com/</a:t>
            </a:r>
            <a:r>
              <a:rPr lang="en-US" dirty="0"/>
              <a:t> or </a:t>
            </a:r>
            <a:r>
              <a:rPr lang="en-US" dirty="0">
                <a:hlinkClick r:id="rId4"/>
              </a:rPr>
              <a:t>http://codepad.org/</a:t>
            </a:r>
            <a:r>
              <a:rPr lang="en-US" dirty="0"/>
              <a:t> that can be used to start C without installing a compiler.</a:t>
            </a:r>
          </a:p>
          <a:p>
            <a:pPr fontAlgn="base">
              <a:buFont typeface="Wingdings" panose="05000000000000000000" pitchFamily="2" charset="2"/>
              <a:buChar char="§"/>
            </a:pPr>
            <a:r>
              <a:rPr lang="en-US" b="1" i="1" dirty="0"/>
              <a:t>Windows:</a:t>
            </a:r>
            <a:r>
              <a:rPr lang="en-US" dirty="0"/>
              <a:t> There are many compilers available freely for compilation of C programs like </a:t>
            </a:r>
            <a:r>
              <a:rPr lang="en-US" dirty="0">
                <a:hlinkClick r:id="rId5"/>
              </a:rPr>
              <a:t>Code Blocks </a:t>
            </a:r>
            <a:r>
              <a:rPr lang="en-US" dirty="0"/>
              <a:t> and </a:t>
            </a:r>
            <a:r>
              <a:rPr lang="en-US" dirty="0">
                <a:hlinkClick r:id="rId6"/>
              </a:rPr>
              <a:t>Dev-CPP</a:t>
            </a:r>
            <a:r>
              <a:rPr lang="en-US" dirty="0"/>
              <a:t>.   </a:t>
            </a:r>
          </a:p>
          <a:p>
            <a:pPr fontAlgn="base">
              <a:buFont typeface="Wingdings" panose="05000000000000000000" pitchFamily="2" charset="2"/>
              <a:buChar char="§"/>
            </a:pPr>
            <a:r>
              <a:rPr lang="en-US" b="1" i="1" dirty="0"/>
              <a:t>Linux:</a:t>
            </a:r>
            <a:r>
              <a:rPr lang="en-US" dirty="0"/>
              <a:t> For Linux, </a:t>
            </a:r>
            <a:r>
              <a:rPr lang="en-US" dirty="0" err="1">
                <a:hlinkClick r:id="rId7"/>
              </a:rPr>
              <a:t>gcc</a:t>
            </a:r>
            <a:r>
              <a:rPr lang="en-US" dirty="0">
                <a:hlinkClick r:id="rId7"/>
              </a:rPr>
              <a:t> </a:t>
            </a:r>
            <a:r>
              <a:rPr lang="en-US" dirty="0"/>
              <a:t>comes bundled with the </a:t>
            </a:r>
            <a:r>
              <a:rPr lang="en-US" dirty="0" err="1"/>
              <a:t>linux</a:t>
            </a:r>
            <a:r>
              <a:rPr lang="en-US" dirty="0"/>
              <a:t>,  Code Blocks can also be used with Linux.</a:t>
            </a:r>
          </a:p>
          <a:p>
            <a:endParaRPr lang="en-IN" dirty="0"/>
          </a:p>
        </p:txBody>
      </p:sp>
      <p:sp>
        <p:nvSpPr>
          <p:cNvPr id="4" name="Footer Placeholder 3">
            <a:extLst>
              <a:ext uri="{FF2B5EF4-FFF2-40B4-BE49-F238E27FC236}">
                <a16:creationId xmlns:a16="http://schemas.microsoft.com/office/drawing/2014/main" id="{34FEC06C-79B9-4A41-AF6C-5F08AA0F6DFA}"/>
              </a:ext>
            </a:extLst>
          </p:cNvPr>
          <p:cNvSpPr>
            <a:spLocks noGrp="1"/>
          </p:cNvSpPr>
          <p:nvPr>
            <p:ph type="ftr" sz="quarter" idx="11"/>
          </p:nvPr>
        </p:nvSpPr>
        <p:spPr/>
        <p:txBody>
          <a:bodyPr/>
          <a:lstStyle/>
          <a:p>
            <a:r>
              <a:rPr lang="en-US"/>
              <a:t>Data Structures and Algorithms - I                                                  Odd Sem 2020</a:t>
            </a:r>
            <a:endParaRPr lang="en-IN"/>
          </a:p>
        </p:txBody>
      </p:sp>
      <p:sp>
        <p:nvSpPr>
          <p:cNvPr id="5" name="Slide Number Placeholder 4">
            <a:extLst>
              <a:ext uri="{FF2B5EF4-FFF2-40B4-BE49-F238E27FC236}">
                <a16:creationId xmlns:a16="http://schemas.microsoft.com/office/drawing/2014/main" id="{A4D65468-0611-4ECF-A01A-7CE21D25A79D}"/>
              </a:ext>
            </a:extLst>
          </p:cNvPr>
          <p:cNvSpPr>
            <a:spLocks noGrp="1"/>
          </p:cNvSpPr>
          <p:nvPr>
            <p:ph type="sldNum" sz="quarter" idx="12"/>
          </p:nvPr>
        </p:nvSpPr>
        <p:spPr/>
        <p:txBody>
          <a:bodyPr/>
          <a:lstStyle/>
          <a:p>
            <a:fld id="{C3EB9D7E-4461-426B-9D83-6BA9EBBD9945}" type="slidenum">
              <a:rPr lang="en-IN" smtClean="0"/>
              <a:t>24</a:t>
            </a:fld>
            <a:endParaRPr lang="en-IN"/>
          </a:p>
        </p:txBody>
      </p:sp>
    </p:spTree>
    <p:extLst>
      <p:ext uri="{BB962C8B-B14F-4D97-AF65-F5344CB8AC3E}">
        <p14:creationId xmlns:p14="http://schemas.microsoft.com/office/powerpoint/2010/main" val="81065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C Character Set</a:t>
            </a:r>
          </a:p>
        </p:txBody>
      </p:sp>
      <p:sp>
        <p:nvSpPr>
          <p:cNvPr id="3" name="Content Placeholder 2"/>
          <p:cNvSpPr>
            <a:spLocks noGrp="1"/>
          </p:cNvSpPr>
          <p:nvPr>
            <p:ph idx="1"/>
          </p:nvPr>
        </p:nvSpPr>
        <p:spPr/>
        <p:txBody>
          <a:bodyPr/>
          <a:lstStyle/>
          <a:p>
            <a:r>
              <a:rPr lang="en-US" altLang="en-US" dirty="0"/>
              <a:t>Alphabets 			A, B, ….., Y, Z</a:t>
            </a:r>
          </a:p>
          <a:p>
            <a:pPr>
              <a:buFont typeface="Monotype Sorts" pitchFamily="2" charset="2"/>
              <a:buNone/>
            </a:pPr>
            <a:r>
              <a:rPr lang="en-US" altLang="en-US" dirty="0"/>
              <a:t>						a, b, ……, y, z</a:t>
            </a:r>
          </a:p>
          <a:p>
            <a:pPr>
              <a:buFont typeface="Monotype Sorts" pitchFamily="2" charset="2"/>
              <a:buNone/>
            </a:pPr>
            <a:endParaRPr lang="en-US" altLang="en-US" dirty="0"/>
          </a:p>
          <a:p>
            <a:r>
              <a:rPr lang="en-US" altLang="en-US" dirty="0"/>
              <a:t>Digits 				0, 1, 2, 3, 4, 5, 6, 7, 8, 9</a:t>
            </a:r>
          </a:p>
          <a:p>
            <a:endParaRPr lang="en-US" altLang="en-US" dirty="0"/>
          </a:p>
          <a:p>
            <a:r>
              <a:rPr lang="en-US" altLang="en-US" dirty="0"/>
              <a:t>Special symbols 		~ ‘ ! @ # % ^ &amp; * ( ) </a:t>
            </a:r>
          </a:p>
          <a:p>
            <a:pPr>
              <a:buFont typeface="Monotype Sorts" pitchFamily="2" charset="2"/>
              <a:buNone/>
            </a:pPr>
            <a:r>
              <a:rPr lang="en-US" altLang="en-US" dirty="0"/>
              <a:t>					_ - + = | \ { } [ ] : ; " ' &lt; &gt; , . ? /</a:t>
            </a:r>
          </a:p>
        </p:txBody>
      </p:sp>
    </p:spTree>
    <p:extLst>
      <p:ext uri="{BB962C8B-B14F-4D97-AF65-F5344CB8AC3E}">
        <p14:creationId xmlns:p14="http://schemas.microsoft.com/office/powerpoint/2010/main" val="986431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7FDF-F673-479D-9B22-2DB8823AB120}"/>
              </a:ext>
            </a:extLst>
          </p:cNvPr>
          <p:cNvSpPr>
            <a:spLocks noGrp="1"/>
          </p:cNvSpPr>
          <p:nvPr>
            <p:ph type="title"/>
          </p:nvPr>
        </p:nvSpPr>
        <p:spPr/>
        <p:txBody>
          <a:bodyPr/>
          <a:lstStyle/>
          <a:p>
            <a:r>
              <a:rPr lang="en-IN" dirty="0"/>
              <a:t>C Tokens</a:t>
            </a:r>
          </a:p>
        </p:txBody>
      </p:sp>
      <p:sp>
        <p:nvSpPr>
          <p:cNvPr id="3" name="Content Placeholder 2">
            <a:extLst>
              <a:ext uri="{FF2B5EF4-FFF2-40B4-BE49-F238E27FC236}">
                <a16:creationId xmlns:a16="http://schemas.microsoft.com/office/drawing/2014/main" id="{478554F9-EFC4-4BF0-B9ED-2A7C7A27214F}"/>
              </a:ext>
            </a:extLst>
          </p:cNvPr>
          <p:cNvSpPr>
            <a:spLocks noGrp="1"/>
          </p:cNvSpPr>
          <p:nvPr>
            <p:ph idx="1"/>
          </p:nvPr>
        </p:nvSpPr>
        <p:spPr/>
        <p:txBody>
          <a:bodyPr>
            <a:normAutofit/>
          </a:bodyPr>
          <a:lstStyle/>
          <a:p>
            <a:pPr fontAlgn="base"/>
            <a:r>
              <a:rPr lang="en-US" dirty="0"/>
              <a:t>A token is the smallest element of a program that is meaningful to the compiler. Tokens can be classified as follows:</a:t>
            </a:r>
          </a:p>
          <a:p>
            <a:pPr lvl="1" fontAlgn="base"/>
            <a:r>
              <a:rPr lang="en-US" dirty="0"/>
              <a:t>Keywords</a:t>
            </a:r>
          </a:p>
          <a:p>
            <a:pPr lvl="1" fontAlgn="base"/>
            <a:r>
              <a:rPr lang="en-US" dirty="0"/>
              <a:t>Identifiers</a:t>
            </a:r>
          </a:p>
          <a:p>
            <a:pPr lvl="1" fontAlgn="base"/>
            <a:r>
              <a:rPr lang="en-US" dirty="0"/>
              <a:t>Constants</a:t>
            </a:r>
          </a:p>
          <a:p>
            <a:pPr lvl="1" fontAlgn="base"/>
            <a:r>
              <a:rPr lang="en-US" dirty="0"/>
              <a:t>Strings</a:t>
            </a:r>
          </a:p>
          <a:p>
            <a:pPr lvl="1" fontAlgn="base"/>
            <a:r>
              <a:rPr lang="en-US" dirty="0"/>
              <a:t>Special Symbols</a:t>
            </a:r>
          </a:p>
          <a:p>
            <a:pPr lvl="1" fontAlgn="base"/>
            <a:r>
              <a:rPr lang="en-US" dirty="0"/>
              <a:t>Operators</a:t>
            </a:r>
          </a:p>
          <a:p>
            <a:endParaRPr lang="en-IN" dirty="0"/>
          </a:p>
        </p:txBody>
      </p:sp>
      <p:sp>
        <p:nvSpPr>
          <p:cNvPr id="4" name="Slide Number Placeholder 3">
            <a:extLst>
              <a:ext uri="{FF2B5EF4-FFF2-40B4-BE49-F238E27FC236}">
                <a16:creationId xmlns:a16="http://schemas.microsoft.com/office/drawing/2014/main" id="{208D852F-9860-4682-BCA8-7858CC8194C4}"/>
              </a:ext>
            </a:extLst>
          </p:cNvPr>
          <p:cNvSpPr>
            <a:spLocks noGrp="1"/>
          </p:cNvSpPr>
          <p:nvPr>
            <p:ph type="sldNum" sz="quarter" idx="12"/>
          </p:nvPr>
        </p:nvSpPr>
        <p:spPr/>
        <p:txBody>
          <a:bodyPr/>
          <a:lstStyle/>
          <a:p>
            <a:fld id="{D625633F-2075-4155-A29E-DBCD278002AD}" type="slidenum">
              <a:rPr lang="en-GB" smtClean="0"/>
              <a:pPr/>
              <a:t>26</a:t>
            </a:fld>
            <a:endParaRPr lang="en-GB"/>
          </a:p>
        </p:txBody>
      </p:sp>
    </p:spTree>
    <p:extLst>
      <p:ext uri="{BB962C8B-B14F-4D97-AF65-F5344CB8AC3E}">
        <p14:creationId xmlns:p14="http://schemas.microsoft.com/office/powerpoint/2010/main" val="2157698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9600" y="274638"/>
            <a:ext cx="10972800" cy="497872"/>
          </a:xfrm>
        </p:spPr>
        <p:txBody>
          <a:bodyPr>
            <a:normAutofit fontScale="90000"/>
          </a:bodyPr>
          <a:lstStyle/>
          <a:p>
            <a:r>
              <a:rPr lang="en-US" altLang="en-US" b="1" dirty="0"/>
              <a:t>C Keywords</a:t>
            </a:r>
          </a:p>
        </p:txBody>
      </p:sp>
      <p:sp>
        <p:nvSpPr>
          <p:cNvPr id="28675" name="Content Placeholder 2"/>
          <p:cNvSpPr>
            <a:spLocks noGrp="1"/>
          </p:cNvSpPr>
          <p:nvPr>
            <p:ph idx="1"/>
          </p:nvPr>
        </p:nvSpPr>
        <p:spPr>
          <a:xfrm>
            <a:off x="198966" y="949435"/>
            <a:ext cx="11814358" cy="5782441"/>
          </a:xfrm>
        </p:spPr>
        <p:txBody>
          <a:bodyPr>
            <a:normAutofit/>
          </a:bodyPr>
          <a:lstStyle/>
          <a:p>
            <a:pPr algn="just"/>
            <a:r>
              <a:rPr lang="en-US" dirty="0"/>
              <a:t>There are certain reserved words, called </a:t>
            </a:r>
            <a:r>
              <a:rPr lang="en-US" b="1" i="1" dirty="0"/>
              <a:t>keywords, </a:t>
            </a:r>
            <a:r>
              <a:rPr lang="en-US" dirty="0"/>
              <a:t>that have standard, predefined meanings in C. </a:t>
            </a:r>
          </a:p>
          <a:p>
            <a:pPr algn="just"/>
            <a:r>
              <a:rPr lang="en-US" dirty="0"/>
              <a:t>These keywords can be used only for their intended purpose; they cannot be used as programmer-defined identifiers.</a:t>
            </a:r>
          </a:p>
          <a:p>
            <a:pPr algn="just"/>
            <a:r>
              <a:rPr lang="en-US" altLang="en-US" dirty="0"/>
              <a:t>The keywords </a:t>
            </a:r>
            <a:r>
              <a:rPr lang="en-US" altLang="en-US" b="1" dirty="0"/>
              <a:t>cannot be used as variable names.</a:t>
            </a:r>
          </a:p>
          <a:p>
            <a:pPr algn="just"/>
            <a:r>
              <a:rPr lang="en-US" dirty="0"/>
              <a:t>C supports 32 keywords</a:t>
            </a:r>
          </a:p>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endParaRPr lang="en-US" altLang="en-US" b="1" dirty="0"/>
          </a:p>
          <a:p>
            <a:pPr algn="just"/>
            <a:endParaRPr lang="en-US" altLang="en-US" dirty="0"/>
          </a:p>
        </p:txBody>
      </p:sp>
      <p:pic>
        <p:nvPicPr>
          <p:cNvPr id="3" name="Picture 2">
            <a:extLst>
              <a:ext uri="{FF2B5EF4-FFF2-40B4-BE49-F238E27FC236}">
                <a16:creationId xmlns:a16="http://schemas.microsoft.com/office/drawing/2014/main" id="{D745E22C-BB6C-461F-A3BF-6DAB012342A3}"/>
              </a:ext>
            </a:extLst>
          </p:cNvPr>
          <p:cNvPicPr>
            <a:picLocks noChangeAspect="1"/>
          </p:cNvPicPr>
          <p:nvPr/>
        </p:nvPicPr>
        <p:blipFill>
          <a:blip r:embed="rId2"/>
          <a:stretch>
            <a:fillRect/>
          </a:stretch>
        </p:blipFill>
        <p:spPr>
          <a:xfrm>
            <a:off x="570614" y="4179176"/>
            <a:ext cx="4572000" cy="2552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a:t>IDENTIFIERS</a:t>
            </a:r>
            <a:endParaRPr lang="en-US" altLang="en-US" dirty="0"/>
          </a:p>
        </p:txBody>
      </p:sp>
      <p:sp>
        <p:nvSpPr>
          <p:cNvPr id="20483" name="Content Placeholder 2"/>
          <p:cNvSpPr>
            <a:spLocks noGrp="1"/>
          </p:cNvSpPr>
          <p:nvPr>
            <p:ph idx="1"/>
          </p:nvPr>
        </p:nvSpPr>
        <p:spPr>
          <a:xfrm>
            <a:off x="141889" y="1295401"/>
            <a:ext cx="11902965" cy="5562599"/>
          </a:xfrm>
        </p:spPr>
        <p:txBody>
          <a:bodyPr>
            <a:normAutofit fontScale="92500" lnSpcReduction="10000"/>
          </a:bodyPr>
          <a:lstStyle/>
          <a:p>
            <a:r>
              <a:rPr lang="en-US" b="1" i="1" dirty="0"/>
              <a:t>Identifiers </a:t>
            </a:r>
            <a:r>
              <a:rPr lang="en-US" dirty="0"/>
              <a:t>are names that are given to various program elements, such as variables, functions and arrays.</a:t>
            </a:r>
          </a:p>
          <a:p>
            <a:r>
              <a:rPr lang="en-US" dirty="0"/>
              <a:t>Identifiers consist of letters and digits, in any order, except that </a:t>
            </a:r>
            <a:r>
              <a:rPr lang="en-US" b="1" i="1" dirty="0"/>
              <a:t>the first character must be a letter. </a:t>
            </a:r>
          </a:p>
          <a:p>
            <a:r>
              <a:rPr lang="en-US" dirty="0"/>
              <a:t>Both upper- and lowercase letters are permitted, though common usage favors the use of lowercase letters for most types of identifiers.</a:t>
            </a:r>
          </a:p>
          <a:p>
            <a:r>
              <a:rPr lang="en-US" dirty="0"/>
              <a:t>Upper- and lowercase letters are not interchangeable (i.e., an uppercase letter is </a:t>
            </a:r>
            <a:r>
              <a:rPr lang="en-US" b="1" i="1" dirty="0"/>
              <a:t>not </a:t>
            </a:r>
            <a:r>
              <a:rPr lang="en-US" dirty="0"/>
              <a:t>equivalent to the corresponding lowercase letter.) </a:t>
            </a:r>
          </a:p>
          <a:p>
            <a:r>
              <a:rPr lang="en-US" dirty="0"/>
              <a:t>The underscore character ( _ ) can also be included, and is considered to be a letter. </a:t>
            </a:r>
          </a:p>
          <a:p>
            <a:r>
              <a:rPr lang="en-US" dirty="0"/>
              <a:t>An underscore is often used in the middle of an identifier. An identifier may also begin with an underscore, though this is rarely done in practice.</a:t>
            </a:r>
            <a:endParaRPr lang="en-US" altLang="en-US" dirty="0"/>
          </a:p>
        </p:txBody>
      </p:sp>
    </p:spTree>
    <p:extLst>
      <p:ext uri="{BB962C8B-B14F-4D97-AF65-F5344CB8AC3E}">
        <p14:creationId xmlns:p14="http://schemas.microsoft.com/office/powerpoint/2010/main" val="85881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a:t>IDENTIFIERS</a:t>
            </a:r>
            <a:endParaRPr lang="en-US" altLang="en-US" dirty="0"/>
          </a:p>
        </p:txBody>
      </p:sp>
      <p:sp>
        <p:nvSpPr>
          <p:cNvPr id="20483" name="Content Placeholder 2"/>
          <p:cNvSpPr>
            <a:spLocks noGrp="1"/>
          </p:cNvSpPr>
          <p:nvPr>
            <p:ph idx="1"/>
          </p:nvPr>
        </p:nvSpPr>
        <p:spPr>
          <a:xfrm>
            <a:off x="141889" y="1295401"/>
            <a:ext cx="11902965" cy="5562599"/>
          </a:xfrm>
        </p:spPr>
        <p:txBody>
          <a:bodyPr numCol="2">
            <a:normAutofit/>
          </a:bodyPr>
          <a:lstStyle/>
          <a:p>
            <a:r>
              <a:rPr lang="en-US" dirty="0"/>
              <a:t>Valid identifiers</a:t>
            </a:r>
          </a:p>
          <a:p>
            <a:pPr indent="3175"/>
            <a:r>
              <a:rPr lang="en-US" dirty="0"/>
              <a:t>number</a:t>
            </a:r>
          </a:p>
          <a:p>
            <a:pPr indent="3175"/>
            <a:r>
              <a:rPr lang="en-US" dirty="0"/>
              <a:t>year_17</a:t>
            </a:r>
          </a:p>
          <a:p>
            <a:pPr indent="3175"/>
            <a:r>
              <a:rPr lang="en-US" dirty="0"/>
              <a:t>_name</a:t>
            </a:r>
          </a:p>
          <a:p>
            <a:pPr indent="3175"/>
            <a:r>
              <a:rPr lang="en-US" dirty="0"/>
              <a:t>GRADE</a:t>
            </a:r>
          </a:p>
          <a:p>
            <a:pPr indent="3175"/>
            <a:r>
              <a:rPr lang="en-US" dirty="0"/>
              <a:t>DIV_7</a:t>
            </a:r>
          </a:p>
          <a:p>
            <a:pPr indent="3175"/>
            <a:endParaRPr lang="en-US" sz="2400" dirty="0"/>
          </a:p>
          <a:p>
            <a:pPr indent="3175"/>
            <a:endParaRPr lang="en-US" sz="2400" dirty="0"/>
          </a:p>
          <a:p>
            <a:pPr indent="3175"/>
            <a:endParaRPr lang="en-US" sz="2400" dirty="0"/>
          </a:p>
          <a:p>
            <a:pPr indent="3175"/>
            <a:endParaRPr lang="en-US" sz="2400" dirty="0"/>
          </a:p>
          <a:p>
            <a:pPr indent="3175"/>
            <a:r>
              <a:rPr lang="en-US" dirty="0"/>
              <a:t>Invalid identifiers</a:t>
            </a:r>
          </a:p>
          <a:p>
            <a:pPr marL="625475" indent="3175"/>
            <a:r>
              <a:rPr lang="en-US" dirty="0"/>
              <a:t>123ab</a:t>
            </a:r>
          </a:p>
          <a:p>
            <a:pPr marL="625475" indent="3175"/>
            <a:r>
              <a:rPr lang="en-US" dirty="0"/>
              <a:t>mobile-no.</a:t>
            </a:r>
          </a:p>
          <a:p>
            <a:pPr marL="625475" indent="3175"/>
            <a:r>
              <a:rPr lang="en-US" dirty="0"/>
              <a:t>first name</a:t>
            </a:r>
          </a:p>
          <a:p>
            <a:pPr marL="625475" indent="3175"/>
            <a:r>
              <a:rPr lang="en-US" dirty="0" err="1"/>
              <a:t>email@id</a:t>
            </a:r>
            <a:endParaRPr lang="en-US" dirty="0"/>
          </a:p>
          <a:p>
            <a:pPr indent="3175"/>
            <a:endParaRPr lang="en-US" dirty="0"/>
          </a:p>
          <a:p>
            <a:pPr indent="3175"/>
            <a:endParaRPr lang="en-US" dirty="0"/>
          </a:p>
          <a:p>
            <a:endParaRPr lang="en-US" altLang="en-US" dirty="0"/>
          </a:p>
        </p:txBody>
      </p:sp>
      <p:sp>
        <p:nvSpPr>
          <p:cNvPr id="2" name="TextBox 1">
            <a:extLst>
              <a:ext uri="{FF2B5EF4-FFF2-40B4-BE49-F238E27FC236}">
                <a16:creationId xmlns:a16="http://schemas.microsoft.com/office/drawing/2014/main" id="{5D988CFF-848D-4C62-933C-27A3DD9AFE78}"/>
              </a:ext>
            </a:extLst>
          </p:cNvPr>
          <p:cNvSpPr txBox="1"/>
          <p:nvPr/>
        </p:nvSpPr>
        <p:spPr>
          <a:xfrm>
            <a:off x="237460" y="4954773"/>
            <a:ext cx="4185684" cy="2031325"/>
          </a:xfrm>
          <a:prstGeom prst="rect">
            <a:avLst/>
          </a:prstGeom>
          <a:noFill/>
        </p:spPr>
        <p:txBody>
          <a:bodyPr wrap="square" rtlCol="0">
            <a:spAutoFit/>
          </a:bodyPr>
          <a:lstStyle/>
          <a:p>
            <a:pPr fontAlgn="base"/>
            <a:r>
              <a:rPr lang="en-US" dirty="0"/>
              <a:t>Example: </a:t>
            </a:r>
          </a:p>
          <a:p>
            <a:pPr fontAlgn="base"/>
            <a:r>
              <a:rPr lang="en-US" dirty="0">
                <a:latin typeface="Courier New" panose="02070309020205020404" pitchFamily="49" charset="0"/>
                <a:cs typeface="Courier New" panose="02070309020205020404" pitchFamily="49" charset="0"/>
              </a:rPr>
              <a:t>int main()</a:t>
            </a:r>
          </a:p>
          <a:p>
            <a:pPr fontAlgn="base"/>
            <a:r>
              <a:rPr lang="en-US" dirty="0">
                <a:latin typeface="Courier New" panose="02070309020205020404" pitchFamily="49" charset="0"/>
                <a:cs typeface="Courier New" panose="02070309020205020404" pitchFamily="49" charset="0"/>
              </a:rPr>
              <a:t>{</a:t>
            </a:r>
          </a:p>
          <a:p>
            <a:pPr fontAlgn="base"/>
            <a:r>
              <a:rPr lang="en-US" dirty="0">
                <a:latin typeface="Courier New" panose="02070309020205020404" pitchFamily="49" charset="0"/>
                <a:cs typeface="Courier New" panose="02070309020205020404" pitchFamily="49" charset="0"/>
              </a:rPr>
              <a:t>	int a=10;</a:t>
            </a:r>
          </a:p>
          <a:p>
            <a:pPr fontAlgn="base"/>
            <a:r>
              <a:rPr lang="en-US" dirty="0">
                <a:latin typeface="Courier New" panose="02070309020205020404" pitchFamily="49" charset="0"/>
                <a:cs typeface="Courier New" panose="02070309020205020404" pitchFamily="49" charset="0"/>
              </a:rPr>
              <a:t>	return 0;</a:t>
            </a:r>
          </a:p>
          <a:p>
            <a:pPr fontAlgn="base"/>
            <a:r>
              <a:rPr lang="en-US" dirty="0">
                <a:latin typeface="Courier New" panose="02070309020205020404" pitchFamily="49" charset="0"/>
                <a:cs typeface="Courier New" panose="02070309020205020404" pitchFamily="49" charset="0"/>
              </a:rPr>
              <a:t>}</a:t>
            </a:r>
          </a:p>
          <a:p>
            <a:endParaRPr lang="en-IN" dirty="0"/>
          </a:p>
        </p:txBody>
      </p:sp>
      <p:sp>
        <p:nvSpPr>
          <p:cNvPr id="3" name="TextBox 2">
            <a:extLst>
              <a:ext uri="{FF2B5EF4-FFF2-40B4-BE49-F238E27FC236}">
                <a16:creationId xmlns:a16="http://schemas.microsoft.com/office/drawing/2014/main" id="{38558EC7-2E7F-4990-BE76-736140CF214E}"/>
              </a:ext>
            </a:extLst>
          </p:cNvPr>
          <p:cNvSpPr txBox="1"/>
          <p:nvPr/>
        </p:nvSpPr>
        <p:spPr>
          <a:xfrm flipH="1">
            <a:off x="3990398" y="5121556"/>
            <a:ext cx="5320534" cy="1200329"/>
          </a:xfrm>
          <a:prstGeom prst="rect">
            <a:avLst/>
          </a:prstGeom>
          <a:noFill/>
        </p:spPr>
        <p:txBody>
          <a:bodyPr wrap="square" rtlCol="0">
            <a:spAutoFit/>
          </a:bodyPr>
          <a:lstStyle/>
          <a:p>
            <a:pPr fontAlgn="base"/>
            <a:r>
              <a:rPr lang="en-US" dirty="0"/>
              <a:t>In this program there are </a:t>
            </a:r>
            <a:r>
              <a:rPr lang="en-US" b="1" dirty="0"/>
              <a:t>2 identifiers:</a:t>
            </a:r>
            <a:endParaRPr lang="en-US" dirty="0"/>
          </a:p>
          <a:p>
            <a:pPr fontAlgn="base"/>
            <a:r>
              <a:rPr lang="en-US" b="1" dirty="0"/>
              <a:t>main: </a:t>
            </a:r>
            <a:r>
              <a:rPr lang="en-US" dirty="0"/>
              <a:t>method name.</a:t>
            </a:r>
          </a:p>
          <a:p>
            <a:pPr fontAlgn="base"/>
            <a:r>
              <a:rPr lang="en-US" b="1" dirty="0"/>
              <a:t>a: </a:t>
            </a:r>
            <a:r>
              <a:rPr lang="en-US" dirty="0"/>
              <a:t>variable name.</a:t>
            </a:r>
          </a:p>
          <a:p>
            <a:endParaRPr lang="en-IN" dirty="0"/>
          </a:p>
        </p:txBody>
      </p:sp>
    </p:spTree>
    <p:extLst>
      <p:ext uri="{BB962C8B-B14F-4D97-AF65-F5344CB8AC3E}">
        <p14:creationId xmlns:p14="http://schemas.microsoft.com/office/powerpoint/2010/main" val="152648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14917" y="0"/>
            <a:ext cx="11038416" cy="1143000"/>
          </a:xfrm>
        </p:spPr>
        <p:txBody>
          <a:bodyPr>
            <a:normAutofit/>
          </a:bodyPr>
          <a:lstStyle/>
          <a:p>
            <a:pPr fontAlgn="auto">
              <a:spcAft>
                <a:spcPts val="0"/>
              </a:spcAft>
              <a:defRPr/>
            </a:pPr>
            <a:r>
              <a:rPr lang="en-US" altLang="en-US" b="1" dirty="0"/>
              <a:t>Levels of Programming Languages</a:t>
            </a:r>
          </a:p>
        </p:txBody>
      </p:sp>
      <p:sp>
        <p:nvSpPr>
          <p:cNvPr id="15363" name="Text Box 3"/>
          <p:cNvSpPr txBox="1">
            <a:spLocks noChangeArrowheads="1"/>
          </p:cNvSpPr>
          <p:nvPr/>
        </p:nvSpPr>
        <p:spPr bwMode="auto">
          <a:xfrm>
            <a:off x="203200" y="1148260"/>
            <a:ext cx="1185742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b="1" i="1" dirty="0"/>
              <a:t>Machine Languages</a:t>
            </a:r>
          </a:p>
          <a:p>
            <a:pPr marL="342900" indent="-342900" algn="just">
              <a:buFont typeface="Arial" pitchFamily="34" charset="0"/>
              <a:buChar char="•"/>
            </a:pPr>
            <a:r>
              <a:rPr lang="en-US" dirty="0"/>
              <a:t>Any computer can directly understand only its own </a:t>
            </a:r>
            <a:r>
              <a:rPr lang="en-US" b="1" dirty="0"/>
              <a:t>machine language</a:t>
            </a:r>
            <a:r>
              <a:rPr lang="en-US" i="1" dirty="0"/>
              <a:t>, </a:t>
            </a:r>
            <a:r>
              <a:rPr lang="en-US" dirty="0"/>
              <a:t>defined by its hardware architecture. </a:t>
            </a:r>
          </a:p>
          <a:p>
            <a:pPr marL="342900" indent="-342900" algn="just">
              <a:buFont typeface="Arial" pitchFamily="34" charset="0"/>
              <a:buChar char="•"/>
            </a:pPr>
            <a:r>
              <a:rPr lang="en-US" dirty="0"/>
              <a:t>Machine languages generally consist of numbers (ultimately reduced to 1s and 0s). Such languages are cumbersome for humans.</a:t>
            </a:r>
          </a:p>
          <a:p>
            <a:pPr marL="342900" indent="-342900" algn="just">
              <a:buFont typeface="Arial" pitchFamily="34" charset="0"/>
              <a:buChar char="•"/>
            </a:pPr>
            <a:endParaRPr lang="en-US" dirty="0"/>
          </a:p>
          <a:p>
            <a:pPr algn="just"/>
            <a:r>
              <a:rPr lang="en-US" b="1" i="1" dirty="0"/>
              <a:t>Assembly Languages</a:t>
            </a:r>
          </a:p>
          <a:p>
            <a:pPr marL="342900" indent="-342900" algn="just">
              <a:buFont typeface="Arial" pitchFamily="34" charset="0"/>
              <a:buChar char="•"/>
            </a:pPr>
            <a:r>
              <a:rPr lang="en-US" dirty="0"/>
              <a:t>Programming in machine language was simply too slow and tedious for most programmers.</a:t>
            </a:r>
          </a:p>
          <a:p>
            <a:pPr marL="342900" indent="-342900" algn="just">
              <a:buFont typeface="Arial" pitchFamily="34" charset="0"/>
              <a:buChar char="•"/>
            </a:pPr>
            <a:r>
              <a:rPr lang="en-US" dirty="0"/>
              <a:t>Instead, they began using English like </a:t>
            </a:r>
            <a:r>
              <a:rPr lang="en-US" i="1" dirty="0"/>
              <a:t>abbreviations </a:t>
            </a:r>
            <a:r>
              <a:rPr lang="en-US" dirty="0"/>
              <a:t>to represent elementary operations.</a:t>
            </a:r>
          </a:p>
          <a:p>
            <a:pPr marL="342900" indent="-342900" algn="just">
              <a:buFont typeface="Arial" pitchFamily="34" charset="0"/>
              <a:buChar char="•"/>
            </a:pPr>
            <a:r>
              <a:rPr lang="en-US" dirty="0"/>
              <a:t>These abbreviations formed the basis of </a:t>
            </a:r>
            <a:r>
              <a:rPr lang="en-US" b="1" dirty="0"/>
              <a:t>assembly languages</a:t>
            </a:r>
            <a:r>
              <a:rPr lang="en-US" i="1" dirty="0"/>
              <a:t>. </a:t>
            </a:r>
          </a:p>
          <a:p>
            <a:pPr marL="342900" indent="-342900" algn="just">
              <a:buFont typeface="Arial" pitchFamily="34" charset="0"/>
              <a:buChar char="•"/>
            </a:pPr>
            <a:r>
              <a:rPr lang="en-US" i="1" dirty="0"/>
              <a:t>Translator programs </a:t>
            </a:r>
            <a:r>
              <a:rPr lang="en-US" dirty="0"/>
              <a:t>called </a:t>
            </a:r>
            <a:r>
              <a:rPr lang="en-US" b="1" dirty="0"/>
              <a:t>assemblers </a:t>
            </a:r>
            <a:r>
              <a:rPr lang="en-US" dirty="0"/>
              <a:t>were developed to convert assembly-language programs to machine language.</a:t>
            </a:r>
          </a:p>
          <a:p>
            <a:pPr marL="342900" indent="-342900" algn="just">
              <a:buFont typeface="Arial" pitchFamily="34" charset="0"/>
              <a:buChar char="•"/>
            </a:pPr>
            <a:r>
              <a:rPr lang="en-US" dirty="0"/>
              <a:t>Although assembly-language code is clearer to humans, it’s incomprehensible to computers until translated to machine language.</a:t>
            </a:r>
          </a:p>
          <a:p>
            <a:pPr algn="just"/>
            <a:r>
              <a:rPr lang="en-US" dirty="0"/>
              <a:t>.</a:t>
            </a:r>
            <a:endParaRPr lang="en-US" altLang="en-US" dirty="0">
              <a:latin typeface="Courier" pitchFamily="49" charset="0"/>
            </a:endParaRPr>
          </a:p>
        </p:txBody>
      </p:sp>
      <p:sp>
        <p:nvSpPr>
          <p:cNvPr id="2" name="Slide Number Placeholder 1"/>
          <p:cNvSpPr>
            <a:spLocks noGrp="1"/>
          </p:cNvSpPr>
          <p:nvPr>
            <p:ph type="sldNum" sz="quarter" idx="12"/>
          </p:nvPr>
        </p:nvSpPr>
        <p:spPr/>
        <p:txBody>
          <a:bodyPr/>
          <a:lstStyle/>
          <a:p>
            <a:fld id="{D625633F-2075-4155-A29E-DBCD278002AD}" type="slidenum">
              <a:rPr lang="en-GB" smtClean="0"/>
              <a:pPr/>
              <a:t>3</a:t>
            </a:fld>
            <a:endParaRPr lang="en-GB"/>
          </a:p>
        </p:txBody>
      </p:sp>
    </p:spTree>
    <p:extLst>
      <p:ext uri="{BB962C8B-B14F-4D97-AF65-F5344CB8AC3E}">
        <p14:creationId xmlns:p14="http://schemas.microsoft.com/office/powerpoint/2010/main" val="347225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Constants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sz="2400" dirty="0"/>
              <a:t>It is an identifier whose value can not be changed at the execution time of program. In general </a:t>
            </a:r>
            <a:r>
              <a:rPr lang="en-US" sz="2400" b="1" dirty="0"/>
              <a:t>constant</a:t>
            </a:r>
            <a:r>
              <a:rPr lang="en-US" sz="2400" dirty="0"/>
              <a:t> can be used to represent as fixed values in a C program. </a:t>
            </a:r>
          </a:p>
          <a:p>
            <a:pPr algn="just"/>
            <a:r>
              <a:rPr lang="en-US" sz="2400" dirty="0"/>
              <a:t>Constants are classified into </a:t>
            </a:r>
          </a:p>
          <a:p>
            <a:pPr marL="0" indent="0" algn="just">
              <a:buNone/>
            </a:pPr>
            <a:r>
              <a:rPr lang="en-US" sz="2400" dirty="0"/>
              <a:t>following types.</a:t>
            </a:r>
          </a:p>
          <a:p>
            <a:pPr algn="just"/>
            <a:r>
              <a:rPr lang="en-US" sz="2400" dirty="0"/>
              <a:t>Constants are also called </a:t>
            </a:r>
            <a:r>
              <a:rPr lang="en-US" sz="2400" b="1" dirty="0"/>
              <a:t>literals.</a:t>
            </a:r>
          </a:p>
          <a:p>
            <a:r>
              <a:rPr lang="en-US" sz="2400" i="1" dirty="0"/>
              <a:t>It is considered best practice to define </a:t>
            </a:r>
          </a:p>
          <a:p>
            <a:pPr marL="0" indent="0">
              <a:buNone/>
            </a:pPr>
            <a:r>
              <a:rPr lang="en-US" sz="2400" i="1" dirty="0"/>
              <a:t>constants using only upper-case names.</a:t>
            </a:r>
          </a:p>
          <a:p>
            <a:pPr marL="0" indent="0">
              <a:buNone/>
            </a:pPr>
            <a:endParaRPr lang="en-US" sz="2400" u="sng"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30</a:t>
            </a:fld>
            <a:endParaRPr lang="en-GB"/>
          </a:p>
        </p:txBody>
      </p:sp>
      <p:pic>
        <p:nvPicPr>
          <p:cNvPr id="16386" name="Picture 2" descr="constant in c"/>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55"/>
          <a:stretch/>
        </p:blipFill>
        <p:spPr bwMode="auto">
          <a:xfrm>
            <a:off x="5594706" y="2203231"/>
            <a:ext cx="6213694" cy="466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498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Constants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r>
              <a:rPr lang="en-US" sz="2400" dirty="0"/>
              <a:t>There are two simple ways in C to define constants −</a:t>
            </a:r>
          </a:p>
          <a:p>
            <a:r>
              <a:rPr lang="en-US" sz="2400" dirty="0"/>
              <a:t>Using </a:t>
            </a:r>
            <a:r>
              <a:rPr lang="en-US" sz="2400" b="1" dirty="0"/>
              <a:t>#define</a:t>
            </a:r>
            <a:r>
              <a:rPr lang="en-US" sz="2400" dirty="0"/>
              <a:t> preprocessor.</a:t>
            </a:r>
          </a:p>
          <a:p>
            <a:r>
              <a:rPr lang="en-US" sz="2400" dirty="0"/>
              <a:t>Using </a:t>
            </a:r>
            <a:r>
              <a:rPr lang="en-US" sz="2400" b="1" dirty="0" err="1"/>
              <a:t>const</a:t>
            </a:r>
            <a:r>
              <a:rPr lang="en-US" sz="2400" dirty="0"/>
              <a:t> keyword.</a:t>
            </a:r>
          </a:p>
          <a:p>
            <a:pPr algn="just"/>
            <a:endParaRPr lang="en-US" sz="2400" b="1" dirty="0"/>
          </a:p>
          <a:p>
            <a:pPr algn="just"/>
            <a:r>
              <a:rPr lang="en-US" sz="2400" dirty="0"/>
              <a:t>Syntax-</a:t>
            </a:r>
          </a:p>
          <a:p>
            <a:pPr marL="0" indent="0" algn="just">
              <a:buNone/>
            </a:pPr>
            <a:r>
              <a:rPr lang="en-US" sz="2400" b="1" dirty="0"/>
              <a:t>	#define identifier value</a:t>
            </a:r>
          </a:p>
          <a:p>
            <a:pPr algn="just"/>
            <a:r>
              <a:rPr lang="en-US" sz="2400" dirty="0"/>
              <a:t>Example-</a:t>
            </a:r>
            <a:r>
              <a:rPr lang="en-US" sz="2400" b="1" dirty="0"/>
              <a:t>  </a:t>
            </a:r>
            <a:r>
              <a:rPr lang="en-US" sz="2400" dirty="0"/>
              <a:t>#define LENGTH 10 </a:t>
            </a:r>
          </a:p>
          <a:p>
            <a:pPr algn="just"/>
            <a:r>
              <a:rPr lang="en-US" sz="2400" dirty="0"/>
              <a:t>Syntax-</a:t>
            </a:r>
          </a:p>
          <a:p>
            <a:pPr marL="0" indent="0" algn="just">
              <a:buNone/>
            </a:pPr>
            <a:r>
              <a:rPr lang="en-US" sz="2400" dirty="0"/>
              <a:t>	</a:t>
            </a:r>
            <a:r>
              <a:rPr lang="en-US" sz="2400" b="1" dirty="0" err="1"/>
              <a:t>const</a:t>
            </a:r>
            <a:r>
              <a:rPr lang="en-US" sz="2400" b="1" dirty="0"/>
              <a:t> type </a:t>
            </a:r>
            <a:r>
              <a:rPr lang="en-US" sz="2400" b="1" dirty="0" err="1"/>
              <a:t>variable_name</a:t>
            </a:r>
            <a:r>
              <a:rPr lang="en-US" sz="2400" b="1" dirty="0"/>
              <a:t> = value;</a:t>
            </a:r>
          </a:p>
          <a:p>
            <a:pPr algn="just"/>
            <a:r>
              <a:rPr lang="en-US" sz="2400" dirty="0"/>
              <a:t>Example- </a:t>
            </a:r>
            <a:r>
              <a:rPr lang="en-US" sz="2400" dirty="0" err="1"/>
              <a:t>const</a:t>
            </a:r>
            <a:r>
              <a:rPr lang="en-US" sz="2400" dirty="0"/>
              <a:t> </a:t>
            </a:r>
            <a:r>
              <a:rPr lang="en-US" sz="2400" dirty="0" err="1"/>
              <a:t>int</a:t>
            </a:r>
            <a:r>
              <a:rPr lang="en-US" sz="2400" dirty="0"/>
              <a:t> SIDE = 10;</a:t>
            </a:r>
            <a:endParaRPr lang="en-US" sz="24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31</a:t>
            </a:fld>
            <a:endParaRPr lang="en-GB"/>
          </a:p>
        </p:txBody>
      </p:sp>
    </p:spTree>
    <p:extLst>
      <p:ext uri="{BB962C8B-B14F-4D97-AF65-F5344CB8AC3E}">
        <p14:creationId xmlns:p14="http://schemas.microsoft.com/office/powerpoint/2010/main" val="2151672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Constants Example</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marL="0" indent="0">
              <a:buNone/>
            </a:pPr>
            <a:r>
              <a:rPr lang="en-US" sz="2400" dirty="0"/>
              <a:t>#include &lt;</a:t>
            </a:r>
            <a:r>
              <a:rPr lang="en-US" sz="2400" dirty="0" err="1"/>
              <a:t>stdio.h</a:t>
            </a:r>
            <a:r>
              <a:rPr lang="en-US" sz="2400" dirty="0"/>
              <a:t>&gt;</a:t>
            </a:r>
          </a:p>
          <a:p>
            <a:pPr marL="0" indent="0">
              <a:buNone/>
            </a:pPr>
            <a:r>
              <a:rPr lang="en-US" sz="2400" dirty="0"/>
              <a:t>#define LENGTH 10 </a:t>
            </a:r>
          </a:p>
          <a:p>
            <a:pPr marL="0" indent="0">
              <a:buNone/>
            </a:pPr>
            <a:r>
              <a:rPr lang="en-US" sz="2400" dirty="0" err="1"/>
              <a:t>int</a:t>
            </a:r>
            <a:r>
              <a:rPr lang="en-US" sz="2400" dirty="0"/>
              <a:t> main() </a:t>
            </a:r>
          </a:p>
          <a:p>
            <a:pPr marL="0" indent="0">
              <a:buNone/>
            </a:pPr>
            <a:r>
              <a:rPr lang="en-US" sz="2400" dirty="0"/>
              <a:t>{</a:t>
            </a:r>
          </a:p>
          <a:p>
            <a:pPr marL="0" indent="0">
              <a:buNone/>
            </a:pPr>
            <a:endParaRPr lang="en-US" sz="2400" dirty="0"/>
          </a:p>
          <a:p>
            <a:pPr marL="0" indent="0">
              <a:buNone/>
            </a:pPr>
            <a:r>
              <a:rPr lang="en-US" sz="2400" dirty="0"/>
              <a:t>	</a:t>
            </a:r>
            <a:r>
              <a:rPr lang="en-US" sz="2400" dirty="0" err="1"/>
              <a:t>const</a:t>
            </a:r>
            <a:r>
              <a:rPr lang="en-US" sz="2400" dirty="0"/>
              <a:t> </a:t>
            </a:r>
            <a:r>
              <a:rPr lang="en-US" sz="2400" dirty="0" err="1"/>
              <a:t>int</a:t>
            </a:r>
            <a:r>
              <a:rPr lang="en-US" sz="2400" dirty="0"/>
              <a:t>  WIDTH = 5;</a:t>
            </a:r>
          </a:p>
          <a:p>
            <a:pPr marL="0" indent="0">
              <a:buNone/>
            </a:pPr>
            <a:r>
              <a:rPr lang="en-US" sz="2400" dirty="0"/>
              <a:t>	</a:t>
            </a:r>
            <a:r>
              <a:rPr lang="en-US" sz="2400" dirty="0" err="1"/>
              <a:t>int</a:t>
            </a:r>
            <a:r>
              <a:rPr lang="en-US" sz="2400" dirty="0"/>
              <a:t> area;  </a:t>
            </a:r>
          </a:p>
          <a:p>
            <a:pPr marL="0" indent="0">
              <a:buNone/>
            </a:pPr>
            <a:r>
              <a:rPr lang="en-US" sz="2400" dirty="0"/>
              <a:t>   	area = LENGTH * WIDTH;</a:t>
            </a:r>
          </a:p>
          <a:p>
            <a:pPr marL="0" indent="0">
              <a:buNone/>
            </a:pPr>
            <a:r>
              <a:rPr lang="en-US" sz="2400" dirty="0"/>
              <a:t>   	</a:t>
            </a:r>
            <a:r>
              <a:rPr lang="en-US" sz="2400" dirty="0" err="1"/>
              <a:t>printf</a:t>
            </a:r>
            <a:r>
              <a:rPr lang="en-US" sz="2400" dirty="0"/>
              <a:t>("value of area : %d", area);</a:t>
            </a:r>
          </a:p>
          <a:p>
            <a:pPr marL="0" indent="0">
              <a:buNone/>
            </a:pPr>
            <a:r>
              <a:rPr lang="en-US" sz="2400" dirty="0"/>
              <a:t>   	return 0;</a:t>
            </a:r>
          </a:p>
          <a:p>
            <a:pPr marL="0" indent="0">
              <a:buNone/>
            </a:pPr>
            <a:r>
              <a:rPr lang="en-US" sz="2400" dirty="0"/>
              <a:t>}</a:t>
            </a:r>
            <a:endParaRPr lang="en-US" sz="24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32</a:t>
            </a:fld>
            <a:endParaRPr lang="en-GB"/>
          </a:p>
        </p:txBody>
      </p:sp>
    </p:spTree>
    <p:extLst>
      <p:ext uri="{BB962C8B-B14F-4D97-AF65-F5344CB8AC3E}">
        <p14:creationId xmlns:p14="http://schemas.microsoft.com/office/powerpoint/2010/main" val="237583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0359"/>
            <a:ext cx="10972800" cy="594491"/>
          </a:xfrm>
        </p:spPr>
        <p:txBody>
          <a:bodyPr>
            <a:noAutofit/>
          </a:bodyPr>
          <a:lstStyle/>
          <a:p>
            <a:r>
              <a:rPr lang="en-US" sz="4000" b="1" dirty="0"/>
              <a:t>Escape Sequence</a:t>
            </a:r>
          </a:p>
        </p:txBody>
      </p:sp>
      <p:sp>
        <p:nvSpPr>
          <p:cNvPr id="3" name="Content Placeholder 2"/>
          <p:cNvSpPr>
            <a:spLocks noGrp="1"/>
          </p:cNvSpPr>
          <p:nvPr>
            <p:ph idx="1"/>
          </p:nvPr>
        </p:nvSpPr>
        <p:spPr>
          <a:xfrm>
            <a:off x="204951" y="1135117"/>
            <a:ext cx="11776841" cy="4991049"/>
          </a:xfrm>
        </p:spPr>
        <p:txBody>
          <a:bodyPr>
            <a:normAutofit/>
          </a:bodyPr>
          <a:lstStyle/>
          <a:p>
            <a:pPr algn="just"/>
            <a:r>
              <a:rPr lang="en-US" dirty="0"/>
              <a:t>Certain nonprinting characters, as well as the backslash (\) and the apostrophe ( </a:t>
            </a:r>
            <a:r>
              <a:rPr lang="en-US" b="1" dirty="0"/>
              <a:t>‘ </a:t>
            </a:r>
            <a:r>
              <a:rPr lang="en-US" dirty="0"/>
              <a:t>), can be expressed in terms of </a:t>
            </a:r>
            <a:r>
              <a:rPr lang="en-US" b="1" i="1" dirty="0"/>
              <a:t>escape sequences. </a:t>
            </a:r>
          </a:p>
          <a:p>
            <a:pPr algn="just"/>
            <a:r>
              <a:rPr lang="en-US" dirty="0"/>
              <a:t>An escape sequence always begins with a backward slash and is followed by one or more special characters. </a:t>
            </a:r>
          </a:p>
          <a:p>
            <a:pPr algn="just"/>
            <a:r>
              <a:rPr lang="en-US" dirty="0"/>
              <a:t>For example, a line feed </a:t>
            </a:r>
            <a:r>
              <a:rPr lang="en-US" b="1" dirty="0"/>
              <a:t>(LF), </a:t>
            </a:r>
            <a:r>
              <a:rPr lang="en-US" dirty="0"/>
              <a:t>which is referred to as a </a:t>
            </a:r>
            <a:r>
              <a:rPr lang="en-US" b="1" i="1" dirty="0"/>
              <a:t>newline </a:t>
            </a:r>
            <a:r>
              <a:rPr lang="en-US" dirty="0"/>
              <a:t>in C, can be represented as \n. </a:t>
            </a:r>
          </a:p>
          <a:p>
            <a:pPr algn="just"/>
            <a:r>
              <a:rPr lang="en-US" dirty="0"/>
              <a:t>Such escape sequences always represent single characters, even though they are written in terms of two or more characters.</a:t>
            </a:r>
          </a:p>
          <a:p>
            <a:pPr algn="just"/>
            <a:r>
              <a:rPr lang="en-US" dirty="0"/>
              <a:t>The commonly used escape sequences are listed below.</a:t>
            </a:r>
          </a:p>
          <a:p>
            <a:pPr algn="just"/>
            <a:endParaRPr lang="en-US" dirty="0"/>
          </a:p>
        </p:txBody>
      </p:sp>
      <p:sp>
        <p:nvSpPr>
          <p:cNvPr id="4" name="Slide Number Placeholder 3"/>
          <p:cNvSpPr>
            <a:spLocks noGrp="1"/>
          </p:cNvSpPr>
          <p:nvPr>
            <p:ph type="sldNum" sz="quarter" idx="12"/>
          </p:nvPr>
        </p:nvSpPr>
        <p:spPr/>
        <p:txBody>
          <a:bodyPr/>
          <a:lstStyle/>
          <a:p>
            <a:fld id="{D625633F-2075-4155-A29E-DBCD278002AD}" type="slidenum">
              <a:rPr lang="en-GB" smtClean="0"/>
              <a:pPr/>
              <a:t>33</a:t>
            </a:fld>
            <a:endParaRPr lang="en-GB"/>
          </a:p>
        </p:txBody>
      </p:sp>
    </p:spTree>
    <p:extLst>
      <p:ext uri="{BB962C8B-B14F-4D97-AF65-F5344CB8AC3E}">
        <p14:creationId xmlns:p14="http://schemas.microsoft.com/office/powerpoint/2010/main" val="3413819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0359"/>
            <a:ext cx="10972800" cy="594491"/>
          </a:xfrm>
        </p:spPr>
        <p:txBody>
          <a:bodyPr>
            <a:noAutofit/>
          </a:bodyPr>
          <a:lstStyle/>
          <a:p>
            <a:r>
              <a:rPr lang="en-US" sz="2400" b="1" dirty="0"/>
              <a:t>Escape Sequence</a:t>
            </a:r>
          </a:p>
        </p:txBody>
      </p:sp>
      <p:sp>
        <p:nvSpPr>
          <p:cNvPr id="4" name="Slide Number Placeholder 3"/>
          <p:cNvSpPr>
            <a:spLocks noGrp="1"/>
          </p:cNvSpPr>
          <p:nvPr>
            <p:ph type="sldNum" sz="quarter" idx="12"/>
          </p:nvPr>
        </p:nvSpPr>
        <p:spPr/>
        <p:txBody>
          <a:bodyPr/>
          <a:lstStyle/>
          <a:p>
            <a:fld id="{D625633F-2075-4155-A29E-DBCD278002AD}" type="slidenum">
              <a:rPr lang="en-GB" smtClean="0"/>
              <a:pPr/>
              <a:t>34</a:t>
            </a:fld>
            <a:endParaRPr lang="en-GB"/>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35" t="11260" r="36376" b="63133"/>
          <a:stretch/>
        </p:blipFill>
        <p:spPr bwMode="auto">
          <a:xfrm>
            <a:off x="2354580" y="1238250"/>
            <a:ext cx="764667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504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8"/>
            <a:ext cx="10972800" cy="813183"/>
          </a:xfrm>
        </p:spPr>
        <p:txBody>
          <a:bodyPr/>
          <a:lstStyle/>
          <a:p>
            <a:r>
              <a:rPr lang="en-US" b="1" dirty="0"/>
              <a:t>Variables in C</a:t>
            </a:r>
            <a:endParaRPr lang="en-US" altLang="en-US" dirty="0"/>
          </a:p>
        </p:txBody>
      </p:sp>
      <p:sp>
        <p:nvSpPr>
          <p:cNvPr id="37891" name="Content Placeholder 2"/>
          <p:cNvSpPr>
            <a:spLocks noGrp="1"/>
          </p:cNvSpPr>
          <p:nvPr>
            <p:ph idx="1"/>
          </p:nvPr>
        </p:nvSpPr>
        <p:spPr>
          <a:xfrm>
            <a:off x="0" y="1100138"/>
            <a:ext cx="12149667" cy="5334000"/>
          </a:xfrm>
        </p:spPr>
        <p:txBody>
          <a:bodyPr>
            <a:normAutofit fontScale="92500"/>
          </a:bodyPr>
          <a:lstStyle/>
          <a:p>
            <a:pPr algn="just"/>
            <a:r>
              <a:rPr lang="en-US" dirty="0"/>
              <a:t>Variables are memory locations(storage area) in C programming language.</a:t>
            </a:r>
          </a:p>
          <a:p>
            <a:pPr algn="just"/>
            <a:r>
              <a:rPr lang="en-US" dirty="0"/>
              <a:t>The main purpose of variables is to store data in memory for later use.</a:t>
            </a:r>
          </a:p>
          <a:p>
            <a:pPr algn="just"/>
            <a:r>
              <a:rPr lang="en-US" dirty="0"/>
              <a:t>Variables value may change during execution. </a:t>
            </a:r>
          </a:p>
          <a:p>
            <a:pPr algn="just"/>
            <a:r>
              <a:rPr lang="en-US" dirty="0"/>
              <a:t>If you declare a variable in C, that means you are asking to the operating system for reserve a piece of memory with that variable name.</a:t>
            </a:r>
          </a:p>
          <a:p>
            <a:pPr algn="just"/>
            <a:r>
              <a:rPr lang="en-US" dirty="0"/>
              <a:t>Each variable in C has a specific type, which determines the size and layout of the variable's memory; the range of values that can be stored within that memory; and the set of operations that can be applied to the variable.</a:t>
            </a:r>
          </a:p>
          <a:p>
            <a:pPr algn="just"/>
            <a:r>
              <a:rPr lang="en-US" b="1" dirty="0"/>
              <a:t>While you can have multiple variables of the same data type, you cannot have multiple variables with the same name.</a:t>
            </a:r>
          </a:p>
        </p:txBody>
      </p:sp>
    </p:spTree>
    <p:extLst>
      <p:ext uri="{BB962C8B-B14F-4D97-AF65-F5344CB8AC3E}">
        <p14:creationId xmlns:p14="http://schemas.microsoft.com/office/powerpoint/2010/main" val="642530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8"/>
            <a:ext cx="10972800" cy="813183"/>
          </a:xfrm>
        </p:spPr>
        <p:txBody>
          <a:bodyPr/>
          <a:lstStyle/>
          <a:p>
            <a:r>
              <a:rPr lang="en-US" b="1" dirty="0"/>
              <a:t>Variable Declaration in C</a:t>
            </a:r>
            <a:endParaRPr lang="en-US" altLang="en-US" dirty="0"/>
          </a:p>
        </p:txBody>
      </p:sp>
      <p:sp>
        <p:nvSpPr>
          <p:cNvPr id="37891" name="Content Placeholder 2"/>
          <p:cNvSpPr>
            <a:spLocks noGrp="1"/>
          </p:cNvSpPr>
          <p:nvPr>
            <p:ph idx="1"/>
          </p:nvPr>
        </p:nvSpPr>
        <p:spPr>
          <a:xfrm>
            <a:off x="0" y="1100138"/>
            <a:ext cx="12149667" cy="5334000"/>
          </a:xfrm>
        </p:spPr>
        <p:txBody>
          <a:bodyPr>
            <a:normAutofit/>
          </a:bodyPr>
          <a:lstStyle/>
          <a:p>
            <a:pPr algn="just"/>
            <a:r>
              <a:rPr lang="en-US" altLang="en-US" dirty="0"/>
              <a:t>A declaration consists of a data type, followed by one or more variable names, ending with a semicolon.</a:t>
            </a:r>
          </a:p>
          <a:p>
            <a:pPr algn="just"/>
            <a:r>
              <a:rPr lang="en-US" u="sng" dirty="0"/>
              <a:t>Syntax:</a:t>
            </a:r>
          </a:p>
          <a:p>
            <a:pPr algn="just"/>
            <a:r>
              <a:rPr lang="en-US" b="1" dirty="0"/>
              <a:t>type </a:t>
            </a:r>
            <a:r>
              <a:rPr lang="en-US" b="1" dirty="0" err="1"/>
              <a:t>variable_name</a:t>
            </a:r>
            <a:r>
              <a:rPr lang="en-US" b="1" dirty="0"/>
              <a:t>;</a:t>
            </a:r>
          </a:p>
          <a:p>
            <a:pPr marL="0" indent="0" algn="just">
              <a:buNone/>
            </a:pPr>
            <a:r>
              <a:rPr lang="en-US" dirty="0"/>
              <a:t>	or</a:t>
            </a:r>
          </a:p>
          <a:p>
            <a:pPr algn="just"/>
            <a:r>
              <a:rPr lang="en-US" b="1" dirty="0"/>
              <a:t>type </a:t>
            </a:r>
            <a:r>
              <a:rPr lang="en-US" b="1" dirty="0" err="1"/>
              <a:t>variable_name</a:t>
            </a:r>
            <a:r>
              <a:rPr lang="en-US" b="1" dirty="0"/>
              <a:t>, </a:t>
            </a:r>
            <a:r>
              <a:rPr lang="en-US" b="1" dirty="0" err="1"/>
              <a:t>variable_name</a:t>
            </a:r>
            <a:r>
              <a:rPr lang="en-US" b="1" dirty="0"/>
              <a:t>, </a:t>
            </a:r>
            <a:r>
              <a:rPr lang="en-US" b="1" dirty="0" err="1"/>
              <a:t>variable_name</a:t>
            </a:r>
            <a:r>
              <a:rPr lang="en-US" b="1" dirty="0"/>
              <a:t>;</a:t>
            </a:r>
          </a:p>
          <a:p>
            <a:pPr algn="just"/>
            <a:r>
              <a:rPr lang="en-US" dirty="0"/>
              <a:t>Here, </a:t>
            </a:r>
            <a:r>
              <a:rPr lang="en-US" b="1" dirty="0"/>
              <a:t>type</a:t>
            </a:r>
            <a:r>
              <a:rPr lang="en-US" dirty="0"/>
              <a:t> must be a valid C data type including char, </a:t>
            </a:r>
            <a:r>
              <a:rPr lang="en-US" dirty="0" err="1"/>
              <a:t>int</a:t>
            </a:r>
            <a:r>
              <a:rPr lang="en-US" dirty="0"/>
              <a:t>, float, double, or any user-defined object; and </a:t>
            </a:r>
            <a:r>
              <a:rPr lang="en-US" b="1" dirty="0" err="1"/>
              <a:t>variable_name</a:t>
            </a:r>
            <a:r>
              <a:rPr lang="en-US" b="1" dirty="0"/>
              <a:t> </a:t>
            </a:r>
            <a:r>
              <a:rPr lang="en-US" dirty="0"/>
              <a:t>is an identifier name separated by commas. </a:t>
            </a:r>
          </a:p>
        </p:txBody>
      </p:sp>
    </p:spTree>
    <p:extLst>
      <p:ext uri="{BB962C8B-B14F-4D97-AF65-F5344CB8AC3E}">
        <p14:creationId xmlns:p14="http://schemas.microsoft.com/office/powerpoint/2010/main" val="389132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8"/>
            <a:ext cx="10972800" cy="813183"/>
          </a:xfrm>
        </p:spPr>
        <p:txBody>
          <a:bodyPr/>
          <a:lstStyle/>
          <a:p>
            <a:r>
              <a:rPr lang="en-US" b="1" dirty="0"/>
              <a:t>Variable Declaration in C</a:t>
            </a:r>
            <a:endParaRPr lang="en-US" altLang="en-US" dirty="0"/>
          </a:p>
        </p:txBody>
      </p:sp>
      <p:sp>
        <p:nvSpPr>
          <p:cNvPr id="37891" name="Content Placeholder 2"/>
          <p:cNvSpPr>
            <a:spLocks noGrp="1"/>
          </p:cNvSpPr>
          <p:nvPr>
            <p:ph idx="1"/>
          </p:nvPr>
        </p:nvSpPr>
        <p:spPr>
          <a:xfrm>
            <a:off x="0" y="1100138"/>
            <a:ext cx="12149667" cy="5334000"/>
          </a:xfrm>
        </p:spPr>
        <p:txBody>
          <a:bodyPr>
            <a:normAutofit/>
          </a:bodyPr>
          <a:lstStyle/>
          <a:p>
            <a:pPr algn="just"/>
            <a:r>
              <a:rPr lang="en-US" altLang="en-US" dirty="0"/>
              <a:t>C compiler is able to distinguish between the variable names by making it compulsory for you to declare the type of any variable name that you wish to use in a program.</a:t>
            </a:r>
          </a:p>
          <a:p>
            <a:pPr algn="just"/>
            <a:r>
              <a:rPr lang="en-US" altLang="en-US" dirty="0"/>
              <a:t>Any variable used in the program must be declared before using it in any statement.</a:t>
            </a:r>
          </a:p>
          <a:p>
            <a:pPr algn="just"/>
            <a:r>
              <a:rPr lang="en-US" altLang="en-US" dirty="0"/>
              <a:t>A declaration associates a group of variables with a specific data type. </a:t>
            </a:r>
          </a:p>
          <a:p>
            <a:pPr algn="just"/>
            <a:r>
              <a:rPr lang="en-US" altLang="en-US" dirty="0"/>
              <a:t>E.g. </a:t>
            </a:r>
            <a:r>
              <a:rPr lang="en-US" altLang="en-US" dirty="0" err="1"/>
              <a:t>int</a:t>
            </a:r>
            <a:r>
              <a:rPr lang="en-US" altLang="en-US" dirty="0"/>
              <a:t> </a:t>
            </a:r>
            <a:r>
              <a:rPr lang="en-US" altLang="en-US" dirty="0" err="1"/>
              <a:t>MIS_no</a:t>
            </a:r>
            <a:r>
              <a:rPr lang="en-US" altLang="en-US" dirty="0"/>
              <a:t>;</a:t>
            </a:r>
          </a:p>
          <a:p>
            <a:pPr algn="just">
              <a:buFont typeface="Monotype Sorts" pitchFamily="2" charset="2"/>
              <a:buNone/>
            </a:pPr>
            <a:r>
              <a:rPr lang="en-US" altLang="en-US" dirty="0"/>
              <a:t>		float marks, percentage;</a:t>
            </a:r>
          </a:p>
          <a:p>
            <a:pPr algn="just">
              <a:buFont typeface="Monotype Sorts" pitchFamily="2" charset="2"/>
              <a:buNone/>
            </a:pPr>
            <a:r>
              <a:rPr lang="en-US" altLang="en-US" dirty="0"/>
              <a:t>		char grade;</a:t>
            </a:r>
          </a:p>
        </p:txBody>
      </p:sp>
    </p:spTree>
    <p:extLst>
      <p:ext uri="{BB962C8B-B14F-4D97-AF65-F5344CB8AC3E}">
        <p14:creationId xmlns:p14="http://schemas.microsoft.com/office/powerpoint/2010/main" val="3263355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Variable Definition in C</a:t>
            </a:r>
            <a:endParaRPr lang="en-GB" b="1" dirty="0"/>
          </a:p>
        </p:txBody>
      </p:sp>
      <p:sp>
        <p:nvSpPr>
          <p:cNvPr id="3" name="Content Placeholder 2"/>
          <p:cNvSpPr>
            <a:spLocks noGrp="1"/>
          </p:cNvSpPr>
          <p:nvPr>
            <p:ph idx="1"/>
          </p:nvPr>
        </p:nvSpPr>
        <p:spPr>
          <a:xfrm>
            <a:off x="204953" y="1277008"/>
            <a:ext cx="11729544" cy="5360276"/>
          </a:xfrm>
        </p:spPr>
        <p:txBody>
          <a:bodyPr>
            <a:normAutofit lnSpcReduction="10000"/>
          </a:bodyPr>
          <a:lstStyle/>
          <a:p>
            <a:pPr algn="just"/>
            <a:r>
              <a:rPr lang="en-US" dirty="0"/>
              <a:t>A C program contains the following type declarations.</a:t>
            </a:r>
          </a:p>
          <a:p>
            <a:pPr algn="just"/>
            <a:r>
              <a:rPr lang="en-US" dirty="0"/>
              <a:t>short </a:t>
            </a:r>
            <a:r>
              <a:rPr lang="en-US" dirty="0" err="1"/>
              <a:t>int</a:t>
            </a:r>
            <a:r>
              <a:rPr lang="en-US" dirty="0"/>
              <a:t> a, b, c;</a:t>
            </a:r>
          </a:p>
          <a:p>
            <a:pPr algn="just"/>
            <a:r>
              <a:rPr lang="en-US" dirty="0"/>
              <a:t>long </a:t>
            </a:r>
            <a:r>
              <a:rPr lang="en-US" dirty="0" err="1"/>
              <a:t>int</a:t>
            </a:r>
            <a:r>
              <a:rPr lang="en-US" dirty="0"/>
              <a:t> r, s, t;</a:t>
            </a:r>
          </a:p>
          <a:p>
            <a:pPr algn="just"/>
            <a:r>
              <a:rPr lang="en-US" dirty="0" err="1"/>
              <a:t>int</a:t>
            </a:r>
            <a:r>
              <a:rPr lang="en-US" dirty="0"/>
              <a:t> p, q;</a:t>
            </a:r>
          </a:p>
          <a:p>
            <a:pPr algn="just"/>
            <a:endParaRPr lang="en-US" dirty="0"/>
          </a:p>
          <a:p>
            <a:pPr algn="just"/>
            <a:r>
              <a:rPr lang="en-US" dirty="0"/>
              <a:t>The above declarations could have been written as</a:t>
            </a:r>
          </a:p>
          <a:p>
            <a:pPr algn="just"/>
            <a:r>
              <a:rPr lang="en-US" dirty="0"/>
              <a:t>short a, b, c;</a:t>
            </a:r>
          </a:p>
          <a:p>
            <a:pPr algn="just"/>
            <a:r>
              <a:rPr lang="en-US" dirty="0"/>
              <a:t>long r, s, t ;</a:t>
            </a:r>
          </a:p>
          <a:p>
            <a:pPr algn="just"/>
            <a:r>
              <a:rPr lang="en-US" dirty="0" err="1"/>
              <a:t>int</a:t>
            </a:r>
            <a:r>
              <a:rPr lang="en-US" dirty="0"/>
              <a:t> p, q;</a:t>
            </a:r>
          </a:p>
          <a:p>
            <a:pPr algn="just"/>
            <a:r>
              <a:rPr lang="en-US" dirty="0"/>
              <a:t>Thus, short and short </a:t>
            </a:r>
            <a:r>
              <a:rPr lang="en-US" dirty="0" err="1"/>
              <a:t>int</a:t>
            </a:r>
            <a:r>
              <a:rPr lang="en-US" dirty="0"/>
              <a:t> are equivalent, as are long and long </a:t>
            </a:r>
            <a:r>
              <a:rPr lang="en-US" dirty="0" err="1"/>
              <a:t>int</a:t>
            </a:r>
            <a:r>
              <a:rPr lang="en-US" dirty="0"/>
              <a:t> .</a:t>
            </a:r>
          </a:p>
        </p:txBody>
      </p:sp>
      <p:sp>
        <p:nvSpPr>
          <p:cNvPr id="5" name="Slide Number Placeholder 4"/>
          <p:cNvSpPr>
            <a:spLocks noGrp="1"/>
          </p:cNvSpPr>
          <p:nvPr>
            <p:ph type="sldNum" sz="quarter" idx="12"/>
          </p:nvPr>
        </p:nvSpPr>
        <p:spPr/>
        <p:txBody>
          <a:bodyPr/>
          <a:lstStyle/>
          <a:p>
            <a:fld id="{D625633F-2075-4155-A29E-DBCD278002AD}" type="slidenum">
              <a:rPr lang="en-GB" smtClean="0"/>
              <a:pPr/>
              <a:t>38</a:t>
            </a:fld>
            <a:endParaRPr lang="en-GB" dirty="0"/>
          </a:p>
        </p:txBody>
      </p:sp>
    </p:spTree>
    <p:extLst>
      <p:ext uri="{BB962C8B-B14F-4D97-AF65-F5344CB8AC3E}">
        <p14:creationId xmlns:p14="http://schemas.microsoft.com/office/powerpoint/2010/main" val="188627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Variable Initialization in C</a:t>
            </a:r>
            <a:endParaRPr lang="en-GB" b="1" dirty="0"/>
          </a:p>
        </p:txBody>
      </p:sp>
      <p:sp>
        <p:nvSpPr>
          <p:cNvPr id="3" name="Content Placeholder 2"/>
          <p:cNvSpPr>
            <a:spLocks noGrp="1"/>
          </p:cNvSpPr>
          <p:nvPr>
            <p:ph idx="1"/>
          </p:nvPr>
        </p:nvSpPr>
        <p:spPr>
          <a:xfrm>
            <a:off x="204953" y="1277008"/>
            <a:ext cx="11729544" cy="5360276"/>
          </a:xfrm>
        </p:spPr>
        <p:txBody>
          <a:bodyPr>
            <a:normAutofit fontScale="77500" lnSpcReduction="20000"/>
          </a:bodyPr>
          <a:lstStyle/>
          <a:p>
            <a:pPr algn="just"/>
            <a:r>
              <a:rPr lang="en-US" dirty="0"/>
              <a:t>Initial values can be assigned to variables within a type declaration. </a:t>
            </a:r>
          </a:p>
          <a:p>
            <a:pPr algn="just"/>
            <a:r>
              <a:rPr lang="en-US" dirty="0"/>
              <a:t>To do so, the declaration must consist of a data type, followed by a variable name, an equal sign (=) and an expression, the expression serves as an initializer. A semicolon must appear at the end.</a:t>
            </a:r>
          </a:p>
          <a:p>
            <a:pPr algn="just"/>
            <a:r>
              <a:rPr lang="en-US" i="1" dirty="0"/>
              <a:t>Syntax:</a:t>
            </a:r>
          </a:p>
          <a:p>
            <a:pPr algn="just"/>
            <a:r>
              <a:rPr lang="en-US" b="1" dirty="0"/>
              <a:t>type </a:t>
            </a:r>
            <a:r>
              <a:rPr lang="en-US" b="1" dirty="0" err="1"/>
              <a:t>variable_name</a:t>
            </a:r>
            <a:r>
              <a:rPr lang="en-US" b="1" dirty="0"/>
              <a:t> = value;</a:t>
            </a:r>
          </a:p>
          <a:p>
            <a:pPr algn="just"/>
            <a:endParaRPr lang="en-US" dirty="0"/>
          </a:p>
          <a:p>
            <a:pPr algn="just"/>
            <a:r>
              <a:rPr lang="en-US" dirty="0"/>
              <a:t>E.g. </a:t>
            </a:r>
          </a:p>
          <a:p>
            <a:pPr algn="just"/>
            <a:r>
              <a:rPr lang="en-US" dirty="0" err="1"/>
              <a:t>int</a:t>
            </a:r>
            <a:r>
              <a:rPr lang="en-US" dirty="0"/>
              <a:t> d = 3, f = 5; 	// definition and initializing d and f</a:t>
            </a:r>
          </a:p>
          <a:p>
            <a:pPr algn="just"/>
            <a:r>
              <a:rPr lang="en-US" dirty="0"/>
              <a:t>char x = ‘a';  	// the variable x has the value ‘a'. </a:t>
            </a:r>
          </a:p>
          <a:p>
            <a:pPr algn="just"/>
            <a:r>
              <a:rPr lang="en-US" dirty="0" err="1"/>
              <a:t>int</a:t>
            </a:r>
            <a:r>
              <a:rPr lang="en-US" dirty="0"/>
              <a:t> c = 12;</a:t>
            </a:r>
          </a:p>
          <a:p>
            <a:pPr algn="just"/>
            <a:r>
              <a:rPr lang="en-US" dirty="0"/>
              <a:t>float sum = 0.1 ;</a:t>
            </a:r>
          </a:p>
          <a:p>
            <a:pPr algn="just"/>
            <a:r>
              <a:rPr lang="en-US" dirty="0"/>
              <a:t>double factor = 0.21023e-6; 	/*factor is a double-precision variable whose initial value is 0.21023 x 10-6 */</a:t>
            </a:r>
          </a:p>
          <a:p>
            <a:pPr algn="just"/>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39</a:t>
            </a:fld>
            <a:endParaRPr lang="en-GB" dirty="0"/>
          </a:p>
        </p:txBody>
      </p:sp>
    </p:spTree>
    <p:extLst>
      <p:ext uri="{BB962C8B-B14F-4D97-AF65-F5344CB8AC3E}">
        <p14:creationId xmlns:p14="http://schemas.microsoft.com/office/powerpoint/2010/main" val="136805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14917" y="0"/>
            <a:ext cx="11038416" cy="1143000"/>
          </a:xfrm>
        </p:spPr>
        <p:txBody>
          <a:bodyPr>
            <a:normAutofit/>
          </a:bodyPr>
          <a:lstStyle/>
          <a:p>
            <a:pPr fontAlgn="auto">
              <a:spcAft>
                <a:spcPts val="0"/>
              </a:spcAft>
              <a:defRPr/>
            </a:pPr>
            <a:r>
              <a:rPr lang="en-US" altLang="en-US" b="1" dirty="0"/>
              <a:t>Levels of Programming Languages</a:t>
            </a:r>
          </a:p>
        </p:txBody>
      </p:sp>
      <p:sp>
        <p:nvSpPr>
          <p:cNvPr id="15363" name="Text Box 3"/>
          <p:cNvSpPr txBox="1">
            <a:spLocks noChangeArrowheads="1"/>
          </p:cNvSpPr>
          <p:nvPr/>
        </p:nvSpPr>
        <p:spPr bwMode="auto">
          <a:xfrm>
            <a:off x="203200" y="1148260"/>
            <a:ext cx="1185742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b="1" i="1" dirty="0"/>
              <a:t>High-Level Languages</a:t>
            </a:r>
          </a:p>
          <a:p>
            <a:pPr marL="342900" indent="-342900" algn="just">
              <a:buFont typeface="Arial" pitchFamily="34" charset="0"/>
              <a:buChar char="•"/>
            </a:pPr>
            <a:r>
              <a:rPr lang="en-US" dirty="0"/>
              <a:t>To speed the programming process even further, </a:t>
            </a:r>
            <a:r>
              <a:rPr lang="en-US" b="1" dirty="0"/>
              <a:t>high-level languages </a:t>
            </a:r>
            <a:r>
              <a:rPr lang="en-US" dirty="0"/>
              <a:t>were developed in which single statements could be written to accomplish substantial tasks. </a:t>
            </a:r>
          </a:p>
          <a:p>
            <a:pPr marL="342900" indent="-342900" algn="just">
              <a:buFont typeface="Arial" pitchFamily="34" charset="0"/>
              <a:buChar char="•"/>
            </a:pPr>
            <a:r>
              <a:rPr lang="en-US" dirty="0"/>
              <a:t>High-level languages allow you to write instructions that look almost like everyday English and contain commonly used mathematical expressions. </a:t>
            </a:r>
          </a:p>
          <a:p>
            <a:pPr marL="342900" indent="-342900" algn="just">
              <a:buFont typeface="Arial" pitchFamily="34" charset="0"/>
              <a:buChar char="•"/>
            </a:pPr>
            <a:r>
              <a:rPr lang="en-US" dirty="0"/>
              <a:t>Translator programs called </a:t>
            </a:r>
            <a:r>
              <a:rPr lang="en-US" b="1" dirty="0"/>
              <a:t>compilers or interpreters </a:t>
            </a:r>
            <a:r>
              <a:rPr lang="en-US" dirty="0"/>
              <a:t>convert high-level language programs into machine language.</a:t>
            </a:r>
          </a:p>
          <a:p>
            <a:pPr marL="342900" indent="-342900" algn="just">
              <a:buFont typeface="Arial" pitchFamily="34" charset="0"/>
              <a:buChar char="•"/>
            </a:pPr>
            <a:r>
              <a:rPr lang="en-US" dirty="0"/>
              <a:t>Compilers translate the entire program into machine language before executing any of the instructions.</a:t>
            </a:r>
          </a:p>
          <a:p>
            <a:pPr marL="342900" indent="-342900" algn="just">
              <a:buFont typeface="Arial" pitchFamily="34" charset="0"/>
              <a:buChar char="•"/>
            </a:pPr>
            <a:r>
              <a:rPr lang="en-US" dirty="0"/>
              <a:t>Interpreters, on the other hand, proceed through a program by translating and then executing single instructions or small groups of instructions. </a:t>
            </a:r>
          </a:p>
          <a:p>
            <a:pPr marL="342900" indent="-342900" algn="just">
              <a:buFont typeface="Arial" pitchFamily="34" charset="0"/>
              <a:buChar char="•"/>
            </a:pPr>
            <a:r>
              <a:rPr lang="en-US" dirty="0"/>
              <a:t>Every computer must have its own compiler or interpreter for a particular high-level language.</a:t>
            </a:r>
          </a:p>
          <a:p>
            <a:pPr marL="342900" indent="-342900" algn="just">
              <a:buFont typeface="Arial" pitchFamily="34" charset="0"/>
              <a:buChar char="•"/>
            </a:pPr>
            <a:endParaRPr lang="en-US" dirty="0"/>
          </a:p>
        </p:txBody>
      </p:sp>
      <p:sp>
        <p:nvSpPr>
          <p:cNvPr id="2" name="Slide Number Placeholder 1"/>
          <p:cNvSpPr>
            <a:spLocks noGrp="1"/>
          </p:cNvSpPr>
          <p:nvPr>
            <p:ph type="sldNum" sz="quarter" idx="12"/>
          </p:nvPr>
        </p:nvSpPr>
        <p:spPr/>
        <p:txBody>
          <a:bodyPr/>
          <a:lstStyle/>
          <a:p>
            <a:fld id="{D625633F-2075-4155-A29E-DBCD278002AD}" type="slidenum">
              <a:rPr lang="en-GB" smtClean="0"/>
              <a:pPr/>
              <a:t>4</a:t>
            </a:fld>
            <a:endParaRPr lang="en-GB"/>
          </a:p>
        </p:txBody>
      </p:sp>
    </p:spTree>
    <p:extLst>
      <p:ext uri="{BB962C8B-B14F-4D97-AF65-F5344CB8AC3E}">
        <p14:creationId xmlns:p14="http://schemas.microsoft.com/office/powerpoint/2010/main" val="610873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315310"/>
          </a:xfrm>
        </p:spPr>
        <p:txBody>
          <a:bodyPr>
            <a:normAutofit fontScale="90000"/>
          </a:bodyPr>
          <a:lstStyle/>
          <a:p>
            <a:r>
              <a:rPr lang="en-US" b="1" dirty="0"/>
              <a:t>Variable in C</a:t>
            </a:r>
            <a:endParaRPr lang="en-GB" b="1" dirty="0"/>
          </a:p>
        </p:txBody>
      </p:sp>
      <p:sp>
        <p:nvSpPr>
          <p:cNvPr id="3" name="Content Placeholder 2"/>
          <p:cNvSpPr>
            <a:spLocks noGrp="1"/>
          </p:cNvSpPr>
          <p:nvPr>
            <p:ph idx="1"/>
          </p:nvPr>
        </p:nvSpPr>
        <p:spPr>
          <a:xfrm>
            <a:off x="189187" y="709448"/>
            <a:ext cx="11729544" cy="5896305"/>
          </a:xfrm>
        </p:spPr>
        <p:txBody>
          <a:bodyPr>
            <a:normAutofit fontScale="40000" lnSpcReduction="20000"/>
          </a:bodyPr>
          <a:lstStyle/>
          <a:p>
            <a:r>
              <a:rPr lang="en-US" sz="5000" dirty="0"/>
              <a:t>A restriction on variables is that variable declarations must come before other types of statements in the given "code block" (a code block is just a segment of code surrounded by { and } ). So in C you must declare all of your variables before you do anything else: </a:t>
            </a:r>
            <a:br>
              <a:rPr lang="en-US" sz="5000" dirty="0"/>
            </a:br>
            <a:endParaRPr lang="en-US" sz="5000" dirty="0"/>
          </a:p>
          <a:p>
            <a:pPr marL="0" indent="0" algn="just">
              <a:buNone/>
            </a:pPr>
            <a:r>
              <a:rPr lang="en-US" sz="4200" b="1" dirty="0"/>
              <a:t>Wrong</a:t>
            </a:r>
          </a:p>
          <a:p>
            <a:pPr marL="0" indent="0" algn="just">
              <a:buNone/>
            </a:pPr>
            <a:r>
              <a:rPr lang="en-US" sz="4200" dirty="0"/>
              <a:t>#include &lt;</a:t>
            </a:r>
            <a:r>
              <a:rPr lang="en-US" sz="4200" dirty="0" err="1"/>
              <a:t>stdio.h</a:t>
            </a:r>
            <a:r>
              <a:rPr lang="en-US" sz="4200" dirty="0"/>
              <a:t>&gt; </a:t>
            </a:r>
          </a:p>
          <a:p>
            <a:pPr marL="0" indent="0" algn="just">
              <a:buNone/>
            </a:pPr>
            <a:r>
              <a:rPr lang="en-US" sz="4200" dirty="0" err="1"/>
              <a:t>int</a:t>
            </a:r>
            <a:r>
              <a:rPr lang="en-US" sz="4200" dirty="0"/>
              <a:t> main() </a:t>
            </a:r>
          </a:p>
          <a:p>
            <a:pPr marL="457200" lvl="1" indent="0" algn="just">
              <a:buNone/>
            </a:pPr>
            <a:r>
              <a:rPr lang="en-US" sz="4200" dirty="0"/>
              <a:t> { </a:t>
            </a:r>
          </a:p>
          <a:p>
            <a:pPr marL="457200" lvl="1" indent="0" algn="just">
              <a:buNone/>
            </a:pPr>
            <a:r>
              <a:rPr lang="en-US" sz="4200" dirty="0"/>
              <a:t>	/* wrong! The variable declaration must appear first */ </a:t>
            </a:r>
          </a:p>
          <a:p>
            <a:pPr marL="457200" lvl="1" indent="0" algn="just">
              <a:buNone/>
            </a:pPr>
            <a:r>
              <a:rPr lang="en-US" sz="4200" dirty="0"/>
              <a:t>	</a:t>
            </a:r>
            <a:r>
              <a:rPr lang="en-US" sz="4200" dirty="0" err="1"/>
              <a:t>printf</a:t>
            </a:r>
            <a:r>
              <a:rPr lang="en-US" sz="4200" dirty="0"/>
              <a:t>("Declare x next" ); </a:t>
            </a:r>
          </a:p>
          <a:p>
            <a:pPr marL="457200" lvl="1" indent="0" algn="just">
              <a:buNone/>
            </a:pPr>
            <a:r>
              <a:rPr lang="en-US" sz="4200" dirty="0"/>
              <a:t>	</a:t>
            </a:r>
            <a:r>
              <a:rPr lang="en-US" sz="4200" dirty="0" err="1"/>
              <a:t>int</a:t>
            </a:r>
            <a:r>
              <a:rPr lang="en-US" sz="4200" dirty="0"/>
              <a:t> x; </a:t>
            </a:r>
          </a:p>
          <a:p>
            <a:pPr marL="457200" lvl="1" indent="0" algn="just">
              <a:buNone/>
            </a:pPr>
            <a:r>
              <a:rPr lang="en-US" sz="4200" dirty="0"/>
              <a:t>	return 0; </a:t>
            </a:r>
          </a:p>
          <a:p>
            <a:pPr marL="457200" lvl="1" indent="0" algn="just">
              <a:buNone/>
            </a:pPr>
            <a:r>
              <a:rPr lang="en-US" sz="4200" dirty="0"/>
              <a:t>} </a:t>
            </a:r>
          </a:p>
          <a:p>
            <a:pPr marL="0" lvl="1" indent="0" algn="just">
              <a:buNone/>
            </a:pPr>
            <a:r>
              <a:rPr lang="en-US" sz="4200" b="1" dirty="0"/>
              <a:t>Fixed</a:t>
            </a:r>
          </a:p>
          <a:p>
            <a:pPr marL="0" lvl="1" indent="0" algn="just">
              <a:buNone/>
            </a:pPr>
            <a:r>
              <a:rPr lang="en-US" sz="4200" dirty="0"/>
              <a:t>#include &lt;</a:t>
            </a:r>
            <a:r>
              <a:rPr lang="en-US" sz="4200" dirty="0" err="1"/>
              <a:t>stdio.h</a:t>
            </a:r>
            <a:r>
              <a:rPr lang="en-US" sz="4200" dirty="0"/>
              <a:t>&gt; </a:t>
            </a:r>
          </a:p>
          <a:p>
            <a:pPr marL="0" lvl="1" indent="0" algn="just">
              <a:buNone/>
            </a:pPr>
            <a:r>
              <a:rPr lang="en-US" sz="4200" dirty="0" err="1"/>
              <a:t>int</a:t>
            </a:r>
            <a:r>
              <a:rPr lang="en-US" sz="4200" dirty="0"/>
              <a:t> main() </a:t>
            </a:r>
          </a:p>
          <a:p>
            <a:pPr marL="520700" lvl="1" indent="-520700" algn="just">
              <a:buNone/>
            </a:pPr>
            <a:r>
              <a:rPr lang="en-US" sz="4200" dirty="0"/>
              <a:t>	{ </a:t>
            </a:r>
          </a:p>
          <a:p>
            <a:pPr marL="520700" lvl="1" indent="-520700" algn="just">
              <a:buNone/>
            </a:pPr>
            <a:r>
              <a:rPr lang="en-US" sz="4200" dirty="0"/>
              <a:t>		</a:t>
            </a:r>
            <a:r>
              <a:rPr lang="en-US" sz="4200" dirty="0" err="1"/>
              <a:t>int</a:t>
            </a:r>
            <a:r>
              <a:rPr lang="en-US" sz="4200" dirty="0"/>
              <a:t> x; </a:t>
            </a:r>
          </a:p>
          <a:p>
            <a:pPr marL="520700" lvl="1" indent="-520700" algn="just">
              <a:buNone/>
            </a:pPr>
            <a:r>
              <a:rPr lang="en-US" sz="4200" dirty="0"/>
              <a:t>		</a:t>
            </a:r>
            <a:r>
              <a:rPr lang="en-US" sz="4200" dirty="0" err="1"/>
              <a:t>printf</a:t>
            </a:r>
            <a:r>
              <a:rPr lang="en-US" sz="4200" dirty="0"/>
              <a:t>("Declare x first" ); </a:t>
            </a:r>
          </a:p>
          <a:p>
            <a:pPr marL="520700" lvl="1" indent="-520700" algn="just">
              <a:buNone/>
            </a:pPr>
            <a:r>
              <a:rPr lang="en-US" sz="4200" dirty="0"/>
              <a:t>		return 0; </a:t>
            </a:r>
          </a:p>
          <a:p>
            <a:pPr marL="520700" lvl="1" indent="-520700" algn="just">
              <a:buNone/>
            </a:pPr>
            <a:r>
              <a:rPr lang="en-US" sz="4200" dirty="0"/>
              <a:t>	}</a:t>
            </a:r>
          </a:p>
        </p:txBody>
      </p:sp>
      <p:sp>
        <p:nvSpPr>
          <p:cNvPr id="5" name="Slide Number Placeholder 4"/>
          <p:cNvSpPr>
            <a:spLocks noGrp="1"/>
          </p:cNvSpPr>
          <p:nvPr>
            <p:ph type="sldNum" sz="quarter" idx="12"/>
          </p:nvPr>
        </p:nvSpPr>
        <p:spPr/>
        <p:txBody>
          <a:bodyPr/>
          <a:lstStyle/>
          <a:p>
            <a:fld id="{D625633F-2075-4155-A29E-DBCD278002AD}" type="slidenum">
              <a:rPr lang="en-GB" smtClean="0"/>
              <a:pPr/>
              <a:t>40</a:t>
            </a:fld>
            <a:endParaRPr lang="en-GB" dirty="0"/>
          </a:p>
        </p:txBody>
      </p:sp>
    </p:spTree>
    <p:extLst>
      <p:ext uri="{BB962C8B-B14F-4D97-AF65-F5344CB8AC3E}">
        <p14:creationId xmlns:p14="http://schemas.microsoft.com/office/powerpoint/2010/main" val="863718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Format specifiers</a:t>
            </a:r>
          </a:p>
        </p:txBody>
      </p:sp>
      <p:sp>
        <p:nvSpPr>
          <p:cNvPr id="3" name="Content Placeholder 2"/>
          <p:cNvSpPr>
            <a:spLocks noGrp="1"/>
          </p:cNvSpPr>
          <p:nvPr>
            <p:ph idx="1"/>
          </p:nvPr>
        </p:nvSpPr>
        <p:spPr>
          <a:xfrm>
            <a:off x="204953" y="1277008"/>
            <a:ext cx="11729544" cy="5360276"/>
          </a:xfrm>
        </p:spPr>
        <p:txBody>
          <a:bodyPr>
            <a:normAutofit/>
          </a:bodyPr>
          <a:lstStyle/>
          <a:p>
            <a:r>
              <a:rPr lang="en-US" dirty="0"/>
              <a:t>It tells the compiler that which type of value you want to </a:t>
            </a:r>
            <a:r>
              <a:rPr lang="en-US" b="1" dirty="0"/>
              <a:t>print</a:t>
            </a:r>
            <a:r>
              <a:rPr lang="en-US" dirty="0"/>
              <a:t> or </a:t>
            </a:r>
            <a:r>
              <a:rPr lang="en-US" b="1" dirty="0"/>
              <a:t>read</a:t>
            </a:r>
            <a:r>
              <a:rPr lang="en-US" dirty="0"/>
              <a:t>. </a:t>
            </a:r>
          </a:p>
          <a:p>
            <a:r>
              <a:rPr lang="en-US" dirty="0"/>
              <a:t>Example:</a:t>
            </a:r>
          </a:p>
          <a:p>
            <a:pPr marL="346075" indent="0">
              <a:buNone/>
            </a:pPr>
            <a:r>
              <a:rPr lang="en-US" b="1" dirty="0" err="1"/>
              <a:t>printf</a:t>
            </a:r>
            <a:r>
              <a:rPr lang="en-US" b="1" dirty="0"/>
              <a:t>(“%d”, a);</a:t>
            </a:r>
          </a:p>
          <a:p>
            <a:pPr marL="346075" indent="0">
              <a:buNone/>
            </a:pPr>
            <a:r>
              <a:rPr lang="en-US" sz="2800" dirty="0"/>
              <a:t>Here %d is format specifier and it tells the compiler that we want to print an integer value that is present in variable a.</a:t>
            </a:r>
          </a:p>
          <a:p>
            <a:pPr algn="just"/>
            <a:r>
              <a:rPr lang="en-US" dirty="0"/>
              <a:t>Format specifier is a special character in the C language used to specify the data type of value.</a:t>
            </a:r>
          </a:p>
          <a:p>
            <a:pPr algn="just"/>
            <a:r>
              <a:rPr lang="en-US" dirty="0"/>
              <a:t>Format specifiers start with a percentage </a:t>
            </a:r>
            <a:r>
              <a:rPr lang="en-US" b="1" dirty="0"/>
              <a:t>% </a:t>
            </a:r>
            <a:r>
              <a:rPr lang="en-US" dirty="0"/>
              <a:t>operator and followed by a special character for identifying the type of the data.</a:t>
            </a:r>
          </a:p>
          <a:p>
            <a:pPr algn="just"/>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41</a:t>
            </a:fld>
            <a:endParaRPr lang="en-GB" dirty="0"/>
          </a:p>
        </p:txBody>
      </p:sp>
    </p:spTree>
    <p:extLst>
      <p:ext uri="{BB962C8B-B14F-4D97-AF65-F5344CB8AC3E}">
        <p14:creationId xmlns:p14="http://schemas.microsoft.com/office/powerpoint/2010/main" val="4377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Format specifiers</a:t>
            </a:r>
          </a:p>
        </p:txBody>
      </p:sp>
      <p:sp>
        <p:nvSpPr>
          <p:cNvPr id="3" name="Content Placeholder 2"/>
          <p:cNvSpPr>
            <a:spLocks noGrp="1"/>
          </p:cNvSpPr>
          <p:nvPr>
            <p:ph idx="1"/>
          </p:nvPr>
        </p:nvSpPr>
        <p:spPr>
          <a:xfrm>
            <a:off x="204953" y="1277008"/>
            <a:ext cx="11729544" cy="5360276"/>
          </a:xfrm>
        </p:spPr>
        <p:txBody>
          <a:bodyPr>
            <a:normAutofit/>
          </a:bodyPr>
          <a:lstStyle/>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42</a:t>
            </a:fld>
            <a:endParaRPr lang="en-GB" dirty="0"/>
          </a:p>
        </p:txBody>
      </p:sp>
      <p:graphicFrame>
        <p:nvGraphicFramePr>
          <p:cNvPr id="4" name="Table 3"/>
          <p:cNvGraphicFramePr>
            <a:graphicFrameLocks noGrp="1"/>
          </p:cNvGraphicFramePr>
          <p:nvPr/>
        </p:nvGraphicFramePr>
        <p:xfrm>
          <a:off x="2254468" y="1270804"/>
          <a:ext cx="7709338" cy="3979115"/>
        </p:xfrm>
        <a:graphic>
          <a:graphicData uri="http://schemas.openxmlformats.org/drawingml/2006/table">
            <a:tbl>
              <a:tblPr>
                <a:tableStyleId>{3C2FFA5D-87B4-456A-9821-1D502468CF0F}</a:tableStyleId>
              </a:tblPr>
              <a:tblGrid>
                <a:gridCol w="3854669">
                  <a:extLst>
                    <a:ext uri="{9D8B030D-6E8A-4147-A177-3AD203B41FA5}">
                      <a16:colId xmlns:a16="http://schemas.microsoft.com/office/drawing/2014/main" val="20000"/>
                    </a:ext>
                  </a:extLst>
                </a:gridCol>
                <a:gridCol w="3854669">
                  <a:extLst>
                    <a:ext uri="{9D8B030D-6E8A-4147-A177-3AD203B41FA5}">
                      <a16:colId xmlns:a16="http://schemas.microsoft.com/office/drawing/2014/main" val="20001"/>
                    </a:ext>
                  </a:extLst>
                </a:gridCol>
              </a:tblGrid>
              <a:tr h="520632">
                <a:tc>
                  <a:txBody>
                    <a:bodyPr/>
                    <a:lstStyle/>
                    <a:p>
                      <a:pPr algn="l" fontAlgn="t"/>
                      <a:r>
                        <a:rPr lang="en-US" b="1" dirty="0">
                          <a:effectLst/>
                        </a:rPr>
                        <a:t>Format specifier</a:t>
                      </a:r>
                      <a:endParaRPr lang="en-US" b="1" dirty="0">
                        <a:solidFill>
                          <a:srgbClr val="FFFFFF"/>
                        </a:solidFill>
                        <a:effectLst/>
                      </a:endParaRPr>
                    </a:p>
                  </a:txBody>
                  <a:tcPr marL="76200" marR="76200" marT="76200" marB="76200"/>
                </a:tc>
                <a:tc>
                  <a:txBody>
                    <a:bodyPr/>
                    <a:lstStyle/>
                    <a:p>
                      <a:pPr algn="l" fontAlgn="t"/>
                      <a:r>
                        <a:rPr lang="en-US" b="1" dirty="0">
                          <a:effectLst/>
                        </a:rPr>
                        <a:t>Description</a:t>
                      </a:r>
                      <a:endParaRPr lang="en-US" b="1" dirty="0">
                        <a:solidFill>
                          <a:srgbClr val="FFFFFF"/>
                        </a:solidFill>
                        <a:effectLst/>
                      </a:endParaRPr>
                    </a:p>
                  </a:txBody>
                  <a:tcPr marL="76200" marR="76200" marT="76200" marB="76200"/>
                </a:tc>
                <a:extLst>
                  <a:ext uri="{0D108BD9-81ED-4DB2-BD59-A6C34878D82A}">
                    <a16:rowId xmlns:a16="http://schemas.microsoft.com/office/drawing/2014/main" val="10000"/>
                  </a:ext>
                </a:extLst>
              </a:tr>
              <a:tr h="520632">
                <a:tc>
                  <a:txBody>
                    <a:bodyPr/>
                    <a:lstStyle/>
                    <a:p>
                      <a:pPr fontAlgn="t"/>
                      <a:r>
                        <a:rPr lang="en-US">
                          <a:effectLst/>
                        </a:rPr>
                        <a:t>%d</a:t>
                      </a:r>
                      <a:endParaRPr lang="en-US">
                        <a:solidFill>
                          <a:srgbClr val="111111"/>
                        </a:solidFill>
                        <a:effectLst/>
                      </a:endParaRPr>
                    </a:p>
                  </a:txBody>
                  <a:tcPr marL="76200" marR="76200" marT="76200" marB="76200"/>
                </a:tc>
                <a:tc>
                  <a:txBody>
                    <a:bodyPr/>
                    <a:lstStyle/>
                    <a:p>
                      <a:pPr fontAlgn="t"/>
                      <a:r>
                        <a:rPr lang="en-US" dirty="0">
                          <a:effectLst/>
                        </a:rPr>
                        <a:t>Integer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1"/>
                  </a:ext>
                </a:extLst>
              </a:tr>
              <a:tr h="520632">
                <a:tc>
                  <a:txBody>
                    <a:bodyPr/>
                    <a:lstStyle/>
                    <a:p>
                      <a:pPr fontAlgn="t"/>
                      <a:r>
                        <a:rPr lang="en-US">
                          <a:effectLst/>
                        </a:rPr>
                        <a:t>%f</a:t>
                      </a:r>
                      <a:endParaRPr lang="en-US">
                        <a:solidFill>
                          <a:srgbClr val="111111"/>
                        </a:solidFill>
                        <a:effectLst/>
                      </a:endParaRPr>
                    </a:p>
                  </a:txBody>
                  <a:tcPr marL="76200" marR="76200" marT="76200" marB="76200"/>
                </a:tc>
                <a:tc>
                  <a:txBody>
                    <a:bodyPr/>
                    <a:lstStyle/>
                    <a:p>
                      <a:pPr fontAlgn="t"/>
                      <a:r>
                        <a:rPr lang="en-US" dirty="0">
                          <a:effectLst/>
                        </a:rPr>
                        <a:t>Float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2"/>
                  </a:ext>
                </a:extLst>
              </a:tr>
              <a:tr h="520632">
                <a:tc>
                  <a:txBody>
                    <a:bodyPr/>
                    <a:lstStyle/>
                    <a:p>
                      <a:pPr fontAlgn="t"/>
                      <a:r>
                        <a:rPr lang="en-US">
                          <a:effectLst/>
                        </a:rPr>
                        <a:t>%c</a:t>
                      </a:r>
                      <a:endParaRPr lang="en-US">
                        <a:solidFill>
                          <a:srgbClr val="111111"/>
                        </a:solidFill>
                        <a:effectLst/>
                      </a:endParaRPr>
                    </a:p>
                  </a:txBody>
                  <a:tcPr marL="76200" marR="76200" marT="76200" marB="76200"/>
                </a:tc>
                <a:tc>
                  <a:txBody>
                    <a:bodyPr/>
                    <a:lstStyle/>
                    <a:p>
                      <a:pPr fontAlgn="t"/>
                      <a:r>
                        <a:rPr lang="en-US" dirty="0">
                          <a:effectLst/>
                        </a:rPr>
                        <a:t>Character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3"/>
                  </a:ext>
                </a:extLst>
              </a:tr>
              <a:tr h="520632">
                <a:tc>
                  <a:txBody>
                    <a:bodyPr/>
                    <a:lstStyle/>
                    <a:p>
                      <a:pPr fontAlgn="t"/>
                      <a:r>
                        <a:rPr lang="en-US">
                          <a:effectLst/>
                        </a:rPr>
                        <a:t>%s</a:t>
                      </a:r>
                      <a:endParaRPr lang="en-US">
                        <a:solidFill>
                          <a:srgbClr val="111111"/>
                        </a:solidFill>
                        <a:effectLst/>
                      </a:endParaRPr>
                    </a:p>
                  </a:txBody>
                  <a:tcPr marL="76200" marR="76200" marT="76200" marB="76200"/>
                </a:tc>
                <a:tc>
                  <a:txBody>
                    <a:bodyPr/>
                    <a:lstStyle/>
                    <a:p>
                      <a:pPr fontAlgn="t"/>
                      <a:r>
                        <a:rPr lang="en-US" dirty="0">
                          <a:effectLst/>
                        </a:rPr>
                        <a:t>String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4"/>
                  </a:ext>
                </a:extLst>
              </a:tr>
              <a:tr h="855323">
                <a:tc>
                  <a:txBody>
                    <a:bodyPr/>
                    <a:lstStyle/>
                    <a:p>
                      <a:pPr fontAlgn="t"/>
                      <a:r>
                        <a:rPr lang="en-US">
                          <a:effectLst/>
                        </a:rPr>
                        <a:t>%u</a:t>
                      </a:r>
                      <a:endParaRPr lang="en-US">
                        <a:solidFill>
                          <a:srgbClr val="111111"/>
                        </a:solidFill>
                        <a:effectLst/>
                      </a:endParaRPr>
                    </a:p>
                  </a:txBody>
                  <a:tcPr marL="76200" marR="76200" marT="76200" marB="76200"/>
                </a:tc>
                <a:tc>
                  <a:txBody>
                    <a:bodyPr/>
                    <a:lstStyle/>
                    <a:p>
                      <a:pPr fontAlgn="t"/>
                      <a:r>
                        <a:rPr lang="en-US" dirty="0">
                          <a:effectLst/>
                        </a:rPr>
                        <a:t>Unsigned Integer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5"/>
                  </a:ext>
                </a:extLst>
              </a:tr>
              <a:tr h="520632">
                <a:tc>
                  <a:txBody>
                    <a:bodyPr/>
                    <a:lstStyle/>
                    <a:p>
                      <a:pPr fontAlgn="t"/>
                      <a:r>
                        <a:rPr lang="en-US">
                          <a:effectLst/>
                        </a:rPr>
                        <a:t>%ld</a:t>
                      </a:r>
                      <a:endParaRPr lang="en-US">
                        <a:solidFill>
                          <a:srgbClr val="111111"/>
                        </a:solidFill>
                        <a:effectLst/>
                      </a:endParaRPr>
                    </a:p>
                  </a:txBody>
                  <a:tcPr marL="76200" marR="76200" marT="76200" marB="76200"/>
                </a:tc>
                <a:tc>
                  <a:txBody>
                    <a:bodyPr/>
                    <a:lstStyle/>
                    <a:p>
                      <a:pPr fontAlgn="t"/>
                      <a:r>
                        <a:rPr lang="en-US" dirty="0">
                          <a:effectLst/>
                        </a:rPr>
                        <a:t>Long </a:t>
                      </a:r>
                      <a:r>
                        <a:rPr lang="en-US" dirty="0" err="1">
                          <a:effectLst/>
                        </a:rPr>
                        <a:t>Int</a:t>
                      </a:r>
                      <a:r>
                        <a:rPr lang="en-US" dirty="0">
                          <a:effectLst/>
                        </a:rPr>
                        <a:t> Format Specifier</a:t>
                      </a:r>
                      <a:endParaRPr lang="en-US" dirty="0">
                        <a:solidFill>
                          <a:srgbClr val="111111"/>
                        </a:solidFill>
                        <a:effectLst/>
                      </a:endParaRPr>
                    </a:p>
                  </a:txBody>
                  <a:tcPr marL="76200" marR="76200" marT="76200" marB="76200"/>
                </a:tc>
                <a:extLst>
                  <a:ext uri="{0D108BD9-81ED-4DB2-BD59-A6C34878D82A}">
                    <a16:rowId xmlns:a16="http://schemas.microsoft.com/office/drawing/2014/main" val="10006"/>
                  </a:ext>
                </a:extLst>
              </a:tr>
            </a:tbl>
          </a:graphicData>
        </a:graphic>
      </p:graphicFrame>
      <p:sp>
        <p:nvSpPr>
          <p:cNvPr id="7" name="Rectangle 6"/>
          <p:cNvSpPr/>
          <p:nvPr/>
        </p:nvSpPr>
        <p:spPr>
          <a:xfrm>
            <a:off x="340597" y="5577630"/>
            <a:ext cx="10222300" cy="461665"/>
          </a:xfrm>
          <a:prstGeom prst="rect">
            <a:avLst/>
          </a:prstGeom>
        </p:spPr>
        <p:txBody>
          <a:bodyPr wrap="square">
            <a:spAutoFit/>
          </a:bodyPr>
          <a:lstStyle/>
          <a:p>
            <a:pPr marL="285750" indent="-285750">
              <a:buFont typeface="Arial" pitchFamily="34" charset="0"/>
              <a:buChar char="•"/>
            </a:pPr>
            <a:r>
              <a:rPr lang="en-US" sz="2400" dirty="0"/>
              <a:t>Format specifiers are also called as format string.</a:t>
            </a:r>
          </a:p>
        </p:txBody>
      </p:sp>
    </p:spTree>
    <p:extLst>
      <p:ext uri="{BB962C8B-B14F-4D97-AF65-F5344CB8AC3E}">
        <p14:creationId xmlns:p14="http://schemas.microsoft.com/office/powerpoint/2010/main" val="4230290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B2A6-47D8-4B2F-A9FD-415EF4765CB5}"/>
              </a:ext>
            </a:extLst>
          </p:cNvPr>
          <p:cNvSpPr>
            <a:spLocks noGrp="1"/>
          </p:cNvSpPr>
          <p:nvPr>
            <p:ph type="title"/>
          </p:nvPr>
        </p:nvSpPr>
        <p:spPr/>
        <p:txBody>
          <a:bodyPr/>
          <a:lstStyle/>
          <a:p>
            <a:r>
              <a:rPr lang="en-IN" dirty="0"/>
              <a:t>Data Types in C</a:t>
            </a:r>
          </a:p>
        </p:txBody>
      </p:sp>
      <p:sp>
        <p:nvSpPr>
          <p:cNvPr id="3" name="Content Placeholder 2">
            <a:extLst>
              <a:ext uri="{FF2B5EF4-FFF2-40B4-BE49-F238E27FC236}">
                <a16:creationId xmlns:a16="http://schemas.microsoft.com/office/drawing/2014/main" id="{52DE9B56-7442-497E-B184-A99F96EBF85D}"/>
              </a:ext>
            </a:extLst>
          </p:cNvPr>
          <p:cNvSpPr>
            <a:spLocks noGrp="1"/>
          </p:cNvSpPr>
          <p:nvPr>
            <p:ph idx="1"/>
          </p:nvPr>
        </p:nvSpPr>
        <p:spPr/>
        <p:txBody>
          <a:bodyPr/>
          <a:lstStyle/>
          <a:p>
            <a:r>
              <a:rPr lang="en-US" dirty="0"/>
              <a:t>The C language has a rich set of data types to handle different kind of data entered by programmer. </a:t>
            </a:r>
          </a:p>
          <a:p>
            <a:r>
              <a:rPr lang="en-US" dirty="0"/>
              <a:t>Basically a data type informs compiler about how much memory a declared variable required to store input. </a:t>
            </a:r>
          </a:p>
          <a:p>
            <a:r>
              <a:rPr lang="en-US" dirty="0"/>
              <a:t>Data types are used extensively for declaring variables and functions of different types.</a:t>
            </a:r>
            <a:endParaRPr lang="en-IN" dirty="0"/>
          </a:p>
        </p:txBody>
      </p:sp>
      <p:sp>
        <p:nvSpPr>
          <p:cNvPr id="4" name="Slide Number Placeholder 3">
            <a:extLst>
              <a:ext uri="{FF2B5EF4-FFF2-40B4-BE49-F238E27FC236}">
                <a16:creationId xmlns:a16="http://schemas.microsoft.com/office/drawing/2014/main" id="{0EB992C9-11EF-4DEA-A434-044CEFBF85B9}"/>
              </a:ext>
            </a:extLst>
          </p:cNvPr>
          <p:cNvSpPr>
            <a:spLocks noGrp="1"/>
          </p:cNvSpPr>
          <p:nvPr>
            <p:ph type="sldNum" sz="quarter" idx="12"/>
          </p:nvPr>
        </p:nvSpPr>
        <p:spPr/>
        <p:txBody>
          <a:bodyPr/>
          <a:lstStyle/>
          <a:p>
            <a:fld id="{D625633F-2075-4155-A29E-DBCD278002AD}" type="slidenum">
              <a:rPr lang="en-GB" smtClean="0"/>
              <a:pPr/>
              <a:t>43</a:t>
            </a:fld>
            <a:endParaRPr lang="en-GB"/>
          </a:p>
        </p:txBody>
      </p:sp>
    </p:spTree>
    <p:extLst>
      <p:ext uri="{BB962C8B-B14F-4D97-AF65-F5344CB8AC3E}">
        <p14:creationId xmlns:p14="http://schemas.microsoft.com/office/powerpoint/2010/main" val="326668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C8D4FC-34FD-435E-B660-20B75D5ED06C}"/>
              </a:ext>
            </a:extLst>
          </p:cNvPr>
          <p:cNvSpPr>
            <a:spLocks noGrp="1"/>
          </p:cNvSpPr>
          <p:nvPr>
            <p:ph type="sldNum" sz="quarter" idx="12"/>
          </p:nvPr>
        </p:nvSpPr>
        <p:spPr/>
        <p:txBody>
          <a:bodyPr/>
          <a:lstStyle/>
          <a:p>
            <a:fld id="{D625633F-2075-4155-A29E-DBCD278002AD}" type="slidenum">
              <a:rPr lang="en-GB" smtClean="0"/>
              <a:pPr/>
              <a:t>44</a:t>
            </a:fld>
            <a:endParaRPr lang="en-GB"/>
          </a:p>
        </p:txBody>
      </p:sp>
      <p:pic>
        <p:nvPicPr>
          <p:cNvPr id="2050" name="Picture 2" descr="Data Types in C">
            <a:extLst>
              <a:ext uri="{FF2B5EF4-FFF2-40B4-BE49-F238E27FC236}">
                <a16:creationId xmlns:a16="http://schemas.microsoft.com/office/drawing/2014/main" id="{BC6468B8-CC8D-440E-9DEF-CBE7A45492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1331" y="595424"/>
            <a:ext cx="8623004" cy="553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11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33C7-9804-4AC4-9E23-D5881E8E2881}"/>
              </a:ext>
            </a:extLst>
          </p:cNvPr>
          <p:cNvSpPr>
            <a:spLocks noGrp="1"/>
          </p:cNvSpPr>
          <p:nvPr>
            <p:ph type="title"/>
          </p:nvPr>
        </p:nvSpPr>
        <p:spPr/>
        <p:txBody>
          <a:bodyPr/>
          <a:lstStyle/>
          <a:p>
            <a:r>
              <a:rPr lang="en-IN" dirty="0"/>
              <a:t>Signed vs Unsigned </a:t>
            </a:r>
          </a:p>
        </p:txBody>
      </p:sp>
      <p:sp>
        <p:nvSpPr>
          <p:cNvPr id="3" name="Content Placeholder 2">
            <a:extLst>
              <a:ext uri="{FF2B5EF4-FFF2-40B4-BE49-F238E27FC236}">
                <a16:creationId xmlns:a16="http://schemas.microsoft.com/office/drawing/2014/main" id="{B2AD5686-FA42-4911-B3C8-5E063EB966B4}"/>
              </a:ext>
            </a:extLst>
          </p:cNvPr>
          <p:cNvSpPr>
            <a:spLocks noGrp="1"/>
          </p:cNvSpPr>
          <p:nvPr>
            <p:ph idx="1"/>
          </p:nvPr>
        </p:nvSpPr>
        <p:spPr/>
        <p:txBody>
          <a:bodyPr/>
          <a:lstStyle/>
          <a:p>
            <a:r>
              <a:rPr lang="en-US" dirty="0"/>
              <a:t>The term "unsigned" in computer programming indicates a variable that can hold only positive numbers. </a:t>
            </a:r>
          </a:p>
          <a:p>
            <a:r>
              <a:rPr lang="en-US" dirty="0"/>
              <a:t>The term "signed" in computer code indicates that a variable can hold negative and positive values. </a:t>
            </a:r>
          </a:p>
          <a:p>
            <a:r>
              <a:rPr lang="en-US" dirty="0"/>
              <a:t>The property can be applied to most of the numeric data types including int, char, short and long.</a:t>
            </a:r>
            <a:endParaRPr lang="en-IN" dirty="0"/>
          </a:p>
        </p:txBody>
      </p:sp>
      <p:sp>
        <p:nvSpPr>
          <p:cNvPr id="4" name="Slide Number Placeholder 3">
            <a:extLst>
              <a:ext uri="{FF2B5EF4-FFF2-40B4-BE49-F238E27FC236}">
                <a16:creationId xmlns:a16="http://schemas.microsoft.com/office/drawing/2014/main" id="{D1121F2A-91D7-4044-ACE5-BBBB3DFB34A8}"/>
              </a:ext>
            </a:extLst>
          </p:cNvPr>
          <p:cNvSpPr>
            <a:spLocks noGrp="1"/>
          </p:cNvSpPr>
          <p:nvPr>
            <p:ph type="sldNum" sz="quarter" idx="12"/>
          </p:nvPr>
        </p:nvSpPr>
        <p:spPr/>
        <p:txBody>
          <a:bodyPr/>
          <a:lstStyle/>
          <a:p>
            <a:fld id="{D625633F-2075-4155-A29E-DBCD278002AD}" type="slidenum">
              <a:rPr lang="en-GB" smtClean="0"/>
              <a:pPr/>
              <a:t>45</a:t>
            </a:fld>
            <a:endParaRPr lang="en-GB"/>
          </a:p>
        </p:txBody>
      </p:sp>
    </p:spTree>
    <p:extLst>
      <p:ext uri="{BB962C8B-B14F-4D97-AF65-F5344CB8AC3E}">
        <p14:creationId xmlns:p14="http://schemas.microsoft.com/office/powerpoint/2010/main" val="3611139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D0BD-3C9F-4E74-A667-9D759DAF6360}"/>
              </a:ext>
            </a:extLst>
          </p:cNvPr>
          <p:cNvSpPr>
            <a:spLocks noGrp="1"/>
          </p:cNvSpPr>
          <p:nvPr>
            <p:ph type="title"/>
          </p:nvPr>
        </p:nvSpPr>
        <p:spPr/>
        <p:txBody>
          <a:bodyPr>
            <a:normAutofit/>
          </a:bodyPr>
          <a:lstStyle/>
          <a:p>
            <a:r>
              <a:rPr lang="en-US" dirty="0"/>
              <a:t>Unsigned Variable Type of Integer</a:t>
            </a:r>
            <a:endParaRPr lang="en-IN" dirty="0"/>
          </a:p>
        </p:txBody>
      </p:sp>
      <p:sp>
        <p:nvSpPr>
          <p:cNvPr id="3" name="Content Placeholder 2">
            <a:extLst>
              <a:ext uri="{FF2B5EF4-FFF2-40B4-BE49-F238E27FC236}">
                <a16:creationId xmlns:a16="http://schemas.microsoft.com/office/drawing/2014/main" id="{3DD19A31-DEEA-4BFC-B7FF-5A16C058F8F6}"/>
              </a:ext>
            </a:extLst>
          </p:cNvPr>
          <p:cNvSpPr>
            <a:spLocks noGrp="1"/>
          </p:cNvSpPr>
          <p:nvPr>
            <p:ph idx="1"/>
          </p:nvPr>
        </p:nvSpPr>
        <p:spPr/>
        <p:txBody>
          <a:bodyPr>
            <a:normAutofit fontScale="92500" lnSpcReduction="20000"/>
          </a:bodyPr>
          <a:lstStyle/>
          <a:p>
            <a:pPr algn="just" fontAlgn="base"/>
            <a:r>
              <a:rPr lang="en-US" dirty="0"/>
              <a:t>An unsigned variable type of int can hold zero and positive numbers, and a signed int holds negative, zero and positive numbers.</a:t>
            </a:r>
          </a:p>
          <a:p>
            <a:pPr algn="just" fontAlgn="base"/>
            <a:r>
              <a:rPr lang="en-US" dirty="0"/>
              <a:t>In 32-bit integers, an unsigned integer has a range of 0 to 2</a:t>
            </a:r>
            <a:r>
              <a:rPr lang="en-US" baseline="30000" dirty="0"/>
              <a:t>32</a:t>
            </a:r>
            <a:r>
              <a:rPr lang="en-US" dirty="0"/>
              <a:t>-1 = 0 to 4,294,967,295 or about 4 billion. </a:t>
            </a:r>
          </a:p>
          <a:p>
            <a:pPr algn="just" fontAlgn="base"/>
            <a:r>
              <a:rPr lang="en-US" dirty="0"/>
              <a:t>The signed version goes from -2</a:t>
            </a:r>
            <a:r>
              <a:rPr lang="en-US" baseline="30000" dirty="0"/>
              <a:t>31</a:t>
            </a:r>
            <a:r>
              <a:rPr lang="en-US" dirty="0"/>
              <a:t>-1 to (2</a:t>
            </a:r>
            <a:r>
              <a:rPr lang="en-US" baseline="30000" dirty="0"/>
              <a:t>31</a:t>
            </a:r>
            <a:r>
              <a:rPr lang="en-US" dirty="0"/>
              <a:t> -1 ) which is –2,147,483,648 to 2,147,483,647 or about -2 billion to +2 billion. </a:t>
            </a:r>
          </a:p>
          <a:p>
            <a:pPr algn="just" fontAlgn="base"/>
            <a:r>
              <a:rPr lang="en-US" dirty="0"/>
              <a:t>An int type in C, C++, and C# is signed by default. </a:t>
            </a:r>
          </a:p>
          <a:p>
            <a:pPr algn="just" fontAlgn="base"/>
            <a:r>
              <a:rPr lang="en-US" dirty="0"/>
              <a:t>If negative numbers are involved, the int must be signed; an unsigned int cannot represent a negative number.</a:t>
            </a:r>
          </a:p>
        </p:txBody>
      </p:sp>
      <p:sp>
        <p:nvSpPr>
          <p:cNvPr id="4" name="Slide Number Placeholder 3">
            <a:extLst>
              <a:ext uri="{FF2B5EF4-FFF2-40B4-BE49-F238E27FC236}">
                <a16:creationId xmlns:a16="http://schemas.microsoft.com/office/drawing/2014/main" id="{6347A8F9-0AE9-4AEE-9EF4-D96A7849C9F2}"/>
              </a:ext>
            </a:extLst>
          </p:cNvPr>
          <p:cNvSpPr>
            <a:spLocks noGrp="1"/>
          </p:cNvSpPr>
          <p:nvPr>
            <p:ph type="sldNum" sz="quarter" idx="12"/>
          </p:nvPr>
        </p:nvSpPr>
        <p:spPr/>
        <p:txBody>
          <a:bodyPr/>
          <a:lstStyle/>
          <a:p>
            <a:fld id="{D625633F-2075-4155-A29E-DBCD278002AD}" type="slidenum">
              <a:rPr lang="en-GB" smtClean="0"/>
              <a:pPr/>
              <a:t>46</a:t>
            </a:fld>
            <a:endParaRPr lang="en-GB"/>
          </a:p>
        </p:txBody>
      </p:sp>
    </p:spTree>
    <p:extLst>
      <p:ext uri="{BB962C8B-B14F-4D97-AF65-F5344CB8AC3E}">
        <p14:creationId xmlns:p14="http://schemas.microsoft.com/office/powerpoint/2010/main" val="3781939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a:t>DATA TYPES</a:t>
            </a:r>
            <a:endParaRPr lang="en-US" altLang="en-US" dirty="0"/>
          </a:p>
        </p:txBody>
      </p:sp>
      <p:sp>
        <p:nvSpPr>
          <p:cNvPr id="20483" name="Content Placeholder 2"/>
          <p:cNvSpPr>
            <a:spLocks noGrp="1"/>
          </p:cNvSpPr>
          <p:nvPr>
            <p:ph idx="1"/>
          </p:nvPr>
        </p:nvSpPr>
        <p:spPr>
          <a:xfrm>
            <a:off x="812800" y="1295401"/>
            <a:ext cx="10871200" cy="2436813"/>
          </a:xfrm>
        </p:spPr>
        <p:txBody>
          <a:bodyPr>
            <a:normAutofit/>
          </a:bodyPr>
          <a:lstStyle/>
          <a:p>
            <a:r>
              <a:rPr lang="en-US" dirty="0"/>
              <a:t>range/values of data types</a:t>
            </a:r>
          </a:p>
          <a:p>
            <a:endParaRPr lang="en-US" dirty="0"/>
          </a:p>
          <a:p>
            <a:r>
              <a:rPr lang="en-US" dirty="0"/>
              <a:t>signed = -2^(n-1) to (2^(n-1)) </a:t>
            </a:r>
          </a:p>
          <a:p>
            <a:r>
              <a:rPr lang="en-US" dirty="0"/>
              <a:t>unsigned = 0 to (2^n) -1</a:t>
            </a:r>
          </a:p>
          <a:p>
            <a:pPr>
              <a:buFont typeface="Monotype Sorts" pitchFamily="2" charset="2"/>
              <a:buNone/>
            </a:pPr>
            <a:endParaRPr lang="en-US" altLang="en-US" dirty="0"/>
          </a:p>
        </p:txBody>
      </p:sp>
    </p:spTree>
    <p:extLst>
      <p:ext uri="{BB962C8B-B14F-4D97-AF65-F5344CB8AC3E}">
        <p14:creationId xmlns:p14="http://schemas.microsoft.com/office/powerpoint/2010/main" val="1960414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9AD2-73A6-43A4-96F1-5F77CDF70EF7}"/>
              </a:ext>
            </a:extLst>
          </p:cNvPr>
          <p:cNvSpPr>
            <a:spLocks noGrp="1"/>
          </p:cNvSpPr>
          <p:nvPr>
            <p:ph type="title"/>
          </p:nvPr>
        </p:nvSpPr>
        <p:spPr/>
        <p:txBody>
          <a:bodyPr>
            <a:normAutofit/>
          </a:bodyPr>
          <a:lstStyle/>
          <a:p>
            <a:pPr fontAlgn="base"/>
            <a:r>
              <a:rPr lang="en-IN" b="1" dirty="0"/>
              <a:t>Primary Data Types</a:t>
            </a:r>
            <a:endParaRPr lang="en-IN" dirty="0"/>
          </a:p>
        </p:txBody>
      </p:sp>
      <p:sp>
        <p:nvSpPr>
          <p:cNvPr id="3" name="Content Placeholder 2">
            <a:extLst>
              <a:ext uri="{FF2B5EF4-FFF2-40B4-BE49-F238E27FC236}">
                <a16:creationId xmlns:a16="http://schemas.microsoft.com/office/drawing/2014/main" id="{59E380BE-EDFF-4FAC-A954-E184D42B8427}"/>
              </a:ext>
            </a:extLst>
          </p:cNvPr>
          <p:cNvSpPr>
            <a:spLocks noGrp="1"/>
          </p:cNvSpPr>
          <p:nvPr>
            <p:ph idx="1"/>
          </p:nvPr>
        </p:nvSpPr>
        <p:spPr/>
        <p:txBody>
          <a:bodyPr/>
          <a:lstStyle/>
          <a:p>
            <a:pPr algn="just" fontAlgn="base"/>
            <a:r>
              <a:rPr lang="en-US" dirty="0"/>
              <a:t>Primary data types are those which are already defined in programming languages also known </a:t>
            </a:r>
            <a:r>
              <a:rPr lang="en-US" b="1" dirty="0"/>
              <a:t>in-built data types</a:t>
            </a:r>
            <a:r>
              <a:rPr lang="en-US" dirty="0"/>
              <a:t>.</a:t>
            </a:r>
          </a:p>
          <a:p>
            <a:pPr algn="just" fontAlgn="base"/>
            <a:r>
              <a:rPr lang="en-US" dirty="0"/>
              <a:t>These data types are basic building blocks of any programming language and numerous composite data types are constructed from this basic type.</a:t>
            </a:r>
          </a:p>
          <a:p>
            <a:pPr algn="just" fontAlgn="base"/>
            <a:r>
              <a:rPr lang="en-US" dirty="0"/>
              <a:t>We can check the memory size of any variable by using </a:t>
            </a:r>
            <a:r>
              <a:rPr lang="en-US" b="1" dirty="0" err="1"/>
              <a:t>sizeof</a:t>
            </a:r>
            <a:r>
              <a:rPr lang="en-US" b="1" dirty="0"/>
              <a:t>()</a:t>
            </a:r>
            <a:r>
              <a:rPr lang="en-US" dirty="0"/>
              <a:t> operator and a format specifier %</a:t>
            </a:r>
            <a:r>
              <a:rPr lang="en-US" dirty="0" err="1"/>
              <a:t>lu</a:t>
            </a:r>
            <a:r>
              <a:rPr lang="en-US" dirty="0"/>
              <a:t>.</a:t>
            </a:r>
          </a:p>
          <a:p>
            <a:pPr algn="just"/>
            <a:endParaRPr lang="en-IN" dirty="0"/>
          </a:p>
        </p:txBody>
      </p:sp>
      <p:sp>
        <p:nvSpPr>
          <p:cNvPr id="4" name="Slide Number Placeholder 3">
            <a:extLst>
              <a:ext uri="{FF2B5EF4-FFF2-40B4-BE49-F238E27FC236}">
                <a16:creationId xmlns:a16="http://schemas.microsoft.com/office/drawing/2014/main" id="{86742122-C25C-4744-B928-4AD4B9DD7DB8}"/>
              </a:ext>
            </a:extLst>
          </p:cNvPr>
          <p:cNvSpPr>
            <a:spLocks noGrp="1"/>
          </p:cNvSpPr>
          <p:nvPr>
            <p:ph type="sldNum" sz="quarter" idx="12"/>
          </p:nvPr>
        </p:nvSpPr>
        <p:spPr/>
        <p:txBody>
          <a:bodyPr/>
          <a:lstStyle/>
          <a:p>
            <a:fld id="{D625633F-2075-4155-A29E-DBCD278002AD}" type="slidenum">
              <a:rPr lang="en-GB" smtClean="0"/>
              <a:pPr/>
              <a:t>48</a:t>
            </a:fld>
            <a:endParaRPr lang="en-GB"/>
          </a:p>
        </p:txBody>
      </p:sp>
    </p:spTree>
    <p:extLst>
      <p:ext uri="{BB962C8B-B14F-4D97-AF65-F5344CB8AC3E}">
        <p14:creationId xmlns:p14="http://schemas.microsoft.com/office/powerpoint/2010/main" val="770723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80E7-A211-4264-BC91-44F704B34554}"/>
              </a:ext>
            </a:extLst>
          </p:cNvPr>
          <p:cNvSpPr>
            <a:spLocks noGrp="1"/>
          </p:cNvSpPr>
          <p:nvPr>
            <p:ph type="title"/>
          </p:nvPr>
        </p:nvSpPr>
        <p:spPr/>
        <p:txBody>
          <a:bodyPr>
            <a:normAutofit/>
          </a:bodyPr>
          <a:lstStyle/>
          <a:p>
            <a:pPr fontAlgn="base"/>
            <a:r>
              <a:rPr lang="en-IN" b="1" dirty="0"/>
              <a:t>Character Types:</a:t>
            </a:r>
            <a:endParaRPr lang="en-IN" dirty="0"/>
          </a:p>
        </p:txBody>
      </p:sp>
      <p:sp>
        <p:nvSpPr>
          <p:cNvPr id="3" name="Content Placeholder 2">
            <a:extLst>
              <a:ext uri="{FF2B5EF4-FFF2-40B4-BE49-F238E27FC236}">
                <a16:creationId xmlns:a16="http://schemas.microsoft.com/office/drawing/2014/main" id="{423B8D77-CF82-45A4-98A2-0AEBD4189564}"/>
              </a:ext>
            </a:extLst>
          </p:cNvPr>
          <p:cNvSpPr>
            <a:spLocks noGrp="1"/>
          </p:cNvSpPr>
          <p:nvPr>
            <p:ph idx="1"/>
          </p:nvPr>
        </p:nvSpPr>
        <p:spPr/>
        <p:txBody>
          <a:bodyPr>
            <a:normAutofit lnSpcReduction="10000"/>
          </a:bodyPr>
          <a:lstStyle/>
          <a:p>
            <a:r>
              <a:rPr lang="en-US" dirty="0"/>
              <a:t>A single character in C is of “char” type data. </a:t>
            </a:r>
          </a:p>
          <a:p>
            <a:r>
              <a:rPr lang="en-US" dirty="0"/>
              <a:t>Characters stored in 8 bits or 1 byte of memory and the character can also be signed and unsigned. </a:t>
            </a:r>
          </a:p>
          <a:p>
            <a:pPr fontAlgn="base"/>
            <a:r>
              <a:rPr lang="en-US" dirty="0"/>
              <a:t>Signed and unsigned char both used to store single character as per their ASCII values. </a:t>
            </a:r>
          </a:p>
          <a:p>
            <a:pPr fontAlgn="base"/>
            <a:r>
              <a:rPr lang="en-US" dirty="0"/>
              <a:t>For example, ‘A’ will be stored as 65. we don’t need to specify keyword ‘</a:t>
            </a:r>
            <a:r>
              <a:rPr lang="en-US" b="1" dirty="0"/>
              <a:t>signed</a:t>
            </a:r>
            <a:r>
              <a:rPr lang="en-US" dirty="0"/>
              <a:t>’ for using signed char.</a:t>
            </a: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52E6DDE5-9ED0-482D-A20D-2AC0F38B44FC}"/>
              </a:ext>
            </a:extLst>
          </p:cNvPr>
          <p:cNvSpPr>
            <a:spLocks noGrp="1"/>
          </p:cNvSpPr>
          <p:nvPr>
            <p:ph type="sldNum" sz="quarter" idx="12"/>
          </p:nvPr>
        </p:nvSpPr>
        <p:spPr/>
        <p:txBody>
          <a:bodyPr/>
          <a:lstStyle/>
          <a:p>
            <a:fld id="{D625633F-2075-4155-A29E-DBCD278002AD}" type="slidenum">
              <a:rPr lang="en-GB" smtClean="0"/>
              <a:pPr/>
              <a:t>49</a:t>
            </a:fld>
            <a:endParaRPr lang="en-GB"/>
          </a:p>
        </p:txBody>
      </p:sp>
      <p:pic>
        <p:nvPicPr>
          <p:cNvPr id="6" name="Picture 5">
            <a:extLst>
              <a:ext uri="{FF2B5EF4-FFF2-40B4-BE49-F238E27FC236}">
                <a16:creationId xmlns:a16="http://schemas.microsoft.com/office/drawing/2014/main" id="{2BA16C28-F404-4AAA-9A4F-6991D8B168A2}"/>
              </a:ext>
            </a:extLst>
          </p:cNvPr>
          <p:cNvPicPr>
            <a:picLocks noChangeAspect="1"/>
          </p:cNvPicPr>
          <p:nvPr/>
        </p:nvPicPr>
        <p:blipFill>
          <a:blip r:embed="rId2"/>
          <a:stretch>
            <a:fillRect/>
          </a:stretch>
        </p:blipFill>
        <p:spPr>
          <a:xfrm>
            <a:off x="2457524" y="5151498"/>
            <a:ext cx="6280076" cy="1387417"/>
          </a:xfrm>
          <a:prstGeom prst="rect">
            <a:avLst/>
          </a:prstGeom>
        </p:spPr>
      </p:pic>
    </p:spTree>
    <p:extLst>
      <p:ext uri="{BB962C8B-B14F-4D97-AF65-F5344CB8AC3E}">
        <p14:creationId xmlns:p14="http://schemas.microsoft.com/office/powerpoint/2010/main" val="298389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14917" y="0"/>
            <a:ext cx="11038416" cy="1143000"/>
          </a:xfrm>
        </p:spPr>
        <p:txBody>
          <a:bodyPr>
            <a:normAutofit/>
          </a:bodyPr>
          <a:lstStyle/>
          <a:p>
            <a:pPr fontAlgn="auto">
              <a:spcAft>
                <a:spcPts val="0"/>
              </a:spcAft>
              <a:defRPr/>
            </a:pPr>
            <a:r>
              <a:rPr lang="en-US" altLang="en-US" b="1" dirty="0"/>
              <a:t>Levels of Programming Languages</a:t>
            </a:r>
          </a:p>
        </p:txBody>
      </p:sp>
      <p:sp>
        <p:nvSpPr>
          <p:cNvPr id="15363" name="Text Box 3"/>
          <p:cNvSpPr txBox="1">
            <a:spLocks noChangeArrowheads="1"/>
          </p:cNvSpPr>
          <p:nvPr/>
        </p:nvSpPr>
        <p:spPr bwMode="auto">
          <a:xfrm>
            <a:off x="203200" y="990600"/>
            <a:ext cx="76538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a:latin typeface="Times" pitchFamily="18" charset="0"/>
              </a:rPr>
              <a:t>High-level language</a:t>
            </a:r>
            <a:endParaRPr lang="en-US" altLang="en-US" dirty="0">
              <a:latin typeface="Courier" pitchFamily="49" charset="0"/>
            </a:endParaRPr>
          </a:p>
        </p:txBody>
      </p:sp>
      <p:sp>
        <p:nvSpPr>
          <p:cNvPr id="60420" name="Rectangle 4"/>
          <p:cNvSpPr>
            <a:spLocks noChangeArrowheads="1"/>
          </p:cNvSpPr>
          <p:nvPr/>
        </p:nvSpPr>
        <p:spPr bwMode="auto">
          <a:xfrm>
            <a:off x="4747685" y="1127951"/>
            <a:ext cx="2528256" cy="147732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ltLang="en-US" dirty="0">
                <a:latin typeface="Courier New" pitchFamily="49" charset="0"/>
              </a:rPr>
              <a:t>class Triangle {</a:t>
            </a:r>
          </a:p>
          <a:p>
            <a:pPr eaLnBrk="0" hangingPunct="0">
              <a:defRPr/>
            </a:pPr>
            <a:r>
              <a:rPr lang="en-US" altLang="en-US" dirty="0">
                <a:latin typeface="Courier New" pitchFamily="49" charset="0"/>
              </a:rPr>
              <a:t>  ...   </a:t>
            </a:r>
          </a:p>
          <a:p>
            <a:pPr eaLnBrk="0" hangingPunct="0">
              <a:defRPr/>
            </a:pPr>
            <a:r>
              <a:rPr lang="en-US" altLang="en-US" dirty="0">
                <a:latin typeface="Courier New" pitchFamily="49" charset="0"/>
              </a:rPr>
              <a:t>  float surface()</a:t>
            </a:r>
          </a:p>
          <a:p>
            <a:pPr eaLnBrk="0" hangingPunct="0">
              <a:defRPr/>
            </a:pPr>
            <a:r>
              <a:rPr lang="en-US" altLang="en-US" dirty="0">
                <a:latin typeface="Courier New" pitchFamily="49" charset="0"/>
              </a:rPr>
              <a:t>    return b*h/2;</a:t>
            </a:r>
          </a:p>
          <a:p>
            <a:pPr eaLnBrk="0" hangingPunct="0">
              <a:defRPr/>
            </a:pPr>
            <a:r>
              <a:rPr lang="en-US" altLang="en-US" dirty="0">
                <a:latin typeface="Courier New" pitchFamily="49" charset="0"/>
              </a:rPr>
              <a:t>  }</a:t>
            </a:r>
          </a:p>
        </p:txBody>
      </p:sp>
      <p:sp>
        <p:nvSpPr>
          <p:cNvPr id="15365" name="Text Box 5"/>
          <p:cNvSpPr txBox="1">
            <a:spLocks noChangeArrowheads="1"/>
          </p:cNvSpPr>
          <p:nvPr/>
        </p:nvSpPr>
        <p:spPr bwMode="auto">
          <a:xfrm>
            <a:off x="203200" y="3124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a:latin typeface="Times" pitchFamily="18" charset="0"/>
              </a:rPr>
              <a:t>Assembly language</a:t>
            </a:r>
            <a:endParaRPr lang="en-US" altLang="en-US" dirty="0">
              <a:latin typeface="Courier" pitchFamily="49" charset="0"/>
            </a:endParaRPr>
          </a:p>
        </p:txBody>
      </p:sp>
      <p:sp>
        <p:nvSpPr>
          <p:cNvPr id="60422" name="Rectangle 6"/>
          <p:cNvSpPr>
            <a:spLocks noChangeArrowheads="1"/>
          </p:cNvSpPr>
          <p:nvPr/>
        </p:nvSpPr>
        <p:spPr bwMode="auto">
          <a:xfrm>
            <a:off x="4775200" y="3124200"/>
            <a:ext cx="4368800" cy="147732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defRPr/>
            </a:pPr>
            <a:r>
              <a:rPr lang="en-US" altLang="en-US">
                <a:latin typeface="Courier New" pitchFamily="49" charset="0"/>
              </a:rPr>
              <a:t>LOAD r1,b</a:t>
            </a:r>
          </a:p>
          <a:p>
            <a:pPr eaLnBrk="0" hangingPunct="0">
              <a:defRPr/>
            </a:pPr>
            <a:r>
              <a:rPr lang="en-US" altLang="en-US">
                <a:latin typeface="Courier New" pitchFamily="49" charset="0"/>
              </a:rPr>
              <a:t>LOAD r2,h</a:t>
            </a:r>
          </a:p>
          <a:p>
            <a:pPr eaLnBrk="0" hangingPunct="0">
              <a:defRPr/>
            </a:pPr>
            <a:r>
              <a:rPr lang="en-US" altLang="en-US">
                <a:latin typeface="Courier New" pitchFamily="49" charset="0"/>
              </a:rPr>
              <a:t>MUL r1,r2</a:t>
            </a:r>
          </a:p>
          <a:p>
            <a:pPr eaLnBrk="0" hangingPunct="0">
              <a:defRPr/>
            </a:pPr>
            <a:r>
              <a:rPr lang="en-US" altLang="en-US">
                <a:latin typeface="Courier New" pitchFamily="49" charset="0"/>
              </a:rPr>
              <a:t>DIV r1,#2</a:t>
            </a:r>
          </a:p>
          <a:p>
            <a:pPr eaLnBrk="0" hangingPunct="0">
              <a:defRPr/>
            </a:pPr>
            <a:r>
              <a:rPr lang="en-US" altLang="en-US">
                <a:latin typeface="Courier New" pitchFamily="49" charset="0"/>
              </a:rPr>
              <a:t>RET</a:t>
            </a:r>
          </a:p>
        </p:txBody>
      </p:sp>
      <p:sp>
        <p:nvSpPr>
          <p:cNvPr id="15367" name="Text Box 7"/>
          <p:cNvSpPr txBox="1">
            <a:spLocks noChangeArrowheads="1"/>
          </p:cNvSpPr>
          <p:nvPr/>
        </p:nvSpPr>
        <p:spPr bwMode="auto">
          <a:xfrm>
            <a:off x="304800" y="51816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a:latin typeface="Times" pitchFamily="18" charset="0"/>
              </a:rPr>
              <a:t>Machine language</a:t>
            </a:r>
            <a:endParaRPr lang="en-US" altLang="en-US" dirty="0">
              <a:latin typeface="Courier" pitchFamily="49" charset="0"/>
            </a:endParaRPr>
          </a:p>
        </p:txBody>
      </p:sp>
      <p:sp>
        <p:nvSpPr>
          <p:cNvPr id="60424" name="Rectangle 8"/>
          <p:cNvSpPr>
            <a:spLocks noChangeArrowheads="1"/>
          </p:cNvSpPr>
          <p:nvPr/>
        </p:nvSpPr>
        <p:spPr bwMode="auto">
          <a:xfrm>
            <a:off x="4775200" y="5257801"/>
            <a:ext cx="4368800" cy="646331"/>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defRPr/>
            </a:pPr>
            <a:r>
              <a:rPr lang="en-US" altLang="en-US">
                <a:latin typeface="Courier New" pitchFamily="49" charset="0"/>
              </a:rPr>
              <a:t>0001001001000101001001001110110010101101001...</a:t>
            </a:r>
          </a:p>
        </p:txBody>
      </p:sp>
      <p:sp>
        <p:nvSpPr>
          <p:cNvPr id="2" name="Slide Number Placeholder 1"/>
          <p:cNvSpPr>
            <a:spLocks noGrp="1"/>
          </p:cNvSpPr>
          <p:nvPr>
            <p:ph type="sldNum" sz="quarter" idx="12"/>
          </p:nvPr>
        </p:nvSpPr>
        <p:spPr/>
        <p:txBody>
          <a:bodyPr/>
          <a:lstStyle/>
          <a:p>
            <a:fld id="{D625633F-2075-4155-A29E-DBCD278002AD}" type="slidenum">
              <a:rPr lang="en-GB" smtClean="0"/>
              <a:pPr/>
              <a:t>5</a:t>
            </a:fld>
            <a:endParaRPr lang="en-GB"/>
          </a:p>
        </p:txBody>
      </p:sp>
    </p:spTree>
    <p:extLst>
      <p:ext uri="{BB962C8B-B14F-4D97-AF65-F5344CB8AC3E}">
        <p14:creationId xmlns:p14="http://schemas.microsoft.com/office/powerpoint/2010/main" val="1366208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4619-09A6-4DFA-8006-888CD448B8D7}"/>
              </a:ext>
            </a:extLst>
          </p:cNvPr>
          <p:cNvSpPr>
            <a:spLocks noGrp="1"/>
          </p:cNvSpPr>
          <p:nvPr>
            <p:ph type="title"/>
          </p:nvPr>
        </p:nvSpPr>
        <p:spPr/>
        <p:txBody>
          <a:bodyPr>
            <a:normAutofit/>
          </a:bodyPr>
          <a:lstStyle/>
          <a:p>
            <a:pPr fontAlgn="base"/>
            <a:r>
              <a:rPr lang="en-IN" b="1" dirty="0"/>
              <a:t>Integer Types:</a:t>
            </a:r>
            <a:endParaRPr lang="en-IN" dirty="0"/>
          </a:p>
        </p:txBody>
      </p:sp>
      <p:sp>
        <p:nvSpPr>
          <p:cNvPr id="3" name="Content Placeholder 2">
            <a:extLst>
              <a:ext uri="{FF2B5EF4-FFF2-40B4-BE49-F238E27FC236}">
                <a16:creationId xmlns:a16="http://schemas.microsoft.com/office/drawing/2014/main" id="{090DF38A-2E4F-4F8B-95FB-52DAC07C99A0}"/>
              </a:ext>
            </a:extLst>
          </p:cNvPr>
          <p:cNvSpPr>
            <a:spLocks noGrp="1"/>
          </p:cNvSpPr>
          <p:nvPr>
            <p:ph idx="1"/>
          </p:nvPr>
        </p:nvSpPr>
        <p:spPr/>
        <p:txBody>
          <a:bodyPr/>
          <a:lstStyle/>
          <a:p>
            <a:pPr fontAlgn="base"/>
            <a:r>
              <a:rPr lang="en-US" dirty="0"/>
              <a:t>hold only integer values. </a:t>
            </a:r>
          </a:p>
          <a:p>
            <a:pPr fontAlgn="base"/>
            <a:r>
              <a:rPr lang="en-US" dirty="0"/>
              <a:t>stores values in range limited from </a:t>
            </a:r>
            <a:r>
              <a:rPr lang="en-US" b="1" dirty="0"/>
              <a:t>-2147483648 to 2147483647</a:t>
            </a:r>
            <a:r>
              <a:rPr lang="en-US" dirty="0"/>
              <a:t>. </a:t>
            </a:r>
          </a:p>
          <a:p>
            <a:pPr fontAlgn="base"/>
            <a:r>
              <a:rPr lang="en-US" dirty="0"/>
              <a:t>A signed integer uses one bit for sign out of 16 bits.</a:t>
            </a:r>
          </a:p>
          <a:p>
            <a:pPr fontAlgn="base"/>
            <a:r>
              <a:rPr lang="en-US" dirty="0"/>
              <a:t>The integers classified into three classes of storage with both signed and unsigned qualifier based on the range of values held by them.</a:t>
            </a:r>
          </a:p>
          <a:p>
            <a:endParaRPr lang="en-IN" dirty="0"/>
          </a:p>
        </p:txBody>
      </p:sp>
      <p:sp>
        <p:nvSpPr>
          <p:cNvPr id="4" name="Slide Number Placeholder 3">
            <a:extLst>
              <a:ext uri="{FF2B5EF4-FFF2-40B4-BE49-F238E27FC236}">
                <a16:creationId xmlns:a16="http://schemas.microsoft.com/office/drawing/2014/main" id="{0FDAB5AA-1618-477E-83C0-B28555DF3065}"/>
              </a:ext>
            </a:extLst>
          </p:cNvPr>
          <p:cNvSpPr>
            <a:spLocks noGrp="1"/>
          </p:cNvSpPr>
          <p:nvPr>
            <p:ph type="sldNum" sz="quarter" idx="12"/>
          </p:nvPr>
        </p:nvSpPr>
        <p:spPr/>
        <p:txBody>
          <a:bodyPr/>
          <a:lstStyle/>
          <a:p>
            <a:fld id="{D625633F-2075-4155-A29E-DBCD278002AD}" type="slidenum">
              <a:rPr lang="en-GB" smtClean="0"/>
              <a:pPr/>
              <a:t>50</a:t>
            </a:fld>
            <a:endParaRPr lang="en-GB"/>
          </a:p>
        </p:txBody>
      </p:sp>
    </p:spTree>
    <p:extLst>
      <p:ext uri="{BB962C8B-B14F-4D97-AF65-F5344CB8AC3E}">
        <p14:creationId xmlns:p14="http://schemas.microsoft.com/office/powerpoint/2010/main" val="2088419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2246-A36C-4FE6-810D-7ABCDE19FA3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93A9AFD-756E-4F89-A25B-C527A83F4D86}"/>
              </a:ext>
            </a:extLst>
          </p:cNvPr>
          <p:cNvPicPr>
            <a:picLocks noGrp="1" noChangeAspect="1"/>
          </p:cNvPicPr>
          <p:nvPr>
            <p:ph idx="1"/>
          </p:nvPr>
        </p:nvPicPr>
        <p:blipFill>
          <a:blip r:embed="rId2"/>
          <a:stretch>
            <a:fillRect/>
          </a:stretch>
        </p:blipFill>
        <p:spPr>
          <a:xfrm>
            <a:off x="609600" y="1796902"/>
            <a:ext cx="10288772" cy="4316819"/>
          </a:xfrm>
        </p:spPr>
      </p:pic>
      <p:sp>
        <p:nvSpPr>
          <p:cNvPr id="4" name="Slide Number Placeholder 3">
            <a:extLst>
              <a:ext uri="{FF2B5EF4-FFF2-40B4-BE49-F238E27FC236}">
                <a16:creationId xmlns:a16="http://schemas.microsoft.com/office/drawing/2014/main" id="{C3E869CA-DD78-4076-87E9-FE38D9DCF3C4}"/>
              </a:ext>
            </a:extLst>
          </p:cNvPr>
          <p:cNvSpPr>
            <a:spLocks noGrp="1"/>
          </p:cNvSpPr>
          <p:nvPr>
            <p:ph type="sldNum" sz="quarter" idx="12"/>
          </p:nvPr>
        </p:nvSpPr>
        <p:spPr/>
        <p:txBody>
          <a:bodyPr/>
          <a:lstStyle/>
          <a:p>
            <a:fld id="{D625633F-2075-4155-A29E-DBCD278002AD}" type="slidenum">
              <a:rPr lang="en-GB" smtClean="0"/>
              <a:pPr/>
              <a:t>51</a:t>
            </a:fld>
            <a:endParaRPr lang="en-GB"/>
          </a:p>
        </p:txBody>
      </p:sp>
    </p:spTree>
    <p:extLst>
      <p:ext uri="{BB962C8B-B14F-4D97-AF65-F5344CB8AC3E}">
        <p14:creationId xmlns:p14="http://schemas.microsoft.com/office/powerpoint/2010/main" val="4281347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C64A-51FC-46D7-A16C-C5B3DAEA4BC8}"/>
              </a:ext>
            </a:extLst>
          </p:cNvPr>
          <p:cNvSpPr>
            <a:spLocks noGrp="1"/>
          </p:cNvSpPr>
          <p:nvPr>
            <p:ph type="title"/>
          </p:nvPr>
        </p:nvSpPr>
        <p:spPr/>
        <p:txBody>
          <a:bodyPr>
            <a:normAutofit/>
          </a:bodyPr>
          <a:lstStyle/>
          <a:p>
            <a:pPr fontAlgn="base"/>
            <a:r>
              <a:rPr lang="en-US" dirty="0"/>
              <a:t>int (1 sign bit + 31 data bits) keyword in C</a:t>
            </a:r>
            <a:endParaRPr lang="en-IN" dirty="0"/>
          </a:p>
        </p:txBody>
      </p:sp>
      <p:sp>
        <p:nvSpPr>
          <p:cNvPr id="4" name="Slide Number Placeholder 3">
            <a:extLst>
              <a:ext uri="{FF2B5EF4-FFF2-40B4-BE49-F238E27FC236}">
                <a16:creationId xmlns:a16="http://schemas.microsoft.com/office/drawing/2014/main" id="{C16FB069-060E-4F2D-B53D-646C1F47CAB6}"/>
              </a:ext>
            </a:extLst>
          </p:cNvPr>
          <p:cNvSpPr>
            <a:spLocks noGrp="1"/>
          </p:cNvSpPr>
          <p:nvPr>
            <p:ph type="sldNum" sz="quarter" idx="12"/>
          </p:nvPr>
        </p:nvSpPr>
        <p:spPr/>
        <p:txBody>
          <a:bodyPr/>
          <a:lstStyle/>
          <a:p>
            <a:fld id="{D625633F-2075-4155-A29E-DBCD278002AD}" type="slidenum">
              <a:rPr lang="en-GB" smtClean="0"/>
              <a:pPr/>
              <a:t>52</a:t>
            </a:fld>
            <a:endParaRPr lang="en-GB"/>
          </a:p>
        </p:txBody>
      </p:sp>
      <p:sp>
        <p:nvSpPr>
          <p:cNvPr id="5" name="Rectangle 1">
            <a:extLst>
              <a:ext uri="{FF2B5EF4-FFF2-40B4-BE49-F238E27FC236}">
                <a16:creationId xmlns:a16="http://schemas.microsoft.com/office/drawing/2014/main" id="{24F5C80B-72EC-499D-A9A7-03C68395229A}"/>
              </a:ext>
            </a:extLst>
          </p:cNvPr>
          <p:cNvSpPr>
            <a:spLocks noGrp="1" noChangeArrowheads="1"/>
          </p:cNvSpPr>
          <p:nvPr>
            <p:ph idx="1"/>
          </p:nvPr>
        </p:nvSpPr>
        <p:spPr bwMode="auto">
          <a:xfrm>
            <a:off x="737191" y="1571243"/>
            <a:ext cx="10972800" cy="463150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hangingPunct="1">
              <a:lnSpc>
                <a:spcPct val="100000"/>
              </a:lnSpc>
              <a:spcBef>
                <a:spcPct val="20000"/>
              </a:spcBef>
              <a:spcAft>
                <a:spcPct val="0"/>
              </a:spcAft>
              <a:buClrTx/>
              <a:buSzTx/>
              <a:tabLst/>
            </a:pPr>
            <a:r>
              <a:rPr lang="en-US" altLang="en-US" sz="2800" dirty="0">
                <a:latin typeface="+mn-lt"/>
              </a:rPr>
              <a:t>Example – Consider,</a:t>
            </a:r>
          </a:p>
          <a:p>
            <a:pPr marR="0" lvl="0" eaLnBrk="1" hangingPunct="1">
              <a:lnSpc>
                <a:spcPct val="100000"/>
              </a:lnSpc>
              <a:spcBef>
                <a:spcPct val="20000"/>
              </a:spcBef>
              <a:spcAft>
                <a:spcPct val="0"/>
              </a:spcAft>
              <a:buClrTx/>
              <a:buSzTx/>
              <a:tabLst/>
            </a:pPr>
            <a:r>
              <a:rPr lang="en-US" altLang="en-US" sz="2800" dirty="0">
                <a:latin typeface="+mn-lt"/>
              </a:rPr>
              <a:t>int num=2147483647; </a:t>
            </a:r>
          </a:p>
          <a:p>
            <a:pPr marR="0" lvl="0" eaLnBrk="1" hangingPunct="1">
              <a:lnSpc>
                <a:spcPct val="100000"/>
              </a:lnSpc>
              <a:spcBef>
                <a:spcPct val="20000"/>
              </a:spcBef>
              <a:spcAft>
                <a:spcPct val="0"/>
              </a:spcAft>
              <a:buClrTx/>
              <a:buSzTx/>
              <a:tabLst/>
            </a:pPr>
            <a:r>
              <a:rPr lang="en-US" altLang="en-US" sz="2800" dirty="0">
                <a:latin typeface="+mn-lt"/>
              </a:rPr>
              <a:t>At this point first 2147483647 will be converted into its binary form which is equal to:</a:t>
            </a:r>
            <a:br>
              <a:rPr lang="en-US" altLang="en-US" sz="2800" dirty="0">
                <a:latin typeface="+mn-lt"/>
              </a:rPr>
            </a:br>
            <a:r>
              <a:rPr lang="en-US" altLang="en-US" sz="2800" dirty="0">
                <a:latin typeface="+mn-lt"/>
              </a:rPr>
              <a:t>1111111111111111111111111111111.</a:t>
            </a:r>
          </a:p>
          <a:p>
            <a:pPr marR="0" lvl="0" eaLnBrk="1" hangingPunct="1">
              <a:lnSpc>
                <a:spcPct val="100000"/>
              </a:lnSpc>
              <a:spcBef>
                <a:spcPct val="20000"/>
              </a:spcBef>
              <a:spcAft>
                <a:spcPct val="0"/>
              </a:spcAft>
              <a:buClrTx/>
              <a:buSzTx/>
              <a:tabLst/>
            </a:pPr>
            <a:r>
              <a:rPr lang="en-US" altLang="en-US" sz="2800" dirty="0">
                <a:latin typeface="+mn-lt"/>
              </a:rPr>
              <a:t>1111111111111111111111111111111 is a 31 digit binary number which will be assigned to variable num’s right most 31 bits and the 32nd bit will have a zero(0) as the number being assigned to variable num is a positive number. If we try to store any number greater than 2147483647 into an ‘int’ type variable then we will lose information.</a:t>
            </a:r>
          </a:p>
        </p:txBody>
      </p:sp>
    </p:spTree>
    <p:extLst>
      <p:ext uri="{BB962C8B-B14F-4D97-AF65-F5344CB8AC3E}">
        <p14:creationId xmlns:p14="http://schemas.microsoft.com/office/powerpoint/2010/main" val="497403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3539-EE84-4C4A-987F-61800E66CB04}"/>
              </a:ext>
            </a:extLst>
          </p:cNvPr>
          <p:cNvSpPr>
            <a:spLocks noGrp="1"/>
          </p:cNvSpPr>
          <p:nvPr>
            <p:ph type="title"/>
          </p:nvPr>
        </p:nvSpPr>
        <p:spPr/>
        <p:txBody>
          <a:bodyPr>
            <a:normAutofit/>
          </a:bodyPr>
          <a:lstStyle/>
          <a:p>
            <a:pPr fontAlgn="base"/>
            <a:r>
              <a:rPr lang="en-IN" b="1" dirty="0"/>
              <a:t>Floating Point Types:</a:t>
            </a:r>
            <a:endParaRPr lang="en-IN" dirty="0"/>
          </a:p>
        </p:txBody>
      </p:sp>
      <p:sp>
        <p:nvSpPr>
          <p:cNvPr id="3" name="Content Placeholder 2">
            <a:extLst>
              <a:ext uri="{FF2B5EF4-FFF2-40B4-BE49-F238E27FC236}">
                <a16:creationId xmlns:a16="http://schemas.microsoft.com/office/drawing/2014/main" id="{81ABFC65-4694-4576-8AF7-1D9AD839CE39}"/>
              </a:ext>
            </a:extLst>
          </p:cNvPr>
          <p:cNvSpPr>
            <a:spLocks noGrp="1"/>
          </p:cNvSpPr>
          <p:nvPr>
            <p:ph idx="1"/>
          </p:nvPr>
        </p:nvSpPr>
        <p:spPr/>
        <p:txBody>
          <a:bodyPr/>
          <a:lstStyle/>
          <a:p>
            <a:r>
              <a:rPr lang="en-US" dirty="0"/>
              <a:t>Data type ‘float’ used to stores real numbers in 32 bits with up to 6 decimal points precision. </a:t>
            </a:r>
          </a:p>
          <a:p>
            <a:r>
              <a:rPr lang="en-US" dirty="0"/>
              <a:t>The double type also similar to float stores in 64 bits with more accurate precision up to 14 decimals and Long double further extends the precision using 80 bits and 19 decimal places.</a:t>
            </a:r>
            <a:endParaRPr lang="en-IN" dirty="0"/>
          </a:p>
        </p:txBody>
      </p:sp>
      <p:sp>
        <p:nvSpPr>
          <p:cNvPr id="4" name="Slide Number Placeholder 3">
            <a:extLst>
              <a:ext uri="{FF2B5EF4-FFF2-40B4-BE49-F238E27FC236}">
                <a16:creationId xmlns:a16="http://schemas.microsoft.com/office/drawing/2014/main" id="{17DFD183-E83F-4BEB-8D55-8D0F2D5F59ED}"/>
              </a:ext>
            </a:extLst>
          </p:cNvPr>
          <p:cNvSpPr>
            <a:spLocks noGrp="1"/>
          </p:cNvSpPr>
          <p:nvPr>
            <p:ph type="sldNum" sz="quarter" idx="12"/>
          </p:nvPr>
        </p:nvSpPr>
        <p:spPr/>
        <p:txBody>
          <a:bodyPr/>
          <a:lstStyle/>
          <a:p>
            <a:fld id="{D625633F-2075-4155-A29E-DBCD278002AD}" type="slidenum">
              <a:rPr lang="en-GB" smtClean="0"/>
              <a:pPr/>
              <a:t>53</a:t>
            </a:fld>
            <a:endParaRPr lang="en-GB"/>
          </a:p>
        </p:txBody>
      </p:sp>
      <p:pic>
        <p:nvPicPr>
          <p:cNvPr id="6" name="Picture 5">
            <a:extLst>
              <a:ext uri="{FF2B5EF4-FFF2-40B4-BE49-F238E27FC236}">
                <a16:creationId xmlns:a16="http://schemas.microsoft.com/office/drawing/2014/main" id="{32CBB8DD-A93D-448E-89D2-68F2E86641BA}"/>
              </a:ext>
            </a:extLst>
          </p:cNvPr>
          <p:cNvPicPr>
            <a:picLocks noChangeAspect="1"/>
          </p:cNvPicPr>
          <p:nvPr/>
        </p:nvPicPr>
        <p:blipFill>
          <a:blip r:embed="rId2"/>
          <a:stretch>
            <a:fillRect/>
          </a:stretch>
        </p:blipFill>
        <p:spPr>
          <a:xfrm>
            <a:off x="2127951" y="4401878"/>
            <a:ext cx="8467725" cy="1724287"/>
          </a:xfrm>
          <a:prstGeom prst="rect">
            <a:avLst/>
          </a:prstGeom>
        </p:spPr>
      </p:pic>
    </p:spTree>
    <p:extLst>
      <p:ext uri="{BB962C8B-B14F-4D97-AF65-F5344CB8AC3E}">
        <p14:creationId xmlns:p14="http://schemas.microsoft.com/office/powerpoint/2010/main" val="1344188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757B-2B1D-4A76-9DB9-A8B642B2B2EE}"/>
              </a:ext>
            </a:extLst>
          </p:cNvPr>
          <p:cNvSpPr>
            <a:spLocks noGrp="1"/>
          </p:cNvSpPr>
          <p:nvPr>
            <p:ph type="title"/>
          </p:nvPr>
        </p:nvSpPr>
        <p:spPr/>
        <p:txBody>
          <a:bodyPr>
            <a:normAutofit/>
          </a:bodyPr>
          <a:lstStyle/>
          <a:p>
            <a:pPr fontAlgn="base"/>
            <a:r>
              <a:rPr lang="en-US" dirty="0"/>
              <a:t>Little and Big Endian</a:t>
            </a:r>
            <a:endParaRPr lang="en-IN" dirty="0"/>
          </a:p>
        </p:txBody>
      </p:sp>
      <p:sp>
        <p:nvSpPr>
          <p:cNvPr id="3" name="Content Placeholder 2">
            <a:extLst>
              <a:ext uri="{FF2B5EF4-FFF2-40B4-BE49-F238E27FC236}">
                <a16:creationId xmlns:a16="http://schemas.microsoft.com/office/drawing/2014/main" id="{4A1F2895-5662-4FC3-9BB9-48E6B6EFB730}"/>
              </a:ext>
            </a:extLst>
          </p:cNvPr>
          <p:cNvSpPr>
            <a:spLocks noGrp="1"/>
          </p:cNvSpPr>
          <p:nvPr>
            <p:ph idx="1"/>
          </p:nvPr>
        </p:nvSpPr>
        <p:spPr>
          <a:xfrm>
            <a:off x="609600" y="1417638"/>
            <a:ext cx="10972800" cy="3356597"/>
          </a:xfrm>
        </p:spPr>
        <p:txBody>
          <a:bodyPr>
            <a:normAutofit/>
          </a:bodyPr>
          <a:lstStyle/>
          <a:p>
            <a:r>
              <a:rPr lang="en-US" sz="2400" dirty="0"/>
              <a:t>Little and big endian are two ways of storing multibyte data-types ( int, float, </a:t>
            </a:r>
            <a:r>
              <a:rPr lang="en-US" sz="2400" dirty="0" err="1"/>
              <a:t>etc</a:t>
            </a:r>
            <a:r>
              <a:rPr lang="en-US" sz="2400" dirty="0"/>
              <a:t>). </a:t>
            </a:r>
          </a:p>
          <a:p>
            <a:r>
              <a:rPr lang="en-US" sz="2400" dirty="0"/>
              <a:t>In little endian machines, last byte of binary representation of the multibyte data-type is stored first. </a:t>
            </a:r>
          </a:p>
          <a:p>
            <a:r>
              <a:rPr lang="en-US" sz="2400" dirty="0"/>
              <a:t>On the other hand, in big endian machines, first byte of binary representation of the multibyte data-type is stored first.</a:t>
            </a:r>
          </a:p>
          <a:p>
            <a:r>
              <a:rPr lang="en-US" sz="2400" dirty="0"/>
              <a:t>Suppose integer is stored as 4 bytes then a variable x with value 0x01234567 will be stored as following.</a:t>
            </a:r>
            <a:endParaRPr lang="en-IN" sz="2400" dirty="0"/>
          </a:p>
        </p:txBody>
      </p:sp>
      <p:sp>
        <p:nvSpPr>
          <p:cNvPr id="4" name="Slide Number Placeholder 3">
            <a:extLst>
              <a:ext uri="{FF2B5EF4-FFF2-40B4-BE49-F238E27FC236}">
                <a16:creationId xmlns:a16="http://schemas.microsoft.com/office/drawing/2014/main" id="{0BE07948-38A7-4871-9EF3-FB5FF6E032A7}"/>
              </a:ext>
            </a:extLst>
          </p:cNvPr>
          <p:cNvSpPr>
            <a:spLocks noGrp="1"/>
          </p:cNvSpPr>
          <p:nvPr>
            <p:ph type="sldNum" sz="quarter" idx="12"/>
          </p:nvPr>
        </p:nvSpPr>
        <p:spPr/>
        <p:txBody>
          <a:bodyPr/>
          <a:lstStyle/>
          <a:p>
            <a:fld id="{D625633F-2075-4155-A29E-DBCD278002AD}" type="slidenum">
              <a:rPr lang="en-GB" smtClean="0"/>
              <a:pPr/>
              <a:t>54</a:t>
            </a:fld>
            <a:endParaRPr lang="en-GB"/>
          </a:p>
        </p:txBody>
      </p:sp>
      <p:pic>
        <p:nvPicPr>
          <p:cNvPr id="6" name="Picture 2">
            <a:extLst>
              <a:ext uri="{FF2B5EF4-FFF2-40B4-BE49-F238E27FC236}">
                <a16:creationId xmlns:a16="http://schemas.microsoft.com/office/drawing/2014/main" id="{A912FB89-2F92-40B4-AD87-24AFD74E3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229" y="3983445"/>
            <a:ext cx="6048153" cy="265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067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err="1"/>
              <a:t>printf</a:t>
            </a:r>
            <a:r>
              <a:rPr lang="en-US" b="1" dirty="0"/>
              <a:t> ()</a:t>
            </a:r>
          </a:p>
        </p:txBody>
      </p:sp>
      <p:sp>
        <p:nvSpPr>
          <p:cNvPr id="3" name="Content Placeholder 2"/>
          <p:cNvSpPr>
            <a:spLocks noGrp="1"/>
          </p:cNvSpPr>
          <p:nvPr>
            <p:ph idx="1"/>
          </p:nvPr>
        </p:nvSpPr>
        <p:spPr>
          <a:xfrm>
            <a:off x="204953" y="1277008"/>
            <a:ext cx="11729544" cy="5360276"/>
          </a:xfrm>
        </p:spPr>
        <p:txBody>
          <a:bodyPr>
            <a:normAutofit fontScale="85000" lnSpcReduction="10000"/>
          </a:bodyPr>
          <a:lstStyle/>
          <a:p>
            <a:pPr algn="just"/>
            <a:r>
              <a:rPr lang="en-US" dirty="0" err="1"/>
              <a:t>printf</a:t>
            </a:r>
            <a:r>
              <a:rPr lang="en-US" dirty="0"/>
              <a:t>() stands for </a:t>
            </a:r>
            <a:r>
              <a:rPr lang="en-US" b="1" dirty="0"/>
              <a:t>print formatted</a:t>
            </a:r>
            <a:r>
              <a:rPr lang="en-US" dirty="0"/>
              <a:t> string.</a:t>
            </a:r>
          </a:p>
          <a:p>
            <a:pPr algn="just"/>
            <a:r>
              <a:rPr lang="en-US" dirty="0" err="1"/>
              <a:t>printf</a:t>
            </a:r>
            <a:r>
              <a:rPr lang="en-US" dirty="0"/>
              <a:t> is a predefined function in "</a:t>
            </a:r>
            <a:r>
              <a:rPr lang="en-US" dirty="0" err="1"/>
              <a:t>stdio.h</a:t>
            </a:r>
            <a:r>
              <a:rPr lang="en-US" dirty="0"/>
              <a:t>" header file, by using this function, we can print the data or user defined message on console or monitor.</a:t>
            </a:r>
          </a:p>
          <a:p>
            <a:r>
              <a:rPr lang="en-US" b="1" dirty="0"/>
              <a:t>Syntax</a:t>
            </a:r>
          </a:p>
          <a:p>
            <a:r>
              <a:rPr lang="en-US" dirty="0" err="1"/>
              <a:t>printf</a:t>
            </a:r>
            <a:r>
              <a:rPr lang="en-US" dirty="0"/>
              <a:t>("user defined message");</a:t>
            </a:r>
          </a:p>
          <a:p>
            <a:r>
              <a:rPr lang="en-US" b="1" dirty="0"/>
              <a:t>Syntax</a:t>
            </a:r>
          </a:p>
          <a:p>
            <a:r>
              <a:rPr lang="en-US" dirty="0" err="1"/>
              <a:t>printf</a:t>
            </a:r>
            <a:r>
              <a:rPr lang="en-US" dirty="0"/>
              <a:t>("Format specifers",value1,value2,..);</a:t>
            </a:r>
          </a:p>
          <a:p>
            <a:r>
              <a:rPr lang="en-US" dirty="0"/>
              <a:t>Example:</a:t>
            </a:r>
          </a:p>
          <a:p>
            <a:pPr marL="0" indent="0">
              <a:buNone/>
            </a:pPr>
            <a:r>
              <a:rPr lang="en-US" dirty="0"/>
              <a:t>	</a:t>
            </a:r>
            <a:r>
              <a:rPr lang="en-US" dirty="0" err="1"/>
              <a:t>int</a:t>
            </a:r>
            <a:r>
              <a:rPr lang="en-US" dirty="0"/>
              <a:t> a=10;</a:t>
            </a:r>
          </a:p>
          <a:p>
            <a:pPr marL="346075" indent="0">
              <a:buNone/>
            </a:pPr>
            <a:r>
              <a:rPr lang="en-US" dirty="0"/>
              <a:t>	</a:t>
            </a:r>
            <a:r>
              <a:rPr lang="en-US" dirty="0" err="1"/>
              <a:t>printf</a:t>
            </a:r>
            <a:r>
              <a:rPr lang="en-US" dirty="0"/>
              <a:t>(“%d”, a);</a:t>
            </a:r>
          </a:p>
          <a:p>
            <a:pPr marL="0" indent="0">
              <a:buNone/>
            </a:pPr>
            <a:endParaRPr lang="en-US" dirty="0"/>
          </a:p>
          <a:p>
            <a:r>
              <a:rPr lang="en-US" b="1" dirty="0"/>
              <a:t>Note- %%     Outputs a percent sign.</a:t>
            </a:r>
          </a:p>
          <a:p>
            <a:pPr algn="just"/>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55</a:t>
            </a:fld>
            <a:endParaRPr lang="en-GB" dirty="0"/>
          </a:p>
        </p:txBody>
      </p:sp>
    </p:spTree>
    <p:extLst>
      <p:ext uri="{BB962C8B-B14F-4D97-AF65-F5344CB8AC3E}">
        <p14:creationId xmlns:p14="http://schemas.microsoft.com/office/powerpoint/2010/main" val="505166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74638"/>
            <a:ext cx="10972800" cy="671293"/>
          </a:xfrm>
        </p:spPr>
        <p:txBody>
          <a:bodyPr>
            <a:normAutofit/>
          </a:bodyPr>
          <a:lstStyle/>
          <a:p>
            <a:r>
              <a:rPr lang="en-US" altLang="en-US" sz="3600" b="1" dirty="0"/>
              <a:t>Mixing Literal Text and Variables Values </a:t>
            </a:r>
          </a:p>
        </p:txBody>
      </p:sp>
      <p:sp>
        <p:nvSpPr>
          <p:cNvPr id="43011" name="Rectangle 3"/>
          <p:cNvSpPr>
            <a:spLocks noGrp="1" noChangeArrowheads="1"/>
          </p:cNvSpPr>
          <p:nvPr>
            <p:ph type="body" idx="1"/>
          </p:nvPr>
        </p:nvSpPr>
        <p:spPr>
          <a:xfrm>
            <a:off x="0" y="1295400"/>
            <a:ext cx="12149667" cy="5334000"/>
          </a:xfrm>
        </p:spPr>
        <p:txBody>
          <a:bodyPr>
            <a:normAutofit fontScale="92500" lnSpcReduction="20000"/>
          </a:bodyPr>
          <a:lstStyle/>
          <a:p>
            <a:pPr algn="just"/>
            <a:r>
              <a:rPr lang="en-US" altLang="en-US" dirty="0"/>
              <a:t>We now know that we can output a string literal:</a:t>
            </a:r>
          </a:p>
          <a:p>
            <a:pPr algn="just">
              <a:buFont typeface="Wingdings" pitchFamily="2" charset="2"/>
              <a:buNone/>
            </a:pPr>
            <a:r>
              <a:rPr lang="en-US" altLang="en-US" sz="2000" dirty="0">
                <a:latin typeface="Courier New" pitchFamily="49" charset="0"/>
              </a:rPr>
              <a:t>    </a:t>
            </a:r>
            <a:r>
              <a:rPr lang="en-US" altLang="en-US" sz="2000" dirty="0" err="1">
                <a:latin typeface="Courier New" pitchFamily="49" charset="0"/>
              </a:rPr>
              <a:t>printf</a:t>
            </a:r>
            <a:r>
              <a:rPr lang="en-US" altLang="en-US" sz="2000" dirty="0">
                <a:latin typeface="Courier New" pitchFamily="49" charset="0"/>
              </a:rPr>
              <a:t>("This will be the output \n");</a:t>
            </a:r>
          </a:p>
          <a:p>
            <a:pPr algn="just">
              <a:buFont typeface="Wingdings" pitchFamily="2" charset="2"/>
              <a:buNone/>
            </a:pPr>
            <a:endParaRPr lang="en-US" altLang="en-US" sz="2000" dirty="0"/>
          </a:p>
          <a:p>
            <a:pPr algn="just"/>
            <a:r>
              <a:rPr lang="en-US" altLang="en-US" dirty="0"/>
              <a:t>We also know that we can output the value of a variable:</a:t>
            </a:r>
          </a:p>
          <a:p>
            <a:pPr algn="just">
              <a:buFont typeface="Wingdings" pitchFamily="2" charset="2"/>
              <a:buNone/>
            </a:pPr>
            <a:r>
              <a:rPr lang="en-US" altLang="en-US" sz="2000" dirty="0">
                <a:latin typeface="Courier New" pitchFamily="49" charset="0"/>
              </a:rPr>
              <a:t>    </a:t>
            </a:r>
            <a:r>
              <a:rPr lang="en-US" altLang="en-US" sz="2000" dirty="0" err="1">
                <a:latin typeface="Courier New" pitchFamily="49" charset="0"/>
              </a:rPr>
              <a:t>printf</a:t>
            </a:r>
            <a:r>
              <a:rPr lang="en-US" altLang="en-US" sz="2000" dirty="0">
                <a:latin typeface="Courier New" pitchFamily="49" charset="0"/>
              </a:rPr>
              <a:t>("%d", distance);</a:t>
            </a:r>
          </a:p>
          <a:p>
            <a:pPr algn="just">
              <a:buFont typeface="Wingdings" pitchFamily="2" charset="2"/>
              <a:buNone/>
            </a:pPr>
            <a:endParaRPr lang="en-US" altLang="en-US" sz="2000" dirty="0">
              <a:latin typeface="Courier New" pitchFamily="49" charset="0"/>
            </a:endParaRPr>
          </a:p>
          <a:p>
            <a:pPr lvl="0" algn="just"/>
            <a:r>
              <a:rPr lang="en-US" altLang="en-US" dirty="0">
                <a:solidFill>
                  <a:prstClr val="black"/>
                </a:solidFill>
              </a:rPr>
              <a:t>We can output the values of multiple variables in a single </a:t>
            </a:r>
            <a:r>
              <a:rPr lang="en-US" altLang="en-US" dirty="0" err="1">
                <a:solidFill>
                  <a:prstClr val="black"/>
                </a:solidFill>
              </a:rPr>
              <a:t>printf</a:t>
            </a:r>
            <a:r>
              <a:rPr lang="en-US" altLang="en-US" dirty="0">
                <a:solidFill>
                  <a:prstClr val="black"/>
                </a:solidFill>
              </a:rPr>
              <a:t>():</a:t>
            </a:r>
          </a:p>
          <a:p>
            <a:pPr marL="568325" lvl="0" indent="0" algn="just">
              <a:buNone/>
            </a:pPr>
            <a:r>
              <a:rPr lang="en-US" altLang="en-US" sz="2000" dirty="0">
                <a:solidFill>
                  <a:prstClr val="black"/>
                </a:solidFill>
                <a:latin typeface="Courier New" pitchFamily="49" charset="0"/>
              </a:rPr>
              <a:t> </a:t>
            </a:r>
            <a:r>
              <a:rPr lang="en-US" altLang="en-US" sz="2000" dirty="0" err="1">
                <a:solidFill>
                  <a:prstClr val="black"/>
                </a:solidFill>
                <a:latin typeface="Courier New" pitchFamily="49" charset="0"/>
              </a:rPr>
              <a:t>printf</a:t>
            </a:r>
            <a:r>
              <a:rPr lang="en-US" altLang="en-US" sz="2000" dirty="0">
                <a:solidFill>
                  <a:prstClr val="black"/>
                </a:solidFill>
                <a:latin typeface="Courier New" pitchFamily="49" charset="0"/>
              </a:rPr>
              <a:t>("%d %f", distance, time);</a:t>
            </a:r>
            <a:endParaRPr lang="en-US" altLang="en-US" sz="2000" dirty="0">
              <a:latin typeface="Courier New" pitchFamily="49" charset="0"/>
            </a:endParaRPr>
          </a:p>
          <a:p>
            <a:pPr algn="just">
              <a:buFont typeface="Wingdings" pitchFamily="2" charset="2"/>
              <a:buNone/>
            </a:pPr>
            <a:endParaRPr lang="en-US" altLang="en-US" sz="2000" dirty="0"/>
          </a:p>
          <a:p>
            <a:pPr algn="just"/>
            <a:r>
              <a:rPr lang="en-US" altLang="en-US" dirty="0"/>
              <a:t>Not surprisingly, we can </a:t>
            </a:r>
            <a:r>
              <a:rPr lang="en-US" altLang="en-US" b="1" u="sng" dirty="0"/>
              <a:t>mix and match</a:t>
            </a:r>
            <a:r>
              <a:rPr lang="en-US" altLang="en-US" dirty="0"/>
              <a:t> the two:</a:t>
            </a:r>
          </a:p>
          <a:p>
            <a:pPr algn="just">
              <a:lnSpc>
                <a:spcPct val="80000"/>
              </a:lnSpc>
              <a:buFont typeface="Wingdings" pitchFamily="2" charset="2"/>
              <a:buNone/>
            </a:pPr>
            <a:r>
              <a:rPr lang="en-US" altLang="en-US" dirty="0">
                <a:latin typeface="Courier New" pitchFamily="49" charset="0"/>
              </a:rPr>
              <a:t>   </a:t>
            </a:r>
            <a:r>
              <a:rPr lang="en-US" altLang="en-US" sz="2000" dirty="0" err="1">
                <a:latin typeface="Courier New" pitchFamily="49" charset="0"/>
              </a:rPr>
              <a:t>printf</a:t>
            </a:r>
            <a:r>
              <a:rPr lang="en-US" altLang="en-US" sz="2000" dirty="0">
                <a:latin typeface="Courier New" pitchFamily="49" charset="0"/>
              </a:rPr>
              <a:t>(“You are %d miles away\n", distance);</a:t>
            </a:r>
          </a:p>
          <a:p>
            <a:pPr algn="just">
              <a:lnSpc>
                <a:spcPct val="80000"/>
              </a:lnSpc>
              <a:buFont typeface="Wingdings" pitchFamily="2" charset="2"/>
              <a:buNone/>
            </a:pPr>
            <a:endParaRPr lang="en-US" altLang="en-US" sz="2000" dirty="0">
              <a:latin typeface="Courier New" pitchFamily="49" charset="0"/>
            </a:endParaRPr>
          </a:p>
          <a:p>
            <a:pPr algn="just"/>
            <a:r>
              <a:rPr lang="en-US" altLang="en-US" dirty="0"/>
              <a:t>We can even mix and match while outputting the values of multiple variables of various data types:</a:t>
            </a:r>
          </a:p>
          <a:p>
            <a:pPr algn="just">
              <a:buFont typeface="Wingdings" pitchFamily="2" charset="2"/>
              <a:buNone/>
            </a:pPr>
            <a:r>
              <a:rPr lang="en-US" altLang="en-US" sz="2000" dirty="0">
                <a:latin typeface="Courier New" pitchFamily="49" charset="0"/>
              </a:rPr>
              <a:t>    </a:t>
            </a:r>
            <a:r>
              <a:rPr lang="en-US" altLang="en-US" sz="2000" dirty="0" err="1">
                <a:latin typeface="Courier New" pitchFamily="49" charset="0"/>
              </a:rPr>
              <a:t>printf</a:t>
            </a:r>
            <a:r>
              <a:rPr lang="en-US" altLang="en-US" sz="2000" dirty="0">
                <a:latin typeface="Courier New" pitchFamily="49" charset="0"/>
              </a:rPr>
              <a:t>("The %d distance remaining. It will take %f time\n“, distance, time);</a:t>
            </a:r>
          </a:p>
        </p:txBody>
      </p:sp>
    </p:spTree>
    <p:custDataLst>
      <p:tags r:id="rId1"/>
    </p:custDataLst>
    <p:extLst>
      <p:ext uri="{BB962C8B-B14F-4D97-AF65-F5344CB8AC3E}">
        <p14:creationId xmlns:p14="http://schemas.microsoft.com/office/powerpoint/2010/main" val="331705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20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20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fade">
                                      <p:cBhvr>
                                        <p:cTn id="17" dur="2000"/>
                                        <p:tgtEl>
                                          <p:spTgt spid="430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11">
                                            <p:txEl>
                                              <p:pRg st="4" end="4"/>
                                            </p:txEl>
                                          </p:spTgt>
                                        </p:tgtEl>
                                        <p:attrNameLst>
                                          <p:attrName>style.visibility</p:attrName>
                                        </p:attrNameLst>
                                      </p:cBhvr>
                                      <p:to>
                                        <p:strVal val="visible"/>
                                      </p:to>
                                    </p:set>
                                    <p:animEffect transition="in" filter="fade">
                                      <p:cBhvr>
                                        <p:cTn id="22" dur="2000"/>
                                        <p:tgtEl>
                                          <p:spTgt spid="43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animEffect transition="in" filter="fade">
                                      <p:cBhvr>
                                        <p:cTn id="27" dur="2000"/>
                                        <p:tgtEl>
                                          <p:spTgt spid="430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011">
                                            <p:txEl>
                                              <p:pRg st="7" end="7"/>
                                            </p:txEl>
                                          </p:spTgt>
                                        </p:tgtEl>
                                        <p:attrNameLst>
                                          <p:attrName>style.visibility</p:attrName>
                                        </p:attrNameLst>
                                      </p:cBhvr>
                                      <p:to>
                                        <p:strVal val="visible"/>
                                      </p:to>
                                    </p:set>
                                    <p:animEffect transition="in" filter="fade">
                                      <p:cBhvr>
                                        <p:cTn id="32" dur="2000"/>
                                        <p:tgtEl>
                                          <p:spTgt spid="4301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011">
                                            <p:txEl>
                                              <p:pRg st="9" end="9"/>
                                            </p:txEl>
                                          </p:spTgt>
                                        </p:tgtEl>
                                        <p:attrNameLst>
                                          <p:attrName>style.visibility</p:attrName>
                                        </p:attrNameLst>
                                      </p:cBhvr>
                                      <p:to>
                                        <p:strVal val="visible"/>
                                      </p:to>
                                    </p:set>
                                    <p:animEffect transition="in" filter="fade">
                                      <p:cBhvr>
                                        <p:cTn id="37" dur="2000"/>
                                        <p:tgtEl>
                                          <p:spTgt spid="4301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011">
                                            <p:txEl>
                                              <p:pRg st="10" end="10"/>
                                            </p:txEl>
                                          </p:spTgt>
                                        </p:tgtEl>
                                        <p:attrNameLst>
                                          <p:attrName>style.visibility</p:attrName>
                                        </p:attrNameLst>
                                      </p:cBhvr>
                                      <p:to>
                                        <p:strVal val="visible"/>
                                      </p:to>
                                    </p:set>
                                    <p:animEffect transition="in" filter="fade">
                                      <p:cBhvr>
                                        <p:cTn id="42" dur="2000"/>
                                        <p:tgtEl>
                                          <p:spTgt spid="43011">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011">
                                            <p:txEl>
                                              <p:pRg st="12" end="12"/>
                                            </p:txEl>
                                          </p:spTgt>
                                        </p:tgtEl>
                                        <p:attrNameLst>
                                          <p:attrName>style.visibility</p:attrName>
                                        </p:attrNameLst>
                                      </p:cBhvr>
                                      <p:to>
                                        <p:strVal val="visible"/>
                                      </p:to>
                                    </p:set>
                                    <p:animEffect transition="in" filter="fade">
                                      <p:cBhvr>
                                        <p:cTn id="47" dur="2000"/>
                                        <p:tgtEl>
                                          <p:spTgt spid="43011">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011">
                                            <p:txEl>
                                              <p:pRg st="13" end="13"/>
                                            </p:txEl>
                                          </p:spTgt>
                                        </p:tgtEl>
                                        <p:attrNameLst>
                                          <p:attrName>style.visibility</p:attrName>
                                        </p:attrNameLst>
                                      </p:cBhvr>
                                      <p:to>
                                        <p:strVal val="visible"/>
                                      </p:to>
                                    </p:set>
                                    <p:animEffect transition="in" filter="fade">
                                      <p:cBhvr>
                                        <p:cTn id="52" dur="2000"/>
                                        <p:tgtEl>
                                          <p:spTgt spid="430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F520-626B-4FA9-9683-2980334E52BB}"/>
              </a:ext>
            </a:extLst>
          </p:cNvPr>
          <p:cNvSpPr>
            <a:spLocks noGrp="1"/>
          </p:cNvSpPr>
          <p:nvPr>
            <p:ph type="title"/>
          </p:nvPr>
        </p:nvSpPr>
        <p:spPr/>
        <p:txBody>
          <a:bodyPr>
            <a:normAutofit/>
          </a:bodyPr>
          <a:lstStyle/>
          <a:p>
            <a:r>
              <a:rPr lang="en-IN" dirty="0" err="1"/>
              <a:t>printf</a:t>
            </a:r>
            <a:r>
              <a:rPr lang="en-IN" dirty="0"/>
              <a:t>, </a:t>
            </a:r>
            <a:r>
              <a:rPr lang="en-IN" dirty="0" err="1"/>
              <a:t>sprintf</a:t>
            </a:r>
            <a:r>
              <a:rPr lang="en-IN" dirty="0"/>
              <a:t> and </a:t>
            </a:r>
            <a:r>
              <a:rPr lang="en-IN" dirty="0" err="1"/>
              <a:t>fprintf</a:t>
            </a:r>
            <a:endParaRPr lang="en-IN" dirty="0"/>
          </a:p>
        </p:txBody>
      </p:sp>
      <p:sp>
        <p:nvSpPr>
          <p:cNvPr id="3" name="Content Placeholder 2">
            <a:extLst>
              <a:ext uri="{FF2B5EF4-FFF2-40B4-BE49-F238E27FC236}">
                <a16:creationId xmlns:a16="http://schemas.microsoft.com/office/drawing/2014/main" id="{4AC1CC54-7E6B-4206-840B-FEFCD6A971BD}"/>
              </a:ext>
            </a:extLst>
          </p:cNvPr>
          <p:cNvSpPr>
            <a:spLocks noGrp="1"/>
          </p:cNvSpPr>
          <p:nvPr>
            <p:ph idx="1"/>
          </p:nvPr>
        </p:nvSpPr>
        <p:spPr/>
        <p:txBody>
          <a:bodyPr>
            <a:normAutofit fontScale="85000" lnSpcReduction="10000"/>
          </a:bodyPr>
          <a:lstStyle/>
          <a:p>
            <a:pPr fontAlgn="base"/>
            <a:r>
              <a:rPr lang="en-IN" dirty="0" err="1">
                <a:latin typeface="Courier New" panose="02070309020205020404" pitchFamily="49" charset="0"/>
                <a:cs typeface="Courier New" panose="02070309020205020404" pitchFamily="49" charset="0"/>
              </a:rPr>
              <a:t>printf</a:t>
            </a:r>
            <a:r>
              <a:rPr lang="en-IN" dirty="0">
                <a:latin typeface="Courier New" panose="02070309020205020404" pitchFamily="49" charset="0"/>
                <a:cs typeface="Courier New" panose="02070309020205020404" pitchFamily="49" charset="0"/>
              </a:rPr>
              <a:t>(): </a:t>
            </a:r>
            <a:r>
              <a:rPr lang="en-US" dirty="0" err="1"/>
              <a:t>printf</a:t>
            </a:r>
            <a:r>
              <a:rPr lang="en-US" dirty="0"/>
              <a:t> function is used to print character stream of data on </a:t>
            </a:r>
            <a:r>
              <a:rPr lang="en-US" dirty="0" err="1"/>
              <a:t>stdout</a:t>
            </a:r>
            <a:r>
              <a:rPr lang="en-US" dirty="0"/>
              <a:t> console.</a:t>
            </a:r>
          </a:p>
          <a:p>
            <a:r>
              <a:rPr lang="en-US" dirty="0"/>
              <a:t>Syntax: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(const char* str, …)</a:t>
            </a:r>
          </a:p>
          <a:p>
            <a:pPr fontAlgn="base"/>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 </a:t>
            </a:r>
            <a:r>
              <a:rPr lang="en-US" dirty="0"/>
              <a:t>String print function instead of printing on console store it on char buffer which are specified in </a:t>
            </a:r>
            <a:r>
              <a:rPr lang="en-US" dirty="0" err="1"/>
              <a:t>sprintf</a:t>
            </a:r>
            <a:endParaRPr lang="en-US" dirty="0"/>
          </a:p>
          <a:p>
            <a:r>
              <a:rPr lang="en-US" dirty="0"/>
              <a:t>Syntax: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(char* str, const char *string,…)</a:t>
            </a:r>
          </a:p>
          <a:p>
            <a:r>
              <a:rPr lang="en-US" dirty="0" err="1">
                <a:latin typeface="Courier New" panose="02070309020205020404" pitchFamily="49" charset="0"/>
                <a:cs typeface="Courier New" panose="02070309020205020404" pitchFamily="49" charset="0"/>
              </a:rPr>
              <a:t>fprint</a:t>
            </a:r>
            <a:r>
              <a:rPr lang="en-US" dirty="0">
                <a:latin typeface="Courier New" panose="02070309020205020404" pitchFamily="49" charset="0"/>
                <a:cs typeface="Courier New" panose="02070309020205020404" pitchFamily="49" charset="0"/>
              </a:rPr>
              <a:t>():</a:t>
            </a:r>
            <a:r>
              <a:rPr lang="en-US" dirty="0" err="1"/>
              <a:t>fprintf</a:t>
            </a:r>
            <a:r>
              <a:rPr lang="en-US" dirty="0"/>
              <a:t> is used to print the string content in file but not on </a:t>
            </a:r>
            <a:r>
              <a:rPr lang="en-US" dirty="0" err="1"/>
              <a:t>stdout</a:t>
            </a:r>
            <a:r>
              <a:rPr lang="en-US" dirty="0"/>
              <a:t> console.</a:t>
            </a:r>
          </a:p>
          <a:p>
            <a:r>
              <a:rPr lang="en-US" dirty="0">
                <a:latin typeface="Courier New" panose="02070309020205020404" pitchFamily="49" charset="0"/>
                <a:cs typeface="Courier New" panose="02070309020205020404" pitchFamily="49" charset="0"/>
              </a:rPr>
              <a:t>Syntax: int </a:t>
            </a:r>
            <a:r>
              <a:rPr lang="en-US" dirty="0" err="1">
                <a:latin typeface="Courier New" panose="02070309020205020404" pitchFamily="49" charset="0"/>
                <a:cs typeface="Courier New" panose="02070309020205020404" pitchFamily="49" charset="0"/>
              </a:rPr>
              <a:t>fprintf</a:t>
            </a:r>
            <a:r>
              <a:rPr lang="en-US" dirty="0">
                <a:latin typeface="Courier New" panose="02070309020205020404" pitchFamily="49" charset="0"/>
                <a:cs typeface="Courier New" panose="02070309020205020404" pitchFamily="49" charset="0"/>
              </a:rPr>
              <a:t>(FILE* </a:t>
            </a:r>
            <a:r>
              <a:rPr lang="en-US" dirty="0" err="1">
                <a:latin typeface="Courier New" panose="02070309020205020404" pitchFamily="49" charset="0"/>
                <a:cs typeface="Courier New" panose="02070309020205020404" pitchFamily="49" charset="0"/>
              </a:rPr>
              <a:t>fptr</a:t>
            </a:r>
            <a:r>
              <a:rPr lang="en-US" dirty="0">
                <a:latin typeface="Courier New" panose="02070309020205020404" pitchFamily="49" charset="0"/>
                <a:cs typeface="Courier New" panose="02070309020205020404" pitchFamily="49" charset="0"/>
              </a:rPr>
              <a:t>, const char *str,…)</a:t>
            </a:r>
          </a:p>
        </p:txBody>
      </p:sp>
      <p:sp>
        <p:nvSpPr>
          <p:cNvPr id="4" name="Slide Number Placeholder 3">
            <a:extLst>
              <a:ext uri="{FF2B5EF4-FFF2-40B4-BE49-F238E27FC236}">
                <a16:creationId xmlns:a16="http://schemas.microsoft.com/office/drawing/2014/main" id="{9493F840-4CCE-4551-BA3C-CC32DFD12B2C}"/>
              </a:ext>
            </a:extLst>
          </p:cNvPr>
          <p:cNvSpPr>
            <a:spLocks noGrp="1"/>
          </p:cNvSpPr>
          <p:nvPr>
            <p:ph type="sldNum" sz="quarter" idx="12"/>
          </p:nvPr>
        </p:nvSpPr>
        <p:spPr/>
        <p:txBody>
          <a:bodyPr/>
          <a:lstStyle/>
          <a:p>
            <a:fld id="{D625633F-2075-4155-A29E-DBCD278002AD}" type="slidenum">
              <a:rPr lang="en-GB" smtClean="0"/>
              <a:pPr/>
              <a:t>57</a:t>
            </a:fld>
            <a:endParaRPr lang="en-GB"/>
          </a:p>
        </p:txBody>
      </p:sp>
    </p:spTree>
    <p:extLst>
      <p:ext uri="{BB962C8B-B14F-4D97-AF65-F5344CB8AC3E}">
        <p14:creationId xmlns:p14="http://schemas.microsoft.com/office/powerpoint/2010/main" val="56000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err="1"/>
              <a:t>scanf</a:t>
            </a:r>
            <a:r>
              <a:rPr lang="en-US" b="1" dirty="0"/>
              <a:t>()</a:t>
            </a:r>
          </a:p>
        </p:txBody>
      </p:sp>
      <p:sp>
        <p:nvSpPr>
          <p:cNvPr id="3" name="Content Placeholder 2"/>
          <p:cNvSpPr>
            <a:spLocks noGrp="1"/>
          </p:cNvSpPr>
          <p:nvPr>
            <p:ph idx="1"/>
          </p:nvPr>
        </p:nvSpPr>
        <p:spPr>
          <a:xfrm>
            <a:off x="236484" y="1024759"/>
            <a:ext cx="11729544" cy="5659819"/>
          </a:xfrm>
        </p:spPr>
        <p:txBody>
          <a:bodyPr>
            <a:normAutofit fontScale="85000" lnSpcReduction="20000"/>
          </a:bodyPr>
          <a:lstStyle/>
          <a:p>
            <a:pPr algn="just"/>
            <a:r>
              <a:rPr lang="en-US" dirty="0" err="1"/>
              <a:t>scanf</a:t>
            </a:r>
            <a:r>
              <a:rPr lang="en-US" dirty="0"/>
              <a:t>() stands for </a:t>
            </a:r>
            <a:r>
              <a:rPr lang="en-US" b="1" dirty="0"/>
              <a:t>scan formatted</a:t>
            </a:r>
            <a:r>
              <a:rPr lang="en-US" dirty="0"/>
              <a:t> string.</a:t>
            </a:r>
          </a:p>
          <a:p>
            <a:pPr algn="just"/>
            <a:r>
              <a:rPr lang="en-US" dirty="0" err="1"/>
              <a:t>scanf</a:t>
            </a:r>
            <a:r>
              <a:rPr lang="en-US" dirty="0"/>
              <a:t>() is a predefined function in "</a:t>
            </a:r>
            <a:r>
              <a:rPr lang="en-US" dirty="0" err="1"/>
              <a:t>stdio.h</a:t>
            </a:r>
            <a:r>
              <a:rPr lang="en-US" dirty="0"/>
              <a:t>" header file. </a:t>
            </a:r>
          </a:p>
          <a:p>
            <a:pPr algn="just"/>
            <a:r>
              <a:rPr lang="en-US" dirty="0"/>
              <a:t>It is used to read the input value from the keyword.</a:t>
            </a:r>
          </a:p>
          <a:p>
            <a:pPr algn="just"/>
            <a:r>
              <a:rPr lang="en-US" b="1" dirty="0"/>
              <a:t>Syntax</a:t>
            </a:r>
          </a:p>
          <a:p>
            <a:pPr algn="just"/>
            <a:r>
              <a:rPr lang="en-US" dirty="0" err="1"/>
              <a:t>scanf</a:t>
            </a:r>
            <a:r>
              <a:rPr lang="en-US" dirty="0"/>
              <a:t>("format specifiers",&amp;value1,&amp;value2,.....);</a:t>
            </a:r>
          </a:p>
          <a:p>
            <a:pPr algn="just"/>
            <a:endParaRPr lang="en-US" dirty="0"/>
          </a:p>
          <a:p>
            <a:pPr algn="just"/>
            <a:r>
              <a:rPr lang="en-US" dirty="0"/>
              <a:t>E.g.</a:t>
            </a:r>
          </a:p>
          <a:p>
            <a:pPr marL="393700" indent="0" algn="just">
              <a:buNone/>
            </a:pPr>
            <a:r>
              <a:rPr lang="en-US" dirty="0" err="1"/>
              <a:t>int</a:t>
            </a:r>
            <a:r>
              <a:rPr lang="en-US" dirty="0"/>
              <a:t> </a:t>
            </a:r>
            <a:r>
              <a:rPr lang="en-US" dirty="0" err="1"/>
              <a:t>var</a:t>
            </a:r>
            <a:r>
              <a:rPr lang="en-US" dirty="0"/>
              <a:t>;</a:t>
            </a:r>
          </a:p>
          <a:p>
            <a:pPr marL="393700" indent="0" algn="just">
              <a:buNone/>
            </a:pPr>
            <a:r>
              <a:rPr lang="en-US" dirty="0" err="1"/>
              <a:t>scanf</a:t>
            </a:r>
            <a:r>
              <a:rPr lang="en-US" dirty="0"/>
              <a:t>("%d",&amp;</a:t>
            </a:r>
            <a:r>
              <a:rPr lang="en-US" dirty="0" err="1"/>
              <a:t>var</a:t>
            </a:r>
            <a:r>
              <a:rPr lang="en-US" dirty="0"/>
              <a:t>);</a:t>
            </a:r>
          </a:p>
          <a:p>
            <a:pPr marL="346075" indent="-346075" algn="just"/>
            <a:r>
              <a:rPr lang="en-US" dirty="0"/>
              <a:t>The address-of operator (&amp;) preceding a variable i.e. &amp;</a:t>
            </a:r>
            <a:r>
              <a:rPr lang="en-US" dirty="0" err="1"/>
              <a:t>var</a:t>
            </a:r>
            <a:r>
              <a:rPr lang="en-US" dirty="0"/>
              <a:t> indicates the memory location of variable '</a:t>
            </a:r>
            <a:r>
              <a:rPr lang="en-US" dirty="0" err="1"/>
              <a:t>var</a:t>
            </a:r>
            <a:r>
              <a:rPr lang="en-US" dirty="0"/>
              <a:t>'. </a:t>
            </a:r>
          </a:p>
          <a:p>
            <a:pPr marL="0" indent="0" algn="just">
              <a:buNone/>
            </a:pPr>
            <a:endParaRPr lang="en-US" dirty="0"/>
          </a:p>
          <a:p>
            <a:pPr algn="just"/>
            <a:r>
              <a:rPr lang="en-US" sz="2800" i="1" dirty="0"/>
              <a:t>Note- For using I/O functionality, programmers must include </a:t>
            </a:r>
            <a:r>
              <a:rPr lang="en-US" sz="2800" i="1" dirty="0" err="1"/>
              <a:t>stdio</a:t>
            </a:r>
            <a:r>
              <a:rPr lang="en-US" sz="2800" i="1" dirty="0"/>
              <a:t> header-file within the program.</a:t>
            </a:r>
          </a:p>
          <a:p>
            <a:pPr algn="just"/>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58</a:t>
            </a:fld>
            <a:endParaRPr lang="en-GB" dirty="0"/>
          </a:p>
        </p:txBody>
      </p:sp>
    </p:spTree>
    <p:extLst>
      <p:ext uri="{BB962C8B-B14F-4D97-AF65-F5344CB8AC3E}">
        <p14:creationId xmlns:p14="http://schemas.microsoft.com/office/powerpoint/2010/main" val="577644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C66-D13B-4333-A4D0-AFA279F9C558}"/>
              </a:ext>
            </a:extLst>
          </p:cNvPr>
          <p:cNvSpPr>
            <a:spLocks noGrp="1"/>
          </p:cNvSpPr>
          <p:nvPr>
            <p:ph type="title"/>
          </p:nvPr>
        </p:nvSpPr>
        <p:spPr/>
        <p:txBody>
          <a:bodyPr>
            <a:normAutofit/>
          </a:bodyPr>
          <a:lstStyle/>
          <a:p>
            <a:r>
              <a:rPr lang="en-IN" dirty="0" err="1"/>
              <a:t>scanf</a:t>
            </a:r>
            <a:r>
              <a:rPr lang="en-IN" dirty="0"/>
              <a:t>() vs  gets()</a:t>
            </a:r>
          </a:p>
        </p:txBody>
      </p:sp>
      <p:pic>
        <p:nvPicPr>
          <p:cNvPr id="6" name="Content Placeholder 5">
            <a:extLst>
              <a:ext uri="{FF2B5EF4-FFF2-40B4-BE49-F238E27FC236}">
                <a16:creationId xmlns:a16="http://schemas.microsoft.com/office/drawing/2014/main" id="{72D8490E-BA20-4B7B-BEF0-FFE56D5184CD}"/>
              </a:ext>
            </a:extLst>
          </p:cNvPr>
          <p:cNvPicPr>
            <a:picLocks noGrp="1" noChangeAspect="1"/>
          </p:cNvPicPr>
          <p:nvPr>
            <p:ph idx="1"/>
          </p:nvPr>
        </p:nvPicPr>
        <p:blipFill>
          <a:blip r:embed="rId2"/>
          <a:stretch>
            <a:fillRect/>
          </a:stretch>
        </p:blipFill>
        <p:spPr>
          <a:xfrm>
            <a:off x="956930" y="1417638"/>
            <a:ext cx="10515600" cy="4938715"/>
          </a:xfrm>
        </p:spPr>
      </p:pic>
      <p:sp>
        <p:nvSpPr>
          <p:cNvPr id="4" name="Slide Number Placeholder 3">
            <a:extLst>
              <a:ext uri="{FF2B5EF4-FFF2-40B4-BE49-F238E27FC236}">
                <a16:creationId xmlns:a16="http://schemas.microsoft.com/office/drawing/2014/main" id="{F87D6EF7-BC33-45EE-926E-07F3FF0C68F2}"/>
              </a:ext>
            </a:extLst>
          </p:cNvPr>
          <p:cNvSpPr>
            <a:spLocks noGrp="1"/>
          </p:cNvSpPr>
          <p:nvPr>
            <p:ph type="sldNum" sz="quarter" idx="12"/>
          </p:nvPr>
        </p:nvSpPr>
        <p:spPr/>
        <p:txBody>
          <a:bodyPr/>
          <a:lstStyle/>
          <a:p>
            <a:fld id="{D625633F-2075-4155-A29E-DBCD278002AD}" type="slidenum">
              <a:rPr lang="en-GB" smtClean="0"/>
              <a:pPr/>
              <a:t>59</a:t>
            </a:fld>
            <a:endParaRPr lang="en-GB"/>
          </a:p>
        </p:txBody>
      </p:sp>
    </p:spTree>
    <p:extLst>
      <p:ext uri="{BB962C8B-B14F-4D97-AF65-F5344CB8AC3E}">
        <p14:creationId xmlns:p14="http://schemas.microsoft.com/office/powerpoint/2010/main" val="1501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What is Compiler in C?</a:t>
            </a:r>
          </a:p>
        </p:txBody>
      </p:sp>
      <p:sp>
        <p:nvSpPr>
          <p:cNvPr id="3" name="Content Placeholder 2"/>
          <p:cNvSpPr>
            <a:spLocks noGrp="1"/>
          </p:cNvSpPr>
          <p:nvPr>
            <p:ph idx="1"/>
          </p:nvPr>
        </p:nvSpPr>
        <p:spPr>
          <a:xfrm>
            <a:off x="204953" y="1277008"/>
            <a:ext cx="11729544" cy="5360276"/>
          </a:xfrm>
        </p:spPr>
        <p:txBody>
          <a:bodyPr>
            <a:normAutofit lnSpcReduction="10000"/>
          </a:bodyPr>
          <a:lstStyle/>
          <a:p>
            <a:pPr algn="just"/>
            <a:r>
              <a:rPr lang="en-US" dirty="0"/>
              <a:t>A compiler is a computer program that transforms human readable (programming language) source code into another computer language (binary) code.</a:t>
            </a:r>
          </a:p>
          <a:p>
            <a:pPr algn="just"/>
            <a:r>
              <a:rPr lang="en-US" dirty="0"/>
              <a:t>A compiler or interpreter is itself a computer program. </a:t>
            </a:r>
          </a:p>
          <a:p>
            <a:pPr algn="just"/>
            <a:r>
              <a:rPr lang="en-US" dirty="0"/>
              <a:t>It accepts a program written in a high-level language (e.g., C) as input, and generates a corresponding machine-language program as output. </a:t>
            </a:r>
          </a:p>
          <a:p>
            <a:pPr algn="just"/>
            <a:r>
              <a:rPr lang="en-US" dirty="0"/>
              <a:t>C compiler is a software application that transforms human readable C program code to machine readable code. </a:t>
            </a:r>
          </a:p>
          <a:p>
            <a:pPr algn="just"/>
            <a:r>
              <a:rPr lang="en-US" dirty="0"/>
              <a:t>The process of transforming the code from High Level Language to Machine Level Language is called “Compilation”. </a:t>
            </a:r>
          </a:p>
        </p:txBody>
      </p:sp>
      <p:sp>
        <p:nvSpPr>
          <p:cNvPr id="5" name="Slide Number Placeholder 4"/>
          <p:cNvSpPr>
            <a:spLocks noGrp="1"/>
          </p:cNvSpPr>
          <p:nvPr>
            <p:ph type="sldNum" sz="quarter" idx="12"/>
          </p:nvPr>
        </p:nvSpPr>
        <p:spPr/>
        <p:txBody>
          <a:bodyPr/>
          <a:lstStyle/>
          <a:p>
            <a:fld id="{D625633F-2075-4155-A29E-DBCD278002AD}" type="slidenum">
              <a:rPr lang="en-GB" smtClean="0"/>
              <a:pPr/>
              <a:t>6</a:t>
            </a:fld>
            <a:endParaRPr lang="en-GB"/>
          </a:p>
        </p:txBody>
      </p:sp>
    </p:spTree>
    <p:extLst>
      <p:ext uri="{BB962C8B-B14F-4D97-AF65-F5344CB8AC3E}">
        <p14:creationId xmlns:p14="http://schemas.microsoft.com/office/powerpoint/2010/main" val="3096858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042C-F260-4C51-9A7A-2E42E8CE43F6}"/>
              </a:ext>
            </a:extLst>
          </p:cNvPr>
          <p:cNvSpPr>
            <a:spLocks noGrp="1"/>
          </p:cNvSpPr>
          <p:nvPr>
            <p:ph type="title"/>
          </p:nvPr>
        </p:nvSpPr>
        <p:spPr/>
        <p:txBody>
          <a:bodyPr>
            <a:normAutofit/>
          </a:bodyPr>
          <a:lstStyle/>
          <a:p>
            <a:r>
              <a:rPr lang="en-US" dirty="0" err="1"/>
              <a:t>getc</a:t>
            </a:r>
            <a:r>
              <a:rPr lang="en-US" dirty="0"/>
              <a:t>(), </a:t>
            </a:r>
            <a:r>
              <a:rPr lang="en-US" dirty="0" err="1"/>
              <a:t>getchar</a:t>
            </a:r>
            <a:r>
              <a:rPr lang="en-US" dirty="0"/>
              <a:t>(), </a:t>
            </a:r>
            <a:r>
              <a:rPr lang="en-US" dirty="0" err="1"/>
              <a:t>getch</a:t>
            </a:r>
            <a:r>
              <a:rPr lang="en-US" dirty="0"/>
              <a:t>() and </a:t>
            </a:r>
            <a:r>
              <a:rPr lang="en-US" dirty="0" err="1"/>
              <a:t>getche</a:t>
            </a:r>
            <a:r>
              <a:rPr lang="en-US" dirty="0"/>
              <a:t>()</a:t>
            </a:r>
            <a:endParaRPr lang="en-IN" dirty="0"/>
          </a:p>
        </p:txBody>
      </p:sp>
      <p:sp>
        <p:nvSpPr>
          <p:cNvPr id="3" name="Content Placeholder 2">
            <a:extLst>
              <a:ext uri="{FF2B5EF4-FFF2-40B4-BE49-F238E27FC236}">
                <a16:creationId xmlns:a16="http://schemas.microsoft.com/office/drawing/2014/main" id="{29BC19A9-CFF8-407F-90B2-07064BA5FD69}"/>
              </a:ext>
            </a:extLst>
          </p:cNvPr>
          <p:cNvSpPr>
            <a:spLocks noGrp="1"/>
          </p:cNvSpPr>
          <p:nvPr>
            <p:ph idx="1"/>
          </p:nvPr>
        </p:nvSpPr>
        <p:spPr/>
        <p:txBody>
          <a:bodyPr>
            <a:normAutofit fontScale="92500" lnSpcReduction="20000"/>
          </a:bodyPr>
          <a:lstStyle/>
          <a:p>
            <a:r>
              <a:rPr lang="en-US" sz="2400" dirty="0"/>
              <a:t>All of these functions read a character from input and return an integer value. </a:t>
            </a:r>
          </a:p>
          <a:p>
            <a:r>
              <a:rPr lang="en-US" sz="2400" dirty="0"/>
              <a:t>The integer is returned to accommodate a special value used to indicate failure. </a:t>
            </a:r>
          </a:p>
          <a:p>
            <a:r>
              <a:rPr lang="en-US" sz="2400" dirty="0"/>
              <a:t>The value EOF is generally used for this purpose.</a:t>
            </a:r>
          </a:p>
          <a:p>
            <a:pPr fontAlgn="base"/>
            <a:r>
              <a:rPr lang="en-IN" sz="2400" b="1" u="sng" dirty="0" err="1"/>
              <a:t>getc</a:t>
            </a:r>
            <a:r>
              <a:rPr lang="en-IN" sz="2400" b="1" u="sng" dirty="0"/>
              <a:t>(): </a:t>
            </a:r>
            <a:r>
              <a:rPr lang="en-US" sz="2400" dirty="0"/>
              <a:t>It reads a single character from a given input stream and returns the corresponding integer value (typically ASCII value of read character) on success. It returns EOF on failure.</a:t>
            </a:r>
          </a:p>
          <a:p>
            <a:pPr lvl="1"/>
            <a:r>
              <a:rPr lang="en-US" sz="2400" dirty="0"/>
              <a:t>Syntax: </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getc</a:t>
            </a:r>
            <a:r>
              <a:rPr lang="en-US" sz="2400" dirty="0">
                <a:latin typeface="Courier New" panose="02070309020205020404" pitchFamily="49" charset="0"/>
                <a:cs typeface="Courier New" panose="02070309020205020404" pitchFamily="49" charset="0"/>
              </a:rPr>
              <a:t>(FILE *stream)</a:t>
            </a:r>
          </a:p>
          <a:p>
            <a:r>
              <a:rPr lang="en-US" sz="2400" b="1" u="sng" dirty="0" err="1"/>
              <a:t>getchar</a:t>
            </a:r>
            <a:r>
              <a:rPr lang="en-US" sz="2400" b="1" u="sng" dirty="0"/>
              <a:t>(): </a:t>
            </a:r>
            <a:r>
              <a:rPr lang="en-US" sz="2400" dirty="0"/>
              <a:t>The difference between </a:t>
            </a:r>
            <a:r>
              <a:rPr lang="en-US" sz="2400" dirty="0" err="1"/>
              <a:t>getc</a:t>
            </a:r>
            <a:r>
              <a:rPr lang="en-US" sz="2400" dirty="0"/>
              <a:t>() and </a:t>
            </a:r>
            <a:r>
              <a:rPr lang="en-US" sz="2400" dirty="0" err="1"/>
              <a:t>getchar</a:t>
            </a:r>
            <a:r>
              <a:rPr lang="en-US" sz="2400" dirty="0"/>
              <a:t>() is </a:t>
            </a:r>
            <a:r>
              <a:rPr lang="en-US" sz="2400" dirty="0" err="1"/>
              <a:t>getc</a:t>
            </a:r>
            <a:r>
              <a:rPr lang="en-US" sz="2400" dirty="0"/>
              <a:t>() can read from any input stream, but </a:t>
            </a:r>
            <a:r>
              <a:rPr lang="en-US" sz="2400" dirty="0" err="1"/>
              <a:t>getchar</a:t>
            </a:r>
            <a:r>
              <a:rPr lang="en-US" sz="2400" dirty="0"/>
              <a:t>() reads from standard input. So </a:t>
            </a:r>
            <a:r>
              <a:rPr lang="en-US" sz="2400" dirty="0" err="1"/>
              <a:t>getchar</a:t>
            </a:r>
            <a:r>
              <a:rPr lang="en-US" sz="2400" dirty="0"/>
              <a:t>() is equivalent to </a:t>
            </a:r>
            <a:r>
              <a:rPr lang="en-US" sz="2400" dirty="0" err="1"/>
              <a:t>getc</a:t>
            </a:r>
            <a:r>
              <a:rPr lang="en-US" sz="2400" dirty="0"/>
              <a:t>(stdin).</a:t>
            </a:r>
          </a:p>
          <a:p>
            <a:pPr lvl="1"/>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getchar</a:t>
            </a:r>
            <a:r>
              <a:rPr lang="en-US" sz="2400" dirty="0">
                <a:latin typeface="Courier New" panose="02070309020205020404" pitchFamily="49" charset="0"/>
                <a:cs typeface="Courier New" panose="02070309020205020404" pitchFamily="49" charset="0"/>
              </a:rPr>
              <a:t>(void) </a:t>
            </a:r>
          </a:p>
          <a:p>
            <a:r>
              <a:rPr lang="en-US" sz="2400" b="1" u="sng" dirty="0" err="1"/>
              <a:t>getche</a:t>
            </a:r>
            <a:r>
              <a:rPr lang="en-US" sz="2400" b="1" u="sng" dirty="0"/>
              <a:t>():</a:t>
            </a:r>
            <a:r>
              <a:rPr lang="en-US" sz="2400" dirty="0"/>
              <a:t> Like </a:t>
            </a:r>
            <a:r>
              <a:rPr lang="en-US" sz="2400" dirty="0" err="1"/>
              <a:t>getch</a:t>
            </a:r>
            <a:r>
              <a:rPr lang="en-US" sz="2400" dirty="0"/>
              <a:t>(), this is also a non-standard function present in </a:t>
            </a:r>
            <a:r>
              <a:rPr lang="en-US" sz="2400" dirty="0" err="1"/>
              <a:t>conio.h</a:t>
            </a:r>
            <a:r>
              <a:rPr lang="en-US" sz="2400" dirty="0"/>
              <a:t>. It reads a single character from the keyboard and displays immediately on output screen without waiting for enter key.</a:t>
            </a:r>
          </a:p>
          <a:p>
            <a:pPr lvl="1"/>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getche</a:t>
            </a:r>
            <a:r>
              <a:rPr lang="en-US" sz="2400" dirty="0">
                <a:latin typeface="Courier New" panose="02070309020205020404" pitchFamily="49" charset="0"/>
                <a:cs typeface="Courier New" panose="02070309020205020404" pitchFamily="49" charset="0"/>
              </a:rPr>
              <a:t>(void) </a:t>
            </a:r>
          </a:p>
        </p:txBody>
      </p:sp>
      <p:sp>
        <p:nvSpPr>
          <p:cNvPr id="4" name="Slide Number Placeholder 3">
            <a:extLst>
              <a:ext uri="{FF2B5EF4-FFF2-40B4-BE49-F238E27FC236}">
                <a16:creationId xmlns:a16="http://schemas.microsoft.com/office/drawing/2014/main" id="{E86F6C4E-BBE2-4B50-B248-866643ECCE71}"/>
              </a:ext>
            </a:extLst>
          </p:cNvPr>
          <p:cNvSpPr>
            <a:spLocks noGrp="1"/>
          </p:cNvSpPr>
          <p:nvPr>
            <p:ph type="sldNum" sz="quarter" idx="12"/>
          </p:nvPr>
        </p:nvSpPr>
        <p:spPr/>
        <p:txBody>
          <a:bodyPr/>
          <a:lstStyle/>
          <a:p>
            <a:fld id="{D625633F-2075-4155-A29E-DBCD278002AD}" type="slidenum">
              <a:rPr lang="en-GB" smtClean="0"/>
              <a:pPr/>
              <a:t>60</a:t>
            </a:fld>
            <a:endParaRPr lang="en-GB"/>
          </a:p>
        </p:txBody>
      </p:sp>
    </p:spTree>
    <p:extLst>
      <p:ext uri="{BB962C8B-B14F-4D97-AF65-F5344CB8AC3E}">
        <p14:creationId xmlns:p14="http://schemas.microsoft.com/office/powerpoint/2010/main" val="2441483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Operators</a:t>
            </a:r>
          </a:p>
        </p:txBody>
      </p:sp>
      <p:sp>
        <p:nvSpPr>
          <p:cNvPr id="3" name="Content Placeholder 2"/>
          <p:cNvSpPr>
            <a:spLocks noGrp="1"/>
          </p:cNvSpPr>
          <p:nvPr>
            <p:ph idx="1"/>
          </p:nvPr>
        </p:nvSpPr>
        <p:spPr>
          <a:xfrm>
            <a:off x="204953" y="1277008"/>
            <a:ext cx="11729544" cy="5360276"/>
          </a:xfrm>
        </p:spPr>
        <p:txBody>
          <a:bodyPr numCol="2">
            <a:noAutofit/>
          </a:bodyPr>
          <a:lstStyle/>
          <a:p>
            <a:pPr algn="just"/>
            <a:r>
              <a:rPr lang="en-US" sz="2400" dirty="0"/>
              <a:t>C operators are symbols that are used to perform mathematical or logical manipulations. </a:t>
            </a:r>
          </a:p>
          <a:p>
            <a:pPr algn="just"/>
            <a:r>
              <a:rPr lang="en-US" sz="2400" dirty="0"/>
              <a:t>C programming language is rich with built-in operators. Operators take part in a program for manipulating data and variables and form a part of the mathematical or logical expressions.</a:t>
            </a:r>
          </a:p>
          <a:p>
            <a:pPr algn="just"/>
            <a:r>
              <a:rPr lang="en-US" sz="2400" dirty="0"/>
              <a:t>The data items that operators act upon are called </a:t>
            </a:r>
            <a:r>
              <a:rPr lang="en-US" sz="2400" b="1" i="1" dirty="0"/>
              <a:t>operands. </a:t>
            </a:r>
            <a:r>
              <a:rPr lang="en-US" sz="2400" dirty="0"/>
              <a:t>Some operators require two operands, while others act upon only one operand.</a:t>
            </a:r>
          </a:p>
          <a:p>
            <a:pPr algn="just"/>
            <a:r>
              <a:rPr lang="en-US" sz="2400" dirty="0"/>
              <a:t>Types of Operators in C:</a:t>
            </a:r>
          </a:p>
          <a:p>
            <a:pPr marL="565150" indent="3175" algn="just"/>
            <a:r>
              <a:rPr lang="en-US" sz="2400" dirty="0"/>
              <a:t>Arithmetic Operators</a:t>
            </a:r>
          </a:p>
          <a:p>
            <a:pPr marL="565150" indent="3175" algn="just"/>
            <a:r>
              <a:rPr lang="en-US" sz="2400" dirty="0"/>
              <a:t>Relational Operators</a:t>
            </a:r>
          </a:p>
          <a:p>
            <a:pPr marL="565150" indent="3175" algn="just"/>
            <a:r>
              <a:rPr lang="en-US" sz="2400" dirty="0"/>
              <a:t>Logical Operators</a:t>
            </a:r>
          </a:p>
          <a:p>
            <a:pPr marL="565150" indent="3175" algn="just"/>
            <a:r>
              <a:rPr lang="en-US" sz="2400" dirty="0"/>
              <a:t>Assignment Operators</a:t>
            </a:r>
          </a:p>
          <a:p>
            <a:pPr marL="565150" indent="3175" algn="just"/>
            <a:r>
              <a:rPr lang="en-US" sz="2400" dirty="0"/>
              <a:t>Increment and Decrement Operators</a:t>
            </a:r>
          </a:p>
          <a:p>
            <a:pPr marL="565150" indent="3175" algn="just"/>
            <a:r>
              <a:rPr lang="en-US" sz="2400" dirty="0"/>
              <a:t>Conditional Operator</a:t>
            </a:r>
          </a:p>
          <a:p>
            <a:pPr marL="565150" indent="3175" algn="just"/>
            <a:r>
              <a:rPr lang="en-US" sz="2400" dirty="0"/>
              <a:t>Bitwise Operators</a:t>
            </a:r>
          </a:p>
          <a:p>
            <a:pPr marL="565150" indent="3175" algn="just"/>
            <a:r>
              <a:rPr lang="en-US" sz="2400" dirty="0"/>
              <a:t>Special Operators</a:t>
            </a:r>
          </a:p>
          <a:p>
            <a:pPr algn="just"/>
            <a:endParaRPr lang="en-US" sz="2400" dirty="0"/>
          </a:p>
          <a:p>
            <a:pPr algn="just"/>
            <a:endParaRPr lang="en-US" sz="24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61</a:t>
            </a:fld>
            <a:endParaRPr lang="en-GB"/>
          </a:p>
        </p:txBody>
      </p:sp>
    </p:spTree>
    <p:extLst>
      <p:ext uri="{BB962C8B-B14F-4D97-AF65-F5344CB8AC3E}">
        <p14:creationId xmlns:p14="http://schemas.microsoft.com/office/powerpoint/2010/main" val="1819140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 Operators</a:t>
            </a:r>
          </a:p>
        </p:txBody>
      </p:sp>
      <p:sp>
        <p:nvSpPr>
          <p:cNvPr id="3" name="Content Placeholder 2"/>
          <p:cNvSpPr>
            <a:spLocks noGrp="1"/>
          </p:cNvSpPr>
          <p:nvPr>
            <p:ph idx="1"/>
          </p:nvPr>
        </p:nvSpPr>
        <p:spPr>
          <a:xfrm>
            <a:off x="204953" y="1277008"/>
            <a:ext cx="11729544" cy="5360276"/>
          </a:xfrm>
        </p:spPr>
        <p:txBody>
          <a:bodyPr>
            <a:normAutofit/>
          </a:bodyPr>
          <a:lstStyle/>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62</a:t>
            </a:fld>
            <a:endParaRPr lang="en-GB"/>
          </a:p>
        </p:txBody>
      </p:sp>
      <p:pic>
        <p:nvPicPr>
          <p:cNvPr id="6146" name="Picture 2" descr="opera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1410" y="1823598"/>
            <a:ext cx="8200149" cy="4514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72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Arithmetic Operators</a:t>
            </a:r>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pPr algn="just"/>
            <a:r>
              <a:rPr lang="en-US" dirty="0"/>
              <a:t>There are five </a:t>
            </a:r>
            <a:r>
              <a:rPr lang="en-US" b="1" i="1" dirty="0"/>
              <a:t>arithmetic operators </a:t>
            </a:r>
            <a:r>
              <a:rPr lang="en-US" dirty="0"/>
              <a:t>in C. They are</a:t>
            </a:r>
          </a:p>
          <a:p>
            <a:pPr algn="just"/>
            <a:r>
              <a:rPr lang="en-US" b="1" i="1" dirty="0"/>
              <a:t>Operator 		</a:t>
            </a:r>
            <a:r>
              <a:rPr lang="en-US" b="1" dirty="0"/>
              <a:t>Description</a:t>
            </a:r>
          </a:p>
          <a:p>
            <a:pPr marL="693738" indent="0" algn="just">
              <a:buNone/>
            </a:pPr>
            <a:r>
              <a:rPr lang="en-US" dirty="0"/>
              <a:t>+			addition</a:t>
            </a:r>
          </a:p>
          <a:p>
            <a:pPr marL="693738" indent="0" algn="just">
              <a:buNone/>
            </a:pPr>
            <a:r>
              <a:rPr lang="en-US" dirty="0"/>
              <a:t>- 			subtraction</a:t>
            </a:r>
          </a:p>
          <a:p>
            <a:pPr marL="693738" indent="0" algn="just">
              <a:buNone/>
            </a:pPr>
            <a:r>
              <a:rPr lang="en-US" dirty="0"/>
              <a:t>* 		multiplication</a:t>
            </a:r>
          </a:p>
          <a:p>
            <a:pPr marL="693738" indent="0" algn="just">
              <a:buNone/>
            </a:pPr>
            <a:r>
              <a:rPr lang="en-US" i="1" dirty="0"/>
              <a:t>I 			</a:t>
            </a:r>
            <a:r>
              <a:rPr lang="en-US" dirty="0"/>
              <a:t>division</a:t>
            </a:r>
          </a:p>
          <a:p>
            <a:pPr marL="693738" indent="0" algn="just">
              <a:buNone/>
            </a:pPr>
            <a:r>
              <a:rPr lang="en-US" dirty="0"/>
              <a:t>% 		remainder after integer division</a:t>
            </a:r>
          </a:p>
          <a:p>
            <a:pPr algn="just"/>
            <a:r>
              <a:rPr lang="en-US" dirty="0"/>
              <a:t>The % operator is sometimes referred to as the </a:t>
            </a:r>
            <a:r>
              <a:rPr lang="en-US" b="1" i="1" dirty="0"/>
              <a:t>modulus operator.</a:t>
            </a:r>
          </a:p>
          <a:p>
            <a:pPr algn="just"/>
            <a:r>
              <a:rPr lang="en-US" b="1" i="1" dirty="0"/>
              <a:t>The remainder operator (%) requires that both operands be integers and the second operand be nonzero. Similarly, the division operator (/) requires that the second operand be nonzero.</a:t>
            </a:r>
          </a:p>
          <a:p>
            <a:pPr algn="just"/>
            <a:r>
              <a:rPr lang="en-US" dirty="0"/>
              <a:t>The %operator cannot be applied to float or double.</a:t>
            </a:r>
          </a:p>
        </p:txBody>
      </p:sp>
      <p:sp>
        <p:nvSpPr>
          <p:cNvPr id="5" name="Slide Number Placeholder 4"/>
          <p:cNvSpPr>
            <a:spLocks noGrp="1"/>
          </p:cNvSpPr>
          <p:nvPr>
            <p:ph type="sldNum" sz="quarter" idx="12"/>
          </p:nvPr>
        </p:nvSpPr>
        <p:spPr/>
        <p:txBody>
          <a:bodyPr/>
          <a:lstStyle/>
          <a:p>
            <a:fld id="{D625633F-2075-4155-A29E-DBCD278002AD}" type="slidenum">
              <a:rPr lang="en-GB" smtClean="0"/>
              <a:pPr/>
              <a:t>63</a:t>
            </a:fld>
            <a:endParaRPr lang="en-GB"/>
          </a:p>
        </p:txBody>
      </p:sp>
    </p:spTree>
    <p:extLst>
      <p:ext uri="{BB962C8B-B14F-4D97-AF65-F5344CB8AC3E}">
        <p14:creationId xmlns:p14="http://schemas.microsoft.com/office/powerpoint/2010/main" val="527340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Arithmetic Operators</a:t>
            </a:r>
          </a:p>
        </p:txBody>
      </p:sp>
      <p:sp>
        <p:nvSpPr>
          <p:cNvPr id="3" name="Content Placeholder 2"/>
          <p:cNvSpPr>
            <a:spLocks noGrp="1"/>
          </p:cNvSpPr>
          <p:nvPr>
            <p:ph idx="1"/>
          </p:nvPr>
        </p:nvSpPr>
        <p:spPr>
          <a:xfrm>
            <a:off x="204953" y="1277008"/>
            <a:ext cx="11729544" cy="5360276"/>
          </a:xfrm>
        </p:spPr>
        <p:txBody>
          <a:bodyPr>
            <a:normAutofit fontScale="77500" lnSpcReduction="20000"/>
          </a:bodyPr>
          <a:lstStyle/>
          <a:p>
            <a:pPr algn="just"/>
            <a:r>
              <a:rPr lang="en-US" dirty="0"/>
              <a:t>Division of one integer quantity by another may results in a truncated quotient (i.e., the decimal portion of the quotient will be dropped). </a:t>
            </a:r>
          </a:p>
          <a:p>
            <a:pPr algn="just"/>
            <a:r>
              <a:rPr lang="en-US" dirty="0"/>
              <a:t>On the other hand, if a division operation is carried out with two floating-point numbers, or with one floating-point number and one integer, the result will be a floating-point quotient.</a:t>
            </a:r>
            <a:endParaRPr lang="en-US" b="1" i="1" dirty="0"/>
          </a:p>
          <a:p>
            <a:pPr algn="just"/>
            <a:r>
              <a:rPr lang="en-US" dirty="0"/>
              <a:t>There is no exponentiation operator in C. However, there is a </a:t>
            </a:r>
            <a:r>
              <a:rPr lang="en-US" b="1" i="1" dirty="0"/>
              <a:t>library function </a:t>
            </a:r>
            <a:r>
              <a:rPr lang="en-US" b="1" dirty="0"/>
              <a:t>(POW) </a:t>
            </a:r>
            <a:r>
              <a:rPr lang="en-US" dirty="0"/>
              <a:t>to carry out exponentiation .</a:t>
            </a:r>
          </a:p>
          <a:p>
            <a:pPr algn="just"/>
            <a:r>
              <a:rPr lang="en-US" b="1" dirty="0"/>
              <a:t>The direction of truncation for </a:t>
            </a:r>
            <a:r>
              <a:rPr lang="en-US" b="1" i="1" dirty="0"/>
              <a:t>I </a:t>
            </a:r>
            <a:r>
              <a:rPr lang="en-US" b="1" dirty="0"/>
              <a:t>and the sign of the result for % are machine-dependent for negative operands.</a:t>
            </a:r>
          </a:p>
          <a:p>
            <a:pPr algn="just"/>
            <a:r>
              <a:rPr lang="en-US" dirty="0"/>
              <a:t>The interpretation of the remainder operation is unclear when one of the operands is negative. Most versions of C assign the sign of the first operand to the remainder.</a:t>
            </a:r>
          </a:p>
          <a:p>
            <a:pPr algn="just"/>
            <a:r>
              <a:rPr lang="en-US" dirty="0"/>
              <a:t>If one or both operands represent negative values, then the addition, subtraction, multiplication and division operations will result in values whose signs are determined by the usual rules of algebra.</a:t>
            </a: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64</a:t>
            </a:fld>
            <a:endParaRPr lang="en-GB"/>
          </a:p>
        </p:txBody>
      </p:sp>
    </p:spTree>
    <p:extLst>
      <p:ext uri="{BB962C8B-B14F-4D97-AF65-F5344CB8AC3E}">
        <p14:creationId xmlns:p14="http://schemas.microsoft.com/office/powerpoint/2010/main" val="3700284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Arithmetic Operators</a:t>
            </a:r>
          </a:p>
        </p:txBody>
      </p:sp>
      <p:sp>
        <p:nvSpPr>
          <p:cNvPr id="3" name="Content Placeholder 2"/>
          <p:cNvSpPr>
            <a:spLocks noGrp="1"/>
          </p:cNvSpPr>
          <p:nvPr>
            <p:ph idx="1"/>
          </p:nvPr>
        </p:nvSpPr>
        <p:spPr>
          <a:xfrm>
            <a:off x="204953" y="1277008"/>
            <a:ext cx="11729544" cy="5360276"/>
          </a:xfrm>
        </p:spPr>
        <p:txBody>
          <a:bodyPr>
            <a:normAutofit/>
          </a:bodyPr>
          <a:lstStyle/>
          <a:p>
            <a:r>
              <a:rPr lang="en-US" dirty="0"/>
              <a:t>suppose that c1 and c2 are character-type variables that represent the characters P and T, respectively.</a:t>
            </a:r>
          </a:p>
          <a:p>
            <a:r>
              <a:rPr lang="en-US" dirty="0"/>
              <a:t>Few arithmetic expressions that make use of these variables are shown below, together with their resulting values (based upon the ASCII character set).</a:t>
            </a:r>
          </a:p>
          <a:p>
            <a:r>
              <a:rPr lang="en-US" dirty="0"/>
              <a:t>c1 + c2 				164</a:t>
            </a:r>
          </a:p>
          <a:p>
            <a:r>
              <a:rPr lang="en-US" dirty="0"/>
              <a:t>c1 + c2 + 5 			169</a:t>
            </a:r>
          </a:p>
          <a:p>
            <a:r>
              <a:rPr lang="en-US" dirty="0"/>
              <a:t>Note that </a:t>
            </a:r>
            <a:r>
              <a:rPr lang="en-US" b="1" dirty="0"/>
              <a:t>P </a:t>
            </a:r>
            <a:r>
              <a:rPr lang="en-US" dirty="0"/>
              <a:t>is encoded as (decimal) </a:t>
            </a:r>
            <a:r>
              <a:rPr lang="en-US" b="1" dirty="0"/>
              <a:t>80, T </a:t>
            </a:r>
            <a:r>
              <a:rPr lang="en-US" dirty="0"/>
              <a:t>is encoded as </a:t>
            </a:r>
            <a:r>
              <a:rPr lang="en-US" b="1" dirty="0"/>
              <a:t>84, </a:t>
            </a:r>
            <a:r>
              <a:rPr lang="en-US" dirty="0"/>
              <a:t>in the ASCII character set, as shown in Table</a:t>
            </a:r>
            <a:r>
              <a:rPr lang="en-US" b="1" dirty="0"/>
              <a:t>.</a:t>
            </a:r>
          </a:p>
        </p:txBody>
      </p:sp>
      <p:sp>
        <p:nvSpPr>
          <p:cNvPr id="5" name="Slide Number Placeholder 4"/>
          <p:cNvSpPr>
            <a:spLocks noGrp="1"/>
          </p:cNvSpPr>
          <p:nvPr>
            <p:ph type="sldNum" sz="quarter" idx="12"/>
          </p:nvPr>
        </p:nvSpPr>
        <p:spPr/>
        <p:txBody>
          <a:bodyPr/>
          <a:lstStyle/>
          <a:p>
            <a:fld id="{D625633F-2075-4155-A29E-DBCD278002AD}" type="slidenum">
              <a:rPr lang="en-GB" smtClean="0"/>
              <a:pPr/>
              <a:t>65</a:t>
            </a:fld>
            <a:endParaRPr lang="en-GB"/>
          </a:p>
        </p:txBody>
      </p:sp>
    </p:spTree>
    <p:extLst>
      <p:ext uri="{BB962C8B-B14F-4D97-AF65-F5344CB8AC3E}">
        <p14:creationId xmlns:p14="http://schemas.microsoft.com/office/powerpoint/2010/main" val="13887663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Increment and Decrement Operators</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sz="2800" dirty="0"/>
              <a:t>The increment operator ++ adds 1 to its operand, while the decrement operator -- subtracts 1 i.e. ++x &amp; x++ means x=x+1 or --x &amp; x-- means x=x-1. </a:t>
            </a:r>
          </a:p>
          <a:p>
            <a:pPr algn="just"/>
            <a:r>
              <a:rPr lang="en-US" sz="2800" dirty="0"/>
              <a:t>But there is a slight difference between ++ or -- written before or after the operand. </a:t>
            </a:r>
          </a:p>
          <a:p>
            <a:pPr algn="just"/>
            <a:r>
              <a:rPr lang="en-US" sz="2800" dirty="0"/>
              <a:t>(Pre)If the operator</a:t>
            </a:r>
            <a:r>
              <a:rPr lang="en-US" sz="2800" b="1" dirty="0"/>
              <a:t> precedes </a:t>
            </a:r>
            <a:r>
              <a:rPr lang="en-US" sz="2800" dirty="0"/>
              <a:t>the operand (e.g., ++i), then the operand will be altered in value </a:t>
            </a:r>
            <a:r>
              <a:rPr lang="en-US" sz="2800" b="1" dirty="0"/>
              <a:t>before</a:t>
            </a:r>
            <a:r>
              <a:rPr lang="en-US" sz="2800" dirty="0"/>
              <a:t> it is utilized for its intended purpose.</a:t>
            </a:r>
          </a:p>
          <a:p>
            <a:pPr algn="just"/>
            <a:r>
              <a:rPr lang="en-US" sz="2800" dirty="0"/>
              <a:t>(Post)If, however, the operator </a:t>
            </a:r>
            <a:r>
              <a:rPr lang="en-US" sz="2800" b="1" dirty="0"/>
              <a:t>follows</a:t>
            </a:r>
            <a:r>
              <a:rPr lang="en-US" sz="2800" dirty="0"/>
              <a:t> the operand (e.g., i++), then the value of the operand will be altered </a:t>
            </a:r>
            <a:r>
              <a:rPr lang="en-US" sz="2800" b="1" dirty="0"/>
              <a:t>after </a:t>
            </a:r>
            <a:r>
              <a:rPr lang="en-US" sz="2800" dirty="0"/>
              <a:t>it is utilized.</a:t>
            </a:r>
          </a:p>
          <a:p>
            <a:pPr algn="just"/>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66</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903255199"/>
              </p:ext>
            </p:extLst>
          </p:nvPr>
        </p:nvGraphicFramePr>
        <p:xfrm>
          <a:off x="8798637" y="5092263"/>
          <a:ext cx="2773254" cy="1503083"/>
        </p:xfrm>
        <a:graphic>
          <a:graphicData uri="http://schemas.openxmlformats.org/drawingml/2006/table">
            <a:tbl>
              <a:tblPr>
                <a:tableStyleId>{3C2FFA5D-87B4-456A-9821-1D502468CF0F}</a:tableStyleId>
              </a:tblPr>
              <a:tblGrid>
                <a:gridCol w="1228233">
                  <a:extLst>
                    <a:ext uri="{9D8B030D-6E8A-4147-A177-3AD203B41FA5}">
                      <a16:colId xmlns:a16="http://schemas.microsoft.com/office/drawing/2014/main" val="20000"/>
                    </a:ext>
                  </a:extLst>
                </a:gridCol>
                <a:gridCol w="1545021">
                  <a:extLst>
                    <a:ext uri="{9D8B030D-6E8A-4147-A177-3AD203B41FA5}">
                      <a16:colId xmlns:a16="http://schemas.microsoft.com/office/drawing/2014/main" val="20001"/>
                    </a:ext>
                  </a:extLst>
                </a:gridCol>
              </a:tblGrid>
              <a:tr h="649643">
                <a:tc>
                  <a:txBody>
                    <a:bodyPr/>
                    <a:lstStyle/>
                    <a:p>
                      <a:pPr algn="l" fontAlgn="t"/>
                      <a:r>
                        <a:rPr lang="en-US" b="1" dirty="0">
                          <a:effectLst/>
                        </a:rPr>
                        <a:t>Operator</a:t>
                      </a:r>
                      <a:endParaRPr lang="en-US" b="1" dirty="0">
                        <a:solidFill>
                          <a:srgbClr val="FFFFFF"/>
                        </a:solidFill>
                        <a:effectLst/>
                      </a:endParaRPr>
                    </a:p>
                  </a:txBody>
                  <a:tcPr marL="76200" marR="76200" marT="76200" marB="76200"/>
                </a:tc>
                <a:tc>
                  <a:txBody>
                    <a:bodyPr/>
                    <a:lstStyle/>
                    <a:p>
                      <a:pPr algn="l" fontAlgn="t"/>
                      <a:r>
                        <a:rPr lang="en-US" b="1" dirty="0">
                          <a:effectLst/>
                        </a:rPr>
                        <a:t>Description</a:t>
                      </a:r>
                      <a:endParaRPr lang="en-US" b="1" dirty="0">
                        <a:solidFill>
                          <a:srgbClr val="FFFFFF"/>
                        </a:solidFill>
                        <a:effectLst/>
                      </a:endParaRPr>
                    </a:p>
                  </a:txBody>
                  <a:tcPr marL="76200" marR="76200" marT="76200" marB="76200"/>
                </a:tc>
                <a:extLst>
                  <a:ext uri="{0D108BD9-81ED-4DB2-BD59-A6C34878D82A}">
                    <a16:rowId xmlns:a16="http://schemas.microsoft.com/office/drawing/2014/main" val="10000"/>
                  </a:ext>
                </a:extLst>
              </a:tr>
              <a:tr h="0">
                <a:tc>
                  <a:txBody>
                    <a:bodyPr/>
                    <a:lstStyle/>
                    <a:p>
                      <a:pPr algn="ctr" fontAlgn="t"/>
                      <a:r>
                        <a:rPr lang="en-US">
                          <a:effectLst/>
                        </a:rPr>
                        <a:t>++</a:t>
                      </a:r>
                      <a:endParaRPr lang="en-US">
                        <a:solidFill>
                          <a:srgbClr val="111111"/>
                        </a:solidFill>
                        <a:effectLst/>
                      </a:endParaRPr>
                    </a:p>
                  </a:txBody>
                  <a:tcPr marL="76200" marR="76200" marT="76200" marB="76200"/>
                </a:tc>
                <a:tc>
                  <a:txBody>
                    <a:bodyPr/>
                    <a:lstStyle/>
                    <a:p>
                      <a:pPr fontAlgn="t"/>
                      <a:r>
                        <a:rPr lang="en-US">
                          <a:effectLst/>
                        </a:rPr>
                        <a:t>Increment</a:t>
                      </a:r>
                      <a:endParaRPr lang="en-US">
                        <a:solidFill>
                          <a:srgbClr val="111111"/>
                        </a:solidFill>
                        <a:effectLst/>
                      </a:endParaRPr>
                    </a:p>
                  </a:txBody>
                  <a:tcPr marL="76200" marR="76200" marT="76200" marB="76200"/>
                </a:tc>
                <a:extLst>
                  <a:ext uri="{0D108BD9-81ED-4DB2-BD59-A6C34878D82A}">
                    <a16:rowId xmlns:a16="http://schemas.microsoft.com/office/drawing/2014/main" val="10001"/>
                  </a:ext>
                </a:extLst>
              </a:tr>
              <a:tr h="0">
                <a:tc>
                  <a:txBody>
                    <a:bodyPr/>
                    <a:lstStyle/>
                    <a:p>
                      <a:pPr algn="ctr" fontAlgn="t"/>
                      <a:r>
                        <a:rPr lang="en-US" dirty="0">
                          <a:effectLst/>
                        </a:rPr>
                        <a:t>−−</a:t>
                      </a:r>
                      <a:endParaRPr lang="en-US" dirty="0">
                        <a:solidFill>
                          <a:srgbClr val="111111"/>
                        </a:solidFill>
                        <a:effectLst/>
                      </a:endParaRPr>
                    </a:p>
                  </a:txBody>
                  <a:tcPr marL="76200" marR="76200" marT="76200" marB="76200"/>
                </a:tc>
                <a:tc>
                  <a:txBody>
                    <a:bodyPr/>
                    <a:lstStyle/>
                    <a:p>
                      <a:pPr fontAlgn="t"/>
                      <a:r>
                        <a:rPr lang="en-US" dirty="0">
                          <a:effectLst/>
                        </a:rPr>
                        <a:t>Decrement</a:t>
                      </a:r>
                      <a:endParaRPr lang="en-US" dirty="0">
                        <a:solidFill>
                          <a:srgbClr val="111111"/>
                        </a:solidFill>
                        <a:effectLst/>
                      </a:endParaRPr>
                    </a:p>
                  </a:txBody>
                  <a:tcPr marL="76200" marR="76200" marT="76200" marB="762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5736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Increment and Decrement Operators</a:t>
            </a:r>
          </a:p>
        </p:txBody>
      </p:sp>
      <p:sp>
        <p:nvSpPr>
          <p:cNvPr id="3" name="Content Placeholder 2"/>
          <p:cNvSpPr>
            <a:spLocks noGrp="1"/>
          </p:cNvSpPr>
          <p:nvPr>
            <p:ph idx="1"/>
          </p:nvPr>
        </p:nvSpPr>
        <p:spPr>
          <a:xfrm>
            <a:off x="204953" y="1277008"/>
            <a:ext cx="11729544" cy="5360276"/>
          </a:xfrm>
        </p:spPr>
        <p:txBody>
          <a:bodyPr>
            <a:normAutofit fontScale="92500" lnSpcReduction="10000"/>
          </a:bodyPr>
          <a:lstStyle/>
          <a:p>
            <a:pPr algn="just"/>
            <a:r>
              <a:rPr lang="en-US" sz="2800" dirty="0"/>
              <a:t>Applying the pre-increment first add one to the operand and then the result is assigned to the variable on left where as post-increment first assigns the value to the variable on left and then increment the operand.</a:t>
            </a:r>
          </a:p>
          <a:p>
            <a:pPr algn="just"/>
            <a:r>
              <a:rPr lang="en-US" sz="2800" dirty="0"/>
              <a:t>The expression ++n increments n before its value is used, while n++ increments n after its value has been used.</a:t>
            </a:r>
          </a:p>
          <a:p>
            <a:r>
              <a:rPr lang="en-US" sz="2800" dirty="0"/>
              <a:t>If n is 5, then</a:t>
            </a:r>
          </a:p>
          <a:p>
            <a:pPr marL="346075" indent="0">
              <a:buNone/>
            </a:pPr>
            <a:r>
              <a:rPr lang="en-US" sz="2800" dirty="0"/>
              <a:t>x = n++;</a:t>
            </a:r>
          </a:p>
          <a:p>
            <a:pPr marL="346075" indent="0">
              <a:buNone/>
            </a:pPr>
            <a:r>
              <a:rPr lang="en-US" sz="2800" dirty="0"/>
              <a:t>sets x to 5, but</a:t>
            </a:r>
          </a:p>
          <a:p>
            <a:pPr marL="346075" indent="0">
              <a:buNone/>
            </a:pPr>
            <a:r>
              <a:rPr lang="en-US" sz="2800" dirty="0"/>
              <a:t>x = ++n;</a:t>
            </a:r>
          </a:p>
          <a:p>
            <a:pPr marL="346075" indent="0">
              <a:buNone/>
            </a:pPr>
            <a:r>
              <a:rPr lang="en-US" sz="2800" dirty="0"/>
              <a:t>sets x to 6. </a:t>
            </a:r>
          </a:p>
          <a:p>
            <a:r>
              <a:rPr lang="en-US" sz="2800" b="1" dirty="0"/>
              <a:t>The increment and decrement operators can only be applied to variables; an expression like ( i + j ) + + is illegal.</a:t>
            </a:r>
          </a:p>
        </p:txBody>
      </p:sp>
      <p:sp>
        <p:nvSpPr>
          <p:cNvPr id="5" name="Slide Number Placeholder 4"/>
          <p:cNvSpPr>
            <a:spLocks noGrp="1"/>
          </p:cNvSpPr>
          <p:nvPr>
            <p:ph type="sldNum" sz="quarter" idx="12"/>
          </p:nvPr>
        </p:nvSpPr>
        <p:spPr/>
        <p:txBody>
          <a:bodyPr/>
          <a:lstStyle/>
          <a:p>
            <a:fld id="{D625633F-2075-4155-A29E-DBCD278002AD}" type="slidenum">
              <a:rPr lang="en-GB" smtClean="0"/>
              <a:pPr/>
              <a:t>67</a:t>
            </a:fld>
            <a:endParaRPr lang="en-GB"/>
          </a:p>
        </p:txBody>
      </p:sp>
    </p:spTree>
    <p:extLst>
      <p:ext uri="{BB962C8B-B14F-4D97-AF65-F5344CB8AC3E}">
        <p14:creationId xmlns:p14="http://schemas.microsoft.com/office/powerpoint/2010/main" val="2957548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Increment and Decrement Operators</a:t>
            </a:r>
          </a:p>
        </p:txBody>
      </p:sp>
      <p:sp>
        <p:nvSpPr>
          <p:cNvPr id="3" name="Content Placeholder 2"/>
          <p:cNvSpPr>
            <a:spLocks noGrp="1"/>
          </p:cNvSpPr>
          <p:nvPr>
            <p:ph idx="1"/>
          </p:nvPr>
        </p:nvSpPr>
        <p:spPr>
          <a:xfrm>
            <a:off x="204953" y="1277008"/>
            <a:ext cx="11729544" cy="5360276"/>
          </a:xfrm>
        </p:spPr>
        <p:txBody>
          <a:bodyPr>
            <a:normAutofit/>
          </a:bodyPr>
          <a:lstStyle/>
          <a:p>
            <a:r>
              <a:rPr lang="en-US" sz="2400" b="1" dirty="0"/>
              <a:t>Example of increment and decrement operator</a:t>
            </a:r>
          </a:p>
          <a:p>
            <a:r>
              <a:rPr lang="en-US" sz="2400" dirty="0"/>
              <a:t>void main() </a:t>
            </a:r>
          </a:p>
          <a:p>
            <a:pPr marL="0" indent="0">
              <a:buNone/>
            </a:pPr>
            <a:r>
              <a:rPr lang="en-US" sz="2400" dirty="0"/>
              <a:t>      { </a:t>
            </a:r>
          </a:p>
          <a:p>
            <a:pPr marL="0" indent="0">
              <a:buNone/>
            </a:pPr>
            <a:r>
              <a:rPr lang="en-US" sz="2400" b="1" dirty="0"/>
              <a:t>	</a:t>
            </a:r>
            <a:r>
              <a:rPr lang="en-US" sz="2400" dirty="0" err="1"/>
              <a:t>int</a:t>
            </a:r>
            <a:r>
              <a:rPr lang="en-US" sz="2400" dirty="0"/>
              <a:t>  x, a, b, c; </a:t>
            </a:r>
          </a:p>
          <a:p>
            <a:pPr marL="0" indent="0">
              <a:buNone/>
            </a:pPr>
            <a:r>
              <a:rPr lang="en-US" sz="2400" dirty="0"/>
              <a:t>	a = 2; </a:t>
            </a:r>
          </a:p>
          <a:p>
            <a:pPr marL="0" indent="0">
              <a:buNone/>
            </a:pPr>
            <a:r>
              <a:rPr lang="en-US" sz="2400" dirty="0"/>
              <a:t>	b = 4; </a:t>
            </a:r>
          </a:p>
          <a:p>
            <a:pPr marL="0" indent="0">
              <a:buNone/>
            </a:pPr>
            <a:r>
              <a:rPr lang="en-US" sz="2400" dirty="0"/>
              <a:t>	c = 5; </a:t>
            </a:r>
          </a:p>
          <a:p>
            <a:pPr marL="0" indent="0">
              <a:buNone/>
            </a:pPr>
            <a:r>
              <a:rPr lang="en-US" sz="2400" dirty="0"/>
              <a:t>	x = a-- + b++ - ++c; </a:t>
            </a:r>
          </a:p>
          <a:p>
            <a:pPr marL="0" indent="0">
              <a:buNone/>
            </a:pPr>
            <a:r>
              <a:rPr lang="en-US" sz="2400" dirty="0"/>
              <a:t>	</a:t>
            </a:r>
            <a:r>
              <a:rPr lang="en-US" sz="2400" dirty="0" err="1"/>
              <a:t>printf</a:t>
            </a:r>
            <a:r>
              <a:rPr lang="en-US" sz="2400" dirty="0"/>
              <a:t>("x: %</a:t>
            </a:r>
            <a:r>
              <a:rPr lang="en-US" sz="2400" dirty="0" err="1"/>
              <a:t>d",x</a:t>
            </a:r>
            <a:r>
              <a:rPr lang="en-US" sz="2400" dirty="0"/>
              <a:t>); </a:t>
            </a:r>
          </a:p>
          <a:p>
            <a:pPr marL="0" indent="0">
              <a:buNone/>
            </a:pPr>
            <a:r>
              <a:rPr lang="en-US" sz="2400" dirty="0"/>
              <a:t> </a:t>
            </a:r>
          </a:p>
          <a:p>
            <a:pPr marL="0" indent="0">
              <a:buNone/>
            </a:pPr>
            <a:r>
              <a:rPr lang="en-US" sz="2400" dirty="0"/>
              <a:t>       }</a:t>
            </a:r>
            <a:br>
              <a:rPr lang="en-US" sz="2400" dirty="0"/>
            </a:br>
            <a:endParaRPr lang="en-US" sz="28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68</a:t>
            </a:fld>
            <a:endParaRPr lang="en-GB"/>
          </a:p>
        </p:txBody>
      </p:sp>
      <p:pic>
        <p:nvPicPr>
          <p:cNvPr id="4098" name="Picture 2" descr="increment and decrement opera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899" y="3090041"/>
            <a:ext cx="4243004" cy="359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3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Increment and Decrement Operators</a:t>
            </a:r>
          </a:p>
        </p:txBody>
      </p:sp>
      <p:sp>
        <p:nvSpPr>
          <p:cNvPr id="3" name="Content Placeholder 2"/>
          <p:cNvSpPr>
            <a:spLocks noGrp="1"/>
          </p:cNvSpPr>
          <p:nvPr>
            <p:ph idx="1"/>
          </p:nvPr>
        </p:nvSpPr>
        <p:spPr>
          <a:xfrm>
            <a:off x="204953" y="1277008"/>
            <a:ext cx="11729544" cy="5360276"/>
          </a:xfrm>
        </p:spPr>
        <p:txBody>
          <a:bodyPr>
            <a:normAutofit/>
          </a:bodyPr>
          <a:lstStyle/>
          <a:p>
            <a:r>
              <a:rPr lang="en-US" sz="2400" dirty="0"/>
              <a:t>A C program includes an integer variable i whose initial value is 1. Suppose the program includes the following three </a:t>
            </a:r>
            <a:r>
              <a:rPr lang="en-US" sz="2400" dirty="0" err="1"/>
              <a:t>printf</a:t>
            </a:r>
            <a:r>
              <a:rPr lang="en-US" sz="2400" dirty="0"/>
              <a:t> statements.</a:t>
            </a:r>
          </a:p>
          <a:p>
            <a:r>
              <a:rPr lang="en-US" sz="2800" b="1" dirty="0" err="1"/>
              <a:t>printf</a:t>
            </a:r>
            <a:r>
              <a:rPr lang="en-US" sz="2800" b="1" dirty="0"/>
              <a:t> ("i </a:t>
            </a:r>
            <a:r>
              <a:rPr lang="en-US" sz="2800" dirty="0"/>
              <a:t>= </a:t>
            </a:r>
            <a:r>
              <a:rPr lang="en-US" sz="2800" b="1" dirty="0"/>
              <a:t>%d\n" , i);</a:t>
            </a:r>
          </a:p>
          <a:p>
            <a:r>
              <a:rPr lang="en-US" sz="2800" b="1" dirty="0" err="1"/>
              <a:t>printf</a:t>
            </a:r>
            <a:r>
              <a:rPr lang="en-US" sz="2800" b="1" dirty="0"/>
              <a:t>("i </a:t>
            </a:r>
            <a:r>
              <a:rPr lang="en-US" sz="2800" dirty="0"/>
              <a:t>= </a:t>
            </a:r>
            <a:r>
              <a:rPr lang="en-US" sz="2800" b="1" dirty="0"/>
              <a:t>%d\n", i++);</a:t>
            </a:r>
          </a:p>
          <a:p>
            <a:r>
              <a:rPr lang="en-US" sz="2800" b="1" dirty="0" err="1"/>
              <a:t>printf</a:t>
            </a:r>
            <a:r>
              <a:rPr lang="en-US" sz="2800" b="1" dirty="0"/>
              <a:t>("i </a:t>
            </a:r>
            <a:r>
              <a:rPr lang="en-US" sz="2800" dirty="0"/>
              <a:t>= </a:t>
            </a:r>
            <a:r>
              <a:rPr lang="en-US" sz="2800" b="1" dirty="0"/>
              <a:t>%d\n", i);</a:t>
            </a:r>
          </a:p>
          <a:p>
            <a:endParaRPr lang="en-US" sz="2800" b="1" dirty="0"/>
          </a:p>
          <a:p>
            <a:r>
              <a:rPr lang="en-US" sz="2800" dirty="0"/>
              <a:t>These statements will generate the following three lines of output.</a:t>
            </a:r>
          </a:p>
          <a:p>
            <a:pPr marL="393700" indent="0">
              <a:buNone/>
            </a:pPr>
            <a:r>
              <a:rPr lang="en-US" sz="2800" b="1" dirty="0"/>
              <a:t>i = 1</a:t>
            </a:r>
          </a:p>
          <a:p>
            <a:pPr marL="393700" indent="0">
              <a:buNone/>
            </a:pPr>
            <a:r>
              <a:rPr lang="en-US" sz="2800" b="1" dirty="0"/>
              <a:t>i = 1</a:t>
            </a:r>
          </a:p>
          <a:p>
            <a:pPr marL="393700" indent="0">
              <a:buNone/>
            </a:pPr>
            <a:r>
              <a:rPr lang="en-US" sz="2800" b="1" dirty="0"/>
              <a:t>i = 2</a:t>
            </a:r>
          </a:p>
        </p:txBody>
      </p:sp>
      <p:sp>
        <p:nvSpPr>
          <p:cNvPr id="5" name="Slide Number Placeholder 4"/>
          <p:cNvSpPr>
            <a:spLocks noGrp="1"/>
          </p:cNvSpPr>
          <p:nvPr>
            <p:ph type="sldNum" sz="quarter" idx="12"/>
          </p:nvPr>
        </p:nvSpPr>
        <p:spPr/>
        <p:txBody>
          <a:bodyPr/>
          <a:lstStyle/>
          <a:p>
            <a:fld id="{D625633F-2075-4155-A29E-DBCD278002AD}" type="slidenum">
              <a:rPr lang="en-GB" smtClean="0"/>
              <a:pPr/>
              <a:t>69</a:t>
            </a:fld>
            <a:endParaRPr lang="en-GB"/>
          </a:p>
        </p:txBody>
      </p:sp>
    </p:spTree>
    <p:extLst>
      <p:ext uri="{BB962C8B-B14F-4D97-AF65-F5344CB8AC3E}">
        <p14:creationId xmlns:p14="http://schemas.microsoft.com/office/powerpoint/2010/main" val="30865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7646-1DBB-4CB1-AAF8-6D27A544D814}"/>
              </a:ext>
            </a:extLst>
          </p:cNvPr>
          <p:cNvSpPr>
            <a:spLocks noGrp="1"/>
          </p:cNvSpPr>
          <p:nvPr>
            <p:ph type="title"/>
          </p:nvPr>
        </p:nvSpPr>
        <p:spPr/>
        <p:txBody>
          <a:bodyPr>
            <a:normAutofit/>
          </a:bodyPr>
          <a:lstStyle/>
          <a:p>
            <a:r>
              <a:rPr lang="en-IN" b="1" dirty="0"/>
              <a:t>C Programming Introduction</a:t>
            </a:r>
            <a:endParaRPr lang="en-IN" dirty="0"/>
          </a:p>
        </p:txBody>
      </p:sp>
      <p:sp>
        <p:nvSpPr>
          <p:cNvPr id="3" name="Content Placeholder 2">
            <a:extLst>
              <a:ext uri="{FF2B5EF4-FFF2-40B4-BE49-F238E27FC236}">
                <a16:creationId xmlns:a16="http://schemas.microsoft.com/office/drawing/2014/main" id="{191839FB-3BD7-4CA2-9E0B-9958FDAD5B03}"/>
              </a:ext>
            </a:extLst>
          </p:cNvPr>
          <p:cNvSpPr>
            <a:spLocks noGrp="1"/>
          </p:cNvSpPr>
          <p:nvPr>
            <p:ph idx="1"/>
          </p:nvPr>
        </p:nvSpPr>
        <p:spPr/>
        <p:txBody>
          <a:bodyPr/>
          <a:lstStyle/>
          <a:p>
            <a:pPr fontAlgn="base"/>
            <a:r>
              <a:rPr lang="en-US" dirty="0"/>
              <a:t>C is a powerful general-purpose programming language. </a:t>
            </a:r>
          </a:p>
          <a:p>
            <a:pPr fontAlgn="base"/>
            <a:r>
              <a:rPr lang="en-US" dirty="0"/>
              <a:t>C Programming is fast, easy, portable, highly efficient and available on all platforms. </a:t>
            </a:r>
          </a:p>
          <a:p>
            <a:pPr fontAlgn="base"/>
            <a:r>
              <a:rPr lang="en-US" dirty="0"/>
              <a:t>That’s the main reason behind its popularity despite being nearly 50 years old.</a:t>
            </a:r>
          </a:p>
          <a:p>
            <a:pPr fontAlgn="base"/>
            <a:r>
              <a:rPr lang="en-US" dirty="0"/>
              <a:t>Standard C programs are portable. </a:t>
            </a:r>
          </a:p>
          <a:p>
            <a:pPr fontAlgn="base"/>
            <a:r>
              <a:rPr lang="en-US" dirty="0"/>
              <a:t>The code written in one system works in another operating system without any change.</a:t>
            </a:r>
          </a:p>
          <a:p>
            <a:endParaRPr lang="en-IN" dirty="0"/>
          </a:p>
        </p:txBody>
      </p:sp>
      <p:sp>
        <p:nvSpPr>
          <p:cNvPr id="4" name="Slide Number Placeholder 3">
            <a:extLst>
              <a:ext uri="{FF2B5EF4-FFF2-40B4-BE49-F238E27FC236}">
                <a16:creationId xmlns:a16="http://schemas.microsoft.com/office/drawing/2014/main" id="{EF6A97CD-8B6C-4FF7-BD6F-53E63FBF0348}"/>
              </a:ext>
            </a:extLst>
          </p:cNvPr>
          <p:cNvSpPr>
            <a:spLocks noGrp="1"/>
          </p:cNvSpPr>
          <p:nvPr>
            <p:ph type="sldNum" sz="quarter" idx="12"/>
          </p:nvPr>
        </p:nvSpPr>
        <p:spPr/>
        <p:txBody>
          <a:bodyPr/>
          <a:lstStyle/>
          <a:p>
            <a:fld id="{D625633F-2075-4155-A29E-DBCD278002AD}" type="slidenum">
              <a:rPr lang="en-GB" smtClean="0"/>
              <a:pPr/>
              <a:t>7</a:t>
            </a:fld>
            <a:endParaRPr lang="en-GB"/>
          </a:p>
        </p:txBody>
      </p:sp>
    </p:spTree>
    <p:extLst>
      <p:ext uri="{BB962C8B-B14F-4D97-AF65-F5344CB8AC3E}">
        <p14:creationId xmlns:p14="http://schemas.microsoft.com/office/powerpoint/2010/main" val="4019311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Relational Operators</a:t>
            </a:r>
          </a:p>
        </p:txBody>
      </p:sp>
      <p:sp>
        <p:nvSpPr>
          <p:cNvPr id="3" name="Content Placeholder 2"/>
          <p:cNvSpPr>
            <a:spLocks noGrp="1"/>
          </p:cNvSpPr>
          <p:nvPr>
            <p:ph idx="1"/>
          </p:nvPr>
        </p:nvSpPr>
        <p:spPr>
          <a:xfrm>
            <a:off x="204953" y="945931"/>
            <a:ext cx="11729544" cy="5691353"/>
          </a:xfrm>
        </p:spPr>
        <p:txBody>
          <a:bodyPr>
            <a:normAutofit/>
          </a:bodyPr>
          <a:lstStyle/>
          <a:p>
            <a:pPr algn="just"/>
            <a:endParaRPr lang="en-US" sz="2400" dirty="0"/>
          </a:p>
          <a:p>
            <a:pPr algn="just"/>
            <a:r>
              <a:rPr lang="en-US" sz="2400" dirty="0"/>
              <a:t>Relational operators are used to compare two quantities or values. </a:t>
            </a:r>
          </a:p>
          <a:p>
            <a:pPr algn="just"/>
            <a:r>
              <a:rPr lang="en-US" sz="2400" dirty="0"/>
              <a:t>Relational operators in C are given in table on next slide:</a:t>
            </a:r>
          </a:p>
          <a:p>
            <a:pPr algn="just"/>
            <a:endParaRPr lang="en-US" sz="2400" dirty="0"/>
          </a:p>
          <a:p>
            <a:pPr algn="just"/>
            <a:r>
              <a:rPr lang="en-US" sz="2400" dirty="0"/>
              <a:t>These six operators are used to form logical expressions, which represent conditions that are either true or false. </a:t>
            </a:r>
          </a:p>
          <a:p>
            <a:pPr algn="just"/>
            <a:endParaRPr lang="en-US" sz="2400" dirty="0"/>
          </a:p>
          <a:p>
            <a:pPr algn="just"/>
            <a:r>
              <a:rPr lang="en-US" sz="2400" dirty="0"/>
              <a:t>The resulting expressions will be of type integer, since </a:t>
            </a:r>
            <a:r>
              <a:rPr lang="en-US" sz="2400" b="1" i="1" dirty="0"/>
              <a:t>true</a:t>
            </a:r>
            <a:r>
              <a:rPr lang="en-US" sz="2400" i="1" dirty="0"/>
              <a:t> </a:t>
            </a:r>
            <a:r>
              <a:rPr lang="en-US" sz="2400" dirty="0"/>
              <a:t>is represented by the integer value </a:t>
            </a:r>
            <a:r>
              <a:rPr lang="en-US" sz="2400" b="1" dirty="0"/>
              <a:t>1</a:t>
            </a:r>
            <a:r>
              <a:rPr lang="en-US" sz="2400" dirty="0"/>
              <a:t> and </a:t>
            </a:r>
            <a:r>
              <a:rPr lang="en-US" sz="2400" b="1" i="1" dirty="0"/>
              <a:t>false</a:t>
            </a:r>
            <a:r>
              <a:rPr lang="en-US" sz="2400" i="1" dirty="0"/>
              <a:t> </a:t>
            </a:r>
            <a:r>
              <a:rPr lang="en-US" sz="2400" dirty="0"/>
              <a:t>is represented by the value</a:t>
            </a:r>
            <a:r>
              <a:rPr lang="en-US" sz="2400" b="1" dirty="0"/>
              <a:t> </a:t>
            </a:r>
            <a:r>
              <a:rPr lang="en-US" sz="2400" b="1" i="1" dirty="0"/>
              <a:t>0</a:t>
            </a:r>
            <a:r>
              <a:rPr lang="en-US" sz="2400" i="1" dirty="0"/>
              <a:t>.</a:t>
            </a:r>
          </a:p>
          <a:p>
            <a:pPr algn="just"/>
            <a:endParaRPr lang="en-US" sz="2400" i="1" dirty="0"/>
          </a:p>
          <a:p>
            <a:pPr algn="just"/>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70</a:t>
            </a:fld>
            <a:endParaRPr lang="en-GB"/>
          </a:p>
        </p:txBody>
      </p:sp>
      <p:sp>
        <p:nvSpPr>
          <p:cNvPr id="6" name="Rectangle 1"/>
          <p:cNvSpPr>
            <a:spLocks noChangeArrowheads="1"/>
          </p:cNvSpPr>
          <p:nvPr/>
        </p:nvSpPr>
        <p:spPr bwMode="auto">
          <a:xfrm>
            <a:off x="3186113" y="2232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47174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Relational Operators</a:t>
            </a:r>
          </a:p>
        </p:txBody>
      </p:sp>
      <p:sp>
        <p:nvSpPr>
          <p:cNvPr id="3" name="Content Placeholder 2"/>
          <p:cNvSpPr>
            <a:spLocks noGrp="1"/>
          </p:cNvSpPr>
          <p:nvPr>
            <p:ph idx="1"/>
          </p:nvPr>
        </p:nvSpPr>
        <p:spPr>
          <a:xfrm>
            <a:off x="204953" y="945931"/>
            <a:ext cx="11729544" cy="5691353"/>
          </a:xfrm>
        </p:spPr>
        <p:txBody>
          <a:bodyPr>
            <a:normAutofit/>
          </a:bodyPr>
          <a:lstStyle/>
          <a:p>
            <a:pPr marL="0" indent="0" algn="just">
              <a:buNone/>
            </a:pPr>
            <a:endParaRPr lang="en-US" sz="2400" dirty="0"/>
          </a:p>
          <a:p>
            <a:pPr algn="just"/>
            <a:r>
              <a:rPr lang="en-US" sz="2400" dirty="0"/>
              <a:t>Assume variable</a:t>
            </a:r>
          </a:p>
          <a:p>
            <a:pPr marL="0" indent="0" algn="just">
              <a:buNone/>
            </a:pPr>
            <a:r>
              <a:rPr lang="en-US" sz="2400" dirty="0"/>
              <a:t> </a:t>
            </a:r>
            <a:r>
              <a:rPr lang="en-US" sz="2400" b="1" dirty="0"/>
              <a:t>A</a:t>
            </a:r>
            <a:r>
              <a:rPr lang="en-US" sz="2400" dirty="0"/>
              <a:t> holds 10 and </a:t>
            </a:r>
          </a:p>
          <a:p>
            <a:pPr marL="0" indent="0" algn="just">
              <a:buNone/>
            </a:pPr>
            <a:r>
              <a:rPr lang="en-US" sz="2400" dirty="0"/>
              <a:t>variable </a:t>
            </a:r>
            <a:r>
              <a:rPr lang="en-US" sz="2400" b="1" dirty="0"/>
              <a:t>B</a:t>
            </a:r>
            <a:r>
              <a:rPr lang="en-US" sz="2400" dirty="0"/>
              <a:t> holds</a:t>
            </a:r>
          </a:p>
          <a:p>
            <a:pPr marL="0" indent="0" algn="just">
              <a:buNone/>
            </a:pPr>
            <a:r>
              <a:rPr lang="en-US" sz="2400" dirty="0"/>
              <a:t> 20 then: </a:t>
            </a:r>
          </a:p>
          <a:p>
            <a:pPr marL="0" indent="0" algn="just">
              <a:buNone/>
            </a:pPr>
            <a:r>
              <a:rPr lang="en-US" sz="2400" dirty="0" err="1"/>
              <a:t>int</a:t>
            </a:r>
            <a:r>
              <a:rPr lang="en-US" sz="2400" dirty="0"/>
              <a:t> A=10;</a:t>
            </a:r>
          </a:p>
          <a:p>
            <a:pPr marL="0" indent="0" algn="just">
              <a:buNone/>
            </a:pPr>
            <a:r>
              <a:rPr lang="en-US" sz="2400" dirty="0" err="1"/>
              <a:t>int</a:t>
            </a:r>
            <a:r>
              <a:rPr lang="en-US" sz="2400" dirty="0"/>
              <a:t> B=20;</a:t>
            </a:r>
          </a:p>
          <a:p>
            <a:pPr marL="0" indent="0" algn="just">
              <a:buNone/>
            </a:pPr>
            <a:r>
              <a:rPr lang="en-US" sz="2400" dirty="0" err="1"/>
              <a:t>int</a:t>
            </a:r>
            <a:r>
              <a:rPr lang="en-US" sz="2400" dirty="0"/>
              <a:t> x;</a:t>
            </a:r>
          </a:p>
          <a:p>
            <a:pPr marL="0" indent="0" algn="just">
              <a:buNone/>
            </a:pPr>
            <a:r>
              <a:rPr lang="en-US" sz="2400" dirty="0"/>
              <a:t>x= (A==B);</a:t>
            </a:r>
          </a:p>
          <a:p>
            <a:pPr marL="0" indent="0" algn="just">
              <a:buNone/>
            </a:pPr>
            <a:endParaRPr lang="en-US" sz="2400" dirty="0"/>
          </a:p>
          <a:p>
            <a:pPr marL="0" indent="0" algn="just">
              <a:buNone/>
            </a:pPr>
            <a:endParaRPr lang="en-US" sz="2400" dirty="0"/>
          </a:p>
          <a:p>
            <a:pPr algn="just"/>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71</a:t>
            </a:fld>
            <a:endParaRPr lang="en-GB"/>
          </a:p>
        </p:txBody>
      </p:sp>
      <p:sp>
        <p:nvSpPr>
          <p:cNvPr id="6" name="Rectangle 1"/>
          <p:cNvSpPr>
            <a:spLocks noChangeArrowheads="1"/>
          </p:cNvSpPr>
          <p:nvPr/>
        </p:nvSpPr>
        <p:spPr bwMode="auto">
          <a:xfrm>
            <a:off x="3186113" y="2232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47870089"/>
              </p:ext>
            </p:extLst>
          </p:nvPr>
        </p:nvGraphicFramePr>
        <p:xfrm>
          <a:off x="3042745" y="1253351"/>
          <a:ext cx="8907517" cy="4660855"/>
        </p:xfrm>
        <a:graphic>
          <a:graphicData uri="http://schemas.openxmlformats.org/drawingml/2006/table">
            <a:tbl>
              <a:tblPr>
                <a:tableStyleId>{3C2FFA5D-87B4-456A-9821-1D502468CF0F}</a:tableStyleId>
              </a:tblPr>
              <a:tblGrid>
                <a:gridCol w="1008993">
                  <a:extLst>
                    <a:ext uri="{9D8B030D-6E8A-4147-A177-3AD203B41FA5}">
                      <a16:colId xmlns:a16="http://schemas.microsoft.com/office/drawing/2014/main" val="20000"/>
                    </a:ext>
                  </a:extLst>
                </a:gridCol>
                <a:gridCol w="5990896">
                  <a:extLst>
                    <a:ext uri="{9D8B030D-6E8A-4147-A177-3AD203B41FA5}">
                      <a16:colId xmlns:a16="http://schemas.microsoft.com/office/drawing/2014/main" val="20001"/>
                    </a:ext>
                  </a:extLst>
                </a:gridCol>
                <a:gridCol w="1907628">
                  <a:extLst>
                    <a:ext uri="{9D8B030D-6E8A-4147-A177-3AD203B41FA5}">
                      <a16:colId xmlns:a16="http://schemas.microsoft.com/office/drawing/2014/main" val="20002"/>
                    </a:ext>
                  </a:extLst>
                </a:gridCol>
              </a:tblGrid>
              <a:tr h="351680">
                <a:tc>
                  <a:txBody>
                    <a:bodyPr/>
                    <a:lstStyle/>
                    <a:p>
                      <a:pPr algn="l" fontAlgn="t"/>
                      <a:r>
                        <a:rPr lang="en-US" sz="1800" b="1" dirty="0">
                          <a:effectLst/>
                        </a:rPr>
                        <a:t>Operator</a:t>
                      </a:r>
                    </a:p>
                  </a:txBody>
                  <a:tcPr marL="38226" marR="38226" marT="38226" marB="38226"/>
                </a:tc>
                <a:tc>
                  <a:txBody>
                    <a:bodyPr/>
                    <a:lstStyle/>
                    <a:p>
                      <a:pPr algn="l" fontAlgn="t"/>
                      <a:r>
                        <a:rPr lang="en-US" sz="1800" b="1" dirty="0">
                          <a:effectLst/>
                        </a:rPr>
                        <a:t>Description</a:t>
                      </a:r>
                    </a:p>
                  </a:txBody>
                  <a:tcPr marL="38226" marR="38226" marT="38226" marB="38226"/>
                </a:tc>
                <a:tc>
                  <a:txBody>
                    <a:bodyPr/>
                    <a:lstStyle/>
                    <a:p>
                      <a:pPr algn="l" fontAlgn="t"/>
                      <a:r>
                        <a:rPr lang="en-US" sz="1800" b="1" dirty="0">
                          <a:effectLst/>
                        </a:rPr>
                        <a:t>Example</a:t>
                      </a:r>
                    </a:p>
                  </a:txBody>
                  <a:tcPr marL="38226" marR="38226" marT="38226" marB="38226"/>
                </a:tc>
                <a:extLst>
                  <a:ext uri="{0D108BD9-81ED-4DB2-BD59-A6C34878D82A}">
                    <a16:rowId xmlns:a16="http://schemas.microsoft.com/office/drawing/2014/main" val="10000"/>
                  </a:ext>
                </a:extLst>
              </a:tr>
              <a:tr h="626907">
                <a:tc>
                  <a:txBody>
                    <a:bodyPr/>
                    <a:lstStyle/>
                    <a:p>
                      <a:pPr fontAlgn="t"/>
                      <a:r>
                        <a:rPr lang="en-US" sz="1800">
                          <a:effectLst/>
                        </a:rPr>
                        <a:t>==</a:t>
                      </a:r>
                    </a:p>
                  </a:txBody>
                  <a:tcPr marL="38226" marR="38226" marT="38226" marB="38226"/>
                </a:tc>
                <a:tc>
                  <a:txBody>
                    <a:bodyPr/>
                    <a:lstStyle/>
                    <a:p>
                      <a:pPr fontAlgn="t"/>
                      <a:r>
                        <a:rPr lang="en-US" sz="1800" dirty="0">
                          <a:effectLst/>
                        </a:rPr>
                        <a:t>Checks if the values of two operands are equal or not. If yes, then the condition becomes true.</a:t>
                      </a:r>
                    </a:p>
                  </a:txBody>
                  <a:tcPr marL="38226" marR="38226" marT="38226" marB="38226"/>
                </a:tc>
                <a:tc>
                  <a:txBody>
                    <a:bodyPr/>
                    <a:lstStyle/>
                    <a:p>
                      <a:pPr fontAlgn="t"/>
                      <a:r>
                        <a:rPr lang="en-US" sz="1800" dirty="0">
                          <a:effectLst/>
                        </a:rPr>
                        <a:t>(A == B) is not true.</a:t>
                      </a:r>
                    </a:p>
                  </a:txBody>
                  <a:tcPr marL="38226" marR="38226" marT="38226" marB="38226"/>
                </a:tc>
                <a:extLst>
                  <a:ext uri="{0D108BD9-81ED-4DB2-BD59-A6C34878D82A}">
                    <a16:rowId xmlns:a16="http://schemas.microsoft.com/office/drawing/2014/main" val="10001"/>
                  </a:ext>
                </a:extLst>
              </a:tr>
              <a:tr h="626907">
                <a:tc>
                  <a:txBody>
                    <a:bodyPr/>
                    <a:lstStyle/>
                    <a:p>
                      <a:pPr fontAlgn="t"/>
                      <a:r>
                        <a:rPr lang="en-US" sz="1800">
                          <a:effectLst/>
                        </a:rPr>
                        <a:t>!=</a:t>
                      </a:r>
                    </a:p>
                  </a:txBody>
                  <a:tcPr marL="38226" marR="38226" marT="38226" marB="38226"/>
                </a:tc>
                <a:tc>
                  <a:txBody>
                    <a:bodyPr/>
                    <a:lstStyle/>
                    <a:p>
                      <a:pPr fontAlgn="t"/>
                      <a:r>
                        <a:rPr lang="en-US" sz="1800" dirty="0">
                          <a:effectLst/>
                        </a:rPr>
                        <a:t>Checks if the values of two operands are equal or not. If the values are not equal, then the condition becomes true.</a:t>
                      </a:r>
                    </a:p>
                  </a:txBody>
                  <a:tcPr marL="38226" marR="38226" marT="38226" marB="38226"/>
                </a:tc>
                <a:tc>
                  <a:txBody>
                    <a:bodyPr/>
                    <a:lstStyle/>
                    <a:p>
                      <a:pPr fontAlgn="t"/>
                      <a:r>
                        <a:rPr lang="en-US" sz="1800" dirty="0">
                          <a:effectLst/>
                        </a:rPr>
                        <a:t>(A != B) is true.</a:t>
                      </a:r>
                    </a:p>
                  </a:txBody>
                  <a:tcPr marL="38226" marR="38226" marT="38226" marB="38226"/>
                </a:tc>
                <a:extLst>
                  <a:ext uri="{0D108BD9-81ED-4DB2-BD59-A6C34878D82A}">
                    <a16:rowId xmlns:a16="http://schemas.microsoft.com/office/drawing/2014/main" val="10002"/>
                  </a:ext>
                </a:extLst>
              </a:tr>
              <a:tr h="764521">
                <a:tc>
                  <a:txBody>
                    <a:bodyPr/>
                    <a:lstStyle/>
                    <a:p>
                      <a:pPr fontAlgn="t"/>
                      <a:r>
                        <a:rPr lang="en-US" sz="1800">
                          <a:effectLst/>
                        </a:rPr>
                        <a:t>&gt;</a:t>
                      </a:r>
                    </a:p>
                  </a:txBody>
                  <a:tcPr marL="38226" marR="38226" marT="38226" marB="38226"/>
                </a:tc>
                <a:tc>
                  <a:txBody>
                    <a:bodyPr/>
                    <a:lstStyle/>
                    <a:p>
                      <a:pPr fontAlgn="t"/>
                      <a:r>
                        <a:rPr lang="en-US" sz="1800" dirty="0">
                          <a:effectLst/>
                        </a:rPr>
                        <a:t>Checks if the value of left operand is greater than the value of right operand. If yes, then the condition becomes true.</a:t>
                      </a:r>
                    </a:p>
                  </a:txBody>
                  <a:tcPr marL="38226" marR="38226" marT="38226" marB="38226"/>
                </a:tc>
                <a:tc>
                  <a:txBody>
                    <a:bodyPr/>
                    <a:lstStyle/>
                    <a:p>
                      <a:pPr fontAlgn="t"/>
                      <a:r>
                        <a:rPr lang="en-US" sz="1800">
                          <a:effectLst/>
                        </a:rPr>
                        <a:t>(A &gt; B) is not true.</a:t>
                      </a:r>
                    </a:p>
                  </a:txBody>
                  <a:tcPr marL="38226" marR="38226" marT="38226" marB="38226"/>
                </a:tc>
                <a:extLst>
                  <a:ext uri="{0D108BD9-81ED-4DB2-BD59-A6C34878D82A}">
                    <a16:rowId xmlns:a16="http://schemas.microsoft.com/office/drawing/2014/main" val="10003"/>
                  </a:ext>
                </a:extLst>
              </a:tr>
              <a:tr h="626907">
                <a:tc>
                  <a:txBody>
                    <a:bodyPr/>
                    <a:lstStyle/>
                    <a:p>
                      <a:pPr fontAlgn="t"/>
                      <a:r>
                        <a:rPr lang="en-US" sz="1800">
                          <a:effectLst/>
                        </a:rPr>
                        <a:t>&lt;</a:t>
                      </a:r>
                    </a:p>
                  </a:txBody>
                  <a:tcPr marL="38226" marR="38226" marT="38226" marB="38226"/>
                </a:tc>
                <a:tc>
                  <a:txBody>
                    <a:bodyPr/>
                    <a:lstStyle/>
                    <a:p>
                      <a:pPr fontAlgn="t"/>
                      <a:r>
                        <a:rPr lang="en-US" sz="1800" dirty="0">
                          <a:effectLst/>
                        </a:rPr>
                        <a:t>Checks if the value of left operand is less than the value of right operand. If yes, then the condition becomes true.</a:t>
                      </a:r>
                    </a:p>
                  </a:txBody>
                  <a:tcPr marL="38226" marR="38226" marT="38226" marB="38226"/>
                </a:tc>
                <a:tc>
                  <a:txBody>
                    <a:bodyPr/>
                    <a:lstStyle/>
                    <a:p>
                      <a:pPr fontAlgn="t"/>
                      <a:r>
                        <a:rPr lang="en-US" sz="1800" dirty="0">
                          <a:effectLst/>
                        </a:rPr>
                        <a:t>(A &lt; B) is true.</a:t>
                      </a:r>
                    </a:p>
                  </a:txBody>
                  <a:tcPr marL="38226" marR="38226" marT="38226" marB="38226"/>
                </a:tc>
                <a:extLst>
                  <a:ext uri="{0D108BD9-81ED-4DB2-BD59-A6C34878D82A}">
                    <a16:rowId xmlns:a16="http://schemas.microsoft.com/office/drawing/2014/main" val="10004"/>
                  </a:ext>
                </a:extLst>
              </a:tr>
              <a:tr h="764521">
                <a:tc>
                  <a:txBody>
                    <a:bodyPr/>
                    <a:lstStyle/>
                    <a:p>
                      <a:pPr fontAlgn="t"/>
                      <a:r>
                        <a:rPr lang="en-US" sz="1800">
                          <a:effectLst/>
                        </a:rPr>
                        <a:t>&gt;=</a:t>
                      </a:r>
                    </a:p>
                  </a:txBody>
                  <a:tcPr marL="38226" marR="38226" marT="38226" marB="38226"/>
                </a:tc>
                <a:tc>
                  <a:txBody>
                    <a:bodyPr/>
                    <a:lstStyle/>
                    <a:p>
                      <a:pPr fontAlgn="t"/>
                      <a:r>
                        <a:rPr lang="en-US" sz="1800">
                          <a:effectLst/>
                        </a:rPr>
                        <a:t>Checks if the value of left operand is greater than or equal to the value of right operand. If yes, then the condition becomes true.</a:t>
                      </a:r>
                    </a:p>
                  </a:txBody>
                  <a:tcPr marL="38226" marR="38226" marT="38226" marB="38226"/>
                </a:tc>
                <a:tc>
                  <a:txBody>
                    <a:bodyPr/>
                    <a:lstStyle/>
                    <a:p>
                      <a:pPr fontAlgn="t"/>
                      <a:r>
                        <a:rPr lang="en-US" sz="1800">
                          <a:effectLst/>
                        </a:rPr>
                        <a:t>(A &gt;= B) is not true.</a:t>
                      </a:r>
                    </a:p>
                  </a:txBody>
                  <a:tcPr marL="38226" marR="38226" marT="38226" marB="38226"/>
                </a:tc>
                <a:extLst>
                  <a:ext uri="{0D108BD9-81ED-4DB2-BD59-A6C34878D82A}">
                    <a16:rowId xmlns:a16="http://schemas.microsoft.com/office/drawing/2014/main" val="10005"/>
                  </a:ext>
                </a:extLst>
              </a:tr>
              <a:tr h="764521">
                <a:tc>
                  <a:txBody>
                    <a:bodyPr/>
                    <a:lstStyle/>
                    <a:p>
                      <a:pPr fontAlgn="t"/>
                      <a:r>
                        <a:rPr lang="en-US" sz="1800" dirty="0">
                          <a:effectLst/>
                        </a:rPr>
                        <a:t>&lt;=</a:t>
                      </a:r>
                    </a:p>
                  </a:txBody>
                  <a:tcPr marL="38226" marR="38226" marT="38226" marB="38226"/>
                </a:tc>
                <a:tc>
                  <a:txBody>
                    <a:bodyPr/>
                    <a:lstStyle/>
                    <a:p>
                      <a:pPr fontAlgn="t"/>
                      <a:r>
                        <a:rPr lang="en-US" sz="1800" dirty="0">
                          <a:effectLst/>
                        </a:rPr>
                        <a:t>Checks if the value of left operand is less than or equal to the value of right operand. If yes, then the condition becomes true.</a:t>
                      </a:r>
                    </a:p>
                  </a:txBody>
                  <a:tcPr marL="38226" marR="38226" marT="38226" marB="38226"/>
                </a:tc>
                <a:tc>
                  <a:txBody>
                    <a:bodyPr/>
                    <a:lstStyle/>
                    <a:p>
                      <a:pPr fontAlgn="t"/>
                      <a:r>
                        <a:rPr lang="en-US" sz="1800" dirty="0">
                          <a:effectLst/>
                        </a:rPr>
                        <a:t>(A &lt;= B) is true.</a:t>
                      </a:r>
                    </a:p>
                  </a:txBody>
                  <a:tcPr marL="38226" marR="38226" marT="38226" marB="38226"/>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4505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Relational Operators</a:t>
            </a:r>
          </a:p>
        </p:txBody>
      </p:sp>
      <p:sp>
        <p:nvSpPr>
          <p:cNvPr id="3" name="Content Placeholder 2"/>
          <p:cNvSpPr>
            <a:spLocks noGrp="1"/>
          </p:cNvSpPr>
          <p:nvPr>
            <p:ph idx="1"/>
          </p:nvPr>
        </p:nvSpPr>
        <p:spPr>
          <a:xfrm>
            <a:off x="204953" y="945931"/>
            <a:ext cx="11729544" cy="5691353"/>
          </a:xfrm>
        </p:spPr>
        <p:txBody>
          <a:bodyPr>
            <a:normAutofit/>
          </a:bodyPr>
          <a:lstStyle/>
          <a:p>
            <a:endParaRPr lang="en-US" sz="2400" b="1" dirty="0"/>
          </a:p>
          <a:p>
            <a:r>
              <a:rPr lang="en-US" sz="2400" b="1" dirty="0"/>
              <a:t>EXAMPLE- </a:t>
            </a:r>
            <a:r>
              <a:rPr lang="en-US" sz="2400" dirty="0"/>
              <a:t>Suppose that </a:t>
            </a:r>
            <a:r>
              <a:rPr lang="en-US" sz="2400" b="1" dirty="0" err="1"/>
              <a:t>i,j</a:t>
            </a:r>
            <a:r>
              <a:rPr lang="en-US" sz="2400" b="1" dirty="0"/>
              <a:t> </a:t>
            </a:r>
            <a:r>
              <a:rPr lang="en-US" sz="2400" dirty="0"/>
              <a:t>and </a:t>
            </a:r>
            <a:r>
              <a:rPr lang="en-US" sz="2400" b="1" dirty="0"/>
              <a:t>k </a:t>
            </a:r>
            <a:r>
              <a:rPr lang="en-US" sz="2400" dirty="0"/>
              <a:t>are integer variables whose values are </a:t>
            </a:r>
            <a:r>
              <a:rPr lang="en-US" sz="2400" b="1" dirty="0"/>
              <a:t>1, 2</a:t>
            </a:r>
            <a:r>
              <a:rPr lang="en-US" sz="2400" dirty="0"/>
              <a:t> and </a:t>
            </a:r>
            <a:r>
              <a:rPr lang="en-US" sz="2400" b="1" dirty="0"/>
              <a:t>3, </a:t>
            </a:r>
            <a:r>
              <a:rPr lang="en-US" sz="2400" dirty="0"/>
              <a:t>respectively. </a:t>
            </a:r>
          </a:p>
          <a:p>
            <a:endParaRPr lang="en-US" sz="2400" dirty="0"/>
          </a:p>
          <a:p>
            <a:r>
              <a:rPr lang="en-US" sz="2400" b="1" i="1" dirty="0"/>
              <a:t>Expression 			Interpretation			Value</a:t>
            </a:r>
          </a:p>
          <a:p>
            <a:r>
              <a:rPr lang="en-US" sz="2400" dirty="0"/>
              <a:t>i &lt; j 				true 				1</a:t>
            </a:r>
          </a:p>
          <a:p>
            <a:r>
              <a:rPr lang="da-DK" sz="2400" dirty="0"/>
              <a:t>(1 + j) &gt;= k 			true 				1</a:t>
            </a:r>
          </a:p>
          <a:p>
            <a:r>
              <a:rPr lang="en-US" sz="2400" dirty="0"/>
              <a:t>(j + k) &gt; (i + 5) 		false 				0</a:t>
            </a:r>
          </a:p>
          <a:p>
            <a:r>
              <a:rPr lang="en-US" sz="2400" dirty="0"/>
              <a:t>k ! = 3 			false 				0</a:t>
            </a:r>
          </a:p>
          <a:p>
            <a:r>
              <a:rPr lang="en-US" sz="2400" dirty="0"/>
              <a:t>j == 2		 	true 				1</a:t>
            </a:r>
          </a:p>
        </p:txBody>
      </p:sp>
      <p:sp>
        <p:nvSpPr>
          <p:cNvPr id="5" name="Slide Number Placeholder 4"/>
          <p:cNvSpPr>
            <a:spLocks noGrp="1"/>
          </p:cNvSpPr>
          <p:nvPr>
            <p:ph type="sldNum" sz="quarter" idx="12"/>
          </p:nvPr>
        </p:nvSpPr>
        <p:spPr/>
        <p:txBody>
          <a:bodyPr/>
          <a:lstStyle/>
          <a:p>
            <a:fld id="{D625633F-2075-4155-A29E-DBCD278002AD}" type="slidenum">
              <a:rPr lang="en-GB" smtClean="0"/>
              <a:pPr/>
              <a:t>72</a:t>
            </a:fld>
            <a:endParaRPr lang="en-GB"/>
          </a:p>
        </p:txBody>
      </p:sp>
      <p:sp>
        <p:nvSpPr>
          <p:cNvPr id="6" name="Rectangle 1"/>
          <p:cNvSpPr>
            <a:spLocks noChangeArrowheads="1"/>
          </p:cNvSpPr>
          <p:nvPr/>
        </p:nvSpPr>
        <p:spPr bwMode="auto">
          <a:xfrm>
            <a:off x="3186113" y="2232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8309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Logical Operators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dirty="0"/>
              <a:t>C provides three logical operators when we test more than one condition to make decisions. </a:t>
            </a:r>
          </a:p>
          <a:p>
            <a:pPr algn="just"/>
            <a:r>
              <a:rPr lang="en-US" dirty="0"/>
              <a:t>These are: &amp;&amp; (meaning logical AND), || (meaning logical OR) and ! (meaning logical NOT).</a:t>
            </a:r>
          </a:p>
          <a:p>
            <a:pPr algn="just"/>
            <a:r>
              <a:rPr lang="en-US" dirty="0"/>
              <a:t>The logical operators act upon operands that are themselves logical expressions. </a:t>
            </a:r>
          </a:p>
          <a:p>
            <a:pPr algn="just"/>
            <a:r>
              <a:rPr lang="en-US" dirty="0"/>
              <a:t>The net effect is to combine the individual logical expressions into more complex conditions that are either true or false. </a:t>
            </a:r>
          </a:p>
          <a:p>
            <a:pPr algn="just"/>
            <a:r>
              <a:rPr lang="en-US" b="1" dirty="0"/>
              <a:t>In this context it should be pointed out that </a:t>
            </a:r>
            <a:r>
              <a:rPr lang="en-US" b="1" i="1" dirty="0"/>
              <a:t>any </a:t>
            </a:r>
            <a:r>
              <a:rPr lang="en-US" b="1" dirty="0"/>
              <a:t>nonzero value, not just 1, is interpreted as true.</a:t>
            </a:r>
          </a:p>
        </p:txBody>
      </p:sp>
      <p:sp>
        <p:nvSpPr>
          <p:cNvPr id="5" name="Slide Number Placeholder 4"/>
          <p:cNvSpPr>
            <a:spLocks noGrp="1"/>
          </p:cNvSpPr>
          <p:nvPr>
            <p:ph type="sldNum" sz="quarter" idx="12"/>
          </p:nvPr>
        </p:nvSpPr>
        <p:spPr/>
        <p:txBody>
          <a:bodyPr/>
          <a:lstStyle/>
          <a:p>
            <a:fld id="{D625633F-2075-4155-A29E-DBCD278002AD}" type="slidenum">
              <a:rPr lang="en-GB" smtClean="0"/>
              <a:pPr/>
              <a:t>73</a:t>
            </a:fld>
            <a:endParaRPr lang="en-GB"/>
          </a:p>
        </p:txBody>
      </p:sp>
    </p:spTree>
    <p:extLst>
      <p:ext uri="{BB962C8B-B14F-4D97-AF65-F5344CB8AC3E}">
        <p14:creationId xmlns:p14="http://schemas.microsoft.com/office/powerpoint/2010/main" val="28412373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Logical Operators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sz="2400" dirty="0"/>
              <a:t>Assume variable </a:t>
            </a:r>
            <a:r>
              <a:rPr lang="en-US" sz="2400" b="1" dirty="0"/>
              <a:t>A</a:t>
            </a:r>
            <a:r>
              <a:rPr lang="en-US" sz="2400" dirty="0"/>
              <a:t> holds 1 and variable </a:t>
            </a:r>
            <a:r>
              <a:rPr lang="en-US" sz="2400" b="1" dirty="0"/>
              <a:t>B</a:t>
            </a:r>
            <a:r>
              <a:rPr lang="en-US" sz="2400" dirty="0"/>
              <a:t> holds 0, then −</a:t>
            </a:r>
            <a:endParaRPr lang="en-US" sz="24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74</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71517314"/>
              </p:ext>
            </p:extLst>
          </p:nvPr>
        </p:nvGraphicFramePr>
        <p:xfrm>
          <a:off x="1639614" y="1710556"/>
          <a:ext cx="9270124" cy="4895197"/>
        </p:xfrm>
        <a:graphic>
          <a:graphicData uri="http://schemas.openxmlformats.org/drawingml/2006/table">
            <a:tbl>
              <a:tblPr>
                <a:tableStyleId>{3C2FFA5D-87B4-456A-9821-1D502468CF0F}</a:tableStyleId>
              </a:tblPr>
              <a:tblGrid>
                <a:gridCol w="1166648">
                  <a:extLst>
                    <a:ext uri="{9D8B030D-6E8A-4147-A177-3AD203B41FA5}">
                      <a16:colId xmlns:a16="http://schemas.microsoft.com/office/drawing/2014/main" val="20000"/>
                    </a:ext>
                  </a:extLst>
                </a:gridCol>
                <a:gridCol w="5644055">
                  <a:extLst>
                    <a:ext uri="{9D8B030D-6E8A-4147-A177-3AD203B41FA5}">
                      <a16:colId xmlns:a16="http://schemas.microsoft.com/office/drawing/2014/main" val="20001"/>
                    </a:ext>
                  </a:extLst>
                </a:gridCol>
                <a:gridCol w="2459421">
                  <a:extLst>
                    <a:ext uri="{9D8B030D-6E8A-4147-A177-3AD203B41FA5}">
                      <a16:colId xmlns:a16="http://schemas.microsoft.com/office/drawing/2014/main" val="20002"/>
                    </a:ext>
                  </a:extLst>
                </a:gridCol>
              </a:tblGrid>
              <a:tr h="726383">
                <a:tc>
                  <a:txBody>
                    <a:bodyPr/>
                    <a:lstStyle/>
                    <a:p>
                      <a:pPr algn="l" fontAlgn="t"/>
                      <a:r>
                        <a:rPr lang="en-US" sz="1700" b="1" dirty="0">
                          <a:effectLst/>
                        </a:rPr>
                        <a:t>Operator</a:t>
                      </a:r>
                    </a:p>
                  </a:txBody>
                  <a:tcPr marL="72999" marR="72999" marT="72999" marB="72999"/>
                </a:tc>
                <a:tc>
                  <a:txBody>
                    <a:bodyPr/>
                    <a:lstStyle/>
                    <a:p>
                      <a:pPr algn="l" fontAlgn="t"/>
                      <a:r>
                        <a:rPr lang="en-US" sz="1700" b="1" dirty="0">
                          <a:effectLst/>
                        </a:rPr>
                        <a:t>Description</a:t>
                      </a:r>
                    </a:p>
                  </a:txBody>
                  <a:tcPr marL="72999" marR="72999" marT="72999" marB="72999"/>
                </a:tc>
                <a:tc>
                  <a:txBody>
                    <a:bodyPr/>
                    <a:lstStyle/>
                    <a:p>
                      <a:pPr algn="l" fontAlgn="t"/>
                      <a:r>
                        <a:rPr lang="en-US" sz="1700" b="1" dirty="0">
                          <a:effectLst/>
                        </a:rPr>
                        <a:t>Example</a:t>
                      </a:r>
                    </a:p>
                  </a:txBody>
                  <a:tcPr marL="72999" marR="72999" marT="72999" marB="72999"/>
                </a:tc>
                <a:extLst>
                  <a:ext uri="{0D108BD9-81ED-4DB2-BD59-A6C34878D82A}">
                    <a16:rowId xmlns:a16="http://schemas.microsoft.com/office/drawing/2014/main" val="10000"/>
                  </a:ext>
                </a:extLst>
              </a:tr>
              <a:tr h="1294859">
                <a:tc>
                  <a:txBody>
                    <a:bodyPr/>
                    <a:lstStyle/>
                    <a:p>
                      <a:pPr fontAlgn="t"/>
                      <a:r>
                        <a:rPr lang="en-US" sz="2000" dirty="0">
                          <a:effectLst/>
                        </a:rPr>
                        <a:t>&amp;&amp;</a:t>
                      </a:r>
                    </a:p>
                  </a:txBody>
                  <a:tcPr marL="72999" marR="72999" marT="72999" marB="72999"/>
                </a:tc>
                <a:tc>
                  <a:txBody>
                    <a:bodyPr/>
                    <a:lstStyle/>
                    <a:p>
                      <a:pPr fontAlgn="t"/>
                      <a:r>
                        <a:rPr lang="en-US" sz="2000" dirty="0">
                          <a:effectLst/>
                        </a:rPr>
                        <a:t>Called Logical AND operator. If both the operands are non-zero, then the condition becomes true.</a:t>
                      </a:r>
                    </a:p>
                  </a:txBody>
                  <a:tcPr marL="72999" marR="72999" marT="72999" marB="72999"/>
                </a:tc>
                <a:tc>
                  <a:txBody>
                    <a:bodyPr/>
                    <a:lstStyle/>
                    <a:p>
                      <a:pPr fontAlgn="t"/>
                      <a:r>
                        <a:rPr lang="en-US" sz="2000">
                          <a:effectLst/>
                        </a:rPr>
                        <a:t>(A &amp;&amp; B) is false.</a:t>
                      </a:r>
                    </a:p>
                  </a:txBody>
                  <a:tcPr marL="72999" marR="72999" marT="72999" marB="72999"/>
                </a:tc>
                <a:extLst>
                  <a:ext uri="{0D108BD9-81ED-4DB2-BD59-A6C34878D82A}">
                    <a16:rowId xmlns:a16="http://schemas.microsoft.com/office/drawing/2014/main" val="10001"/>
                  </a:ext>
                </a:extLst>
              </a:tr>
              <a:tr h="1294859">
                <a:tc>
                  <a:txBody>
                    <a:bodyPr/>
                    <a:lstStyle/>
                    <a:p>
                      <a:pPr fontAlgn="t"/>
                      <a:r>
                        <a:rPr lang="en-US" sz="2000" dirty="0">
                          <a:effectLst/>
                        </a:rPr>
                        <a:t>||</a:t>
                      </a:r>
                    </a:p>
                  </a:txBody>
                  <a:tcPr marL="72999" marR="72999" marT="72999" marB="72999"/>
                </a:tc>
                <a:tc>
                  <a:txBody>
                    <a:bodyPr/>
                    <a:lstStyle/>
                    <a:p>
                      <a:pPr fontAlgn="t"/>
                      <a:r>
                        <a:rPr lang="en-US" sz="2000" dirty="0">
                          <a:effectLst/>
                        </a:rPr>
                        <a:t>Called Logical OR Operator. If any of the two operands is non-zero, then the condition becomes true.</a:t>
                      </a:r>
                    </a:p>
                  </a:txBody>
                  <a:tcPr marL="72999" marR="72999" marT="72999" marB="72999"/>
                </a:tc>
                <a:tc>
                  <a:txBody>
                    <a:bodyPr/>
                    <a:lstStyle/>
                    <a:p>
                      <a:pPr fontAlgn="t"/>
                      <a:r>
                        <a:rPr lang="en-US" sz="2000" dirty="0">
                          <a:effectLst/>
                        </a:rPr>
                        <a:t>(A || B) is true.</a:t>
                      </a:r>
                    </a:p>
                  </a:txBody>
                  <a:tcPr marL="72999" marR="72999" marT="72999" marB="72999"/>
                </a:tc>
                <a:extLst>
                  <a:ext uri="{0D108BD9-81ED-4DB2-BD59-A6C34878D82A}">
                    <a16:rowId xmlns:a16="http://schemas.microsoft.com/office/drawing/2014/main" val="10002"/>
                  </a:ext>
                </a:extLst>
              </a:tr>
              <a:tr h="1579096">
                <a:tc>
                  <a:txBody>
                    <a:bodyPr/>
                    <a:lstStyle/>
                    <a:p>
                      <a:pPr fontAlgn="t"/>
                      <a:r>
                        <a:rPr lang="en-US" sz="2000">
                          <a:effectLst/>
                        </a:rPr>
                        <a:t>!</a:t>
                      </a:r>
                    </a:p>
                  </a:txBody>
                  <a:tcPr marL="72999" marR="72999" marT="72999" marB="72999"/>
                </a:tc>
                <a:tc>
                  <a:txBody>
                    <a:bodyPr/>
                    <a:lstStyle/>
                    <a:p>
                      <a:pPr fontAlgn="t"/>
                      <a:r>
                        <a:rPr lang="en-US" sz="2000">
                          <a:effectLst/>
                        </a:rPr>
                        <a:t>Called Logical NOT Operator. It is used to reverse the logical state of its operand. If a condition is true, then Logical NOT operator will make it false.</a:t>
                      </a:r>
                    </a:p>
                  </a:txBody>
                  <a:tcPr marL="72999" marR="72999" marT="72999" marB="72999"/>
                </a:tc>
                <a:tc>
                  <a:txBody>
                    <a:bodyPr/>
                    <a:lstStyle/>
                    <a:p>
                      <a:pPr fontAlgn="t"/>
                      <a:r>
                        <a:rPr lang="en-US" sz="2000" dirty="0">
                          <a:effectLst/>
                        </a:rPr>
                        <a:t>!(A &amp;&amp; B) is true.</a:t>
                      </a:r>
                    </a:p>
                  </a:txBody>
                  <a:tcPr marL="72999" marR="72999" marT="72999" marB="7299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3847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Logical Operators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a:endParaRPr lang="en-US" sz="24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599328989"/>
              </p:ext>
            </p:extLst>
          </p:nvPr>
        </p:nvGraphicFramePr>
        <p:xfrm>
          <a:off x="1615362" y="1797268"/>
          <a:ext cx="8096196" cy="3433050"/>
        </p:xfrm>
        <a:graphic>
          <a:graphicData uri="http://schemas.openxmlformats.org/drawingml/2006/table">
            <a:tbl>
              <a:tblPr>
                <a:tableStyleId>{3C2FFA5D-87B4-456A-9821-1D502468CF0F}</a:tableStyleId>
              </a:tblPr>
              <a:tblGrid>
                <a:gridCol w="2024049">
                  <a:extLst>
                    <a:ext uri="{9D8B030D-6E8A-4147-A177-3AD203B41FA5}">
                      <a16:colId xmlns:a16="http://schemas.microsoft.com/office/drawing/2014/main" val="2121717890"/>
                    </a:ext>
                  </a:extLst>
                </a:gridCol>
                <a:gridCol w="2024049">
                  <a:extLst>
                    <a:ext uri="{9D8B030D-6E8A-4147-A177-3AD203B41FA5}">
                      <a16:colId xmlns:a16="http://schemas.microsoft.com/office/drawing/2014/main" val="3622796639"/>
                    </a:ext>
                  </a:extLst>
                </a:gridCol>
                <a:gridCol w="2024049">
                  <a:extLst>
                    <a:ext uri="{9D8B030D-6E8A-4147-A177-3AD203B41FA5}">
                      <a16:colId xmlns:a16="http://schemas.microsoft.com/office/drawing/2014/main" val="3969113586"/>
                    </a:ext>
                  </a:extLst>
                </a:gridCol>
                <a:gridCol w="2024049">
                  <a:extLst>
                    <a:ext uri="{9D8B030D-6E8A-4147-A177-3AD203B41FA5}">
                      <a16:colId xmlns:a16="http://schemas.microsoft.com/office/drawing/2014/main" val="414270091"/>
                    </a:ext>
                  </a:extLst>
                </a:gridCol>
              </a:tblGrid>
              <a:tr h="585179">
                <a:tc gridSpan="2">
                  <a:txBody>
                    <a:bodyPr/>
                    <a:lstStyle/>
                    <a:p>
                      <a:pPr algn="ctr" rtl="0" fontAlgn="ctr"/>
                      <a:r>
                        <a:rPr lang="en-GB" sz="2400" b="1" u="none" strike="noStrike" dirty="0">
                          <a:effectLst/>
                        </a:rPr>
                        <a:t>Operands </a:t>
                      </a:r>
                      <a:endParaRPr lang="en-GB" sz="2400" b="1" i="0" u="none" strike="noStrike" dirty="0">
                        <a:solidFill>
                          <a:srgbClr val="000000"/>
                        </a:solidFill>
                        <a:effectLst/>
                        <a:latin typeface="Calibri" panose="020F0502020204030204" pitchFamily="34" charset="0"/>
                      </a:endParaRPr>
                    </a:p>
                  </a:txBody>
                  <a:tcPr marL="6351" marR="6351" marT="6350" marB="0" anchor="ctr"/>
                </a:tc>
                <a:tc hMerge="1">
                  <a:txBody>
                    <a:bodyPr/>
                    <a:lstStyle/>
                    <a:p>
                      <a:endParaRPr lang="en-GB"/>
                    </a:p>
                  </a:txBody>
                  <a:tcPr/>
                </a:tc>
                <a:tc gridSpan="2">
                  <a:txBody>
                    <a:bodyPr/>
                    <a:lstStyle/>
                    <a:p>
                      <a:pPr algn="ctr" rtl="0" fontAlgn="ctr"/>
                      <a:r>
                        <a:rPr lang="en-GB" sz="2400" b="1" u="none" strike="noStrike" dirty="0">
                          <a:effectLst/>
                        </a:rPr>
                        <a:t>Results</a:t>
                      </a:r>
                      <a:endParaRPr lang="en-GB" sz="2400" b="1" i="0" u="none" strike="noStrike" dirty="0">
                        <a:solidFill>
                          <a:srgbClr val="000000"/>
                        </a:solidFill>
                        <a:effectLst/>
                        <a:latin typeface="Calibri" panose="020F0502020204030204" pitchFamily="34" charset="0"/>
                      </a:endParaRPr>
                    </a:p>
                  </a:txBody>
                  <a:tcPr marL="6351" marR="6351" marT="6350" marB="0" anchor="ctr"/>
                </a:tc>
                <a:tc hMerge="1">
                  <a:txBody>
                    <a:bodyPr/>
                    <a:lstStyle/>
                    <a:p>
                      <a:endParaRPr lang="en-GB"/>
                    </a:p>
                  </a:txBody>
                  <a:tcPr/>
                </a:tc>
                <a:extLst>
                  <a:ext uri="{0D108BD9-81ED-4DB2-BD59-A6C34878D82A}">
                    <a16:rowId xmlns:a16="http://schemas.microsoft.com/office/drawing/2014/main" val="1329249287"/>
                  </a:ext>
                </a:extLst>
              </a:tr>
              <a:tr h="565673">
                <a:tc>
                  <a:txBody>
                    <a:bodyPr/>
                    <a:lstStyle/>
                    <a:p>
                      <a:pPr algn="ctr" rtl="0" fontAlgn="ctr"/>
                      <a:r>
                        <a:rPr lang="en-GB" sz="2400" b="1" u="none" strike="noStrike" dirty="0">
                          <a:effectLst/>
                        </a:rPr>
                        <a:t>x </a:t>
                      </a:r>
                      <a:endParaRPr lang="en-GB" sz="2400" b="1" i="0" u="none" strike="noStrike" dirty="0">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b="1" u="none" strike="noStrike" dirty="0">
                          <a:effectLst/>
                        </a:rPr>
                        <a:t>y </a:t>
                      </a:r>
                      <a:endParaRPr lang="en-GB" sz="2400" b="1" i="0" u="none" strike="noStrike" dirty="0">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b="1" u="none" strike="noStrike" dirty="0">
                          <a:effectLst/>
                        </a:rPr>
                        <a:t>x &amp;&amp; y </a:t>
                      </a:r>
                      <a:endParaRPr lang="en-GB" sz="2400" b="1" i="0" u="none" strike="noStrike" dirty="0">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b="1" u="none" strike="noStrike" dirty="0">
                          <a:effectLst/>
                        </a:rPr>
                        <a:t>x || y</a:t>
                      </a:r>
                      <a:endParaRPr lang="en-GB" sz="2400" b="1" i="0" u="none" strike="noStrike" dirty="0">
                        <a:solidFill>
                          <a:srgbClr val="000000"/>
                        </a:solidFill>
                        <a:effectLst/>
                        <a:latin typeface="Calibri" panose="020F0502020204030204" pitchFamily="34" charset="0"/>
                      </a:endParaRPr>
                    </a:p>
                  </a:txBody>
                  <a:tcPr marL="6351" marR="6351" marT="6350" marB="0" anchor="ctr"/>
                </a:tc>
                <a:extLst>
                  <a:ext uri="{0D108BD9-81ED-4DB2-BD59-A6C34878D82A}">
                    <a16:rowId xmlns:a16="http://schemas.microsoft.com/office/drawing/2014/main" val="1086375339"/>
                  </a:ext>
                </a:extLst>
              </a:tr>
              <a:tr h="565673">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extLst>
                  <a:ext uri="{0D108BD9-81ED-4DB2-BD59-A6C34878D82A}">
                    <a16:rowId xmlns:a16="http://schemas.microsoft.com/office/drawing/2014/main" val="1935369605"/>
                  </a:ext>
                </a:extLst>
              </a:tr>
              <a:tr h="565673">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non-zero </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1</a:t>
                      </a:r>
                      <a:endParaRPr lang="en-GB" sz="2400" b="0" i="0" u="none" strike="noStrike">
                        <a:solidFill>
                          <a:srgbClr val="000000"/>
                        </a:solidFill>
                        <a:effectLst/>
                        <a:latin typeface="Calibri" panose="020F0502020204030204" pitchFamily="34" charset="0"/>
                      </a:endParaRPr>
                    </a:p>
                  </a:txBody>
                  <a:tcPr marL="6351" marR="6351" marT="6350" marB="0" anchor="ctr"/>
                </a:tc>
                <a:extLst>
                  <a:ext uri="{0D108BD9-81ED-4DB2-BD59-A6C34878D82A}">
                    <a16:rowId xmlns:a16="http://schemas.microsoft.com/office/drawing/2014/main" val="4282708724"/>
                  </a:ext>
                </a:extLst>
              </a:tr>
              <a:tr h="565673">
                <a:tc>
                  <a:txBody>
                    <a:bodyPr/>
                    <a:lstStyle/>
                    <a:p>
                      <a:pPr algn="ctr" rtl="0" fontAlgn="ctr"/>
                      <a:r>
                        <a:rPr lang="en-GB" sz="2400" u="none" strike="noStrike">
                          <a:effectLst/>
                        </a:rPr>
                        <a:t>non-zero </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0</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1</a:t>
                      </a:r>
                      <a:endParaRPr lang="en-GB" sz="2400" b="0" i="0" u="none" strike="noStrike">
                        <a:solidFill>
                          <a:srgbClr val="000000"/>
                        </a:solidFill>
                        <a:effectLst/>
                        <a:latin typeface="Calibri" panose="020F0502020204030204" pitchFamily="34" charset="0"/>
                      </a:endParaRPr>
                    </a:p>
                  </a:txBody>
                  <a:tcPr marL="6351" marR="6351" marT="6350" marB="0" anchor="ctr"/>
                </a:tc>
                <a:extLst>
                  <a:ext uri="{0D108BD9-81ED-4DB2-BD59-A6C34878D82A}">
                    <a16:rowId xmlns:a16="http://schemas.microsoft.com/office/drawing/2014/main" val="2988321884"/>
                  </a:ext>
                </a:extLst>
              </a:tr>
              <a:tr h="585179">
                <a:tc>
                  <a:txBody>
                    <a:bodyPr/>
                    <a:lstStyle/>
                    <a:p>
                      <a:pPr algn="ctr" rtl="0" fontAlgn="ctr"/>
                      <a:r>
                        <a:rPr lang="en-GB" sz="2400" u="none" strike="noStrike">
                          <a:effectLst/>
                        </a:rPr>
                        <a:t>non-zero</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non-zero </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a:effectLst/>
                        </a:rPr>
                        <a:t>1</a:t>
                      </a:r>
                      <a:endParaRPr lang="en-GB" sz="2400" b="0" i="0" u="none" strike="noStrike">
                        <a:solidFill>
                          <a:srgbClr val="000000"/>
                        </a:solidFill>
                        <a:effectLst/>
                        <a:latin typeface="Calibri" panose="020F0502020204030204" pitchFamily="34" charset="0"/>
                      </a:endParaRPr>
                    </a:p>
                  </a:txBody>
                  <a:tcPr marL="6351" marR="6351" marT="6350" marB="0" anchor="ctr"/>
                </a:tc>
                <a:tc>
                  <a:txBody>
                    <a:bodyPr/>
                    <a:lstStyle/>
                    <a:p>
                      <a:pPr algn="ctr" rtl="0" fontAlgn="ctr"/>
                      <a:r>
                        <a:rPr lang="en-GB" sz="2400" u="none" strike="noStrike" dirty="0">
                          <a:effectLst/>
                        </a:rPr>
                        <a:t>1</a:t>
                      </a:r>
                      <a:endParaRPr lang="en-GB" sz="2400" b="0" i="0" u="none" strike="noStrike" dirty="0">
                        <a:solidFill>
                          <a:srgbClr val="000000"/>
                        </a:solidFill>
                        <a:effectLst/>
                        <a:latin typeface="Calibri" panose="020F0502020204030204" pitchFamily="34" charset="0"/>
                      </a:endParaRPr>
                    </a:p>
                  </a:txBody>
                  <a:tcPr marL="6351" marR="6351" marT="6350" marB="0" anchor="ctr"/>
                </a:tc>
                <a:extLst>
                  <a:ext uri="{0D108BD9-81ED-4DB2-BD59-A6C34878D82A}">
                    <a16:rowId xmlns:a16="http://schemas.microsoft.com/office/drawing/2014/main" val="1623437676"/>
                  </a:ext>
                </a:extLst>
              </a:tr>
            </a:tbl>
          </a:graphicData>
        </a:graphic>
      </p:graphicFrame>
    </p:spTree>
    <p:extLst>
      <p:ext uri="{BB962C8B-B14F-4D97-AF65-F5344CB8AC3E}">
        <p14:creationId xmlns:p14="http://schemas.microsoft.com/office/powerpoint/2010/main" val="346392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Logical Operators</a:t>
            </a:r>
            <a:endParaRPr lang="en-GB" b="1" dirty="0"/>
          </a:p>
        </p:txBody>
      </p:sp>
      <p:sp>
        <p:nvSpPr>
          <p:cNvPr id="3" name="Content Placeholder 2"/>
          <p:cNvSpPr>
            <a:spLocks noGrp="1"/>
          </p:cNvSpPr>
          <p:nvPr>
            <p:ph idx="1"/>
          </p:nvPr>
        </p:nvSpPr>
        <p:spPr>
          <a:xfrm>
            <a:off x="204953" y="1277008"/>
            <a:ext cx="11729544" cy="5360276"/>
          </a:xfrm>
        </p:spPr>
        <p:txBody>
          <a:bodyPr>
            <a:normAutofit lnSpcReduction="10000"/>
          </a:bodyPr>
          <a:lstStyle/>
          <a:p>
            <a:r>
              <a:rPr lang="en-US" sz="2400" b="1" dirty="0"/>
              <a:t>Example-</a:t>
            </a:r>
            <a:r>
              <a:rPr lang="en-US" sz="2400" dirty="0"/>
              <a:t> Suppose that i is an integer variable whose value is 7, f is a floating-point variable whose value is </a:t>
            </a:r>
            <a:r>
              <a:rPr lang="en-US" sz="2400" i="1" dirty="0"/>
              <a:t>5.5 </a:t>
            </a:r>
            <a:r>
              <a:rPr lang="en-US" sz="2400" dirty="0"/>
              <a:t>and c is a character variable that represents the character ‘ w’ . </a:t>
            </a:r>
          </a:p>
          <a:p>
            <a:pPr marL="0" indent="0">
              <a:buNone/>
            </a:pPr>
            <a:endParaRPr lang="en-US" sz="2400" dirty="0"/>
          </a:p>
          <a:p>
            <a:r>
              <a:rPr lang="en-US" sz="2400" b="1" i="1" dirty="0"/>
              <a:t>Expression 				Interpretation 		Value</a:t>
            </a:r>
          </a:p>
          <a:p>
            <a:r>
              <a:rPr lang="pl-PL" sz="2400" dirty="0"/>
              <a:t>(i &gt;= 6) &amp;&amp; (c == ' w ' ) </a:t>
            </a:r>
            <a:r>
              <a:rPr lang="en-US" sz="2400" dirty="0"/>
              <a:t>		</a:t>
            </a:r>
            <a:r>
              <a:rPr lang="pl-PL" sz="2400" dirty="0"/>
              <a:t>true </a:t>
            </a:r>
            <a:r>
              <a:rPr lang="en-US" sz="2400" dirty="0"/>
              <a:t>				</a:t>
            </a:r>
            <a:r>
              <a:rPr lang="pl-PL" sz="2400" dirty="0"/>
              <a:t>1</a:t>
            </a:r>
          </a:p>
          <a:p>
            <a:r>
              <a:rPr lang="en-US" sz="2400" dirty="0"/>
              <a:t>(i &gt;= 6) || (c == 119) 		true 				1</a:t>
            </a:r>
          </a:p>
          <a:p>
            <a:r>
              <a:rPr lang="en-US" sz="2400" dirty="0"/>
              <a:t>(f &lt; 11) &amp;&amp; (i &gt; 100) 		false 				0</a:t>
            </a:r>
          </a:p>
          <a:p>
            <a:r>
              <a:rPr lang="da-DK" sz="2400" dirty="0"/>
              <a:t>(c != ' p ' ) </a:t>
            </a:r>
            <a:r>
              <a:rPr lang="en-US" sz="2400" dirty="0"/>
              <a:t>||</a:t>
            </a:r>
            <a:r>
              <a:rPr lang="da-DK" sz="2400" dirty="0"/>
              <a:t> ((i + f ) &lt;= 10) 	true 				1</a:t>
            </a:r>
          </a:p>
          <a:p>
            <a:r>
              <a:rPr lang="da-DK" sz="2400" b="1" dirty="0"/>
              <a:t>E.g.    </a:t>
            </a:r>
            <a:r>
              <a:rPr lang="en-US" altLang="en-US" sz="2400" b="1" dirty="0">
                <a:solidFill>
                  <a:srgbClr val="000000"/>
                </a:solidFill>
                <a:ea typeface="Droid Sans Fallback" charset="0"/>
                <a:cs typeface="Droid Sans Fallback" charset="0"/>
              </a:rPr>
              <a:t>5 &amp;&amp; i != 8</a:t>
            </a:r>
            <a:endParaRPr lang="en-US" sz="2400" b="1" dirty="0"/>
          </a:p>
          <a:p>
            <a:pPr algn="just"/>
            <a:r>
              <a:rPr lang="en-US" sz="2400" dirty="0"/>
              <a:t>The result of a </a:t>
            </a:r>
            <a:r>
              <a:rPr lang="en-US" sz="2400" i="1" dirty="0"/>
              <a:t>logical </a:t>
            </a:r>
            <a:r>
              <a:rPr lang="en-US" sz="2400" b="1" i="1" dirty="0"/>
              <a:t>and </a:t>
            </a:r>
            <a:r>
              <a:rPr lang="en-US" sz="2400" dirty="0"/>
              <a:t>operation will be true only if both operands are true, whereas the result of a </a:t>
            </a:r>
            <a:r>
              <a:rPr lang="en-US" sz="2400" i="1" dirty="0"/>
              <a:t>logical </a:t>
            </a:r>
            <a:r>
              <a:rPr lang="en-US" sz="2400" b="1" i="1" dirty="0"/>
              <a:t>or </a:t>
            </a:r>
            <a:r>
              <a:rPr lang="en-US" sz="2400" dirty="0"/>
              <a:t>operation will be true if either operand is true or if both operands are true. In other words, the result of a </a:t>
            </a:r>
            <a:r>
              <a:rPr lang="en-US" sz="2400" i="1" dirty="0"/>
              <a:t>logical or </a:t>
            </a:r>
            <a:r>
              <a:rPr lang="en-US" sz="2400" dirty="0"/>
              <a:t>operation will be false only if both operands are false.</a:t>
            </a:r>
          </a:p>
          <a:p>
            <a:endParaRPr lang="en-US" sz="2400" dirty="0"/>
          </a:p>
          <a:p>
            <a:endParaRPr lang="da-DK" sz="24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76</a:t>
            </a:fld>
            <a:endParaRPr lang="en-GB"/>
          </a:p>
        </p:txBody>
      </p:sp>
    </p:spTree>
    <p:extLst>
      <p:ext uri="{BB962C8B-B14F-4D97-AF65-F5344CB8AC3E}">
        <p14:creationId xmlns:p14="http://schemas.microsoft.com/office/powerpoint/2010/main" val="2339092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425668"/>
          </a:xfrm>
        </p:spPr>
        <p:txBody>
          <a:bodyPr>
            <a:normAutofit fontScale="90000"/>
          </a:bodyPr>
          <a:lstStyle/>
          <a:p>
            <a:r>
              <a:rPr lang="en-US" sz="3600" b="1" dirty="0"/>
              <a:t>Bitwise Operators</a:t>
            </a:r>
          </a:p>
        </p:txBody>
      </p:sp>
      <p:sp>
        <p:nvSpPr>
          <p:cNvPr id="3" name="Content Placeholder 2"/>
          <p:cNvSpPr>
            <a:spLocks noGrp="1"/>
          </p:cNvSpPr>
          <p:nvPr>
            <p:ph idx="1"/>
          </p:nvPr>
        </p:nvSpPr>
        <p:spPr>
          <a:xfrm>
            <a:off x="204953" y="756745"/>
            <a:ext cx="11729544" cy="5880539"/>
          </a:xfrm>
        </p:spPr>
        <p:txBody>
          <a:bodyPr>
            <a:normAutofit/>
          </a:bodyPr>
          <a:lstStyle/>
          <a:p>
            <a:r>
              <a:rPr lang="en-US" sz="2400" dirty="0"/>
              <a:t>Bitwise operator works on bits and perform bit-by-bit operation. C provides six operators for bit manipulation. </a:t>
            </a:r>
          </a:p>
          <a:p>
            <a:r>
              <a:rPr lang="en-US" sz="2400" dirty="0"/>
              <a:t>Assume variable </a:t>
            </a:r>
          </a:p>
          <a:p>
            <a:pPr marL="0" indent="0">
              <a:buNone/>
            </a:pPr>
            <a:r>
              <a:rPr lang="en-US" sz="2400" dirty="0"/>
              <a:t>'A' holds 60 and </a:t>
            </a:r>
          </a:p>
          <a:p>
            <a:pPr marL="0" indent="0">
              <a:buNone/>
            </a:pPr>
            <a:r>
              <a:rPr lang="en-US" sz="2400" dirty="0"/>
              <a:t>variable 'B' holds 13, </a:t>
            </a:r>
          </a:p>
          <a:p>
            <a:pPr marL="0" indent="0">
              <a:buNone/>
            </a:pPr>
            <a:r>
              <a:rPr lang="en-US" sz="2400" dirty="0"/>
              <a:t>then −</a:t>
            </a:r>
          </a:p>
          <a:p>
            <a:pPr marL="0" indent="0">
              <a:buNone/>
            </a:pPr>
            <a:r>
              <a:rPr lang="en-US" sz="2400" dirty="0"/>
              <a:t>60 - 00111100</a:t>
            </a:r>
          </a:p>
          <a:p>
            <a:pPr marL="0" indent="0">
              <a:buNone/>
            </a:pPr>
            <a:r>
              <a:rPr lang="en-US" sz="2400" dirty="0"/>
              <a:t>13-  00001101</a:t>
            </a:r>
          </a:p>
        </p:txBody>
      </p:sp>
      <p:sp>
        <p:nvSpPr>
          <p:cNvPr id="5" name="Slide Number Placeholder 4"/>
          <p:cNvSpPr>
            <a:spLocks noGrp="1"/>
          </p:cNvSpPr>
          <p:nvPr>
            <p:ph type="sldNum" sz="quarter" idx="12"/>
          </p:nvPr>
        </p:nvSpPr>
        <p:spPr/>
        <p:txBody>
          <a:bodyPr/>
          <a:lstStyle/>
          <a:p>
            <a:fld id="{D625633F-2075-4155-A29E-DBCD278002AD}" type="slidenum">
              <a:rPr lang="en-GB" smtClean="0"/>
              <a:pPr/>
              <a:t>77</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668149189"/>
              </p:ext>
            </p:extLst>
          </p:nvPr>
        </p:nvGraphicFramePr>
        <p:xfrm>
          <a:off x="3137377" y="1545020"/>
          <a:ext cx="8764781" cy="5097881"/>
        </p:xfrm>
        <a:graphic>
          <a:graphicData uri="http://schemas.openxmlformats.org/drawingml/2006/table">
            <a:tbl>
              <a:tblPr>
                <a:tableStyleId>{3C2FFA5D-87B4-456A-9821-1D502468CF0F}</a:tableStyleId>
              </a:tblPr>
              <a:tblGrid>
                <a:gridCol w="1276988">
                  <a:extLst>
                    <a:ext uri="{9D8B030D-6E8A-4147-A177-3AD203B41FA5}">
                      <a16:colId xmlns:a16="http://schemas.microsoft.com/office/drawing/2014/main" val="20000"/>
                    </a:ext>
                  </a:extLst>
                </a:gridCol>
                <a:gridCol w="4803217">
                  <a:extLst>
                    <a:ext uri="{9D8B030D-6E8A-4147-A177-3AD203B41FA5}">
                      <a16:colId xmlns:a16="http://schemas.microsoft.com/office/drawing/2014/main" val="20001"/>
                    </a:ext>
                  </a:extLst>
                </a:gridCol>
                <a:gridCol w="2684576">
                  <a:extLst>
                    <a:ext uri="{9D8B030D-6E8A-4147-A177-3AD203B41FA5}">
                      <a16:colId xmlns:a16="http://schemas.microsoft.com/office/drawing/2014/main" val="20002"/>
                    </a:ext>
                  </a:extLst>
                </a:gridCol>
              </a:tblGrid>
              <a:tr h="469335">
                <a:tc>
                  <a:txBody>
                    <a:bodyPr/>
                    <a:lstStyle/>
                    <a:p>
                      <a:pPr algn="l" fontAlgn="t"/>
                      <a:r>
                        <a:rPr lang="en-US" sz="1800" b="1" dirty="0">
                          <a:effectLst/>
                        </a:rPr>
                        <a:t>Operator</a:t>
                      </a:r>
                    </a:p>
                  </a:txBody>
                  <a:tcPr marL="48562" marR="48562" marT="48562" marB="48562"/>
                </a:tc>
                <a:tc>
                  <a:txBody>
                    <a:bodyPr/>
                    <a:lstStyle/>
                    <a:p>
                      <a:pPr algn="l" fontAlgn="t"/>
                      <a:r>
                        <a:rPr lang="en-US" sz="1800" b="1" dirty="0">
                          <a:effectLst/>
                        </a:rPr>
                        <a:t>Description</a:t>
                      </a:r>
                    </a:p>
                  </a:txBody>
                  <a:tcPr marL="48562" marR="48562" marT="48562" marB="48562"/>
                </a:tc>
                <a:tc>
                  <a:txBody>
                    <a:bodyPr/>
                    <a:lstStyle/>
                    <a:p>
                      <a:pPr algn="l" fontAlgn="t"/>
                      <a:r>
                        <a:rPr lang="en-US" sz="1800" b="1" dirty="0">
                          <a:effectLst/>
                        </a:rPr>
                        <a:t>Example</a:t>
                      </a:r>
                    </a:p>
                  </a:txBody>
                  <a:tcPr marL="48562" marR="48562" marT="48562" marB="48562"/>
                </a:tc>
                <a:extLst>
                  <a:ext uri="{0D108BD9-81ED-4DB2-BD59-A6C34878D82A}">
                    <a16:rowId xmlns:a16="http://schemas.microsoft.com/office/drawing/2014/main" val="10000"/>
                  </a:ext>
                </a:extLst>
              </a:tr>
              <a:tr h="652987">
                <a:tc>
                  <a:txBody>
                    <a:bodyPr/>
                    <a:lstStyle/>
                    <a:p>
                      <a:pPr fontAlgn="t"/>
                      <a:r>
                        <a:rPr lang="en-US" sz="1800">
                          <a:effectLst/>
                        </a:rPr>
                        <a:t>&amp;</a:t>
                      </a:r>
                    </a:p>
                  </a:txBody>
                  <a:tcPr marL="48562" marR="48562" marT="48562" marB="48562"/>
                </a:tc>
                <a:tc>
                  <a:txBody>
                    <a:bodyPr/>
                    <a:lstStyle/>
                    <a:p>
                      <a:pPr fontAlgn="t"/>
                      <a:r>
                        <a:rPr lang="en-US" sz="1800" dirty="0">
                          <a:effectLst/>
                        </a:rPr>
                        <a:t>Binary AND Operator copies a bit to the result if it exists in both operands.</a:t>
                      </a:r>
                    </a:p>
                  </a:txBody>
                  <a:tcPr marL="48562" marR="48562" marT="48562" marB="48562"/>
                </a:tc>
                <a:tc>
                  <a:txBody>
                    <a:bodyPr/>
                    <a:lstStyle/>
                    <a:p>
                      <a:pPr fontAlgn="t"/>
                      <a:r>
                        <a:rPr lang="en-US" sz="1800">
                          <a:effectLst/>
                        </a:rPr>
                        <a:t>(A &amp; B) = 12, i.e., 0000 1100</a:t>
                      </a:r>
                    </a:p>
                  </a:txBody>
                  <a:tcPr marL="48562" marR="48562" marT="48562" marB="48562"/>
                </a:tc>
                <a:extLst>
                  <a:ext uri="{0D108BD9-81ED-4DB2-BD59-A6C34878D82A}">
                    <a16:rowId xmlns:a16="http://schemas.microsoft.com/office/drawing/2014/main" val="10001"/>
                  </a:ext>
                </a:extLst>
              </a:tr>
              <a:tr h="469335">
                <a:tc>
                  <a:txBody>
                    <a:bodyPr/>
                    <a:lstStyle/>
                    <a:p>
                      <a:pPr fontAlgn="t"/>
                      <a:r>
                        <a:rPr lang="en-US" sz="1800">
                          <a:effectLst/>
                        </a:rPr>
                        <a:t>|</a:t>
                      </a:r>
                    </a:p>
                  </a:txBody>
                  <a:tcPr marL="48562" marR="48562" marT="48562" marB="48562"/>
                </a:tc>
                <a:tc>
                  <a:txBody>
                    <a:bodyPr/>
                    <a:lstStyle/>
                    <a:p>
                      <a:pPr fontAlgn="t"/>
                      <a:r>
                        <a:rPr lang="en-US" sz="1800">
                          <a:effectLst/>
                        </a:rPr>
                        <a:t>Binary OR Operator copies a bit if it exists in either operand.</a:t>
                      </a:r>
                    </a:p>
                  </a:txBody>
                  <a:tcPr marL="48562" marR="48562" marT="48562" marB="48562"/>
                </a:tc>
                <a:tc>
                  <a:txBody>
                    <a:bodyPr/>
                    <a:lstStyle/>
                    <a:p>
                      <a:pPr fontAlgn="t"/>
                      <a:r>
                        <a:rPr lang="en-US" sz="1800">
                          <a:effectLst/>
                        </a:rPr>
                        <a:t>(A | B) = 61, i.e., 0011 1101</a:t>
                      </a:r>
                    </a:p>
                  </a:txBody>
                  <a:tcPr marL="48562" marR="48562" marT="48562" marB="48562"/>
                </a:tc>
                <a:extLst>
                  <a:ext uri="{0D108BD9-81ED-4DB2-BD59-A6C34878D82A}">
                    <a16:rowId xmlns:a16="http://schemas.microsoft.com/office/drawing/2014/main" val="10002"/>
                  </a:ext>
                </a:extLst>
              </a:tr>
              <a:tr h="652987">
                <a:tc>
                  <a:txBody>
                    <a:bodyPr/>
                    <a:lstStyle/>
                    <a:p>
                      <a:pPr fontAlgn="t"/>
                      <a:r>
                        <a:rPr lang="en-US" sz="1800" dirty="0">
                          <a:effectLst/>
                        </a:rPr>
                        <a:t>^</a:t>
                      </a:r>
                    </a:p>
                  </a:txBody>
                  <a:tcPr marL="48562" marR="48562" marT="48562" marB="48562"/>
                </a:tc>
                <a:tc>
                  <a:txBody>
                    <a:bodyPr/>
                    <a:lstStyle/>
                    <a:p>
                      <a:pPr fontAlgn="t"/>
                      <a:r>
                        <a:rPr lang="en-US" sz="1800" dirty="0">
                          <a:effectLst/>
                        </a:rPr>
                        <a:t>Binary XOR Operator copies the bit if it is set in one operand but not both.</a:t>
                      </a:r>
                    </a:p>
                  </a:txBody>
                  <a:tcPr marL="48562" marR="48562" marT="48562" marB="48562"/>
                </a:tc>
                <a:tc>
                  <a:txBody>
                    <a:bodyPr/>
                    <a:lstStyle/>
                    <a:p>
                      <a:pPr fontAlgn="t"/>
                      <a:r>
                        <a:rPr lang="en-US" sz="1800" dirty="0">
                          <a:effectLst/>
                        </a:rPr>
                        <a:t>(A ^ B) = 49, i.e., 0011 0001</a:t>
                      </a:r>
                    </a:p>
                  </a:txBody>
                  <a:tcPr marL="48562" marR="48562" marT="48562" marB="48562"/>
                </a:tc>
                <a:extLst>
                  <a:ext uri="{0D108BD9-81ED-4DB2-BD59-A6C34878D82A}">
                    <a16:rowId xmlns:a16="http://schemas.microsoft.com/office/drawing/2014/main" val="10003"/>
                  </a:ext>
                </a:extLst>
              </a:tr>
              <a:tr h="836640">
                <a:tc>
                  <a:txBody>
                    <a:bodyPr/>
                    <a:lstStyle/>
                    <a:p>
                      <a:pPr fontAlgn="t"/>
                      <a:r>
                        <a:rPr lang="en-US" sz="1800">
                          <a:effectLst/>
                        </a:rPr>
                        <a:t>~</a:t>
                      </a:r>
                    </a:p>
                  </a:txBody>
                  <a:tcPr marL="48562" marR="48562" marT="48562" marB="48562"/>
                </a:tc>
                <a:tc>
                  <a:txBody>
                    <a:bodyPr/>
                    <a:lstStyle/>
                    <a:p>
                      <a:pPr fontAlgn="t"/>
                      <a:r>
                        <a:rPr lang="en-US" sz="1800">
                          <a:effectLst/>
                        </a:rPr>
                        <a:t>Binary Ones Complement Operator is unary and has the effect of 'flipping' bits.</a:t>
                      </a:r>
                    </a:p>
                  </a:txBody>
                  <a:tcPr marL="48562" marR="48562" marT="48562" marB="48562"/>
                </a:tc>
                <a:tc>
                  <a:txBody>
                    <a:bodyPr/>
                    <a:lstStyle/>
                    <a:p>
                      <a:pPr fontAlgn="t"/>
                      <a:r>
                        <a:rPr lang="en-US" sz="1800">
                          <a:effectLst/>
                        </a:rPr>
                        <a:t>(~A ) = -61, i.e,. 1100 0011 in 2's complement form.</a:t>
                      </a:r>
                    </a:p>
                  </a:txBody>
                  <a:tcPr marL="48562" marR="48562" marT="48562" marB="48562"/>
                </a:tc>
                <a:extLst>
                  <a:ext uri="{0D108BD9-81ED-4DB2-BD59-A6C34878D82A}">
                    <a16:rowId xmlns:a16="http://schemas.microsoft.com/office/drawing/2014/main" val="10004"/>
                  </a:ext>
                </a:extLst>
              </a:tr>
              <a:tr h="836640">
                <a:tc>
                  <a:txBody>
                    <a:bodyPr/>
                    <a:lstStyle/>
                    <a:p>
                      <a:pPr fontAlgn="t"/>
                      <a:r>
                        <a:rPr lang="en-US" sz="1800">
                          <a:effectLst/>
                        </a:rPr>
                        <a:t>&lt;&lt;</a:t>
                      </a:r>
                    </a:p>
                  </a:txBody>
                  <a:tcPr marL="48562" marR="48562" marT="48562" marB="48562"/>
                </a:tc>
                <a:tc>
                  <a:txBody>
                    <a:bodyPr/>
                    <a:lstStyle/>
                    <a:p>
                      <a:pPr fontAlgn="t"/>
                      <a:r>
                        <a:rPr lang="en-US" sz="1800">
                          <a:effectLst/>
                        </a:rPr>
                        <a:t>Binary Left Shift Operator. The left operands value is moved left by the number of bits specified by the right operand.</a:t>
                      </a:r>
                    </a:p>
                  </a:txBody>
                  <a:tcPr marL="48562" marR="48562" marT="48562" marB="48562"/>
                </a:tc>
                <a:tc>
                  <a:txBody>
                    <a:bodyPr/>
                    <a:lstStyle/>
                    <a:p>
                      <a:pPr fontAlgn="t"/>
                      <a:r>
                        <a:rPr lang="pt-BR" sz="1800">
                          <a:effectLst/>
                        </a:rPr>
                        <a:t>A &lt;&lt; 2 = 240 i.e., 1111 0000</a:t>
                      </a:r>
                    </a:p>
                  </a:txBody>
                  <a:tcPr marL="48562" marR="48562" marT="48562" marB="48562"/>
                </a:tc>
                <a:extLst>
                  <a:ext uri="{0D108BD9-81ED-4DB2-BD59-A6C34878D82A}">
                    <a16:rowId xmlns:a16="http://schemas.microsoft.com/office/drawing/2014/main" val="10005"/>
                  </a:ext>
                </a:extLst>
              </a:tr>
              <a:tr h="836640">
                <a:tc>
                  <a:txBody>
                    <a:bodyPr/>
                    <a:lstStyle/>
                    <a:p>
                      <a:pPr fontAlgn="t"/>
                      <a:r>
                        <a:rPr lang="en-US" sz="1800">
                          <a:effectLst/>
                        </a:rPr>
                        <a:t>&gt;&gt;</a:t>
                      </a:r>
                    </a:p>
                  </a:txBody>
                  <a:tcPr marL="48562" marR="48562" marT="48562" marB="48562"/>
                </a:tc>
                <a:tc>
                  <a:txBody>
                    <a:bodyPr/>
                    <a:lstStyle/>
                    <a:p>
                      <a:pPr fontAlgn="t"/>
                      <a:r>
                        <a:rPr lang="en-US" sz="1800">
                          <a:effectLst/>
                        </a:rPr>
                        <a:t>Binary Right Shift Operator. The left operands value is moved right by the number of bits specified by the right operand.</a:t>
                      </a:r>
                    </a:p>
                  </a:txBody>
                  <a:tcPr marL="48562" marR="48562" marT="48562" marB="48562"/>
                </a:tc>
                <a:tc>
                  <a:txBody>
                    <a:bodyPr/>
                    <a:lstStyle/>
                    <a:p>
                      <a:pPr fontAlgn="t"/>
                      <a:r>
                        <a:rPr lang="pt-BR" sz="1800" dirty="0">
                          <a:effectLst/>
                        </a:rPr>
                        <a:t>A &gt;&gt; 2 = 15 i.e., 0000 1111</a:t>
                      </a:r>
                    </a:p>
                  </a:txBody>
                  <a:tcPr marL="48562" marR="48562" marT="48562" marB="48562"/>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85909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Assignment Operators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dirty="0"/>
              <a:t>There are several different assignment operators in C. </a:t>
            </a:r>
          </a:p>
          <a:p>
            <a:pPr algn="just"/>
            <a:r>
              <a:rPr lang="en-US" dirty="0"/>
              <a:t>All of them are used to form </a:t>
            </a:r>
            <a:r>
              <a:rPr lang="en-US" b="1" i="1" dirty="0"/>
              <a:t>assignment expressions, </a:t>
            </a:r>
            <a:r>
              <a:rPr lang="en-US" dirty="0"/>
              <a:t>which assign the value of an expression to an identifier.</a:t>
            </a:r>
          </a:p>
          <a:p>
            <a:pPr algn="just"/>
            <a:r>
              <a:rPr lang="en-US" dirty="0"/>
              <a:t>Assignment operators applied to assign the result of an expression to a variable.</a:t>
            </a: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78</a:t>
            </a:fld>
            <a:endParaRPr lang="en-GB"/>
          </a:p>
        </p:txBody>
      </p:sp>
    </p:spTree>
    <p:extLst>
      <p:ext uri="{BB962C8B-B14F-4D97-AF65-F5344CB8AC3E}">
        <p14:creationId xmlns:p14="http://schemas.microsoft.com/office/powerpoint/2010/main" val="35147656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551792"/>
          </a:xfrm>
        </p:spPr>
        <p:txBody>
          <a:bodyPr>
            <a:noAutofit/>
          </a:bodyPr>
          <a:lstStyle/>
          <a:p>
            <a:r>
              <a:rPr lang="en-US" sz="3200" b="1" dirty="0"/>
              <a:t>Assignment Operators</a:t>
            </a:r>
            <a:endParaRPr lang="en-GB" sz="32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4171832"/>
              </p:ext>
            </p:extLst>
          </p:nvPr>
        </p:nvGraphicFramePr>
        <p:xfrm>
          <a:off x="1592317" y="504512"/>
          <a:ext cx="8939048" cy="6164616"/>
        </p:xfrm>
        <a:graphic>
          <a:graphicData uri="http://schemas.openxmlformats.org/drawingml/2006/table">
            <a:tbl>
              <a:tblPr>
                <a:tableStyleId>{3C2FFA5D-87B4-456A-9821-1D502468CF0F}</a:tableStyleId>
              </a:tblPr>
              <a:tblGrid>
                <a:gridCol w="1182413">
                  <a:extLst>
                    <a:ext uri="{9D8B030D-6E8A-4147-A177-3AD203B41FA5}">
                      <a16:colId xmlns:a16="http://schemas.microsoft.com/office/drawing/2014/main" val="20000"/>
                    </a:ext>
                  </a:extLst>
                </a:gridCol>
                <a:gridCol w="5391807">
                  <a:extLst>
                    <a:ext uri="{9D8B030D-6E8A-4147-A177-3AD203B41FA5}">
                      <a16:colId xmlns:a16="http://schemas.microsoft.com/office/drawing/2014/main" val="20001"/>
                    </a:ext>
                  </a:extLst>
                </a:gridCol>
                <a:gridCol w="2364828">
                  <a:extLst>
                    <a:ext uri="{9D8B030D-6E8A-4147-A177-3AD203B41FA5}">
                      <a16:colId xmlns:a16="http://schemas.microsoft.com/office/drawing/2014/main" val="20002"/>
                    </a:ext>
                  </a:extLst>
                </a:gridCol>
              </a:tblGrid>
              <a:tr h="146052">
                <a:tc>
                  <a:txBody>
                    <a:bodyPr/>
                    <a:lstStyle/>
                    <a:p>
                      <a:pPr algn="l" fontAlgn="t"/>
                      <a:r>
                        <a:rPr lang="en-US" sz="1600" b="1" dirty="0">
                          <a:effectLst/>
                        </a:rPr>
                        <a:t>Operator</a:t>
                      </a:r>
                    </a:p>
                  </a:txBody>
                  <a:tcPr marL="33339" marR="33339" marT="33339" marB="33339"/>
                </a:tc>
                <a:tc>
                  <a:txBody>
                    <a:bodyPr/>
                    <a:lstStyle/>
                    <a:p>
                      <a:pPr algn="l" fontAlgn="t"/>
                      <a:r>
                        <a:rPr lang="en-US" sz="1600" b="1" dirty="0">
                          <a:effectLst/>
                        </a:rPr>
                        <a:t>Description</a:t>
                      </a:r>
                    </a:p>
                  </a:txBody>
                  <a:tcPr marL="33339" marR="33339" marT="33339" marB="33339"/>
                </a:tc>
                <a:tc>
                  <a:txBody>
                    <a:bodyPr/>
                    <a:lstStyle/>
                    <a:p>
                      <a:pPr algn="l" fontAlgn="t"/>
                      <a:r>
                        <a:rPr lang="en-US" sz="1600" b="1" dirty="0">
                          <a:effectLst/>
                        </a:rPr>
                        <a:t>Example</a:t>
                      </a:r>
                    </a:p>
                  </a:txBody>
                  <a:tcPr marL="33339" marR="33339" marT="33339" marB="33339"/>
                </a:tc>
                <a:extLst>
                  <a:ext uri="{0D108BD9-81ED-4DB2-BD59-A6C34878D82A}">
                    <a16:rowId xmlns:a16="http://schemas.microsoft.com/office/drawing/2014/main" val="10000"/>
                  </a:ext>
                </a:extLst>
              </a:tr>
              <a:tr h="265034">
                <a:tc>
                  <a:txBody>
                    <a:bodyPr/>
                    <a:lstStyle/>
                    <a:p>
                      <a:pPr fontAlgn="t"/>
                      <a:r>
                        <a:rPr lang="en-US" sz="1600" dirty="0">
                          <a:effectLst/>
                        </a:rPr>
                        <a:t>=</a:t>
                      </a:r>
                    </a:p>
                  </a:txBody>
                  <a:tcPr marL="33339" marR="33339" marT="33339" marB="33339"/>
                </a:tc>
                <a:tc>
                  <a:txBody>
                    <a:bodyPr/>
                    <a:lstStyle/>
                    <a:p>
                      <a:pPr fontAlgn="t"/>
                      <a:r>
                        <a:rPr lang="en-US" sz="1600">
                          <a:effectLst/>
                        </a:rPr>
                        <a:t>Simple assignment operator. Assigns values from right side operands to left side operand</a:t>
                      </a:r>
                    </a:p>
                  </a:txBody>
                  <a:tcPr marL="33339" marR="33339" marT="33339" marB="33339"/>
                </a:tc>
                <a:tc>
                  <a:txBody>
                    <a:bodyPr/>
                    <a:lstStyle/>
                    <a:p>
                      <a:pPr fontAlgn="t"/>
                      <a:r>
                        <a:rPr lang="en-US" sz="1600" dirty="0">
                          <a:effectLst/>
                        </a:rPr>
                        <a:t>C = A + B will assign the value of A + B to C</a:t>
                      </a:r>
                    </a:p>
                  </a:txBody>
                  <a:tcPr marL="33339" marR="33339" marT="33339" marB="33339"/>
                </a:tc>
                <a:extLst>
                  <a:ext uri="{0D108BD9-81ED-4DB2-BD59-A6C34878D82A}">
                    <a16:rowId xmlns:a16="http://schemas.microsoft.com/office/drawing/2014/main" val="10001"/>
                  </a:ext>
                </a:extLst>
              </a:tr>
              <a:tr h="384485">
                <a:tc>
                  <a:txBody>
                    <a:bodyPr/>
                    <a:lstStyle/>
                    <a:p>
                      <a:pPr fontAlgn="t"/>
                      <a:r>
                        <a:rPr lang="en-US" sz="1600">
                          <a:effectLst/>
                        </a:rPr>
                        <a:t>+=</a:t>
                      </a:r>
                    </a:p>
                  </a:txBody>
                  <a:tcPr marL="33339" marR="33339" marT="33339" marB="33339"/>
                </a:tc>
                <a:tc>
                  <a:txBody>
                    <a:bodyPr/>
                    <a:lstStyle/>
                    <a:p>
                      <a:pPr fontAlgn="t"/>
                      <a:r>
                        <a:rPr lang="en-US" sz="1600">
                          <a:effectLst/>
                        </a:rPr>
                        <a:t>Add AND assignment operator. It adds the right operand to the left operand and assign the result to the left operand.</a:t>
                      </a:r>
                    </a:p>
                  </a:txBody>
                  <a:tcPr marL="33339" marR="33339" marT="33339" marB="33339"/>
                </a:tc>
                <a:tc>
                  <a:txBody>
                    <a:bodyPr/>
                    <a:lstStyle/>
                    <a:p>
                      <a:pPr fontAlgn="t"/>
                      <a:r>
                        <a:rPr lang="en-US" sz="1600" dirty="0">
                          <a:effectLst/>
                        </a:rPr>
                        <a:t>C += A is equivalent to C = C + A</a:t>
                      </a:r>
                    </a:p>
                  </a:txBody>
                  <a:tcPr marL="33339" marR="33339" marT="33339" marB="33339"/>
                </a:tc>
                <a:extLst>
                  <a:ext uri="{0D108BD9-81ED-4DB2-BD59-A6C34878D82A}">
                    <a16:rowId xmlns:a16="http://schemas.microsoft.com/office/drawing/2014/main" val="10002"/>
                  </a:ext>
                </a:extLst>
              </a:tr>
              <a:tr h="444211">
                <a:tc>
                  <a:txBody>
                    <a:bodyPr/>
                    <a:lstStyle/>
                    <a:p>
                      <a:pPr fontAlgn="t"/>
                      <a:r>
                        <a:rPr lang="en-US" sz="1600">
                          <a:effectLst/>
                        </a:rPr>
                        <a:t>-=</a:t>
                      </a:r>
                    </a:p>
                  </a:txBody>
                  <a:tcPr marL="33339" marR="33339" marT="33339" marB="33339"/>
                </a:tc>
                <a:tc>
                  <a:txBody>
                    <a:bodyPr/>
                    <a:lstStyle/>
                    <a:p>
                      <a:pPr fontAlgn="t"/>
                      <a:r>
                        <a:rPr lang="en-US" sz="1600">
                          <a:effectLst/>
                        </a:rPr>
                        <a:t>Subtract AND assignment operator. It subtracts the right operand from the left operand and assigns the result to the left operand.</a:t>
                      </a:r>
                    </a:p>
                  </a:txBody>
                  <a:tcPr marL="33339" marR="33339" marT="33339" marB="33339"/>
                </a:tc>
                <a:tc>
                  <a:txBody>
                    <a:bodyPr/>
                    <a:lstStyle/>
                    <a:p>
                      <a:pPr fontAlgn="t"/>
                      <a:r>
                        <a:rPr lang="en-US" sz="1600" dirty="0">
                          <a:effectLst/>
                        </a:rPr>
                        <a:t>C -= A is equivalent to C = C - A</a:t>
                      </a:r>
                    </a:p>
                  </a:txBody>
                  <a:tcPr marL="33339" marR="33339" marT="33339" marB="33339"/>
                </a:tc>
                <a:extLst>
                  <a:ext uri="{0D108BD9-81ED-4DB2-BD59-A6C34878D82A}">
                    <a16:rowId xmlns:a16="http://schemas.microsoft.com/office/drawing/2014/main" val="10003"/>
                  </a:ext>
                </a:extLst>
              </a:tr>
              <a:tr h="384485">
                <a:tc>
                  <a:txBody>
                    <a:bodyPr/>
                    <a:lstStyle/>
                    <a:p>
                      <a:pPr fontAlgn="t"/>
                      <a:r>
                        <a:rPr lang="en-US" sz="1600">
                          <a:effectLst/>
                        </a:rPr>
                        <a:t>*=</a:t>
                      </a:r>
                    </a:p>
                  </a:txBody>
                  <a:tcPr marL="33339" marR="33339" marT="33339" marB="33339"/>
                </a:tc>
                <a:tc>
                  <a:txBody>
                    <a:bodyPr/>
                    <a:lstStyle/>
                    <a:p>
                      <a:pPr fontAlgn="t"/>
                      <a:r>
                        <a:rPr lang="en-US" sz="1600">
                          <a:effectLst/>
                        </a:rPr>
                        <a:t>Multiply AND assignment operator. It multiplies the right operand with the left operand and assigns the result to the left operand.</a:t>
                      </a:r>
                    </a:p>
                  </a:txBody>
                  <a:tcPr marL="33339" marR="33339" marT="33339" marB="33339"/>
                </a:tc>
                <a:tc>
                  <a:txBody>
                    <a:bodyPr/>
                    <a:lstStyle/>
                    <a:p>
                      <a:pPr fontAlgn="t"/>
                      <a:r>
                        <a:rPr lang="en-US" sz="1600">
                          <a:effectLst/>
                        </a:rPr>
                        <a:t>C *= A is equivalent to C = C * A</a:t>
                      </a:r>
                    </a:p>
                  </a:txBody>
                  <a:tcPr marL="33339" marR="33339" marT="33339" marB="33339"/>
                </a:tc>
                <a:extLst>
                  <a:ext uri="{0D108BD9-81ED-4DB2-BD59-A6C34878D82A}">
                    <a16:rowId xmlns:a16="http://schemas.microsoft.com/office/drawing/2014/main" val="10004"/>
                  </a:ext>
                </a:extLst>
              </a:tr>
              <a:tr h="384485">
                <a:tc>
                  <a:txBody>
                    <a:bodyPr/>
                    <a:lstStyle/>
                    <a:p>
                      <a:pPr fontAlgn="t"/>
                      <a:r>
                        <a:rPr lang="en-US" sz="1600">
                          <a:effectLst/>
                        </a:rPr>
                        <a:t>/=</a:t>
                      </a:r>
                    </a:p>
                  </a:txBody>
                  <a:tcPr marL="33339" marR="33339" marT="33339" marB="33339"/>
                </a:tc>
                <a:tc>
                  <a:txBody>
                    <a:bodyPr/>
                    <a:lstStyle/>
                    <a:p>
                      <a:pPr fontAlgn="t"/>
                      <a:r>
                        <a:rPr lang="en-US" sz="1600">
                          <a:effectLst/>
                        </a:rPr>
                        <a:t>Divide AND assignment operator. It divides the left operand with the right operand and assigns the result to the left operand.</a:t>
                      </a:r>
                    </a:p>
                  </a:txBody>
                  <a:tcPr marL="33339" marR="33339" marT="33339" marB="33339"/>
                </a:tc>
                <a:tc>
                  <a:txBody>
                    <a:bodyPr/>
                    <a:lstStyle/>
                    <a:p>
                      <a:pPr fontAlgn="t"/>
                      <a:r>
                        <a:rPr lang="en-US" sz="1600">
                          <a:effectLst/>
                        </a:rPr>
                        <a:t>C /= A is equivalent to C = C / A</a:t>
                      </a:r>
                    </a:p>
                  </a:txBody>
                  <a:tcPr marL="33339" marR="33339" marT="33339" marB="33339"/>
                </a:tc>
                <a:extLst>
                  <a:ext uri="{0D108BD9-81ED-4DB2-BD59-A6C34878D82A}">
                    <a16:rowId xmlns:a16="http://schemas.microsoft.com/office/drawing/2014/main" val="10005"/>
                  </a:ext>
                </a:extLst>
              </a:tr>
              <a:tr h="384485">
                <a:tc>
                  <a:txBody>
                    <a:bodyPr/>
                    <a:lstStyle/>
                    <a:p>
                      <a:pPr fontAlgn="t"/>
                      <a:r>
                        <a:rPr lang="en-US" sz="1600">
                          <a:effectLst/>
                        </a:rPr>
                        <a:t>%=</a:t>
                      </a:r>
                    </a:p>
                  </a:txBody>
                  <a:tcPr marL="33339" marR="33339" marT="33339" marB="33339"/>
                </a:tc>
                <a:tc>
                  <a:txBody>
                    <a:bodyPr/>
                    <a:lstStyle/>
                    <a:p>
                      <a:pPr fontAlgn="t"/>
                      <a:r>
                        <a:rPr lang="en-US" sz="1600" dirty="0">
                          <a:effectLst/>
                        </a:rPr>
                        <a:t>Modulus AND assignment operator. It takes modulus using two operands and assigns the result to the left operand.</a:t>
                      </a:r>
                    </a:p>
                  </a:txBody>
                  <a:tcPr marL="33339" marR="33339" marT="33339" marB="33339"/>
                </a:tc>
                <a:tc>
                  <a:txBody>
                    <a:bodyPr/>
                    <a:lstStyle/>
                    <a:p>
                      <a:pPr fontAlgn="t"/>
                      <a:r>
                        <a:rPr lang="en-US" sz="1600">
                          <a:effectLst/>
                        </a:rPr>
                        <a:t>C %= A is equivalent to C = C % A</a:t>
                      </a:r>
                    </a:p>
                  </a:txBody>
                  <a:tcPr marL="33339" marR="33339" marT="33339" marB="33339"/>
                </a:tc>
                <a:extLst>
                  <a:ext uri="{0D108BD9-81ED-4DB2-BD59-A6C34878D82A}">
                    <a16:rowId xmlns:a16="http://schemas.microsoft.com/office/drawing/2014/main" val="10006"/>
                  </a:ext>
                </a:extLst>
              </a:tr>
              <a:tr h="205308">
                <a:tc>
                  <a:txBody>
                    <a:bodyPr/>
                    <a:lstStyle/>
                    <a:p>
                      <a:pPr fontAlgn="t"/>
                      <a:r>
                        <a:rPr lang="en-US" sz="1600">
                          <a:effectLst/>
                        </a:rPr>
                        <a:t>&lt;&lt;=</a:t>
                      </a:r>
                    </a:p>
                  </a:txBody>
                  <a:tcPr marL="33339" marR="33339" marT="33339" marB="33339"/>
                </a:tc>
                <a:tc>
                  <a:txBody>
                    <a:bodyPr/>
                    <a:lstStyle/>
                    <a:p>
                      <a:pPr fontAlgn="t"/>
                      <a:r>
                        <a:rPr lang="en-US" sz="1600">
                          <a:effectLst/>
                        </a:rPr>
                        <a:t>Left shift AND assignment operator.</a:t>
                      </a:r>
                    </a:p>
                  </a:txBody>
                  <a:tcPr marL="33339" marR="33339" marT="33339" marB="33339"/>
                </a:tc>
                <a:tc>
                  <a:txBody>
                    <a:bodyPr/>
                    <a:lstStyle/>
                    <a:p>
                      <a:pPr fontAlgn="t"/>
                      <a:r>
                        <a:rPr lang="en-US" sz="1600">
                          <a:effectLst/>
                        </a:rPr>
                        <a:t>C &lt;&lt;= 2 is same as C = C &lt;&lt; 2</a:t>
                      </a:r>
                    </a:p>
                  </a:txBody>
                  <a:tcPr marL="33339" marR="33339" marT="33339" marB="33339"/>
                </a:tc>
                <a:extLst>
                  <a:ext uri="{0D108BD9-81ED-4DB2-BD59-A6C34878D82A}">
                    <a16:rowId xmlns:a16="http://schemas.microsoft.com/office/drawing/2014/main" val="10007"/>
                  </a:ext>
                </a:extLst>
              </a:tr>
              <a:tr h="205308">
                <a:tc>
                  <a:txBody>
                    <a:bodyPr/>
                    <a:lstStyle/>
                    <a:p>
                      <a:pPr fontAlgn="t"/>
                      <a:r>
                        <a:rPr lang="en-US" sz="1600">
                          <a:effectLst/>
                        </a:rPr>
                        <a:t>&gt;&gt;=</a:t>
                      </a:r>
                    </a:p>
                  </a:txBody>
                  <a:tcPr marL="33339" marR="33339" marT="33339" marB="33339"/>
                </a:tc>
                <a:tc>
                  <a:txBody>
                    <a:bodyPr/>
                    <a:lstStyle/>
                    <a:p>
                      <a:pPr fontAlgn="t"/>
                      <a:r>
                        <a:rPr lang="en-US" sz="1600">
                          <a:effectLst/>
                        </a:rPr>
                        <a:t>Right shift AND assignment operator.</a:t>
                      </a:r>
                    </a:p>
                  </a:txBody>
                  <a:tcPr marL="33339" marR="33339" marT="33339" marB="33339"/>
                </a:tc>
                <a:tc>
                  <a:txBody>
                    <a:bodyPr/>
                    <a:lstStyle/>
                    <a:p>
                      <a:pPr fontAlgn="t"/>
                      <a:r>
                        <a:rPr lang="en-US" sz="1600">
                          <a:effectLst/>
                        </a:rPr>
                        <a:t>C &gt;&gt;= 2 is same as C = C &gt;&gt; 2</a:t>
                      </a:r>
                    </a:p>
                  </a:txBody>
                  <a:tcPr marL="33339" marR="33339" marT="33339" marB="33339"/>
                </a:tc>
                <a:extLst>
                  <a:ext uri="{0D108BD9-81ED-4DB2-BD59-A6C34878D82A}">
                    <a16:rowId xmlns:a16="http://schemas.microsoft.com/office/drawing/2014/main" val="10008"/>
                  </a:ext>
                </a:extLst>
              </a:tr>
              <a:tr h="205308">
                <a:tc>
                  <a:txBody>
                    <a:bodyPr/>
                    <a:lstStyle/>
                    <a:p>
                      <a:pPr fontAlgn="t"/>
                      <a:r>
                        <a:rPr lang="en-US" sz="1600">
                          <a:effectLst/>
                        </a:rPr>
                        <a:t>&amp;=</a:t>
                      </a:r>
                    </a:p>
                  </a:txBody>
                  <a:tcPr marL="33339" marR="33339" marT="33339" marB="33339"/>
                </a:tc>
                <a:tc>
                  <a:txBody>
                    <a:bodyPr/>
                    <a:lstStyle/>
                    <a:p>
                      <a:pPr fontAlgn="t"/>
                      <a:r>
                        <a:rPr lang="en-US" sz="1600">
                          <a:effectLst/>
                        </a:rPr>
                        <a:t>Bitwise AND assignment operator.</a:t>
                      </a:r>
                    </a:p>
                  </a:txBody>
                  <a:tcPr marL="33339" marR="33339" marT="33339" marB="33339"/>
                </a:tc>
                <a:tc>
                  <a:txBody>
                    <a:bodyPr/>
                    <a:lstStyle/>
                    <a:p>
                      <a:pPr fontAlgn="t"/>
                      <a:r>
                        <a:rPr lang="en-US" sz="1600">
                          <a:effectLst/>
                        </a:rPr>
                        <a:t>C &amp;= 2 is same as C = C &amp; 2</a:t>
                      </a:r>
                    </a:p>
                  </a:txBody>
                  <a:tcPr marL="33339" marR="33339" marT="33339" marB="33339"/>
                </a:tc>
                <a:extLst>
                  <a:ext uri="{0D108BD9-81ED-4DB2-BD59-A6C34878D82A}">
                    <a16:rowId xmlns:a16="http://schemas.microsoft.com/office/drawing/2014/main" val="10009"/>
                  </a:ext>
                </a:extLst>
              </a:tr>
              <a:tr h="205308">
                <a:tc>
                  <a:txBody>
                    <a:bodyPr/>
                    <a:lstStyle/>
                    <a:p>
                      <a:pPr fontAlgn="t"/>
                      <a:r>
                        <a:rPr lang="en-US" sz="1600" dirty="0">
                          <a:effectLst/>
                        </a:rPr>
                        <a:t>^=</a:t>
                      </a:r>
                    </a:p>
                  </a:txBody>
                  <a:tcPr marL="33339" marR="33339" marT="33339" marB="33339"/>
                </a:tc>
                <a:tc>
                  <a:txBody>
                    <a:bodyPr/>
                    <a:lstStyle/>
                    <a:p>
                      <a:pPr fontAlgn="t"/>
                      <a:r>
                        <a:rPr lang="en-US" sz="1600">
                          <a:effectLst/>
                        </a:rPr>
                        <a:t>Bitwise exclusive OR and assignment operator.</a:t>
                      </a:r>
                    </a:p>
                  </a:txBody>
                  <a:tcPr marL="33339" marR="33339" marT="33339" marB="33339"/>
                </a:tc>
                <a:tc>
                  <a:txBody>
                    <a:bodyPr/>
                    <a:lstStyle/>
                    <a:p>
                      <a:pPr fontAlgn="t"/>
                      <a:r>
                        <a:rPr lang="en-US" sz="1600">
                          <a:effectLst/>
                        </a:rPr>
                        <a:t>C ^= 2 is same as C = C ^ 2</a:t>
                      </a:r>
                    </a:p>
                  </a:txBody>
                  <a:tcPr marL="33339" marR="33339" marT="33339" marB="33339"/>
                </a:tc>
                <a:extLst>
                  <a:ext uri="{0D108BD9-81ED-4DB2-BD59-A6C34878D82A}">
                    <a16:rowId xmlns:a16="http://schemas.microsoft.com/office/drawing/2014/main" val="10010"/>
                  </a:ext>
                </a:extLst>
              </a:tr>
              <a:tr h="205308">
                <a:tc>
                  <a:txBody>
                    <a:bodyPr/>
                    <a:lstStyle/>
                    <a:p>
                      <a:pPr fontAlgn="t"/>
                      <a:r>
                        <a:rPr lang="en-US" sz="1600">
                          <a:effectLst/>
                        </a:rPr>
                        <a:t>|=</a:t>
                      </a:r>
                    </a:p>
                  </a:txBody>
                  <a:tcPr marL="33339" marR="33339" marT="33339" marB="33339"/>
                </a:tc>
                <a:tc>
                  <a:txBody>
                    <a:bodyPr/>
                    <a:lstStyle/>
                    <a:p>
                      <a:pPr fontAlgn="t"/>
                      <a:r>
                        <a:rPr lang="en-US" sz="1600" dirty="0">
                          <a:effectLst/>
                        </a:rPr>
                        <a:t>Bitwise inclusive OR and assignment operator.</a:t>
                      </a:r>
                    </a:p>
                  </a:txBody>
                  <a:tcPr marL="33339" marR="33339" marT="33339" marB="33339"/>
                </a:tc>
                <a:tc>
                  <a:txBody>
                    <a:bodyPr/>
                    <a:lstStyle/>
                    <a:p>
                      <a:pPr fontAlgn="t"/>
                      <a:r>
                        <a:rPr lang="en-US" sz="1600" dirty="0">
                          <a:effectLst/>
                        </a:rPr>
                        <a:t>C |= 2 is same as C = C | 2</a:t>
                      </a:r>
                    </a:p>
                  </a:txBody>
                  <a:tcPr marL="33339" marR="33339" marT="33339" marB="33339"/>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a:xfrm>
            <a:off x="8737600" y="6356354"/>
            <a:ext cx="2844800" cy="243416"/>
          </a:xfrm>
        </p:spPr>
        <p:txBody>
          <a:bodyPr/>
          <a:lstStyle/>
          <a:p>
            <a:fld id="{D625633F-2075-4155-A29E-DBCD278002AD}" type="slidenum">
              <a:rPr lang="en-GB" smtClean="0"/>
              <a:pPr/>
              <a:t>79</a:t>
            </a:fld>
            <a:endParaRPr lang="en-GB"/>
          </a:p>
        </p:txBody>
      </p:sp>
    </p:spTree>
    <p:extLst>
      <p:ext uri="{BB962C8B-B14F-4D97-AF65-F5344CB8AC3E}">
        <p14:creationId xmlns:p14="http://schemas.microsoft.com/office/powerpoint/2010/main" val="386339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GB" b="1" dirty="0"/>
              <a:t> C History &amp; Standardization</a:t>
            </a:r>
          </a:p>
        </p:txBody>
      </p:sp>
      <p:sp>
        <p:nvSpPr>
          <p:cNvPr id="3" name="Content Placeholder 2"/>
          <p:cNvSpPr>
            <a:spLocks noGrp="1"/>
          </p:cNvSpPr>
          <p:nvPr>
            <p:ph idx="1"/>
          </p:nvPr>
        </p:nvSpPr>
        <p:spPr>
          <a:xfrm>
            <a:off x="204953" y="1277008"/>
            <a:ext cx="11729544" cy="5360276"/>
          </a:xfrm>
        </p:spPr>
        <p:txBody>
          <a:bodyPr>
            <a:normAutofit fontScale="85000" lnSpcReduction="20000"/>
          </a:bodyPr>
          <a:lstStyle/>
          <a:p>
            <a:pPr algn="just"/>
            <a:r>
              <a:rPr lang="en-US" dirty="0"/>
              <a:t>C evolved from two previous languages, BCPL and B. </a:t>
            </a:r>
          </a:p>
          <a:p>
            <a:pPr algn="just"/>
            <a:r>
              <a:rPr lang="en-US" dirty="0"/>
              <a:t>The C language was developed by Dennis Ritchie at Bell Laboratories and was originally implemented in 1972. </a:t>
            </a:r>
          </a:p>
          <a:p>
            <a:pPr algn="just"/>
            <a:r>
              <a:rPr lang="en-US" dirty="0"/>
              <a:t>C initially became widely known as the development language of the UNIX operating system. </a:t>
            </a:r>
          </a:p>
          <a:p>
            <a:pPr algn="just"/>
            <a:r>
              <a:rPr lang="en-US" dirty="0"/>
              <a:t>The rapid expansion of C over various types of computers (sometimes called </a:t>
            </a:r>
            <a:r>
              <a:rPr lang="en-US" b="1" dirty="0"/>
              <a:t>hardware platforms</a:t>
            </a:r>
            <a:r>
              <a:rPr lang="en-US" dirty="0"/>
              <a:t>) led to many variations that were similar but often incompatible.</a:t>
            </a:r>
          </a:p>
          <a:p>
            <a:pPr algn="just"/>
            <a:r>
              <a:rPr lang="en-US" dirty="0"/>
              <a:t>Consequently, the American National Standards Institute(ANSI) developed a standardized (X3) definition of the C language. </a:t>
            </a:r>
          </a:p>
          <a:p>
            <a:pPr algn="just"/>
            <a:r>
              <a:rPr lang="en-US" dirty="0"/>
              <a:t>Revised standard came in 1999 known as C99. New C standard is C11.</a:t>
            </a:r>
          </a:p>
          <a:p>
            <a:pPr algn="just"/>
            <a:r>
              <a:rPr lang="en-US" dirty="0"/>
              <a:t>Virtually all commercial C compilers and interpreters now adhere to the ANSI standard. Many also provide additional features of their own.</a:t>
            </a:r>
          </a:p>
        </p:txBody>
      </p:sp>
      <p:sp>
        <p:nvSpPr>
          <p:cNvPr id="5" name="Slide Number Placeholder 4"/>
          <p:cNvSpPr>
            <a:spLocks noGrp="1"/>
          </p:cNvSpPr>
          <p:nvPr>
            <p:ph type="sldNum" sz="quarter" idx="12"/>
          </p:nvPr>
        </p:nvSpPr>
        <p:spPr/>
        <p:txBody>
          <a:bodyPr/>
          <a:lstStyle/>
          <a:p>
            <a:fld id="{D625633F-2075-4155-A29E-DBCD278002AD}" type="slidenum">
              <a:rPr lang="en-GB" smtClean="0"/>
              <a:pPr/>
              <a:t>8</a:t>
            </a:fld>
            <a:endParaRPr lang="en-GB"/>
          </a:p>
        </p:txBody>
      </p:sp>
    </p:spTree>
    <p:extLst>
      <p:ext uri="{BB962C8B-B14F-4D97-AF65-F5344CB8AC3E}">
        <p14:creationId xmlns:p14="http://schemas.microsoft.com/office/powerpoint/2010/main" val="17636167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Assignment Operators</a:t>
            </a:r>
            <a:endParaRPr lang="en-GB" b="1" dirty="0"/>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r>
              <a:rPr lang="en-US" dirty="0"/>
              <a:t>If </a:t>
            </a:r>
            <a:r>
              <a:rPr lang="en-US" i="1" dirty="0" err="1"/>
              <a:t>expr</a:t>
            </a:r>
            <a:r>
              <a:rPr lang="en-US" i="1" dirty="0"/>
              <a:t> </a:t>
            </a:r>
            <a:r>
              <a:rPr lang="en-US" dirty="0"/>
              <a:t>1 and </a:t>
            </a:r>
            <a:r>
              <a:rPr lang="en-US" i="1" dirty="0" err="1"/>
              <a:t>expr</a:t>
            </a:r>
            <a:r>
              <a:rPr lang="en-US" i="1" dirty="0"/>
              <a:t> </a:t>
            </a:r>
            <a:r>
              <a:rPr lang="en-US" dirty="0"/>
              <a:t>2 are expressions, then</a:t>
            </a:r>
          </a:p>
          <a:p>
            <a:pPr marL="457200" indent="0">
              <a:buNone/>
            </a:pPr>
            <a:r>
              <a:rPr lang="en-US" i="1" dirty="0"/>
              <a:t>expr1  op = </a:t>
            </a:r>
            <a:r>
              <a:rPr lang="en-US" i="1" dirty="0" err="1"/>
              <a:t>expr</a:t>
            </a:r>
            <a:r>
              <a:rPr lang="en-US" i="1" dirty="0"/>
              <a:t> 2 </a:t>
            </a:r>
          </a:p>
          <a:p>
            <a:pPr marL="457200" indent="0">
              <a:buNone/>
            </a:pPr>
            <a:r>
              <a:rPr lang="en-US" dirty="0"/>
              <a:t>is equivalent to</a:t>
            </a:r>
          </a:p>
          <a:p>
            <a:pPr marL="457200" indent="0">
              <a:buNone/>
            </a:pPr>
            <a:r>
              <a:rPr lang="en-US" i="1" dirty="0"/>
              <a:t>expr1 </a:t>
            </a:r>
            <a:r>
              <a:rPr lang="en-US" dirty="0"/>
              <a:t>= </a:t>
            </a:r>
            <a:r>
              <a:rPr lang="en-US" i="1" dirty="0"/>
              <a:t>(</a:t>
            </a:r>
            <a:r>
              <a:rPr lang="en-US" i="1" dirty="0" err="1"/>
              <a:t>expr</a:t>
            </a:r>
            <a:r>
              <a:rPr lang="en-US" i="1" dirty="0"/>
              <a:t> 1 ) op (</a:t>
            </a:r>
            <a:r>
              <a:rPr lang="en-US" i="1" dirty="0" err="1"/>
              <a:t>expr</a:t>
            </a:r>
            <a:r>
              <a:rPr lang="en-US" i="1" dirty="0"/>
              <a:t> 2 )</a:t>
            </a:r>
          </a:p>
          <a:p>
            <a:r>
              <a:rPr lang="en-US" dirty="0"/>
              <a:t>operator </a:t>
            </a:r>
            <a:r>
              <a:rPr lang="en-US" i="1" dirty="0"/>
              <a:t>op </a:t>
            </a:r>
            <a:r>
              <a:rPr lang="en-US" dirty="0"/>
              <a:t>=, where </a:t>
            </a:r>
            <a:r>
              <a:rPr lang="en-US" i="1" dirty="0"/>
              <a:t>op </a:t>
            </a:r>
            <a:r>
              <a:rPr lang="en-US" dirty="0"/>
              <a:t>is one of +  - * </a:t>
            </a:r>
            <a:r>
              <a:rPr lang="en-US" i="1" dirty="0"/>
              <a:t>I </a:t>
            </a:r>
            <a:r>
              <a:rPr lang="en-US" dirty="0"/>
              <a:t>&amp; %  &lt;&lt;  &gt;&gt;</a:t>
            </a:r>
          </a:p>
          <a:p>
            <a:r>
              <a:rPr lang="en-US" dirty="0"/>
              <a:t>Notice the parentheses around </a:t>
            </a:r>
            <a:r>
              <a:rPr lang="en-US" i="1" dirty="0"/>
              <a:t>expr2</a:t>
            </a:r>
          </a:p>
          <a:p>
            <a:pPr marL="741363" indent="0">
              <a:buNone/>
            </a:pPr>
            <a:r>
              <a:rPr lang="en-US" dirty="0"/>
              <a:t>E.g.:	x *= y + 1</a:t>
            </a:r>
          </a:p>
          <a:p>
            <a:pPr marL="1765300" indent="0">
              <a:buNone/>
            </a:pPr>
            <a:r>
              <a:rPr lang="en-US" dirty="0"/>
              <a:t>means</a:t>
            </a:r>
          </a:p>
          <a:p>
            <a:pPr marL="1765300" indent="0">
              <a:buNone/>
            </a:pPr>
            <a:r>
              <a:rPr lang="en-US" dirty="0"/>
              <a:t>x= x* (y + 1)</a:t>
            </a:r>
          </a:p>
          <a:p>
            <a:pPr marL="1765300" indent="0">
              <a:buNone/>
            </a:pPr>
            <a:r>
              <a:rPr lang="en-US" dirty="0"/>
              <a:t>rather than</a:t>
            </a:r>
          </a:p>
          <a:p>
            <a:pPr marL="1765300" indent="0">
              <a:buNone/>
            </a:pPr>
            <a:r>
              <a:rPr lang="en-US" b="1" dirty="0"/>
              <a:t>x = x * y + 1</a:t>
            </a:r>
          </a:p>
        </p:txBody>
      </p:sp>
      <p:sp>
        <p:nvSpPr>
          <p:cNvPr id="5" name="Slide Number Placeholder 4"/>
          <p:cNvSpPr>
            <a:spLocks noGrp="1"/>
          </p:cNvSpPr>
          <p:nvPr>
            <p:ph type="sldNum" sz="quarter" idx="12"/>
          </p:nvPr>
        </p:nvSpPr>
        <p:spPr/>
        <p:txBody>
          <a:bodyPr/>
          <a:lstStyle/>
          <a:p>
            <a:fld id="{D625633F-2075-4155-A29E-DBCD278002AD}" type="slidenum">
              <a:rPr lang="en-GB" smtClean="0"/>
              <a:pPr/>
              <a:t>80</a:t>
            </a:fld>
            <a:endParaRPr lang="en-GB"/>
          </a:p>
        </p:txBody>
      </p:sp>
    </p:spTree>
    <p:extLst>
      <p:ext uri="{BB962C8B-B14F-4D97-AF65-F5344CB8AC3E}">
        <p14:creationId xmlns:p14="http://schemas.microsoft.com/office/powerpoint/2010/main" val="2984912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Conditional Operator</a:t>
            </a:r>
          </a:p>
        </p:txBody>
      </p:sp>
      <p:sp>
        <p:nvSpPr>
          <p:cNvPr id="3" name="Content Placeholder 2"/>
          <p:cNvSpPr>
            <a:spLocks noGrp="1"/>
          </p:cNvSpPr>
          <p:nvPr>
            <p:ph idx="1"/>
          </p:nvPr>
        </p:nvSpPr>
        <p:spPr>
          <a:xfrm>
            <a:off x="204953" y="1103586"/>
            <a:ext cx="11729544" cy="5533698"/>
          </a:xfrm>
        </p:spPr>
        <p:txBody>
          <a:bodyPr>
            <a:normAutofit fontScale="92500" lnSpcReduction="20000"/>
          </a:bodyPr>
          <a:lstStyle/>
          <a:p>
            <a:pPr algn="just"/>
            <a:r>
              <a:rPr lang="en-US" dirty="0"/>
              <a:t>It is a ternary operator (</a:t>
            </a:r>
            <a:r>
              <a:rPr lang="en-US" b="1" dirty="0"/>
              <a:t>?:</a:t>
            </a:r>
            <a:r>
              <a:rPr lang="en-US" dirty="0"/>
              <a:t>) to construct </a:t>
            </a:r>
            <a:r>
              <a:rPr lang="en-US" b="1" dirty="0"/>
              <a:t>conditional expressions</a:t>
            </a:r>
            <a:r>
              <a:rPr lang="en-US" dirty="0"/>
              <a:t>.</a:t>
            </a:r>
          </a:p>
          <a:p>
            <a:pPr algn="just"/>
            <a:r>
              <a:rPr lang="en-US" dirty="0"/>
              <a:t>Such an expression can</a:t>
            </a:r>
            <a:r>
              <a:rPr lang="en-US" b="1" dirty="0"/>
              <a:t> </a:t>
            </a:r>
            <a:r>
              <a:rPr lang="en-US" dirty="0"/>
              <a:t>be written in place of the more traditional </a:t>
            </a:r>
            <a:r>
              <a:rPr lang="en-US" b="1" dirty="0"/>
              <a:t>if -else </a:t>
            </a:r>
            <a:r>
              <a:rPr lang="en-US" dirty="0"/>
              <a:t>statement</a:t>
            </a:r>
          </a:p>
          <a:p>
            <a:pPr algn="just"/>
            <a:r>
              <a:rPr lang="en-US" dirty="0"/>
              <a:t>A conditional expression is written in the form</a:t>
            </a:r>
          </a:p>
          <a:p>
            <a:pPr algn="just"/>
            <a:r>
              <a:rPr lang="fr-FR" b="1" i="1" dirty="0"/>
              <a:t>expression 1 ?</a:t>
            </a:r>
            <a:r>
              <a:rPr lang="fr-FR" dirty="0"/>
              <a:t> </a:t>
            </a:r>
            <a:r>
              <a:rPr lang="fr-FR" b="1" i="1" dirty="0"/>
              <a:t>expression 2 </a:t>
            </a:r>
            <a:r>
              <a:rPr lang="fr-FR" dirty="0"/>
              <a:t>: </a:t>
            </a:r>
            <a:r>
              <a:rPr lang="fr-FR" b="1" i="1" dirty="0"/>
              <a:t>expression 3</a:t>
            </a:r>
          </a:p>
          <a:p>
            <a:pPr algn="just"/>
            <a:r>
              <a:rPr lang="en-US" dirty="0"/>
              <a:t>When evaluating a conditional expression, </a:t>
            </a:r>
            <a:r>
              <a:rPr lang="en-US" b="1" i="1" dirty="0"/>
              <a:t>expression 1 </a:t>
            </a:r>
            <a:r>
              <a:rPr lang="en-US" dirty="0"/>
              <a:t>is evaluated first. If </a:t>
            </a:r>
            <a:r>
              <a:rPr lang="en-US" b="1" i="1" dirty="0"/>
              <a:t>expression 1 </a:t>
            </a:r>
            <a:r>
              <a:rPr lang="en-US" dirty="0"/>
              <a:t>is true (i.e., if its value is nonzero), then </a:t>
            </a:r>
            <a:r>
              <a:rPr lang="en-US" b="1" i="1" dirty="0"/>
              <a:t>expression </a:t>
            </a:r>
            <a:r>
              <a:rPr lang="en-US" dirty="0"/>
              <a:t>2 is evaluated and this becomes the value of the conditional expression. However, if </a:t>
            </a:r>
            <a:r>
              <a:rPr lang="en-US" b="1" i="1" dirty="0"/>
              <a:t>expression 1 </a:t>
            </a:r>
            <a:r>
              <a:rPr lang="en-US" dirty="0"/>
              <a:t>is false (i.e., if its value is zero), then </a:t>
            </a:r>
            <a:r>
              <a:rPr lang="en-US" b="1" i="1" dirty="0"/>
              <a:t>expression </a:t>
            </a:r>
            <a:r>
              <a:rPr lang="en-US" dirty="0"/>
              <a:t>3 is evaluated and this becomes the value of the conditional expression. </a:t>
            </a:r>
          </a:p>
          <a:p>
            <a:pPr algn="just"/>
            <a:r>
              <a:rPr lang="en-US" dirty="0"/>
              <a:t>Note that only one of the embedded expressions (either </a:t>
            </a:r>
            <a:r>
              <a:rPr lang="en-US" b="1" i="1" dirty="0"/>
              <a:t>expression 2 </a:t>
            </a:r>
            <a:r>
              <a:rPr lang="en-US" dirty="0"/>
              <a:t>or </a:t>
            </a:r>
            <a:r>
              <a:rPr lang="en-US" b="1" i="1" dirty="0"/>
              <a:t>expression 3) </a:t>
            </a:r>
            <a:r>
              <a:rPr lang="en-US" dirty="0"/>
              <a:t>is evaluated when determining the value of a conditional expression.</a:t>
            </a:r>
          </a:p>
        </p:txBody>
      </p:sp>
      <p:sp>
        <p:nvSpPr>
          <p:cNvPr id="5" name="Slide Number Placeholder 4"/>
          <p:cNvSpPr>
            <a:spLocks noGrp="1"/>
          </p:cNvSpPr>
          <p:nvPr>
            <p:ph type="sldNum" sz="quarter" idx="12"/>
          </p:nvPr>
        </p:nvSpPr>
        <p:spPr/>
        <p:txBody>
          <a:bodyPr/>
          <a:lstStyle/>
          <a:p>
            <a:fld id="{D625633F-2075-4155-A29E-DBCD278002AD}" type="slidenum">
              <a:rPr lang="en-GB" smtClean="0"/>
              <a:pPr/>
              <a:t>81</a:t>
            </a:fld>
            <a:endParaRPr lang="en-GB"/>
          </a:p>
        </p:txBody>
      </p:sp>
    </p:spTree>
    <p:extLst>
      <p:ext uri="{BB962C8B-B14F-4D97-AF65-F5344CB8AC3E}">
        <p14:creationId xmlns:p14="http://schemas.microsoft.com/office/powerpoint/2010/main" val="9904920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Conditional Operator</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b="1" dirty="0"/>
              <a:t>Example- </a:t>
            </a:r>
            <a:r>
              <a:rPr lang="en-US" dirty="0"/>
              <a:t>In the conditional expression shown below, assume that i is an integer variable.</a:t>
            </a:r>
          </a:p>
          <a:p>
            <a:pPr algn="just"/>
            <a:r>
              <a:rPr lang="en-US" b="1" dirty="0"/>
              <a:t>(i </a:t>
            </a:r>
            <a:r>
              <a:rPr lang="en-US" dirty="0"/>
              <a:t>&lt; </a:t>
            </a:r>
            <a:r>
              <a:rPr lang="en-US" b="1" dirty="0"/>
              <a:t>0) </a:t>
            </a:r>
            <a:r>
              <a:rPr lang="en-US" dirty="0"/>
              <a:t>? </a:t>
            </a:r>
            <a:r>
              <a:rPr lang="en-US" b="1" dirty="0"/>
              <a:t>0 </a:t>
            </a:r>
            <a:r>
              <a:rPr lang="en-US" dirty="0"/>
              <a:t>: </a:t>
            </a:r>
            <a:r>
              <a:rPr lang="en-US" b="1" dirty="0"/>
              <a:t>100</a:t>
            </a:r>
          </a:p>
          <a:p>
            <a:pPr algn="just"/>
            <a:r>
              <a:rPr lang="en-US" dirty="0"/>
              <a:t>The expression (i &lt; 0) is evaluated first. If it is true (i.e., if the value of i is less than 0), the entire conditional expression takes on the value 0. Otherwise (if the value of i is not less than 0),the entire conditional expression takes on the value 100.</a:t>
            </a:r>
          </a:p>
        </p:txBody>
      </p:sp>
      <p:sp>
        <p:nvSpPr>
          <p:cNvPr id="5" name="Slide Number Placeholder 4"/>
          <p:cNvSpPr>
            <a:spLocks noGrp="1"/>
          </p:cNvSpPr>
          <p:nvPr>
            <p:ph type="sldNum" sz="quarter" idx="12"/>
          </p:nvPr>
        </p:nvSpPr>
        <p:spPr/>
        <p:txBody>
          <a:bodyPr/>
          <a:lstStyle/>
          <a:p>
            <a:fld id="{D625633F-2075-4155-A29E-DBCD278002AD}" type="slidenum">
              <a:rPr lang="en-GB" smtClean="0"/>
              <a:pPr/>
              <a:t>82</a:t>
            </a:fld>
            <a:endParaRPr lang="en-GB"/>
          </a:p>
        </p:txBody>
      </p:sp>
    </p:spTree>
    <p:extLst>
      <p:ext uri="{BB962C8B-B14F-4D97-AF65-F5344CB8AC3E}">
        <p14:creationId xmlns:p14="http://schemas.microsoft.com/office/powerpoint/2010/main" val="1256094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Conditional Operator</a:t>
            </a:r>
          </a:p>
        </p:txBody>
      </p:sp>
      <p:sp>
        <p:nvSpPr>
          <p:cNvPr id="3" name="Content Placeholder 2"/>
          <p:cNvSpPr>
            <a:spLocks noGrp="1"/>
          </p:cNvSpPr>
          <p:nvPr>
            <p:ph idx="1"/>
          </p:nvPr>
        </p:nvSpPr>
        <p:spPr>
          <a:xfrm>
            <a:off x="204953" y="1277008"/>
            <a:ext cx="11729544" cy="5360276"/>
          </a:xfrm>
        </p:spPr>
        <p:txBody>
          <a:bodyPr>
            <a:normAutofit fontScale="77500" lnSpcReduction="20000"/>
          </a:bodyPr>
          <a:lstStyle/>
          <a:p>
            <a:pPr marL="0" indent="0" algn="just">
              <a:buNone/>
            </a:pPr>
            <a:r>
              <a:rPr lang="en-US" dirty="0"/>
              <a:t>#include &lt;</a:t>
            </a:r>
            <a:r>
              <a:rPr lang="en-US" dirty="0" err="1"/>
              <a:t>stdio.h</a:t>
            </a:r>
            <a:r>
              <a:rPr lang="en-US" dirty="0"/>
              <a:t>&gt;</a:t>
            </a:r>
          </a:p>
          <a:p>
            <a:pPr marL="0" indent="0" algn="just">
              <a:buNone/>
            </a:pPr>
            <a:endParaRPr lang="en-US" dirty="0"/>
          </a:p>
          <a:p>
            <a:pPr marL="0" indent="0" algn="just">
              <a:buNone/>
            </a:pPr>
            <a:r>
              <a:rPr lang="en-US" dirty="0" err="1"/>
              <a:t>int</a:t>
            </a:r>
            <a:r>
              <a:rPr lang="en-US" dirty="0"/>
              <a:t> main() </a:t>
            </a:r>
          </a:p>
          <a:p>
            <a:pPr marL="0" indent="0" algn="just">
              <a:buNone/>
            </a:pPr>
            <a:r>
              <a:rPr lang="en-US" dirty="0"/>
              <a:t>{</a:t>
            </a:r>
          </a:p>
          <a:p>
            <a:pPr marL="0" indent="0" algn="just">
              <a:buNone/>
            </a:pPr>
            <a:r>
              <a:rPr lang="en-US" dirty="0"/>
              <a:t>   </a:t>
            </a:r>
            <a:r>
              <a:rPr lang="en-US" dirty="0" err="1"/>
              <a:t>int</a:t>
            </a:r>
            <a:r>
              <a:rPr lang="en-US" dirty="0"/>
              <a:t> a = 4;</a:t>
            </a:r>
          </a:p>
          <a:p>
            <a:pPr marL="0" indent="0" algn="just">
              <a:buNone/>
            </a:pPr>
            <a:r>
              <a:rPr lang="en-US" dirty="0"/>
              <a:t>   </a:t>
            </a:r>
            <a:r>
              <a:rPr lang="en-US" dirty="0" err="1"/>
              <a:t>int</a:t>
            </a:r>
            <a:r>
              <a:rPr lang="en-US" dirty="0"/>
              <a:t> b;</a:t>
            </a:r>
          </a:p>
          <a:p>
            <a:pPr marL="0" indent="0" algn="just">
              <a:buNone/>
            </a:pPr>
            <a:r>
              <a:rPr lang="en-US" dirty="0"/>
              <a:t>   /* example of ternary operator */</a:t>
            </a:r>
          </a:p>
          <a:p>
            <a:pPr marL="0" indent="0" algn="just">
              <a:buNone/>
            </a:pPr>
            <a:r>
              <a:rPr lang="en-US" dirty="0"/>
              <a:t>   a = 10;</a:t>
            </a:r>
          </a:p>
          <a:p>
            <a:pPr marL="0" indent="0" algn="just">
              <a:buNone/>
            </a:pPr>
            <a:r>
              <a:rPr lang="en-US" dirty="0"/>
              <a:t>   b = (a == 1) ? 20: 30;</a:t>
            </a:r>
          </a:p>
          <a:p>
            <a:pPr marL="0" indent="0" algn="just">
              <a:buNone/>
            </a:pPr>
            <a:r>
              <a:rPr lang="en-US" dirty="0"/>
              <a:t>   </a:t>
            </a:r>
            <a:r>
              <a:rPr lang="en-US" dirty="0" err="1"/>
              <a:t>printf</a:t>
            </a:r>
            <a:r>
              <a:rPr lang="en-US" dirty="0"/>
              <a:t>( "Value of b is %d\n", b );</a:t>
            </a:r>
          </a:p>
          <a:p>
            <a:pPr marL="0" indent="0" algn="just">
              <a:buNone/>
            </a:pPr>
            <a:r>
              <a:rPr lang="en-US" dirty="0"/>
              <a:t>   return 0;</a:t>
            </a:r>
          </a:p>
          <a:p>
            <a:pPr marL="0" indent="0" algn="just">
              <a:buNone/>
            </a:pPr>
            <a:r>
              <a:rPr lang="en-US" dirty="0"/>
              <a:t>}</a:t>
            </a:r>
          </a:p>
          <a:p>
            <a:pPr marL="0" indent="0" algn="just">
              <a:buNone/>
            </a:pPr>
            <a:endParaRPr lang="en-US" dirty="0"/>
          </a:p>
          <a:p>
            <a:pPr marL="0" indent="0" algn="just">
              <a:buNone/>
            </a:pPr>
            <a:r>
              <a:rPr lang="en-US" b="1" dirty="0"/>
              <a:t>Value of b is 30</a:t>
            </a:r>
          </a:p>
          <a:p>
            <a:pPr marL="0" indent="0" algn="just">
              <a:buNone/>
            </a:pPr>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83</a:t>
            </a:fld>
            <a:endParaRPr lang="en-GB"/>
          </a:p>
        </p:txBody>
      </p:sp>
    </p:spTree>
    <p:extLst>
      <p:ext uri="{BB962C8B-B14F-4D97-AF65-F5344CB8AC3E}">
        <p14:creationId xmlns:p14="http://schemas.microsoft.com/office/powerpoint/2010/main" val="22069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Special Operators</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b="1" dirty="0" err="1"/>
              <a:t>sizeof</a:t>
            </a:r>
            <a:r>
              <a:rPr lang="en-US" b="1" dirty="0"/>
              <a:t>(): </a:t>
            </a:r>
            <a:r>
              <a:rPr lang="en-US" dirty="0"/>
              <a:t>This operator returns the size of its operand, in bytes. </a:t>
            </a:r>
          </a:p>
          <a:p>
            <a:pPr algn="just"/>
            <a:r>
              <a:rPr lang="en-US" dirty="0"/>
              <a:t>The </a:t>
            </a:r>
            <a:r>
              <a:rPr lang="en-US" dirty="0" err="1"/>
              <a:t>sizeof</a:t>
            </a:r>
            <a:r>
              <a:rPr lang="en-US" dirty="0"/>
              <a:t> operator always precedes its operand. </a:t>
            </a:r>
          </a:p>
          <a:p>
            <a:pPr algn="just"/>
            <a:r>
              <a:rPr lang="en-US" dirty="0"/>
              <a:t>The </a:t>
            </a:r>
            <a:r>
              <a:rPr lang="en-US" b="1" dirty="0" err="1"/>
              <a:t>sizeof</a:t>
            </a:r>
            <a:r>
              <a:rPr lang="en-US" dirty="0"/>
              <a:t> operator is used to calculate the size of data type or variables.</a:t>
            </a:r>
          </a:p>
          <a:p>
            <a:pPr algn="just"/>
            <a:r>
              <a:rPr lang="en-US" b="1" dirty="0"/>
              <a:t>Syntax</a:t>
            </a:r>
          </a:p>
          <a:p>
            <a:pPr marL="0" indent="0" algn="just">
              <a:buNone/>
            </a:pPr>
            <a:r>
              <a:rPr lang="en-US" dirty="0"/>
              <a:t>	</a:t>
            </a:r>
            <a:r>
              <a:rPr lang="en-US" dirty="0" err="1"/>
              <a:t>sizeof</a:t>
            </a:r>
            <a:r>
              <a:rPr lang="en-US" dirty="0"/>
              <a:t>(variable)</a:t>
            </a:r>
          </a:p>
          <a:p>
            <a:pPr algn="just"/>
            <a:r>
              <a:rPr lang="en-US" b="1" dirty="0"/>
              <a:t>For example: </a:t>
            </a:r>
            <a:r>
              <a:rPr lang="en-US" dirty="0" err="1"/>
              <a:t>sizeof</a:t>
            </a:r>
            <a:r>
              <a:rPr lang="en-US" dirty="0"/>
              <a:t>(a), where a is a character, will return 1.</a:t>
            </a: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84</a:t>
            </a:fld>
            <a:endParaRPr lang="en-GB"/>
          </a:p>
        </p:txBody>
      </p:sp>
    </p:spTree>
    <p:extLst>
      <p:ext uri="{BB962C8B-B14F-4D97-AF65-F5344CB8AC3E}">
        <p14:creationId xmlns:p14="http://schemas.microsoft.com/office/powerpoint/2010/main" val="2883217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err="1"/>
              <a:t>sizeof</a:t>
            </a:r>
            <a:r>
              <a:rPr lang="en-US" b="1" dirty="0"/>
              <a:t>() operator</a:t>
            </a:r>
          </a:p>
        </p:txBody>
      </p:sp>
      <p:sp>
        <p:nvSpPr>
          <p:cNvPr id="3" name="Content Placeholder 2"/>
          <p:cNvSpPr>
            <a:spLocks noGrp="1"/>
          </p:cNvSpPr>
          <p:nvPr>
            <p:ph idx="1"/>
          </p:nvPr>
        </p:nvSpPr>
        <p:spPr>
          <a:xfrm>
            <a:off x="204953" y="1277008"/>
            <a:ext cx="11729544" cy="5360276"/>
          </a:xfrm>
        </p:spPr>
        <p:txBody>
          <a:bodyPr>
            <a:normAutofit fontScale="85000" lnSpcReduction="20000"/>
          </a:bodyPr>
          <a:lstStyle/>
          <a:p>
            <a:pPr marL="0" indent="0">
              <a:buNone/>
            </a:pPr>
            <a:r>
              <a:rPr lang="en-US" dirty="0"/>
              <a:t>#include &lt;</a:t>
            </a:r>
            <a:r>
              <a:rPr lang="en-US" dirty="0" err="1"/>
              <a:t>stdio.h</a:t>
            </a:r>
            <a:r>
              <a:rPr lang="en-US" dirty="0"/>
              <a:t>&gt;</a:t>
            </a:r>
          </a:p>
          <a:p>
            <a:pPr marL="0" indent="0">
              <a:buNone/>
            </a:pPr>
            <a:r>
              <a:rPr lang="en-US" dirty="0"/>
              <a:t>void main() </a:t>
            </a:r>
          </a:p>
          <a:p>
            <a:pPr marL="0" indent="0">
              <a:buNone/>
            </a:pPr>
            <a:r>
              <a:rPr lang="en-US" dirty="0"/>
              <a:t>{</a:t>
            </a:r>
          </a:p>
          <a:p>
            <a:pPr marL="0" indent="0">
              <a:buNone/>
            </a:pPr>
            <a:r>
              <a:rPr lang="en-US" dirty="0"/>
              <a:t>   </a:t>
            </a:r>
            <a:r>
              <a:rPr lang="en-US" dirty="0" err="1"/>
              <a:t>int</a:t>
            </a:r>
            <a:r>
              <a:rPr lang="en-US" dirty="0"/>
              <a:t> a = 4;</a:t>
            </a:r>
          </a:p>
          <a:p>
            <a:pPr marL="0" indent="0">
              <a:buNone/>
            </a:pPr>
            <a:r>
              <a:rPr lang="en-US" dirty="0"/>
              <a:t>   short  b;</a:t>
            </a:r>
          </a:p>
          <a:p>
            <a:pPr marL="0" indent="0">
              <a:buNone/>
            </a:pPr>
            <a:r>
              <a:rPr lang="en-US" dirty="0"/>
              <a:t>   double c;</a:t>
            </a:r>
          </a:p>
          <a:p>
            <a:pPr marL="0" indent="0">
              <a:buNone/>
            </a:pPr>
            <a:endParaRPr lang="en-US" dirty="0"/>
          </a:p>
          <a:p>
            <a:pPr marL="0" indent="0">
              <a:buNone/>
            </a:pPr>
            <a:r>
              <a:rPr lang="en-US" dirty="0"/>
              <a:t>   /* example of </a:t>
            </a:r>
            <a:r>
              <a:rPr lang="en-US" dirty="0" err="1"/>
              <a:t>sizeof</a:t>
            </a:r>
            <a:r>
              <a:rPr lang="en-US" dirty="0"/>
              <a:t> operator */</a:t>
            </a:r>
          </a:p>
          <a:p>
            <a:pPr marL="0" indent="0">
              <a:buNone/>
            </a:pPr>
            <a:r>
              <a:rPr lang="en-US" dirty="0"/>
              <a:t>   </a:t>
            </a:r>
            <a:r>
              <a:rPr lang="en-US" dirty="0" err="1"/>
              <a:t>printf</a:t>
            </a:r>
            <a:r>
              <a:rPr lang="en-US" dirty="0"/>
              <a:t>("Line 1 - Size of variable a = %d\n", </a:t>
            </a:r>
            <a:r>
              <a:rPr lang="en-US" dirty="0" err="1"/>
              <a:t>sizeof</a:t>
            </a:r>
            <a:r>
              <a:rPr lang="en-US" dirty="0"/>
              <a:t>(a) );</a:t>
            </a:r>
          </a:p>
          <a:p>
            <a:pPr marL="0" indent="0">
              <a:buNone/>
            </a:pPr>
            <a:r>
              <a:rPr lang="en-US" dirty="0"/>
              <a:t>   </a:t>
            </a:r>
            <a:r>
              <a:rPr lang="en-US" dirty="0" err="1"/>
              <a:t>printf</a:t>
            </a:r>
            <a:r>
              <a:rPr lang="en-US" dirty="0"/>
              <a:t>("Line 2 - Size of variable b = %d\n", </a:t>
            </a:r>
            <a:r>
              <a:rPr lang="en-US" dirty="0" err="1"/>
              <a:t>sizeof</a:t>
            </a:r>
            <a:r>
              <a:rPr lang="en-US" dirty="0"/>
              <a:t>(b) );</a:t>
            </a:r>
          </a:p>
          <a:p>
            <a:pPr marL="0" indent="0">
              <a:buNone/>
            </a:pPr>
            <a:r>
              <a:rPr lang="en-US" dirty="0"/>
              <a:t>   </a:t>
            </a:r>
            <a:r>
              <a:rPr lang="en-US" dirty="0" err="1"/>
              <a:t>printf</a:t>
            </a:r>
            <a:r>
              <a:rPr lang="en-US" dirty="0"/>
              <a:t>("Line 3 - Size of variable c= %d\n", </a:t>
            </a:r>
            <a:r>
              <a:rPr lang="en-US" dirty="0" err="1"/>
              <a:t>sizeof</a:t>
            </a:r>
            <a:r>
              <a:rPr lang="en-US" dirty="0"/>
              <a:t>(c) );</a:t>
            </a:r>
          </a:p>
          <a:p>
            <a:pPr marL="0" indent="0">
              <a:buNone/>
            </a:pPr>
            <a:r>
              <a:rPr lang="en-US" dirty="0"/>
              <a:t>}</a:t>
            </a:r>
          </a:p>
          <a:p>
            <a:pPr marL="0" indent="0">
              <a:buNone/>
            </a:pPr>
            <a:endParaRPr lang="en-US"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85</a:t>
            </a:fld>
            <a:endParaRPr lang="en-GB"/>
          </a:p>
        </p:txBody>
      </p:sp>
    </p:spTree>
    <p:extLst>
      <p:ext uri="{BB962C8B-B14F-4D97-AF65-F5344CB8AC3E}">
        <p14:creationId xmlns:p14="http://schemas.microsoft.com/office/powerpoint/2010/main" val="38215564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normAutofit/>
          </a:bodyPr>
          <a:lstStyle/>
          <a:p>
            <a:r>
              <a:rPr lang="en-US" b="1" dirty="0"/>
              <a:t>Precedence and Associativity of Operators</a:t>
            </a:r>
            <a:endParaRPr lang="en-GB" b="1" dirty="0"/>
          </a:p>
        </p:txBody>
      </p:sp>
      <p:sp>
        <p:nvSpPr>
          <p:cNvPr id="3" name="Content Placeholder 2"/>
          <p:cNvSpPr>
            <a:spLocks noGrp="1"/>
          </p:cNvSpPr>
          <p:nvPr>
            <p:ph idx="1"/>
          </p:nvPr>
        </p:nvSpPr>
        <p:spPr>
          <a:xfrm>
            <a:off x="204953" y="1277008"/>
            <a:ext cx="11729544" cy="5360276"/>
          </a:xfrm>
        </p:spPr>
        <p:txBody>
          <a:bodyPr>
            <a:normAutofit/>
          </a:bodyPr>
          <a:lstStyle/>
          <a:p>
            <a:pPr algn="just" fontAlgn="base"/>
            <a:r>
              <a:rPr lang="en-US" sz="2800" dirty="0"/>
              <a:t>Operator precedence determines which operator is performed first in an expression with more than one operators with different precedence. </a:t>
            </a:r>
          </a:p>
          <a:p>
            <a:pPr algn="just" fontAlgn="base"/>
            <a:r>
              <a:rPr lang="en-US" sz="2800" dirty="0"/>
              <a:t>For example 10 + 20 * 30 is calculated as 10 + (20 * 30) and not as (10 + 20) * 30.</a:t>
            </a:r>
          </a:p>
          <a:p>
            <a:pPr algn="just" fontAlgn="base"/>
            <a:r>
              <a:rPr lang="en-US" sz="2800" dirty="0"/>
              <a:t>Associativity is used when two operators of same precedence appear in an expression. Associativity can be either </a:t>
            </a:r>
            <a:r>
              <a:rPr lang="en-US" sz="2800" b="1" dirty="0"/>
              <a:t>L</a:t>
            </a:r>
            <a:r>
              <a:rPr lang="en-US" sz="2800" dirty="0"/>
              <a:t>eft</a:t>
            </a:r>
            <a:r>
              <a:rPr lang="en-US" sz="2800" b="1" dirty="0"/>
              <a:t> t</a:t>
            </a:r>
            <a:r>
              <a:rPr lang="en-US" sz="2800" dirty="0"/>
              <a:t>o </a:t>
            </a:r>
            <a:r>
              <a:rPr lang="en-US" sz="2800" b="1" dirty="0"/>
              <a:t>R</a:t>
            </a:r>
            <a:r>
              <a:rPr lang="en-US" sz="2800" dirty="0"/>
              <a:t>ight or</a:t>
            </a:r>
            <a:r>
              <a:rPr lang="en-US" sz="2800" b="1" dirty="0"/>
              <a:t> R</a:t>
            </a:r>
            <a:r>
              <a:rPr lang="en-US" sz="2800" dirty="0"/>
              <a:t>ight</a:t>
            </a:r>
            <a:r>
              <a:rPr lang="en-US" sz="2800" b="1" dirty="0"/>
              <a:t> t</a:t>
            </a:r>
            <a:r>
              <a:rPr lang="en-US" sz="2800" dirty="0"/>
              <a:t>o </a:t>
            </a:r>
            <a:r>
              <a:rPr lang="en-US" sz="2800" b="1" dirty="0"/>
              <a:t>L</a:t>
            </a:r>
            <a:r>
              <a:rPr lang="en-US" sz="2800" dirty="0"/>
              <a:t>eft. </a:t>
            </a:r>
          </a:p>
          <a:p>
            <a:pPr algn="just" fontAlgn="base"/>
            <a:r>
              <a:rPr lang="en-US" sz="2800" dirty="0"/>
              <a:t>For example ‘*’ and ‘/’ have same precedence and their associativity is </a:t>
            </a:r>
            <a:r>
              <a:rPr lang="en-US" sz="2800" b="1" dirty="0"/>
              <a:t>L</a:t>
            </a:r>
            <a:r>
              <a:rPr lang="en-US" sz="2800" dirty="0"/>
              <a:t>eft</a:t>
            </a:r>
            <a:r>
              <a:rPr lang="en-US" sz="2800" b="1" dirty="0"/>
              <a:t> t</a:t>
            </a:r>
            <a:r>
              <a:rPr lang="en-US" sz="2800" dirty="0"/>
              <a:t>o </a:t>
            </a:r>
            <a:r>
              <a:rPr lang="en-US" sz="2800" b="1" dirty="0"/>
              <a:t>R</a:t>
            </a:r>
            <a:r>
              <a:rPr lang="en-US" sz="2800" dirty="0"/>
              <a:t>ight, so the expression “100 / 10 * 10” is treated as “(100 / 10) * 10”.</a:t>
            </a:r>
          </a:p>
          <a:p>
            <a:pPr algn="just" fontAlgn="base"/>
            <a:r>
              <a:rPr lang="en-US" sz="2800" i="1" dirty="0"/>
              <a:t>Precedence and Associativity are two characteristics of operators that determine the evaluation order of sub-expressions in absence of brackets</a:t>
            </a:r>
            <a:r>
              <a:rPr lang="en-US" sz="2800" dirty="0"/>
              <a:t>.</a:t>
            </a:r>
          </a:p>
          <a:p>
            <a:pPr algn="just"/>
            <a:endParaRPr lang="en-US" sz="28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86</a:t>
            </a:fld>
            <a:endParaRPr lang="en-GB"/>
          </a:p>
        </p:txBody>
      </p:sp>
    </p:spTree>
    <p:extLst>
      <p:ext uri="{BB962C8B-B14F-4D97-AF65-F5344CB8AC3E}">
        <p14:creationId xmlns:p14="http://schemas.microsoft.com/office/powerpoint/2010/main" val="11081444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normAutofit/>
          </a:bodyPr>
          <a:lstStyle/>
          <a:p>
            <a:endParaRPr lang="en-GB" b="1" dirty="0"/>
          </a:p>
        </p:txBody>
      </p:sp>
      <p:sp>
        <p:nvSpPr>
          <p:cNvPr id="3" name="Content Placeholder 2"/>
          <p:cNvSpPr>
            <a:spLocks noGrp="1"/>
          </p:cNvSpPr>
          <p:nvPr>
            <p:ph idx="1"/>
          </p:nvPr>
        </p:nvSpPr>
        <p:spPr>
          <a:xfrm>
            <a:off x="204953" y="1024760"/>
            <a:ext cx="11729544" cy="5612524"/>
          </a:xfrm>
        </p:spPr>
        <p:txBody>
          <a:bodyPr>
            <a:normAutofit/>
          </a:bodyPr>
          <a:lstStyle/>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87</a:t>
            </a:fld>
            <a:endParaRPr lang="en-GB"/>
          </a:p>
        </p:txBody>
      </p:sp>
      <p:pic>
        <p:nvPicPr>
          <p:cNvPr id="6" name="Content Placeholder 3" descr="priority.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277007" y="0"/>
            <a:ext cx="10247586" cy="6858000"/>
          </a:xfrm>
          <a:prstGeom prst="rect">
            <a:avLst/>
          </a:prstGeom>
        </p:spPr>
      </p:pic>
    </p:spTree>
    <p:extLst>
      <p:ext uri="{BB962C8B-B14F-4D97-AF65-F5344CB8AC3E}">
        <p14:creationId xmlns:p14="http://schemas.microsoft.com/office/powerpoint/2010/main" val="1121956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Example</a:t>
            </a:r>
          </a:p>
        </p:txBody>
      </p:sp>
      <p:sp>
        <p:nvSpPr>
          <p:cNvPr id="150531" name="Rectangle 3"/>
          <p:cNvSpPr>
            <a:spLocks noGrp="1" noChangeArrowheads="1"/>
          </p:cNvSpPr>
          <p:nvPr>
            <p:ph type="body" idx="1"/>
          </p:nvPr>
        </p:nvSpPr>
        <p:spPr>
          <a:xfrm>
            <a:off x="812800" y="1295400"/>
            <a:ext cx="10871200" cy="1284288"/>
          </a:xfrm>
        </p:spPr>
        <p:txBody>
          <a:bodyPr/>
          <a:lstStyle/>
          <a:p>
            <a:pPr>
              <a:lnSpc>
                <a:spcPct val="90000"/>
              </a:lnSpc>
              <a:buFont typeface="Monotype Sorts" pitchFamily="2" charset="2"/>
              <a:buNone/>
            </a:pPr>
            <a:r>
              <a:rPr lang="en-US" altLang="en-US" sz="2800" dirty="0"/>
              <a:t>Algebra:</a:t>
            </a:r>
          </a:p>
          <a:p>
            <a:pPr>
              <a:lnSpc>
                <a:spcPct val="90000"/>
              </a:lnSpc>
              <a:buFont typeface="Monotype Sorts" pitchFamily="2" charset="2"/>
              <a:buNone/>
            </a:pPr>
            <a:r>
              <a:rPr lang="en-US" altLang="en-US" sz="2800" dirty="0"/>
              <a:t>			a(</a:t>
            </a:r>
            <a:r>
              <a:rPr lang="en-US" altLang="en-US" sz="2800" dirty="0" err="1"/>
              <a:t>b+c</a:t>
            </a:r>
            <a:r>
              <a:rPr lang="en-US" altLang="en-US" sz="2800" dirty="0"/>
              <a:t>)+ c(</a:t>
            </a:r>
            <a:r>
              <a:rPr lang="en-US" altLang="en-US" sz="2800" dirty="0" err="1"/>
              <a:t>d+e</a:t>
            </a:r>
            <a:r>
              <a:rPr lang="en-US" altLang="en-US" sz="2800" dirty="0"/>
              <a:t>)		</a:t>
            </a:r>
          </a:p>
        </p:txBody>
      </p:sp>
      <p:sp>
        <p:nvSpPr>
          <p:cNvPr id="150532" name="Rectangle 4"/>
          <p:cNvSpPr>
            <a:spLocks noChangeArrowheads="1"/>
          </p:cNvSpPr>
          <p:nvPr/>
        </p:nvSpPr>
        <p:spPr bwMode="auto">
          <a:xfrm>
            <a:off x="914400" y="3352800"/>
            <a:ext cx="1036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hangingPunct="1">
              <a:lnSpc>
                <a:spcPct val="90000"/>
              </a:lnSpc>
              <a:spcBef>
                <a:spcPct val="20000"/>
              </a:spcBef>
              <a:buClr>
                <a:schemeClr val="accent2"/>
              </a:buClr>
              <a:buSzPct val="80000"/>
              <a:buFont typeface="Wingdings" pitchFamily="2" charset="2"/>
              <a:buNone/>
            </a:pPr>
            <a:r>
              <a:rPr lang="en-US" altLang="en-US" sz="2800" dirty="0">
                <a:latin typeface="Arial" pitchFamily="34" charset="0"/>
              </a:rPr>
              <a:t>C:</a:t>
            </a:r>
          </a:p>
          <a:p>
            <a:pPr marL="342900" indent="-342900" eaLnBrk="1" hangingPunct="1">
              <a:lnSpc>
                <a:spcPct val="90000"/>
              </a:lnSpc>
              <a:spcBef>
                <a:spcPct val="20000"/>
              </a:spcBef>
              <a:buClr>
                <a:schemeClr val="accent2"/>
              </a:buClr>
              <a:buSzPct val="80000"/>
              <a:buFont typeface="Wingdings" pitchFamily="2" charset="2"/>
              <a:buNone/>
            </a:pPr>
            <a:r>
              <a:rPr lang="en-US" altLang="en-US" sz="2800" dirty="0">
                <a:latin typeface="Arial" pitchFamily="34" charset="0"/>
              </a:rPr>
              <a:t>						a  *  (  b  +  c  )  +  c  *  (  d  +  e  )  ;</a:t>
            </a:r>
          </a:p>
        </p:txBody>
      </p:sp>
      <p:sp>
        <p:nvSpPr>
          <p:cNvPr id="150533" name="Rectangle 5"/>
          <p:cNvSpPr>
            <a:spLocks noChangeArrowheads="1"/>
          </p:cNvSpPr>
          <p:nvPr/>
        </p:nvSpPr>
        <p:spPr bwMode="auto">
          <a:xfrm>
            <a:off x="914400" y="4876800"/>
            <a:ext cx="1036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hangingPunct="1">
              <a:lnSpc>
                <a:spcPct val="90000"/>
              </a:lnSpc>
              <a:spcBef>
                <a:spcPct val="20000"/>
              </a:spcBef>
              <a:buClr>
                <a:schemeClr val="accent2"/>
              </a:buClr>
              <a:buSzPct val="80000"/>
              <a:buFont typeface="Wingdings" pitchFamily="2" charset="2"/>
              <a:buNone/>
            </a:pPr>
            <a:r>
              <a:rPr lang="en-US" altLang="en-US" sz="2800" dirty="0">
                <a:latin typeface="Arial" pitchFamily="34" charset="0"/>
              </a:rPr>
              <a:t>Precedence:</a:t>
            </a:r>
          </a:p>
          <a:p>
            <a:pPr marL="342900" indent="-342900" eaLnBrk="1" hangingPunct="1">
              <a:lnSpc>
                <a:spcPct val="90000"/>
              </a:lnSpc>
              <a:spcBef>
                <a:spcPct val="20000"/>
              </a:spcBef>
              <a:buClr>
                <a:schemeClr val="accent2"/>
              </a:buClr>
              <a:buSzPct val="80000"/>
              <a:buFont typeface="Wingdings" pitchFamily="2" charset="2"/>
              <a:buNone/>
            </a:pPr>
            <a:r>
              <a:rPr lang="en-US" altLang="en-US" sz="2800" dirty="0">
                <a:latin typeface="Arial" pitchFamily="34" charset="0"/>
              </a:rPr>
              <a:t>			   				 3	     1	       5	      4		2</a:t>
            </a:r>
          </a:p>
        </p:txBody>
      </p:sp>
    </p:spTree>
    <p:extLst>
      <p:ext uri="{BB962C8B-B14F-4D97-AF65-F5344CB8AC3E}">
        <p14:creationId xmlns:p14="http://schemas.microsoft.com/office/powerpoint/2010/main" val="3988159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checkerboard(down)">
                                      <p:cBhvr>
                                        <p:cTn id="7" dur="500"/>
                                        <p:tgtEl>
                                          <p:spTgt spid="150531">
                                            <p:txEl>
                                              <p:pRg st="0" end="0"/>
                                            </p:txEl>
                                          </p:spTgt>
                                        </p:tgtEl>
                                      </p:cBhvr>
                                    </p:animEffect>
                                  </p:childTnLst>
                                </p:cTn>
                              </p:par>
                            </p:childTnLst>
                          </p:cTn>
                        </p:par>
                        <p:par>
                          <p:cTn id="8" fill="hold" nodeType="afterGroup">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Effect transition="in" filter="checkerboard(down)">
                                      <p:cBhvr>
                                        <p:cTn id="11" dur="500"/>
                                        <p:tgtEl>
                                          <p:spTgt spid="15053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150532"/>
                                        </p:tgtEl>
                                        <p:attrNameLst>
                                          <p:attrName>style.visibility</p:attrName>
                                        </p:attrNameLst>
                                      </p:cBhvr>
                                      <p:to>
                                        <p:strVal val="visible"/>
                                      </p:to>
                                    </p:set>
                                    <p:animEffect transition="in" filter="checkerboard(down)">
                                      <p:cBhvr>
                                        <p:cTn id="16" dur="500"/>
                                        <p:tgtEl>
                                          <p:spTgt spid="1505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150533"/>
                                        </p:tgtEl>
                                        <p:attrNameLst>
                                          <p:attrName>style.visibility</p:attrName>
                                        </p:attrNameLst>
                                      </p:cBhvr>
                                      <p:to>
                                        <p:strVal val="visible"/>
                                      </p:to>
                                    </p:set>
                                    <p:animEffect transition="in" filter="checkerboard(down)">
                                      <p:cBhvr>
                                        <p:cTn id="21"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advAuto="0"/>
      <p:bldP spid="150532" grpId="0" autoUpdateAnimBg="0"/>
      <p:bldP spid="150533"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b="1" dirty="0"/>
              <a:t>Examples</a:t>
            </a:r>
          </a:p>
        </p:txBody>
      </p:sp>
      <p:sp>
        <p:nvSpPr>
          <p:cNvPr id="150531" name="Rectangle 3"/>
          <p:cNvSpPr>
            <a:spLocks noGrp="1" noChangeArrowheads="1"/>
          </p:cNvSpPr>
          <p:nvPr>
            <p:ph type="body" idx="1"/>
          </p:nvPr>
        </p:nvSpPr>
        <p:spPr>
          <a:xfrm>
            <a:off x="173421" y="1295400"/>
            <a:ext cx="11761076" cy="1284288"/>
          </a:xfrm>
        </p:spPr>
        <p:txBody>
          <a:bodyPr>
            <a:noAutofit/>
          </a:bodyPr>
          <a:lstStyle/>
          <a:p>
            <a:pPr algn="just"/>
            <a:r>
              <a:rPr lang="en-US" altLang="en-US" b="1" dirty="0"/>
              <a:t>Example 1: Determine the hierarchy of operations and evaluate </a:t>
            </a:r>
            <a:r>
              <a:rPr lang="en-US" altLang="en-US" dirty="0"/>
              <a:t>the following expression, assume i is of type </a:t>
            </a:r>
            <a:r>
              <a:rPr lang="en-US" altLang="en-US" dirty="0" err="1"/>
              <a:t>int</a:t>
            </a:r>
            <a:r>
              <a:rPr lang="en-US" altLang="en-US" dirty="0"/>
              <a:t>:</a:t>
            </a:r>
          </a:p>
          <a:p>
            <a:pPr algn="just">
              <a:buFont typeface="Monotype Sorts" pitchFamily="2" charset="2"/>
              <a:buNone/>
            </a:pPr>
            <a:r>
              <a:rPr lang="nn-NO" altLang="en-US" dirty="0"/>
              <a:t>			i = 2 * 3 / 4 + 4 / 4 + 8 - 2 + 5 / 8</a:t>
            </a:r>
          </a:p>
          <a:p>
            <a:pPr algn="just"/>
            <a:r>
              <a:rPr lang="en-US" altLang="en-US" b="1" dirty="0"/>
              <a:t>Example 2: Determine the hierarchy of operations and evaluate </a:t>
            </a:r>
            <a:r>
              <a:rPr lang="en-US" altLang="en-US" dirty="0"/>
              <a:t>the following expression, assume </a:t>
            </a:r>
            <a:r>
              <a:rPr lang="en-US" altLang="en-US" dirty="0" err="1"/>
              <a:t>kk</a:t>
            </a:r>
            <a:r>
              <a:rPr lang="en-US" altLang="en-US" dirty="0"/>
              <a:t> is a float:</a:t>
            </a:r>
          </a:p>
          <a:p>
            <a:pPr algn="just">
              <a:buFont typeface="Monotype Sorts" pitchFamily="2" charset="2"/>
              <a:buNone/>
            </a:pPr>
            <a:r>
              <a:rPr lang="nn-NO" altLang="en-US" dirty="0"/>
              <a:t>			kk = 3 / 2 * 4 + 3 / 8 + 3</a:t>
            </a:r>
            <a:endParaRPr lang="en-US" altLang="en-US" dirty="0"/>
          </a:p>
        </p:txBody>
      </p:sp>
    </p:spTree>
    <p:extLst>
      <p:ext uri="{BB962C8B-B14F-4D97-AF65-F5344CB8AC3E}">
        <p14:creationId xmlns:p14="http://schemas.microsoft.com/office/powerpoint/2010/main" val="1610120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checkerboard(down)">
                                      <p:cBhvr>
                                        <p:cTn id="7" dur="500"/>
                                        <p:tgtEl>
                                          <p:spTgt spid="150531">
                                            <p:txEl>
                                              <p:pRg st="0" end="0"/>
                                            </p:txEl>
                                          </p:spTgt>
                                        </p:tgtEl>
                                      </p:cBhvr>
                                    </p:animEffect>
                                  </p:childTnLst>
                                </p:cTn>
                              </p:par>
                            </p:childTnLst>
                          </p:cTn>
                        </p:par>
                        <p:par>
                          <p:cTn id="8" fill="hold">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Effect transition="in" filter="checkerboard(down)">
                                      <p:cBhvr>
                                        <p:cTn id="11" dur="500"/>
                                        <p:tgtEl>
                                          <p:spTgt spid="150531">
                                            <p:txEl>
                                              <p:pRg st="1" end="1"/>
                                            </p:txEl>
                                          </p:spTgt>
                                        </p:tgtEl>
                                      </p:cBhvr>
                                    </p:animEffect>
                                  </p:childTnLst>
                                </p:cTn>
                              </p:par>
                            </p:childTnLst>
                          </p:cTn>
                        </p:par>
                        <p:par>
                          <p:cTn id="12" fill="hold">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checkerboard(down)">
                                      <p:cBhvr>
                                        <p:cTn id="15" dur="500"/>
                                        <p:tgtEl>
                                          <p:spTgt spid="150531">
                                            <p:txEl>
                                              <p:pRg st="2" end="2"/>
                                            </p:txEl>
                                          </p:spTgt>
                                        </p:tgtEl>
                                      </p:cBhvr>
                                    </p:animEffect>
                                  </p:childTnLst>
                                </p:cTn>
                              </p:par>
                            </p:childTnLst>
                          </p:cTn>
                        </p:par>
                        <p:par>
                          <p:cTn id="16" fill="hold">
                            <p:stCondLst>
                              <p:cond delay="1500"/>
                            </p:stCondLst>
                            <p:childTnLst>
                              <p:par>
                                <p:cTn id="17" presetID="5" presetClass="entr" presetSubtype="5" fill="hold" grpId="0" nodeType="after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animEffect transition="in" filter="checkerboard(down)">
                                      <p:cBhvr>
                                        <p:cTn id="19" dur="5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648F-9A3C-4D08-97B7-BDA2DA27F62E}"/>
              </a:ext>
            </a:extLst>
          </p:cNvPr>
          <p:cNvSpPr>
            <a:spLocks noGrp="1"/>
          </p:cNvSpPr>
          <p:nvPr>
            <p:ph type="title"/>
          </p:nvPr>
        </p:nvSpPr>
        <p:spPr/>
        <p:txBody>
          <a:bodyPr>
            <a:normAutofit/>
          </a:bodyPr>
          <a:lstStyle/>
          <a:p>
            <a:pPr fontAlgn="base"/>
            <a:r>
              <a:rPr lang="en-US" b="1" dirty="0"/>
              <a:t>Early Development of C Programming</a:t>
            </a:r>
            <a:endParaRPr lang="en-IN" dirty="0"/>
          </a:p>
        </p:txBody>
      </p:sp>
      <p:sp>
        <p:nvSpPr>
          <p:cNvPr id="3" name="Content Placeholder 2">
            <a:extLst>
              <a:ext uri="{FF2B5EF4-FFF2-40B4-BE49-F238E27FC236}">
                <a16:creationId xmlns:a16="http://schemas.microsoft.com/office/drawing/2014/main" id="{CAB93204-3966-439E-8623-02E091FCF8A4}"/>
              </a:ext>
            </a:extLst>
          </p:cNvPr>
          <p:cNvSpPr>
            <a:spLocks noGrp="1"/>
          </p:cNvSpPr>
          <p:nvPr>
            <p:ph idx="1"/>
          </p:nvPr>
        </p:nvSpPr>
        <p:spPr/>
        <p:txBody>
          <a:bodyPr>
            <a:normAutofit fontScale="85000" lnSpcReduction="10000"/>
          </a:bodyPr>
          <a:lstStyle/>
          <a:p>
            <a:pPr fontAlgn="base"/>
            <a:r>
              <a:rPr lang="en-US" dirty="0"/>
              <a:t>Since then C Language became the most widely used programming languages of all time with C compilers from various manufacturers available for the majority of existing computer architectures and operating systems.</a:t>
            </a:r>
          </a:p>
          <a:p>
            <a:pPr fontAlgn="base"/>
            <a:r>
              <a:rPr lang="en-US" dirty="0"/>
              <a:t>C has been standardized by the (ANSI) American National Standards Institute in 1989 as called ANSI C and subsequently by the International Organization for Standardization (ISO).</a:t>
            </a:r>
          </a:p>
          <a:p>
            <a:pPr fontAlgn="base"/>
            <a:r>
              <a:rPr lang="en-US" dirty="0"/>
              <a:t>In 1978, </a:t>
            </a:r>
            <a:r>
              <a:rPr lang="en-US" dirty="0">
                <a:hlinkClick r:id="rId2"/>
              </a:rPr>
              <a:t>Brian Kernighan</a:t>
            </a:r>
            <a:r>
              <a:rPr lang="en-US" dirty="0"/>
              <a:t> and Dennis Ritchie published the first edition of C Programming Language book known to C programmers as “K&amp;R C”, served as an informal specification of the language for many years. </a:t>
            </a:r>
          </a:p>
          <a:p>
            <a:pPr fontAlgn="base"/>
            <a:r>
              <a:rPr lang="en-US" dirty="0"/>
              <a:t>The 2nd edition covers the </a:t>
            </a:r>
            <a:r>
              <a:rPr lang="en-US" dirty="0">
                <a:hlinkClick r:id="rId3"/>
              </a:rPr>
              <a:t>ANSI C standard</a:t>
            </a:r>
            <a:r>
              <a:rPr lang="en-US" dirty="0"/>
              <a:t>, described below.</a:t>
            </a:r>
          </a:p>
          <a:p>
            <a:pPr fontAlgn="base"/>
            <a:endParaRPr lang="en-US" dirty="0"/>
          </a:p>
          <a:p>
            <a:endParaRPr lang="en-IN" dirty="0"/>
          </a:p>
        </p:txBody>
      </p:sp>
      <p:sp>
        <p:nvSpPr>
          <p:cNvPr id="4" name="Slide Number Placeholder 3">
            <a:extLst>
              <a:ext uri="{FF2B5EF4-FFF2-40B4-BE49-F238E27FC236}">
                <a16:creationId xmlns:a16="http://schemas.microsoft.com/office/drawing/2014/main" id="{9D779269-2A59-4AC2-A60E-EC97A8CCF9C9}"/>
              </a:ext>
            </a:extLst>
          </p:cNvPr>
          <p:cNvSpPr>
            <a:spLocks noGrp="1"/>
          </p:cNvSpPr>
          <p:nvPr>
            <p:ph type="sldNum" sz="quarter" idx="12"/>
          </p:nvPr>
        </p:nvSpPr>
        <p:spPr/>
        <p:txBody>
          <a:bodyPr/>
          <a:lstStyle/>
          <a:p>
            <a:fld id="{D625633F-2075-4155-A29E-DBCD278002AD}" type="slidenum">
              <a:rPr lang="en-GB" smtClean="0"/>
              <a:pPr/>
              <a:t>9</a:t>
            </a:fld>
            <a:endParaRPr lang="en-GB"/>
          </a:p>
        </p:txBody>
      </p:sp>
    </p:spTree>
    <p:extLst>
      <p:ext uri="{BB962C8B-B14F-4D97-AF65-F5344CB8AC3E}">
        <p14:creationId xmlns:p14="http://schemas.microsoft.com/office/powerpoint/2010/main" val="32497043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387" y="-204951"/>
            <a:ext cx="10972800" cy="804042"/>
          </a:xfrm>
        </p:spPr>
        <p:txBody>
          <a:bodyPr>
            <a:normAutofit/>
          </a:bodyPr>
          <a:lstStyle/>
          <a:p>
            <a:r>
              <a:rPr lang="en-US" sz="3200" b="1" dirty="0"/>
              <a:t>C Library Functions</a:t>
            </a:r>
            <a:endParaRPr lang="en-GB" sz="3200" b="1" dirty="0"/>
          </a:p>
        </p:txBody>
      </p:sp>
      <p:sp>
        <p:nvSpPr>
          <p:cNvPr id="3" name="Content Placeholder 2"/>
          <p:cNvSpPr>
            <a:spLocks noGrp="1"/>
          </p:cNvSpPr>
          <p:nvPr>
            <p:ph idx="1"/>
          </p:nvPr>
        </p:nvSpPr>
        <p:spPr>
          <a:xfrm>
            <a:off x="204953" y="1277008"/>
            <a:ext cx="11729544" cy="5360276"/>
          </a:xfrm>
        </p:spPr>
        <p:txBody>
          <a:bodyPr>
            <a:normAutofit/>
          </a:bodyPr>
          <a:lstStyle/>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90</a:t>
            </a:fld>
            <a:endParaRPr lang="en-GB"/>
          </a:p>
        </p:txBody>
      </p:sp>
      <p:pic>
        <p:nvPicPr>
          <p:cNvPr id="112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387367" y="520262"/>
            <a:ext cx="9490840" cy="633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636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altLang="en-US" b="1" dirty="0"/>
              <a:t>Type Casting</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dirty="0"/>
              <a:t>Type casting is a way to convert a variable from one data type to another data type. </a:t>
            </a:r>
          </a:p>
          <a:p>
            <a:pPr algn="just"/>
            <a:r>
              <a:rPr lang="en-US" dirty="0"/>
              <a:t>For example, if you want to store a 'long' value into a simple integer then you can type cast 'long' to '</a:t>
            </a:r>
            <a:r>
              <a:rPr lang="en-US" dirty="0" err="1"/>
              <a:t>int</a:t>
            </a:r>
            <a:r>
              <a:rPr lang="en-US" dirty="0"/>
              <a:t>'. </a:t>
            </a:r>
          </a:p>
          <a:p>
            <a:pPr algn="just"/>
            <a:r>
              <a:rPr lang="en-US" dirty="0"/>
              <a:t>You can convert the values from one type to another explicitly using the </a:t>
            </a:r>
            <a:r>
              <a:rPr lang="en-US" b="1" dirty="0"/>
              <a:t>cast operator</a:t>
            </a:r>
            <a:r>
              <a:rPr lang="en-US" dirty="0"/>
              <a:t> as follows −</a:t>
            </a:r>
          </a:p>
          <a:p>
            <a:pPr algn="just"/>
            <a:r>
              <a:rPr lang="en-US" b="1" dirty="0"/>
              <a:t>(</a:t>
            </a:r>
            <a:r>
              <a:rPr lang="en-US" b="1" dirty="0" err="1"/>
              <a:t>type_name</a:t>
            </a:r>
            <a:r>
              <a:rPr lang="en-US" b="1" dirty="0"/>
              <a:t>) expression</a:t>
            </a:r>
          </a:p>
          <a:p>
            <a:pPr algn="just"/>
            <a:endParaRPr lang="en-US" b="1" dirty="0"/>
          </a:p>
          <a:p>
            <a:pPr algn="just"/>
            <a:r>
              <a:rPr lang="en-US" sz="2800" i="1" dirty="0"/>
              <a:t>It’s best practice to convert lower data type to higher data type to avoid data loss.</a:t>
            </a:r>
          </a:p>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91</a:t>
            </a:fld>
            <a:endParaRPr lang="en-GB"/>
          </a:p>
        </p:txBody>
      </p:sp>
    </p:spTree>
    <p:extLst>
      <p:ext uri="{BB962C8B-B14F-4D97-AF65-F5344CB8AC3E}">
        <p14:creationId xmlns:p14="http://schemas.microsoft.com/office/powerpoint/2010/main" val="160081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altLang="en-US" b="1" dirty="0"/>
              <a:t>Type Casting</a:t>
            </a:r>
          </a:p>
        </p:txBody>
      </p:sp>
      <p:sp>
        <p:nvSpPr>
          <p:cNvPr id="3" name="Content Placeholder 2"/>
          <p:cNvSpPr>
            <a:spLocks noGrp="1"/>
          </p:cNvSpPr>
          <p:nvPr>
            <p:ph idx="1"/>
          </p:nvPr>
        </p:nvSpPr>
        <p:spPr>
          <a:xfrm>
            <a:off x="204953" y="1277008"/>
            <a:ext cx="11729544" cy="5360276"/>
          </a:xfrm>
        </p:spPr>
        <p:txBody>
          <a:bodyPr numCol="2">
            <a:normAutofit/>
          </a:bodyPr>
          <a:lstStyle/>
          <a:p>
            <a:pPr marL="0" indent="0">
              <a:buNone/>
              <a:defRPr/>
            </a:pPr>
            <a:r>
              <a:rPr lang="en-US" altLang="en-US" sz="2800" dirty="0"/>
              <a:t>#include &lt;</a:t>
            </a:r>
            <a:r>
              <a:rPr lang="en-US" altLang="en-US" sz="2800" dirty="0" err="1"/>
              <a:t>stdio.h</a:t>
            </a:r>
            <a:r>
              <a:rPr lang="en-US" altLang="en-US" sz="2800" dirty="0"/>
              <a:t>&gt;</a:t>
            </a:r>
          </a:p>
          <a:p>
            <a:pPr marL="0" indent="0">
              <a:buNone/>
              <a:defRPr/>
            </a:pPr>
            <a:r>
              <a:rPr lang="en-US" altLang="en-US" sz="2800" dirty="0"/>
              <a:t>void main() </a:t>
            </a:r>
          </a:p>
          <a:p>
            <a:pPr marL="0" indent="0">
              <a:buNone/>
              <a:defRPr/>
            </a:pPr>
            <a:r>
              <a:rPr lang="en-US" altLang="en-US" sz="2800" dirty="0"/>
              <a:t>{</a:t>
            </a:r>
          </a:p>
          <a:p>
            <a:pPr marL="0" indent="0">
              <a:buNone/>
              <a:defRPr/>
            </a:pPr>
            <a:r>
              <a:rPr lang="en-US" altLang="en-US" sz="2800" dirty="0"/>
              <a:t>   </a:t>
            </a:r>
            <a:r>
              <a:rPr lang="en-US" altLang="en-US" sz="2800" dirty="0" err="1"/>
              <a:t>int</a:t>
            </a:r>
            <a:r>
              <a:rPr lang="en-US" altLang="en-US" sz="2800" dirty="0"/>
              <a:t> sum = 17, count = 5;</a:t>
            </a:r>
          </a:p>
          <a:p>
            <a:pPr marL="0" indent="0">
              <a:buNone/>
              <a:defRPr/>
            </a:pPr>
            <a:r>
              <a:rPr lang="en-US" altLang="en-US" sz="2800" dirty="0"/>
              <a:t>   double mean;</a:t>
            </a:r>
          </a:p>
          <a:p>
            <a:pPr marL="0" indent="0">
              <a:buNone/>
              <a:defRPr/>
            </a:pPr>
            <a:r>
              <a:rPr lang="en-US" altLang="en-US" sz="2800" dirty="0"/>
              <a:t>   mean = (double) sum / count;</a:t>
            </a:r>
          </a:p>
          <a:p>
            <a:pPr marL="0" indent="0">
              <a:buNone/>
              <a:defRPr/>
            </a:pPr>
            <a:r>
              <a:rPr lang="en-US" altLang="en-US" sz="2800" dirty="0"/>
              <a:t>   </a:t>
            </a:r>
            <a:r>
              <a:rPr lang="en-US" altLang="en-US" sz="2800" dirty="0" err="1"/>
              <a:t>printf</a:t>
            </a:r>
            <a:r>
              <a:rPr lang="en-US" altLang="en-US" sz="2800" dirty="0"/>
              <a:t>("Value of mean : %f\n",  mean);</a:t>
            </a:r>
          </a:p>
          <a:p>
            <a:pPr marL="0" indent="0">
              <a:buNone/>
              <a:defRPr/>
            </a:pPr>
            <a:r>
              <a:rPr lang="en-US" altLang="en-US" sz="2800" dirty="0"/>
              <a:t>}</a:t>
            </a:r>
          </a:p>
          <a:p>
            <a:pPr marL="0" indent="0">
              <a:buNone/>
              <a:defRPr/>
            </a:pPr>
            <a:endParaRPr lang="en-US" sz="2800" dirty="0"/>
          </a:p>
          <a:p>
            <a:pPr marL="0" indent="0">
              <a:buNone/>
              <a:defRPr/>
            </a:pPr>
            <a:endParaRPr lang="en-US" sz="2800" dirty="0"/>
          </a:p>
          <a:p>
            <a:pPr marL="0" indent="0">
              <a:buNone/>
              <a:defRPr/>
            </a:pPr>
            <a:r>
              <a:rPr lang="en-US" sz="2800" dirty="0"/>
              <a:t>Output- Value of mean : 3.400000</a:t>
            </a:r>
          </a:p>
          <a:p>
            <a:pPr marL="457200" indent="0">
              <a:buNone/>
              <a:defRPr/>
            </a:pPr>
            <a:endParaRPr lang="en-US" sz="2800" dirty="0"/>
          </a:p>
          <a:p>
            <a:pPr marL="457200" indent="0">
              <a:buNone/>
              <a:defRPr/>
            </a:pPr>
            <a:endParaRPr lang="en-US" sz="2800"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92</a:t>
            </a:fld>
            <a:endParaRPr lang="en-GB"/>
          </a:p>
        </p:txBody>
      </p:sp>
    </p:spTree>
    <p:extLst>
      <p:ext uri="{BB962C8B-B14F-4D97-AF65-F5344CB8AC3E}">
        <p14:creationId xmlns:p14="http://schemas.microsoft.com/office/powerpoint/2010/main" val="141597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altLang="en-US" b="1" dirty="0"/>
              <a:t>Type Conversion</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dirty="0"/>
              <a:t>Type conversions can be implicit which is performed by the compiler automatically, or it can be specified explicitly through the use of the </a:t>
            </a:r>
            <a:r>
              <a:rPr lang="en-US" b="1" dirty="0"/>
              <a:t>cast operator</a:t>
            </a:r>
            <a:r>
              <a:rPr lang="en-US" dirty="0"/>
              <a:t>. </a:t>
            </a:r>
          </a:p>
          <a:p>
            <a:pPr algn="just"/>
            <a:r>
              <a:rPr lang="en-US" dirty="0"/>
              <a:t>It is considered good programming practice to use the cast operator whenever type conversions are necessary.</a:t>
            </a:r>
          </a:p>
          <a:p>
            <a:pPr algn="just"/>
            <a:r>
              <a:rPr lang="en-US" altLang="en-US" b="1" dirty="0"/>
              <a:t>type</a:t>
            </a:r>
            <a:r>
              <a:rPr lang="en-US" altLang="en-US" dirty="0"/>
              <a:t> of the </a:t>
            </a:r>
            <a:r>
              <a:rPr lang="en-US" altLang="en-US" b="1" dirty="0"/>
              <a:t>expression</a:t>
            </a:r>
            <a:r>
              <a:rPr lang="en-US" altLang="en-US" dirty="0"/>
              <a:t> and the </a:t>
            </a:r>
            <a:r>
              <a:rPr lang="en-US" altLang="en-US" b="1" dirty="0"/>
              <a:t>type</a:t>
            </a:r>
            <a:r>
              <a:rPr lang="en-US" altLang="en-US" dirty="0"/>
              <a:t> of the </a:t>
            </a:r>
            <a:r>
              <a:rPr lang="en-US" altLang="en-US" b="1" dirty="0"/>
              <a:t>variable</a:t>
            </a:r>
            <a:r>
              <a:rPr lang="en-US" altLang="en-US" dirty="0"/>
              <a:t> on the left-hand side of the </a:t>
            </a:r>
            <a:r>
              <a:rPr lang="en-US" altLang="en-US" b="1" dirty="0"/>
              <a:t>assignment operator (=) </a:t>
            </a:r>
            <a:r>
              <a:rPr lang="en-US" altLang="en-US" dirty="0"/>
              <a:t>may </a:t>
            </a:r>
            <a:r>
              <a:rPr lang="en-US" altLang="en-US" b="1" dirty="0"/>
              <a:t>not</a:t>
            </a:r>
            <a:r>
              <a:rPr lang="en-US" altLang="en-US" dirty="0"/>
              <a:t> be </a:t>
            </a:r>
            <a:r>
              <a:rPr lang="en-US" altLang="en-US" b="1" dirty="0"/>
              <a:t>same</a:t>
            </a:r>
            <a:r>
              <a:rPr lang="en-US" altLang="en-US" dirty="0"/>
              <a:t>.</a:t>
            </a:r>
          </a:p>
          <a:p>
            <a:pPr algn="just"/>
            <a:r>
              <a:rPr lang="en-US" altLang="en-US" dirty="0"/>
              <a:t>value of the expression is </a:t>
            </a:r>
            <a:r>
              <a:rPr lang="en-US" altLang="en-US" b="1" dirty="0"/>
              <a:t>promoted</a:t>
            </a:r>
            <a:r>
              <a:rPr lang="en-US" altLang="en-US" dirty="0"/>
              <a:t> or </a:t>
            </a:r>
            <a:r>
              <a:rPr lang="en-US" altLang="en-US" b="1" dirty="0"/>
              <a:t>demoted</a:t>
            </a:r>
            <a:r>
              <a:rPr lang="en-US" altLang="en-US" dirty="0"/>
              <a:t> </a:t>
            </a:r>
            <a:r>
              <a:rPr lang="en-US" altLang="en-US" b="1" dirty="0"/>
              <a:t>depending</a:t>
            </a:r>
            <a:r>
              <a:rPr lang="en-US" altLang="en-US" dirty="0"/>
              <a:t> on the </a:t>
            </a:r>
            <a:r>
              <a:rPr lang="en-US" altLang="en-US" b="1" dirty="0"/>
              <a:t>type</a:t>
            </a:r>
            <a:r>
              <a:rPr lang="en-US" altLang="en-US" dirty="0"/>
              <a:t> of the </a:t>
            </a:r>
            <a:r>
              <a:rPr lang="en-US" altLang="en-US" b="1" dirty="0"/>
              <a:t>variable</a:t>
            </a:r>
            <a:r>
              <a:rPr lang="en-US" altLang="en-US" dirty="0"/>
              <a:t> on left-hand side of </a:t>
            </a:r>
            <a:r>
              <a:rPr lang="en-US" altLang="en-US" b="1" dirty="0"/>
              <a:t>=.</a:t>
            </a:r>
          </a:p>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93</a:t>
            </a:fld>
            <a:endParaRPr lang="en-GB"/>
          </a:p>
        </p:txBody>
      </p:sp>
    </p:spTree>
    <p:extLst>
      <p:ext uri="{BB962C8B-B14F-4D97-AF65-F5344CB8AC3E}">
        <p14:creationId xmlns:p14="http://schemas.microsoft.com/office/powerpoint/2010/main" val="22807776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altLang="en-US" b="1" dirty="0"/>
              <a:t>Type Conversion</a:t>
            </a:r>
          </a:p>
        </p:txBody>
      </p:sp>
      <p:sp>
        <p:nvSpPr>
          <p:cNvPr id="3" name="Content Placeholder 2"/>
          <p:cNvSpPr>
            <a:spLocks noGrp="1"/>
          </p:cNvSpPr>
          <p:nvPr>
            <p:ph idx="1"/>
          </p:nvPr>
        </p:nvSpPr>
        <p:spPr>
          <a:xfrm>
            <a:off x="204953" y="1277008"/>
            <a:ext cx="11729544" cy="5360276"/>
          </a:xfrm>
        </p:spPr>
        <p:txBody>
          <a:bodyPr numCol="2">
            <a:normAutofit/>
          </a:bodyPr>
          <a:lstStyle/>
          <a:p>
            <a:pPr>
              <a:defRPr/>
            </a:pPr>
            <a:r>
              <a:rPr lang="en-US" altLang="en-US" dirty="0"/>
              <a:t>Examples:				</a:t>
            </a:r>
            <a:endParaRPr lang="en-US" dirty="0"/>
          </a:p>
          <a:p>
            <a:pPr marL="457200" indent="0">
              <a:buNone/>
              <a:defRPr/>
            </a:pPr>
            <a:r>
              <a:rPr lang="en-US" dirty="0" err="1"/>
              <a:t>int</a:t>
            </a:r>
            <a:r>
              <a:rPr lang="en-US" dirty="0"/>
              <a:t> i;</a:t>
            </a:r>
          </a:p>
          <a:p>
            <a:pPr marL="457200" indent="0">
              <a:buNone/>
              <a:defRPr/>
            </a:pPr>
            <a:r>
              <a:rPr lang="en-US" dirty="0"/>
              <a:t>float b;</a:t>
            </a:r>
          </a:p>
          <a:p>
            <a:pPr marL="457200" indent="0">
              <a:buNone/>
              <a:defRPr/>
            </a:pPr>
            <a:r>
              <a:rPr lang="en-US" dirty="0"/>
              <a:t>i=3.5;</a:t>
            </a:r>
          </a:p>
          <a:p>
            <a:pPr marL="457200" indent="0">
              <a:buNone/>
              <a:defRPr/>
            </a:pPr>
            <a:r>
              <a:rPr lang="en-US" dirty="0"/>
              <a:t>b=30;</a:t>
            </a:r>
          </a:p>
          <a:p>
            <a:pPr marL="457200" indent="0">
              <a:buNone/>
              <a:defRPr/>
            </a:pPr>
            <a:endParaRPr lang="en-US" dirty="0"/>
          </a:p>
          <a:p>
            <a:pPr marL="457200" indent="0">
              <a:buNone/>
              <a:defRPr/>
            </a:pPr>
            <a:endParaRPr lang="en-US" dirty="0"/>
          </a:p>
          <a:p>
            <a:pPr marL="457200" indent="0">
              <a:buNone/>
              <a:defRPr/>
            </a:pPr>
            <a:endParaRPr lang="en-US" dirty="0"/>
          </a:p>
          <a:p>
            <a:pPr marL="457200" indent="0">
              <a:buNone/>
              <a:defRPr/>
            </a:pPr>
            <a:endParaRPr lang="en-US" dirty="0"/>
          </a:p>
          <a:p>
            <a:pPr marL="457200" indent="0">
              <a:buNone/>
              <a:defRPr/>
            </a:pPr>
            <a:endParaRPr lang="en-US" dirty="0"/>
          </a:p>
          <a:p>
            <a:pPr marL="0" indent="0">
              <a:buNone/>
              <a:defRPr/>
            </a:pPr>
            <a:r>
              <a:rPr lang="en-US" dirty="0"/>
              <a:t>float a, b, c ;</a:t>
            </a:r>
          </a:p>
          <a:p>
            <a:pPr marL="0" indent="0">
              <a:buNone/>
              <a:defRPr/>
            </a:pPr>
            <a:r>
              <a:rPr lang="en-US" dirty="0" err="1"/>
              <a:t>int</a:t>
            </a:r>
            <a:r>
              <a:rPr lang="en-US" dirty="0"/>
              <a:t> s ;</a:t>
            </a:r>
          </a:p>
          <a:p>
            <a:pPr marL="0" indent="0">
              <a:buNone/>
              <a:defRPr/>
            </a:pPr>
            <a:r>
              <a:rPr lang="en-US" dirty="0"/>
              <a:t>s = a * b * c / 100 + 32 / 4 - 3 * 1.1;</a:t>
            </a:r>
          </a:p>
          <a:p>
            <a:pPr marL="457200" indent="0">
              <a:buNone/>
              <a:defRPr/>
            </a:pP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94</a:t>
            </a:fld>
            <a:endParaRPr lang="en-GB"/>
          </a:p>
        </p:txBody>
      </p:sp>
    </p:spTree>
    <p:extLst>
      <p:ext uri="{BB962C8B-B14F-4D97-AF65-F5344CB8AC3E}">
        <p14:creationId xmlns:p14="http://schemas.microsoft.com/office/powerpoint/2010/main" val="41898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pPr fontAlgn="base"/>
            <a:r>
              <a:rPr lang="en-US" b="1" dirty="0"/>
              <a:t>Integer Promotions in C</a:t>
            </a:r>
          </a:p>
        </p:txBody>
      </p:sp>
      <p:sp>
        <p:nvSpPr>
          <p:cNvPr id="3" name="Content Placeholder 2"/>
          <p:cNvSpPr>
            <a:spLocks noGrp="1"/>
          </p:cNvSpPr>
          <p:nvPr>
            <p:ph idx="1"/>
          </p:nvPr>
        </p:nvSpPr>
        <p:spPr>
          <a:xfrm>
            <a:off x="204953" y="1277008"/>
            <a:ext cx="11729544" cy="5360276"/>
          </a:xfrm>
        </p:spPr>
        <p:txBody>
          <a:bodyPr>
            <a:normAutofit fontScale="92500" lnSpcReduction="20000"/>
          </a:bodyPr>
          <a:lstStyle/>
          <a:p>
            <a:pPr algn="just"/>
            <a:r>
              <a:rPr lang="en-US" dirty="0"/>
              <a:t>Integer promotion is the process by which values of integer type "smaller" than </a:t>
            </a:r>
            <a:r>
              <a:rPr lang="en-US" b="1" dirty="0" err="1"/>
              <a:t>int</a:t>
            </a:r>
            <a:r>
              <a:rPr lang="en-US" dirty="0"/>
              <a:t> or </a:t>
            </a:r>
            <a:r>
              <a:rPr lang="en-US" b="1" dirty="0"/>
              <a:t>unsigned </a:t>
            </a:r>
            <a:r>
              <a:rPr lang="en-US" b="1" dirty="0" err="1"/>
              <a:t>int</a:t>
            </a:r>
            <a:r>
              <a:rPr lang="en-US" dirty="0"/>
              <a:t> are converted either to </a:t>
            </a:r>
            <a:r>
              <a:rPr lang="en-US" b="1" dirty="0" err="1"/>
              <a:t>int</a:t>
            </a:r>
            <a:r>
              <a:rPr lang="en-US" dirty="0"/>
              <a:t> or </a:t>
            </a:r>
            <a:r>
              <a:rPr lang="en-US" b="1" dirty="0"/>
              <a:t>unsigned int</a:t>
            </a:r>
            <a:r>
              <a:rPr lang="en-US" dirty="0"/>
              <a:t>. </a:t>
            </a:r>
          </a:p>
          <a:p>
            <a:pPr algn="just"/>
            <a:r>
              <a:rPr lang="en-US" dirty="0"/>
              <a:t>Some data types like </a:t>
            </a:r>
            <a:r>
              <a:rPr lang="en-US" i="1" dirty="0"/>
              <a:t>char</a:t>
            </a:r>
            <a:r>
              <a:rPr lang="en-US" dirty="0"/>
              <a:t>, </a:t>
            </a:r>
            <a:r>
              <a:rPr lang="en-US" i="1" dirty="0"/>
              <a:t>short </a:t>
            </a:r>
            <a:r>
              <a:rPr lang="en-US" i="1" dirty="0" err="1"/>
              <a:t>int</a:t>
            </a:r>
            <a:r>
              <a:rPr lang="en-US" i="1" dirty="0"/>
              <a:t> </a:t>
            </a:r>
            <a:r>
              <a:rPr lang="en-US" dirty="0"/>
              <a:t>take less number of bytes than </a:t>
            </a:r>
            <a:r>
              <a:rPr lang="en-US" i="1" dirty="0" err="1"/>
              <a:t>int</a:t>
            </a:r>
            <a:r>
              <a:rPr lang="en-US" dirty="0"/>
              <a:t>, these data types are automatically promoted to </a:t>
            </a:r>
            <a:r>
              <a:rPr lang="en-US" i="1" dirty="0" err="1"/>
              <a:t>int</a:t>
            </a:r>
            <a:r>
              <a:rPr lang="en-US" i="1" dirty="0"/>
              <a:t> </a:t>
            </a:r>
            <a:r>
              <a:rPr lang="en-US" dirty="0"/>
              <a:t>or </a:t>
            </a:r>
            <a:r>
              <a:rPr lang="en-US" i="1" dirty="0"/>
              <a:t>unsigned </a:t>
            </a:r>
            <a:r>
              <a:rPr lang="en-US" i="1" dirty="0" err="1"/>
              <a:t>int</a:t>
            </a:r>
            <a:r>
              <a:rPr lang="en-US" dirty="0"/>
              <a:t> when an operation is performed on them. This is called </a:t>
            </a:r>
            <a:r>
              <a:rPr lang="en-US" b="1" dirty="0"/>
              <a:t>integer promotion. </a:t>
            </a:r>
          </a:p>
          <a:p>
            <a:pPr algn="just"/>
            <a:r>
              <a:rPr lang="en-US" dirty="0"/>
              <a:t>For example no arithmetic calculation happens on smaller types like </a:t>
            </a:r>
            <a:r>
              <a:rPr lang="en-US" i="1" dirty="0"/>
              <a:t>char</a:t>
            </a:r>
            <a:r>
              <a:rPr lang="en-US" dirty="0"/>
              <a:t>, </a:t>
            </a:r>
            <a:r>
              <a:rPr lang="en-US" i="1" dirty="0"/>
              <a:t>short</a:t>
            </a:r>
            <a:r>
              <a:rPr lang="en-US" dirty="0"/>
              <a:t>. They are first converted to </a:t>
            </a:r>
            <a:r>
              <a:rPr lang="en-US" i="1" dirty="0" err="1"/>
              <a:t>int</a:t>
            </a:r>
            <a:r>
              <a:rPr lang="en-US" i="1" dirty="0"/>
              <a:t> </a:t>
            </a:r>
            <a:r>
              <a:rPr lang="en-US" dirty="0"/>
              <a:t>or </a:t>
            </a:r>
            <a:r>
              <a:rPr lang="en-US" i="1" dirty="0"/>
              <a:t>unsigned </a:t>
            </a:r>
            <a:r>
              <a:rPr lang="en-US" i="1" dirty="0" err="1"/>
              <a:t>int</a:t>
            </a:r>
            <a:r>
              <a:rPr lang="en-US" dirty="0"/>
              <a:t>, and then arithmetic is done on them. </a:t>
            </a:r>
          </a:p>
          <a:p>
            <a:pPr algn="just"/>
            <a:r>
              <a:rPr lang="en-US" dirty="0"/>
              <a:t>If an </a:t>
            </a:r>
            <a:r>
              <a:rPr lang="en-US" i="1" dirty="0" err="1"/>
              <a:t>int</a:t>
            </a:r>
            <a:r>
              <a:rPr lang="en-US" i="1" dirty="0"/>
              <a:t> </a:t>
            </a:r>
            <a:r>
              <a:rPr lang="en-US" dirty="0"/>
              <a:t>can represent all values of the original type, the value is converted to an </a:t>
            </a:r>
            <a:r>
              <a:rPr lang="en-US" i="1" dirty="0" err="1"/>
              <a:t>int</a:t>
            </a:r>
            <a:r>
              <a:rPr lang="en-US" i="1" dirty="0"/>
              <a:t> </a:t>
            </a:r>
            <a:r>
              <a:rPr lang="en-US" dirty="0"/>
              <a:t>. </a:t>
            </a:r>
          </a:p>
          <a:p>
            <a:pPr algn="just"/>
            <a:r>
              <a:rPr lang="en-US" dirty="0"/>
              <a:t>Otherwise, it is converted to an </a:t>
            </a:r>
            <a:r>
              <a:rPr lang="en-US" i="1" dirty="0"/>
              <a:t>unsigned int.</a:t>
            </a:r>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95</a:t>
            </a:fld>
            <a:endParaRPr lang="en-GB"/>
          </a:p>
        </p:txBody>
      </p:sp>
    </p:spTree>
    <p:extLst>
      <p:ext uri="{BB962C8B-B14F-4D97-AF65-F5344CB8AC3E}">
        <p14:creationId xmlns:p14="http://schemas.microsoft.com/office/powerpoint/2010/main" val="21969628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pPr fontAlgn="base"/>
            <a:r>
              <a:rPr lang="en-US" b="1" dirty="0"/>
              <a:t>Integer Promotions in C</a:t>
            </a:r>
          </a:p>
        </p:txBody>
      </p:sp>
      <p:sp>
        <p:nvSpPr>
          <p:cNvPr id="3" name="Content Placeholder 2"/>
          <p:cNvSpPr>
            <a:spLocks noGrp="1"/>
          </p:cNvSpPr>
          <p:nvPr>
            <p:ph idx="1"/>
          </p:nvPr>
        </p:nvSpPr>
        <p:spPr>
          <a:xfrm>
            <a:off x="204953" y="1277008"/>
            <a:ext cx="11729544" cy="5360276"/>
          </a:xfrm>
        </p:spPr>
        <p:txBody>
          <a:bodyPr numCol="2">
            <a:normAutofit/>
          </a:bodyPr>
          <a:lstStyle/>
          <a:p>
            <a:pPr marL="0" indent="0" algn="just">
              <a:buNone/>
            </a:pPr>
            <a:r>
              <a:rPr lang="en-US" sz="2800" dirty="0"/>
              <a:t>#include &lt;</a:t>
            </a:r>
            <a:r>
              <a:rPr lang="en-US" sz="2800" dirty="0" err="1"/>
              <a:t>stdio.h</a:t>
            </a:r>
            <a:r>
              <a:rPr lang="en-US" sz="2800" dirty="0"/>
              <a:t>&gt;</a:t>
            </a:r>
          </a:p>
          <a:p>
            <a:pPr marL="0" indent="0" algn="just">
              <a:buNone/>
            </a:pPr>
            <a:r>
              <a:rPr lang="en-US" sz="2800" dirty="0" err="1"/>
              <a:t>int</a:t>
            </a:r>
            <a:r>
              <a:rPr lang="en-US" sz="2800" dirty="0"/>
              <a:t> main() </a:t>
            </a:r>
          </a:p>
          <a:p>
            <a:pPr marL="0" indent="0" algn="just">
              <a:buNone/>
            </a:pPr>
            <a:r>
              <a:rPr lang="en-US" sz="2800" dirty="0"/>
              <a:t>{</a:t>
            </a:r>
          </a:p>
          <a:p>
            <a:pPr marL="0" indent="0" algn="just">
              <a:buNone/>
            </a:pPr>
            <a:r>
              <a:rPr lang="en-US" sz="2800" dirty="0"/>
              <a:t>   </a:t>
            </a:r>
            <a:r>
              <a:rPr lang="en-US" sz="2800" dirty="0" err="1"/>
              <a:t>int</a:t>
            </a:r>
            <a:r>
              <a:rPr lang="en-US" sz="2800" dirty="0"/>
              <a:t>  i = 17;</a:t>
            </a:r>
          </a:p>
          <a:p>
            <a:pPr marL="0" indent="0" algn="just">
              <a:buNone/>
            </a:pPr>
            <a:r>
              <a:rPr lang="en-US" sz="2800" dirty="0"/>
              <a:t>   char c = 'c'; /* </a:t>
            </a:r>
            <a:r>
              <a:rPr lang="en-US" sz="2800" dirty="0" err="1"/>
              <a:t>ascii</a:t>
            </a:r>
            <a:r>
              <a:rPr lang="en-US" sz="2800" dirty="0"/>
              <a:t> value is 99 */</a:t>
            </a:r>
          </a:p>
          <a:p>
            <a:pPr marL="0" indent="0" algn="just">
              <a:buNone/>
            </a:pPr>
            <a:r>
              <a:rPr lang="en-US" sz="2800" dirty="0"/>
              <a:t>   </a:t>
            </a:r>
            <a:r>
              <a:rPr lang="en-US" sz="2800" dirty="0" err="1"/>
              <a:t>int</a:t>
            </a:r>
            <a:r>
              <a:rPr lang="en-US" sz="2800" dirty="0"/>
              <a:t> sum;</a:t>
            </a:r>
          </a:p>
          <a:p>
            <a:pPr marL="0" indent="0" algn="just">
              <a:buNone/>
            </a:pPr>
            <a:r>
              <a:rPr lang="en-US" sz="2800" dirty="0"/>
              <a:t>   sum = i + c;</a:t>
            </a:r>
          </a:p>
          <a:p>
            <a:pPr marL="0" indent="0" algn="just">
              <a:buNone/>
            </a:pPr>
            <a:r>
              <a:rPr lang="en-US" sz="2800" dirty="0"/>
              <a:t>   </a:t>
            </a:r>
            <a:r>
              <a:rPr lang="en-US" sz="2800" dirty="0" err="1"/>
              <a:t>printf</a:t>
            </a:r>
            <a:r>
              <a:rPr lang="en-US" sz="2800" dirty="0"/>
              <a:t>("Value of sum : %d\n", sum );</a:t>
            </a:r>
          </a:p>
          <a:p>
            <a:pPr marL="0" indent="0" algn="just">
              <a:buNone/>
            </a:pPr>
            <a:r>
              <a:rPr lang="en-US" sz="2800" dirty="0"/>
              <a:t>   return 0;</a:t>
            </a:r>
          </a:p>
          <a:p>
            <a:pPr marL="0" indent="0" algn="just">
              <a:buNone/>
            </a:pPr>
            <a:r>
              <a:rPr lang="en-US" sz="2800" dirty="0"/>
              <a:t>}</a:t>
            </a:r>
          </a:p>
          <a:p>
            <a:pPr marL="0" indent="0" algn="just">
              <a:buNone/>
            </a:pPr>
            <a:r>
              <a:rPr lang="en-US" sz="2800" dirty="0"/>
              <a:t>Value of sum : 116</a:t>
            </a:r>
          </a:p>
          <a:p>
            <a:pPr marL="0" indent="0" algn="just">
              <a:buNone/>
            </a:pPr>
            <a:r>
              <a:rPr lang="en-US" sz="2800" dirty="0"/>
              <a:t>because the compiler is doing integer promotion and converting the value of 'c' to ASCII before performing the actual addition operation.</a:t>
            </a:r>
            <a:endParaRPr lang="en-US" sz="28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96</a:t>
            </a:fld>
            <a:endParaRPr lang="en-GB"/>
          </a:p>
        </p:txBody>
      </p:sp>
    </p:spTree>
    <p:extLst>
      <p:ext uri="{BB962C8B-B14F-4D97-AF65-F5344CB8AC3E}">
        <p14:creationId xmlns:p14="http://schemas.microsoft.com/office/powerpoint/2010/main" val="6134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pPr fontAlgn="base"/>
            <a:r>
              <a:rPr lang="en-US" b="1" dirty="0"/>
              <a:t>Integer Promotions in C</a:t>
            </a:r>
          </a:p>
        </p:txBody>
      </p:sp>
      <p:sp>
        <p:nvSpPr>
          <p:cNvPr id="3" name="Content Placeholder 2"/>
          <p:cNvSpPr>
            <a:spLocks noGrp="1"/>
          </p:cNvSpPr>
          <p:nvPr>
            <p:ph idx="1"/>
          </p:nvPr>
        </p:nvSpPr>
        <p:spPr>
          <a:xfrm>
            <a:off x="204953" y="1277008"/>
            <a:ext cx="11729544" cy="5360276"/>
          </a:xfrm>
        </p:spPr>
        <p:txBody>
          <a:bodyPr numCol="2">
            <a:normAutofit/>
          </a:bodyPr>
          <a:lstStyle/>
          <a:p>
            <a:pPr marL="236538" indent="0" fontAlgn="base">
              <a:buNone/>
            </a:pPr>
            <a:r>
              <a:rPr lang="en-US" sz="2800" dirty="0"/>
              <a:t>#include &lt;</a:t>
            </a:r>
            <a:r>
              <a:rPr lang="en-US" sz="2800" dirty="0" err="1"/>
              <a:t>stdio.h</a:t>
            </a:r>
            <a:r>
              <a:rPr lang="en-US" sz="2800" dirty="0"/>
              <a:t>&gt; </a:t>
            </a:r>
          </a:p>
          <a:p>
            <a:pPr marL="236538" indent="0" fontAlgn="base">
              <a:buNone/>
            </a:pPr>
            <a:r>
              <a:rPr lang="en-US" sz="2800" dirty="0" err="1"/>
              <a:t>int</a:t>
            </a:r>
            <a:r>
              <a:rPr lang="en-US" sz="2800" dirty="0"/>
              <a:t> main()</a:t>
            </a:r>
          </a:p>
          <a:p>
            <a:pPr marL="236538" indent="0" fontAlgn="base">
              <a:buNone/>
            </a:pPr>
            <a:r>
              <a:rPr lang="en-US" sz="2800" dirty="0"/>
              <a:t>{</a:t>
            </a:r>
          </a:p>
          <a:p>
            <a:pPr marL="236538" indent="0" fontAlgn="base">
              <a:buNone/>
            </a:pPr>
            <a:r>
              <a:rPr lang="en-US" sz="2800" dirty="0"/>
              <a:t>    char a = 30, b = 40, c = 10;</a:t>
            </a:r>
          </a:p>
          <a:p>
            <a:pPr marL="236538" indent="0" fontAlgn="base">
              <a:buNone/>
            </a:pPr>
            <a:r>
              <a:rPr lang="en-US" sz="2800" dirty="0"/>
              <a:t>    char d = (a * b) / c;</a:t>
            </a:r>
          </a:p>
          <a:p>
            <a:pPr marL="236538" indent="0" fontAlgn="base">
              <a:buNone/>
            </a:pPr>
            <a:r>
              <a:rPr lang="en-US" sz="2800" dirty="0"/>
              <a:t>    </a:t>
            </a:r>
            <a:r>
              <a:rPr lang="en-US" sz="2800" dirty="0" err="1"/>
              <a:t>printf</a:t>
            </a:r>
            <a:r>
              <a:rPr lang="en-US" sz="2800" dirty="0"/>
              <a:t> ("%d ", d); </a:t>
            </a:r>
          </a:p>
          <a:p>
            <a:pPr marL="236538" indent="0" fontAlgn="base">
              <a:buNone/>
            </a:pPr>
            <a:r>
              <a:rPr lang="en-US" sz="2800" dirty="0"/>
              <a:t>    return 0;</a:t>
            </a:r>
          </a:p>
          <a:p>
            <a:pPr marL="236538" indent="0" fontAlgn="base">
              <a:buNone/>
            </a:pPr>
            <a:r>
              <a:rPr lang="en-US" sz="2800" dirty="0"/>
              <a:t>}</a:t>
            </a:r>
          </a:p>
          <a:p>
            <a:pPr fontAlgn="base"/>
            <a:r>
              <a:rPr lang="en-US" sz="2800" dirty="0"/>
              <a:t>Output: 120 </a:t>
            </a:r>
          </a:p>
          <a:p>
            <a:pPr fontAlgn="base"/>
            <a:endParaRPr lang="en-US" sz="2800" dirty="0"/>
          </a:p>
          <a:p>
            <a:pPr algn="just" fontAlgn="base"/>
            <a:r>
              <a:rPr lang="en-US" sz="2800" dirty="0"/>
              <a:t>At first look, the expression (a*b)/c seems to cause arithmetic overflow because signed characters can have values only from -128 to 127 (in most of the C compilers), and the value of sub-expression ‘(a*b)’ is 1200 which is greater than 128. But integer promotion happens here in arithmetic done on char types and we get the appropriate result without any overflow.</a:t>
            </a:r>
            <a:endParaRPr lang="en-US" sz="28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97</a:t>
            </a:fld>
            <a:endParaRPr lang="en-GB"/>
          </a:p>
        </p:txBody>
      </p:sp>
    </p:spTree>
    <p:extLst>
      <p:ext uri="{BB962C8B-B14F-4D97-AF65-F5344CB8AC3E}">
        <p14:creationId xmlns:p14="http://schemas.microsoft.com/office/powerpoint/2010/main" val="12211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altLang="en-US" b="1" dirty="0"/>
              <a:t>Type Conversion</a:t>
            </a:r>
          </a:p>
        </p:txBody>
      </p:sp>
      <p:sp>
        <p:nvSpPr>
          <p:cNvPr id="3" name="Content Placeholder 2"/>
          <p:cNvSpPr>
            <a:spLocks noGrp="1"/>
          </p:cNvSpPr>
          <p:nvPr>
            <p:ph idx="1"/>
          </p:nvPr>
        </p:nvSpPr>
        <p:spPr>
          <a:xfrm>
            <a:off x="204953" y="1277008"/>
            <a:ext cx="11729544" cy="5360276"/>
          </a:xfrm>
        </p:spPr>
        <p:txBody>
          <a:bodyPr>
            <a:normAutofit/>
          </a:bodyPr>
          <a:lstStyle/>
          <a:p>
            <a:pPr algn="just"/>
            <a:r>
              <a:rPr lang="en-US" dirty="0"/>
              <a:t>In general, if an operator like + or * that takes two operands (a binary operator) has operands of different types, the "lower" type is </a:t>
            </a:r>
            <a:r>
              <a:rPr lang="en-US" i="1" dirty="0"/>
              <a:t>promoted </a:t>
            </a:r>
            <a:r>
              <a:rPr lang="en-US" dirty="0"/>
              <a:t>to the "higher" type before the operation proceeds.</a:t>
            </a:r>
          </a:p>
          <a:p>
            <a:pPr algn="just"/>
            <a:r>
              <a:rPr lang="en-US" dirty="0"/>
              <a:t>The result is of the higher type.</a:t>
            </a:r>
            <a:endParaRPr lang="en-US" b="1" dirty="0"/>
          </a:p>
          <a:p>
            <a:pPr algn="just"/>
            <a:endParaRPr lang="en-US"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98</a:t>
            </a:fld>
            <a:endParaRPr lang="en-GB"/>
          </a:p>
        </p:txBody>
      </p:sp>
    </p:spTree>
    <p:extLst>
      <p:ext uri="{BB962C8B-B14F-4D97-AF65-F5344CB8AC3E}">
        <p14:creationId xmlns:p14="http://schemas.microsoft.com/office/powerpoint/2010/main" val="3368057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187"/>
            <a:ext cx="10972800" cy="804042"/>
          </a:xfrm>
        </p:spPr>
        <p:txBody>
          <a:bodyPr/>
          <a:lstStyle/>
          <a:p>
            <a:r>
              <a:rPr lang="en-US" b="1" dirty="0"/>
              <a:t>Usual Arithmetic Conversion</a:t>
            </a:r>
          </a:p>
        </p:txBody>
      </p:sp>
      <p:sp>
        <p:nvSpPr>
          <p:cNvPr id="3" name="Content Placeholder 2"/>
          <p:cNvSpPr>
            <a:spLocks noGrp="1"/>
          </p:cNvSpPr>
          <p:nvPr>
            <p:ph idx="1"/>
          </p:nvPr>
        </p:nvSpPr>
        <p:spPr>
          <a:xfrm>
            <a:off x="204953" y="1277008"/>
            <a:ext cx="11729544" cy="5360276"/>
          </a:xfrm>
        </p:spPr>
        <p:txBody>
          <a:bodyPr numCol="2">
            <a:normAutofit/>
          </a:bodyPr>
          <a:lstStyle/>
          <a:p>
            <a:pPr algn="just"/>
            <a:r>
              <a:rPr lang="en-US" sz="2800" dirty="0"/>
              <a:t>The </a:t>
            </a:r>
            <a:r>
              <a:rPr lang="en-US" sz="2800" b="1" dirty="0"/>
              <a:t>usual arithmetic conversions</a:t>
            </a:r>
            <a:r>
              <a:rPr lang="en-US" sz="2800" dirty="0"/>
              <a:t> are implicitly performed to cast their values to a common type. </a:t>
            </a:r>
          </a:p>
          <a:p>
            <a:pPr algn="just"/>
            <a:r>
              <a:rPr lang="en-US" sz="2800" dirty="0"/>
              <a:t>The compiler first performs </a:t>
            </a:r>
            <a:r>
              <a:rPr lang="en-US" sz="2800" i="1" dirty="0"/>
              <a:t>integer promotion</a:t>
            </a:r>
            <a:r>
              <a:rPr lang="en-US" sz="2800" dirty="0"/>
              <a:t>; if the operands still have different types, then they are converted to the type that appears highest in the following hierarchy −</a:t>
            </a:r>
          </a:p>
          <a:p>
            <a:pPr algn="just"/>
            <a:endParaRPr lang="en-US" sz="2800" b="1" dirty="0"/>
          </a:p>
          <a:p>
            <a:pPr algn="just"/>
            <a:r>
              <a:rPr lang="en-US" sz="2000" dirty="0"/>
              <a:t>Note- The usual arithmetic conversions are not performed for the assignment operators, nor for the logical operators &amp;&amp; and ||.</a:t>
            </a:r>
            <a:endParaRPr lang="en-US" sz="2000" b="1" dirty="0"/>
          </a:p>
        </p:txBody>
      </p:sp>
      <p:sp>
        <p:nvSpPr>
          <p:cNvPr id="5" name="Slide Number Placeholder 4"/>
          <p:cNvSpPr>
            <a:spLocks noGrp="1"/>
          </p:cNvSpPr>
          <p:nvPr>
            <p:ph type="sldNum" sz="quarter" idx="12"/>
          </p:nvPr>
        </p:nvSpPr>
        <p:spPr/>
        <p:txBody>
          <a:bodyPr/>
          <a:lstStyle/>
          <a:p>
            <a:fld id="{D625633F-2075-4155-A29E-DBCD278002AD}" type="slidenum">
              <a:rPr lang="en-GB" smtClean="0"/>
              <a:pPr/>
              <a:t>99</a:t>
            </a:fld>
            <a:endParaRPr lang="en-GB"/>
          </a:p>
        </p:txBody>
      </p:sp>
      <p:pic>
        <p:nvPicPr>
          <p:cNvPr id="1026" name="Picture 2" descr="Usual Arithmetic Convers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9148" y="1259981"/>
            <a:ext cx="2871404" cy="521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278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143"/>
  <p:tag name="NBP" val="1"/>
  <p:tag name="CVB" val="143"/>
  <p:tag name="SPT" val="FALSE"/>
  <p:tag name="BSN" val="143"/>
  <p:tag name="LFXCI" val="0"/>
  <p:tag name="SVT" val="TRUE"/>
  <p:tag name="CII" val="1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9845</Words>
  <Application>Microsoft Macintosh PowerPoint</Application>
  <PresentationFormat>Widescreen</PresentationFormat>
  <Paragraphs>1074</Paragraphs>
  <Slides>102</Slides>
  <Notes>69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Arial Unicode MS</vt:lpstr>
      <vt:lpstr>Arial</vt:lpstr>
      <vt:lpstr>Calibri</vt:lpstr>
      <vt:lpstr>Courier</vt:lpstr>
      <vt:lpstr>Courier New</vt:lpstr>
      <vt:lpstr>Monotype Sorts</vt:lpstr>
      <vt:lpstr>Roboto</vt:lpstr>
      <vt:lpstr>Times</vt:lpstr>
      <vt:lpstr>Times New Roman</vt:lpstr>
      <vt:lpstr>Wingdings</vt:lpstr>
      <vt:lpstr>Office Theme</vt:lpstr>
      <vt:lpstr>Introduction to C Programming</vt:lpstr>
      <vt:lpstr>Programming Languages</vt:lpstr>
      <vt:lpstr>Levels of Programming Languages</vt:lpstr>
      <vt:lpstr>Levels of Programming Languages</vt:lpstr>
      <vt:lpstr>Levels of Programming Languages</vt:lpstr>
      <vt:lpstr>What is Compiler in C?</vt:lpstr>
      <vt:lpstr>C Programming Introduction</vt:lpstr>
      <vt:lpstr> C History &amp; Standardization</vt:lpstr>
      <vt:lpstr>Early Development of C Programming</vt:lpstr>
      <vt:lpstr>PowerPoint Presentation</vt:lpstr>
      <vt:lpstr>C relation with other Programming languages</vt:lpstr>
      <vt:lpstr>Overview of C Programming</vt:lpstr>
      <vt:lpstr>The C language has the following characteristics:</vt:lpstr>
      <vt:lpstr>APPLICATIONS OF C LANGUAGE</vt:lpstr>
      <vt:lpstr>C ‘main’ function and Standard Library </vt:lpstr>
      <vt:lpstr>Why Should You Learn C Language?</vt:lpstr>
      <vt:lpstr>Running a C Program Using GNU C Compiler (gcc) with Linux</vt:lpstr>
      <vt:lpstr>How to compile and run a C program</vt:lpstr>
      <vt:lpstr>First C Program</vt:lpstr>
      <vt:lpstr>First C Program</vt:lpstr>
      <vt:lpstr>First C Program</vt:lpstr>
      <vt:lpstr>First C Program</vt:lpstr>
      <vt:lpstr>First C Program</vt:lpstr>
      <vt:lpstr>How to excecute the above program:</vt:lpstr>
      <vt:lpstr>The C Character Set</vt:lpstr>
      <vt:lpstr>C Tokens</vt:lpstr>
      <vt:lpstr>C Keywords</vt:lpstr>
      <vt:lpstr>IDENTIFIERS</vt:lpstr>
      <vt:lpstr>IDENTIFIERS</vt:lpstr>
      <vt:lpstr>C Constants</vt:lpstr>
      <vt:lpstr>C Constants</vt:lpstr>
      <vt:lpstr>C Constants Example</vt:lpstr>
      <vt:lpstr>Escape Sequence</vt:lpstr>
      <vt:lpstr>Escape Sequence</vt:lpstr>
      <vt:lpstr>Variables in C</vt:lpstr>
      <vt:lpstr>Variable Declaration in C</vt:lpstr>
      <vt:lpstr>Variable Declaration in C</vt:lpstr>
      <vt:lpstr>Variable Definition in C</vt:lpstr>
      <vt:lpstr>Variable Initialization in C</vt:lpstr>
      <vt:lpstr>Variable in C</vt:lpstr>
      <vt:lpstr>Format specifiers</vt:lpstr>
      <vt:lpstr>Format specifiers</vt:lpstr>
      <vt:lpstr>Data Types in C</vt:lpstr>
      <vt:lpstr>PowerPoint Presentation</vt:lpstr>
      <vt:lpstr>Signed vs Unsigned </vt:lpstr>
      <vt:lpstr>Unsigned Variable Type of Integer</vt:lpstr>
      <vt:lpstr>DATA TYPES</vt:lpstr>
      <vt:lpstr>Primary Data Types</vt:lpstr>
      <vt:lpstr>Character Types:</vt:lpstr>
      <vt:lpstr>Integer Types:</vt:lpstr>
      <vt:lpstr>PowerPoint Presentation</vt:lpstr>
      <vt:lpstr>int (1 sign bit + 31 data bits) keyword in C</vt:lpstr>
      <vt:lpstr>Floating Point Types:</vt:lpstr>
      <vt:lpstr>Little and Big Endian</vt:lpstr>
      <vt:lpstr>printf ()</vt:lpstr>
      <vt:lpstr>Mixing Literal Text and Variables Values </vt:lpstr>
      <vt:lpstr>printf, sprintf and fprintf</vt:lpstr>
      <vt:lpstr>scanf()</vt:lpstr>
      <vt:lpstr>scanf() vs  gets()</vt:lpstr>
      <vt:lpstr>getc(), getchar(), getch() and getche()</vt:lpstr>
      <vt:lpstr>C Operators</vt:lpstr>
      <vt:lpstr>C Operators</vt:lpstr>
      <vt:lpstr>Arithmetic Operators</vt:lpstr>
      <vt:lpstr>Arithmetic Operators</vt:lpstr>
      <vt:lpstr>Arithmetic Operators</vt:lpstr>
      <vt:lpstr>Increment and Decrement Operators</vt:lpstr>
      <vt:lpstr>Increment and Decrement Operators</vt:lpstr>
      <vt:lpstr>Increment and Decrement Operators</vt:lpstr>
      <vt:lpstr>Increment and Decrement Operators</vt:lpstr>
      <vt:lpstr>Relational Operators</vt:lpstr>
      <vt:lpstr>Relational Operators</vt:lpstr>
      <vt:lpstr>Relational Operators</vt:lpstr>
      <vt:lpstr>Logical Operators</vt:lpstr>
      <vt:lpstr>Logical Operators</vt:lpstr>
      <vt:lpstr>Logical Operators</vt:lpstr>
      <vt:lpstr>Logical Operators</vt:lpstr>
      <vt:lpstr>Bitwise Operators</vt:lpstr>
      <vt:lpstr>Assignment Operators</vt:lpstr>
      <vt:lpstr>Assignment Operators</vt:lpstr>
      <vt:lpstr>Assignment Operators</vt:lpstr>
      <vt:lpstr>Conditional Operator</vt:lpstr>
      <vt:lpstr>Conditional Operator</vt:lpstr>
      <vt:lpstr>Conditional Operator</vt:lpstr>
      <vt:lpstr>Special Operators</vt:lpstr>
      <vt:lpstr>sizeof() operator</vt:lpstr>
      <vt:lpstr>Precedence and Associativity of Operators</vt:lpstr>
      <vt:lpstr>PowerPoint Presentation</vt:lpstr>
      <vt:lpstr>Example</vt:lpstr>
      <vt:lpstr>Examples</vt:lpstr>
      <vt:lpstr>C Library Functions</vt:lpstr>
      <vt:lpstr>Type Casting</vt:lpstr>
      <vt:lpstr>Type Casting</vt:lpstr>
      <vt:lpstr>Type Conversion</vt:lpstr>
      <vt:lpstr>Type Conversion</vt:lpstr>
      <vt:lpstr>Integer Promotions in C</vt:lpstr>
      <vt:lpstr>Integer Promotions in C</vt:lpstr>
      <vt:lpstr>Integer Promotions in C</vt:lpstr>
      <vt:lpstr>Type Conversion</vt:lpstr>
      <vt:lpstr>Usual Arithmetic Conversion</vt:lpstr>
      <vt:lpstr>Example</vt:lpstr>
      <vt:lpstr>FEW CONVERSION RULES</vt:lpstr>
      <vt:lpstr>CONVERSION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2017-08-31T05:13:48Z</dcterms:created>
  <dcterms:modified xsi:type="dcterms:W3CDTF">2023-08-21T07:03:14Z</dcterms:modified>
</cp:coreProperties>
</file>