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5" r:id="rId5"/>
    <p:sldId id="276" r:id="rId6"/>
    <p:sldId id="274" r:id="rId7"/>
    <p:sldId id="278" r:id="rId8"/>
    <p:sldId id="277" r:id="rId9"/>
    <p:sldId id="279" r:id="rId10"/>
    <p:sldId id="267" r:id="rId11"/>
    <p:sldId id="28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Capstone%20Project%20Python.ipynb"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Capstone%20Project%20Python.ipynb"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Capstone%20Project%20Python.ipynb"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B6DFD-C79D-46CE-A61F-595324E40E21}"/>
              </a:ext>
            </a:extLst>
          </p:cNvPr>
          <p:cNvSpPr>
            <a:spLocks noGrp="1"/>
          </p:cNvSpPr>
          <p:nvPr>
            <p:ph type="ctrTitle"/>
          </p:nvPr>
        </p:nvSpPr>
        <p:spPr>
          <a:xfrm>
            <a:off x="0" y="802298"/>
            <a:ext cx="12191999" cy="2541431"/>
          </a:xfrm>
        </p:spPr>
        <p:txBody>
          <a:bodyPr>
            <a:normAutofit fontScale="90000"/>
          </a:bodyPr>
          <a:lstStyle/>
          <a:p>
            <a:r>
              <a:rPr lang="en-US" dirty="0"/>
              <a:t>Exploring the Relationship Between Movie Budgets and Popularity</a:t>
            </a:r>
            <a:br>
              <a:rPr lang="en-US" dirty="0"/>
            </a:br>
            <a:r>
              <a:rPr lang="en-US" dirty="0"/>
              <a:t>by Python</a:t>
            </a:r>
            <a:endParaRPr lang="en-IN" dirty="0"/>
          </a:p>
        </p:txBody>
      </p:sp>
      <p:sp>
        <p:nvSpPr>
          <p:cNvPr id="3" name="Subtitle 2">
            <a:extLst>
              <a:ext uri="{FF2B5EF4-FFF2-40B4-BE49-F238E27FC236}">
                <a16:creationId xmlns:a16="http://schemas.microsoft.com/office/drawing/2014/main" id="{84E1327E-A55B-4C3D-A6DB-3988CC01CC96}"/>
              </a:ext>
            </a:extLst>
          </p:cNvPr>
          <p:cNvSpPr>
            <a:spLocks noGrp="1"/>
          </p:cNvSpPr>
          <p:nvPr>
            <p:ph type="subTitle" idx="1"/>
          </p:nvPr>
        </p:nvSpPr>
        <p:spPr>
          <a:xfrm>
            <a:off x="2404528" y="3529970"/>
            <a:ext cx="8637072" cy="977621"/>
          </a:xfrm>
        </p:spPr>
        <p:txBody>
          <a:bodyPr/>
          <a:lstStyle/>
          <a:p>
            <a:r>
              <a:rPr lang="en-US" dirty="0"/>
              <a:t>By: Krushna </a:t>
            </a:r>
            <a:r>
              <a:rPr lang="en-US" dirty="0" err="1"/>
              <a:t>Satyanarayan</a:t>
            </a:r>
            <a:r>
              <a:rPr lang="en-US" dirty="0"/>
              <a:t> Takey</a:t>
            </a:r>
          </a:p>
          <a:p>
            <a:r>
              <a:rPr lang="en-US" dirty="0"/>
              <a:t>From: Niit</a:t>
            </a:r>
            <a:endParaRPr lang="en-IN" dirty="0"/>
          </a:p>
        </p:txBody>
      </p:sp>
    </p:spTree>
    <p:extLst>
      <p:ext uri="{BB962C8B-B14F-4D97-AF65-F5344CB8AC3E}">
        <p14:creationId xmlns:p14="http://schemas.microsoft.com/office/powerpoint/2010/main" val="524616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4E1327E-A55B-4C3D-A6DB-3988CC01CC96}"/>
              </a:ext>
            </a:extLst>
          </p:cNvPr>
          <p:cNvSpPr>
            <a:spLocks noGrp="1"/>
          </p:cNvSpPr>
          <p:nvPr>
            <p:ph type="subTitle" idx="1"/>
          </p:nvPr>
        </p:nvSpPr>
        <p:spPr>
          <a:xfrm>
            <a:off x="0" y="0"/>
            <a:ext cx="12192000" cy="6858000"/>
          </a:xfrm>
        </p:spPr>
        <p:txBody>
          <a:bodyPr>
            <a:normAutofit/>
          </a:bodyPr>
          <a:lstStyle/>
          <a:p>
            <a:r>
              <a:rPr lang="en-US" dirty="0"/>
              <a:t>Conclusion:- Movie budgets and popularity are positively correlated, meaning that movies with larger budgets are generally more popular.</a:t>
            </a:r>
          </a:p>
          <a:p>
            <a:r>
              <a:rPr lang="en-US" dirty="0"/>
              <a:t>While this doesn't necessarily mean that larger budgets cause greater popularity, it does suggest that financial resources play a significant role in a movie's success.</a:t>
            </a:r>
          </a:p>
          <a:p>
            <a:r>
              <a:rPr lang="en-US" b="1" u="sng" dirty="0">
                <a:solidFill>
                  <a:srgbClr val="FF0000"/>
                </a:solidFill>
                <a:hlinkClick r:id="rId2" action="ppaction://hlinkfile"/>
              </a:rPr>
              <a:t>Link</a:t>
            </a:r>
            <a:endParaRPr lang="en-US" b="1" u="sng" dirty="0">
              <a:solidFill>
                <a:srgbClr val="FF0000"/>
              </a:solidFill>
            </a:endParaRPr>
          </a:p>
          <a:p>
            <a:endParaRPr lang="en-US" dirty="0"/>
          </a:p>
          <a:p>
            <a:endParaRPr lang="en-US" dirty="0"/>
          </a:p>
          <a:p>
            <a:endParaRPr lang="en-US" dirty="0"/>
          </a:p>
          <a:p>
            <a:endParaRPr lang="en-US" dirty="0"/>
          </a:p>
          <a:p>
            <a:endParaRPr lang="en-IN" b="1" dirty="0"/>
          </a:p>
        </p:txBody>
      </p:sp>
    </p:spTree>
    <p:extLst>
      <p:ext uri="{BB962C8B-B14F-4D97-AF65-F5344CB8AC3E}">
        <p14:creationId xmlns:p14="http://schemas.microsoft.com/office/powerpoint/2010/main" val="3758173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4E1327E-A55B-4C3D-A6DB-3988CC01CC96}"/>
              </a:ext>
            </a:extLst>
          </p:cNvPr>
          <p:cNvSpPr>
            <a:spLocks noGrp="1"/>
          </p:cNvSpPr>
          <p:nvPr>
            <p:ph type="subTitle" idx="1"/>
          </p:nvPr>
        </p:nvSpPr>
        <p:spPr>
          <a:xfrm>
            <a:off x="0" y="0"/>
            <a:ext cx="12192000" cy="6858000"/>
          </a:xfrm>
        </p:spPr>
        <p:txBody>
          <a:bodyPr>
            <a:normAutofit/>
          </a:bodyPr>
          <a:lstStyle/>
          <a:p>
            <a:endParaRPr lang="en-US" dirty="0"/>
          </a:p>
          <a:p>
            <a:endParaRPr lang="en-US" dirty="0"/>
          </a:p>
          <a:p>
            <a:endParaRPr lang="en-US" dirty="0"/>
          </a:p>
          <a:p>
            <a:endParaRPr lang="en-US" dirty="0"/>
          </a:p>
          <a:p>
            <a:endParaRPr lang="en-US" dirty="0"/>
          </a:p>
          <a:p>
            <a:r>
              <a:rPr lang="en-US" sz="4800" dirty="0"/>
              <a:t>		   Thank You.</a:t>
            </a:r>
          </a:p>
          <a:p>
            <a:endParaRPr lang="en-US" dirty="0"/>
          </a:p>
          <a:p>
            <a:endParaRPr lang="en-IN" b="1" dirty="0"/>
          </a:p>
        </p:txBody>
      </p:sp>
    </p:spTree>
    <p:extLst>
      <p:ext uri="{BB962C8B-B14F-4D97-AF65-F5344CB8AC3E}">
        <p14:creationId xmlns:p14="http://schemas.microsoft.com/office/powerpoint/2010/main" val="172152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4E1327E-A55B-4C3D-A6DB-3988CC01CC96}"/>
              </a:ext>
            </a:extLst>
          </p:cNvPr>
          <p:cNvSpPr>
            <a:spLocks noGrp="1"/>
          </p:cNvSpPr>
          <p:nvPr>
            <p:ph type="subTitle" idx="1"/>
          </p:nvPr>
        </p:nvSpPr>
        <p:spPr>
          <a:xfrm>
            <a:off x="0" y="0"/>
            <a:ext cx="12192000" cy="6858000"/>
          </a:xfrm>
        </p:spPr>
        <p:txBody>
          <a:bodyPr/>
          <a:lstStyle/>
          <a:p>
            <a:r>
              <a:rPr lang="en-US" dirty="0"/>
              <a:t>Objective :- </a:t>
            </a:r>
          </a:p>
          <a:p>
            <a:r>
              <a:rPr lang="en-US" dirty="0"/>
              <a:t>To investigate the relationship between movie popularity and budget.</a:t>
            </a:r>
          </a:p>
          <a:p>
            <a:r>
              <a:rPr lang="en-US" dirty="0"/>
              <a:t>To determine whether there is a correlation between movie popularity and budget.</a:t>
            </a:r>
          </a:p>
          <a:p>
            <a:r>
              <a:rPr lang="en-US" dirty="0"/>
              <a:t>To analyze the impact of movie budgets on popularity.</a:t>
            </a:r>
          </a:p>
          <a:p>
            <a:r>
              <a:rPr lang="en-US" dirty="0"/>
              <a:t>To explore the factors that contribute to the popularity of movies.</a:t>
            </a:r>
          </a:p>
          <a:p>
            <a:r>
              <a:rPr lang="en-US" dirty="0"/>
              <a:t>To provide insights for filmmakers and movie studios on how to produce popular movies.</a:t>
            </a:r>
          </a:p>
          <a:p>
            <a:endParaRPr lang="en-US" dirty="0"/>
          </a:p>
          <a:p>
            <a:endParaRPr lang="en-IN" dirty="0"/>
          </a:p>
        </p:txBody>
      </p:sp>
    </p:spTree>
    <p:extLst>
      <p:ext uri="{BB962C8B-B14F-4D97-AF65-F5344CB8AC3E}">
        <p14:creationId xmlns:p14="http://schemas.microsoft.com/office/powerpoint/2010/main" val="1150671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4E1327E-A55B-4C3D-A6DB-3988CC01CC96}"/>
              </a:ext>
            </a:extLst>
          </p:cNvPr>
          <p:cNvSpPr>
            <a:spLocks noGrp="1"/>
          </p:cNvSpPr>
          <p:nvPr>
            <p:ph type="subTitle" idx="1"/>
          </p:nvPr>
        </p:nvSpPr>
        <p:spPr>
          <a:xfrm>
            <a:off x="0" y="0"/>
            <a:ext cx="12192000" cy="6858000"/>
          </a:xfrm>
        </p:spPr>
        <p:txBody>
          <a:bodyPr>
            <a:normAutofit/>
          </a:bodyPr>
          <a:lstStyle/>
          <a:p>
            <a:r>
              <a:rPr lang="en-US" b="1" dirty="0"/>
              <a:t>Task – 1: </a:t>
            </a:r>
          </a:p>
          <a:p>
            <a:r>
              <a:rPr lang="en-US" b="1" dirty="0"/>
              <a:t>Load the movie dataset in the Python notebook. Display the numbers of rows and columns in the dataset. Display the titles and genres of the first 50 movies from the dataset.</a:t>
            </a:r>
          </a:p>
        </p:txBody>
      </p:sp>
      <p:pic>
        <p:nvPicPr>
          <p:cNvPr id="4" name="Picture 3">
            <a:extLst>
              <a:ext uri="{FF2B5EF4-FFF2-40B4-BE49-F238E27FC236}">
                <a16:creationId xmlns:a16="http://schemas.microsoft.com/office/drawing/2014/main" id="{CD7A417B-3924-4558-80A4-50635AFAEB49}"/>
              </a:ext>
            </a:extLst>
          </p:cNvPr>
          <p:cNvPicPr>
            <a:picLocks noChangeAspect="1"/>
          </p:cNvPicPr>
          <p:nvPr/>
        </p:nvPicPr>
        <p:blipFill>
          <a:blip r:embed="rId2"/>
          <a:stretch>
            <a:fillRect/>
          </a:stretch>
        </p:blipFill>
        <p:spPr>
          <a:xfrm>
            <a:off x="6613489" y="1611916"/>
            <a:ext cx="5458587" cy="2934109"/>
          </a:xfrm>
          <a:prstGeom prst="rect">
            <a:avLst/>
          </a:prstGeom>
        </p:spPr>
      </p:pic>
      <p:pic>
        <p:nvPicPr>
          <p:cNvPr id="6" name="Picture 5">
            <a:extLst>
              <a:ext uri="{FF2B5EF4-FFF2-40B4-BE49-F238E27FC236}">
                <a16:creationId xmlns:a16="http://schemas.microsoft.com/office/drawing/2014/main" id="{6318B8E6-9CC5-4038-9D6D-FB6AB47E9162}"/>
              </a:ext>
            </a:extLst>
          </p:cNvPr>
          <p:cNvPicPr>
            <a:picLocks noChangeAspect="1"/>
          </p:cNvPicPr>
          <p:nvPr/>
        </p:nvPicPr>
        <p:blipFill>
          <a:blip r:embed="rId3"/>
          <a:stretch>
            <a:fillRect/>
          </a:stretch>
        </p:blipFill>
        <p:spPr>
          <a:xfrm>
            <a:off x="0" y="1628481"/>
            <a:ext cx="6493565" cy="4210638"/>
          </a:xfrm>
          <a:prstGeom prst="rect">
            <a:avLst/>
          </a:prstGeom>
        </p:spPr>
      </p:pic>
    </p:spTree>
    <p:extLst>
      <p:ext uri="{BB962C8B-B14F-4D97-AF65-F5344CB8AC3E}">
        <p14:creationId xmlns:p14="http://schemas.microsoft.com/office/powerpoint/2010/main" val="74085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4E1327E-A55B-4C3D-A6DB-3988CC01CC96}"/>
              </a:ext>
            </a:extLst>
          </p:cNvPr>
          <p:cNvSpPr>
            <a:spLocks noGrp="1"/>
          </p:cNvSpPr>
          <p:nvPr>
            <p:ph type="subTitle" idx="1"/>
          </p:nvPr>
        </p:nvSpPr>
        <p:spPr>
          <a:xfrm>
            <a:off x="0" y="0"/>
            <a:ext cx="12192000" cy="6858000"/>
          </a:xfrm>
        </p:spPr>
        <p:txBody>
          <a:bodyPr>
            <a:normAutofit/>
          </a:bodyPr>
          <a:lstStyle/>
          <a:p>
            <a:r>
              <a:rPr lang="en-US" b="1" dirty="0"/>
              <a:t>Task-2: Identify the columns that have null values and perform the null value treatment. (Choose the imputation method based on the type of data in the columns of interest)</a:t>
            </a:r>
          </a:p>
          <a:p>
            <a:endParaRPr lang="en-US" b="1" dirty="0"/>
          </a:p>
        </p:txBody>
      </p:sp>
      <p:pic>
        <p:nvPicPr>
          <p:cNvPr id="5" name="Picture 4">
            <a:extLst>
              <a:ext uri="{FF2B5EF4-FFF2-40B4-BE49-F238E27FC236}">
                <a16:creationId xmlns:a16="http://schemas.microsoft.com/office/drawing/2014/main" id="{39C084C1-B507-4B56-870C-BE0A34DF06A4}"/>
              </a:ext>
            </a:extLst>
          </p:cNvPr>
          <p:cNvPicPr>
            <a:picLocks noChangeAspect="1"/>
          </p:cNvPicPr>
          <p:nvPr/>
        </p:nvPicPr>
        <p:blipFill>
          <a:blip r:embed="rId2"/>
          <a:stretch>
            <a:fillRect/>
          </a:stretch>
        </p:blipFill>
        <p:spPr>
          <a:xfrm>
            <a:off x="0" y="1118463"/>
            <a:ext cx="4315427" cy="1467055"/>
          </a:xfrm>
          <a:prstGeom prst="rect">
            <a:avLst/>
          </a:prstGeom>
        </p:spPr>
      </p:pic>
      <p:pic>
        <p:nvPicPr>
          <p:cNvPr id="8" name="Picture 7">
            <a:extLst>
              <a:ext uri="{FF2B5EF4-FFF2-40B4-BE49-F238E27FC236}">
                <a16:creationId xmlns:a16="http://schemas.microsoft.com/office/drawing/2014/main" id="{D1DF6C0B-8E82-4931-811D-98BE0CB6A0A6}"/>
              </a:ext>
            </a:extLst>
          </p:cNvPr>
          <p:cNvPicPr>
            <a:picLocks noChangeAspect="1"/>
          </p:cNvPicPr>
          <p:nvPr/>
        </p:nvPicPr>
        <p:blipFill>
          <a:blip r:embed="rId3"/>
          <a:stretch>
            <a:fillRect/>
          </a:stretch>
        </p:blipFill>
        <p:spPr>
          <a:xfrm>
            <a:off x="4484863" y="1118463"/>
            <a:ext cx="7707138" cy="4143953"/>
          </a:xfrm>
          <a:prstGeom prst="rect">
            <a:avLst/>
          </a:prstGeom>
        </p:spPr>
      </p:pic>
    </p:spTree>
    <p:extLst>
      <p:ext uri="{BB962C8B-B14F-4D97-AF65-F5344CB8AC3E}">
        <p14:creationId xmlns:p14="http://schemas.microsoft.com/office/powerpoint/2010/main" val="167505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4E1327E-A55B-4C3D-A6DB-3988CC01CC96}"/>
              </a:ext>
            </a:extLst>
          </p:cNvPr>
          <p:cNvSpPr>
            <a:spLocks noGrp="1"/>
          </p:cNvSpPr>
          <p:nvPr>
            <p:ph type="subTitle" idx="1"/>
          </p:nvPr>
        </p:nvSpPr>
        <p:spPr>
          <a:xfrm>
            <a:off x="0" y="0"/>
            <a:ext cx="12192000" cy="6858000"/>
          </a:xfrm>
        </p:spPr>
        <p:txBody>
          <a:bodyPr>
            <a:normAutofit/>
          </a:bodyPr>
          <a:lstStyle/>
          <a:p>
            <a:r>
              <a:rPr lang="en-US" b="1" dirty="0"/>
              <a:t>Task -3: Display the movie categories that have a budget greater than $220,000.</a:t>
            </a:r>
          </a:p>
          <a:p>
            <a:r>
              <a:rPr lang="en-US" b="1" dirty="0"/>
              <a:t>Task - 4: Display the movie categories where the revenue is greater than $961,000,000.</a:t>
            </a:r>
          </a:p>
          <a:p>
            <a:r>
              <a:rPr lang="en-US" b="1" dirty="0"/>
              <a:t>3.                                                                                                     4.</a:t>
            </a:r>
          </a:p>
          <a:p>
            <a:endParaRPr lang="en-US" b="1" dirty="0"/>
          </a:p>
          <a:p>
            <a:endParaRPr lang="en-US" b="1" dirty="0"/>
          </a:p>
        </p:txBody>
      </p:sp>
      <p:pic>
        <p:nvPicPr>
          <p:cNvPr id="4" name="Picture 3">
            <a:extLst>
              <a:ext uri="{FF2B5EF4-FFF2-40B4-BE49-F238E27FC236}">
                <a16:creationId xmlns:a16="http://schemas.microsoft.com/office/drawing/2014/main" id="{C0E8BFAB-2109-45C1-8DEB-911AFCB49473}"/>
              </a:ext>
            </a:extLst>
          </p:cNvPr>
          <p:cNvPicPr>
            <a:picLocks noChangeAspect="1"/>
          </p:cNvPicPr>
          <p:nvPr/>
        </p:nvPicPr>
        <p:blipFill>
          <a:blip r:embed="rId2"/>
          <a:stretch>
            <a:fillRect/>
          </a:stretch>
        </p:blipFill>
        <p:spPr>
          <a:xfrm>
            <a:off x="410817" y="1237563"/>
            <a:ext cx="4725059" cy="3905795"/>
          </a:xfrm>
          <a:prstGeom prst="rect">
            <a:avLst/>
          </a:prstGeom>
        </p:spPr>
      </p:pic>
      <p:pic>
        <p:nvPicPr>
          <p:cNvPr id="7" name="Picture 6">
            <a:extLst>
              <a:ext uri="{FF2B5EF4-FFF2-40B4-BE49-F238E27FC236}">
                <a16:creationId xmlns:a16="http://schemas.microsoft.com/office/drawing/2014/main" id="{7124D7CF-E0CB-4A1D-A7AD-0CB190FAF8BA}"/>
              </a:ext>
            </a:extLst>
          </p:cNvPr>
          <p:cNvPicPr>
            <a:picLocks noChangeAspect="1"/>
          </p:cNvPicPr>
          <p:nvPr/>
        </p:nvPicPr>
        <p:blipFill>
          <a:blip r:embed="rId3"/>
          <a:stretch>
            <a:fillRect/>
          </a:stretch>
        </p:blipFill>
        <p:spPr>
          <a:xfrm>
            <a:off x="7038256" y="1256616"/>
            <a:ext cx="5153744" cy="3886742"/>
          </a:xfrm>
          <a:prstGeom prst="rect">
            <a:avLst/>
          </a:prstGeom>
        </p:spPr>
      </p:pic>
    </p:spTree>
    <p:extLst>
      <p:ext uri="{BB962C8B-B14F-4D97-AF65-F5344CB8AC3E}">
        <p14:creationId xmlns:p14="http://schemas.microsoft.com/office/powerpoint/2010/main" val="202782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4E1327E-A55B-4C3D-A6DB-3988CC01CC96}"/>
              </a:ext>
            </a:extLst>
          </p:cNvPr>
          <p:cNvSpPr>
            <a:spLocks noGrp="1"/>
          </p:cNvSpPr>
          <p:nvPr>
            <p:ph type="subTitle" idx="1"/>
          </p:nvPr>
        </p:nvSpPr>
        <p:spPr>
          <a:xfrm>
            <a:off x="0" y="0"/>
            <a:ext cx="12192000" cy="6858000"/>
          </a:xfrm>
        </p:spPr>
        <p:txBody>
          <a:bodyPr>
            <a:normAutofit/>
          </a:bodyPr>
          <a:lstStyle/>
          <a:p>
            <a:r>
              <a:rPr lang="en-US" b="1" dirty="0"/>
              <a:t>Task-5: In the dataset, there are some movies for which the budget and revenue columns have </a:t>
            </a:r>
            <a:r>
              <a:rPr lang="en-US" b="1" dirty="0" err="1"/>
              <a:t>thevalue</a:t>
            </a:r>
            <a:r>
              <a:rPr lang="en-US" b="1" dirty="0"/>
              <a:t> 0, which mean unknown values. Remove the rows with value 0 from both the budget and revenue columns.</a:t>
            </a:r>
          </a:p>
          <a:p>
            <a:r>
              <a:rPr lang="en-US" b="1" dirty="0"/>
              <a:t>Task - 6: List the top 10 movies with the highest revenues and the top 10 movies with the least budget.</a:t>
            </a:r>
          </a:p>
          <a:p>
            <a:endParaRPr lang="en-US" b="1" dirty="0"/>
          </a:p>
          <a:p>
            <a:r>
              <a:rPr lang="en-US" b="1" dirty="0"/>
              <a:t>							       6.</a:t>
            </a:r>
          </a:p>
          <a:p>
            <a:endParaRPr lang="en-US" b="1" dirty="0"/>
          </a:p>
          <a:p>
            <a:r>
              <a:rPr lang="en-US" b="1" dirty="0"/>
              <a:t>5.                                                                                                          </a:t>
            </a:r>
          </a:p>
          <a:p>
            <a:endParaRPr lang="en-US" b="1" dirty="0"/>
          </a:p>
          <a:p>
            <a:endParaRPr lang="en-US" b="1" dirty="0"/>
          </a:p>
          <a:p>
            <a:endParaRPr lang="en-IN" dirty="0"/>
          </a:p>
        </p:txBody>
      </p:sp>
      <p:pic>
        <p:nvPicPr>
          <p:cNvPr id="4" name="Picture 3">
            <a:extLst>
              <a:ext uri="{FF2B5EF4-FFF2-40B4-BE49-F238E27FC236}">
                <a16:creationId xmlns:a16="http://schemas.microsoft.com/office/drawing/2014/main" id="{27A816DD-0A5F-4552-9853-BF77AAFAFADD}"/>
              </a:ext>
            </a:extLst>
          </p:cNvPr>
          <p:cNvPicPr>
            <a:picLocks noChangeAspect="1"/>
          </p:cNvPicPr>
          <p:nvPr/>
        </p:nvPicPr>
        <p:blipFill>
          <a:blip r:embed="rId2"/>
          <a:stretch>
            <a:fillRect/>
          </a:stretch>
        </p:blipFill>
        <p:spPr>
          <a:xfrm>
            <a:off x="334414" y="3521765"/>
            <a:ext cx="5877745" cy="3010320"/>
          </a:xfrm>
          <a:prstGeom prst="rect">
            <a:avLst/>
          </a:prstGeom>
        </p:spPr>
      </p:pic>
      <p:pic>
        <p:nvPicPr>
          <p:cNvPr id="6" name="Picture 5">
            <a:extLst>
              <a:ext uri="{FF2B5EF4-FFF2-40B4-BE49-F238E27FC236}">
                <a16:creationId xmlns:a16="http://schemas.microsoft.com/office/drawing/2014/main" id="{8A14E8FA-7F84-419A-AE7B-A8F9B7DF9521}"/>
              </a:ext>
            </a:extLst>
          </p:cNvPr>
          <p:cNvPicPr>
            <a:picLocks noChangeAspect="1"/>
          </p:cNvPicPr>
          <p:nvPr/>
        </p:nvPicPr>
        <p:blipFill>
          <a:blip r:embed="rId3"/>
          <a:stretch>
            <a:fillRect/>
          </a:stretch>
        </p:blipFill>
        <p:spPr>
          <a:xfrm>
            <a:off x="7237697" y="2675941"/>
            <a:ext cx="4858428" cy="4182059"/>
          </a:xfrm>
          <a:prstGeom prst="rect">
            <a:avLst/>
          </a:prstGeom>
        </p:spPr>
      </p:pic>
    </p:spTree>
    <p:extLst>
      <p:ext uri="{BB962C8B-B14F-4D97-AF65-F5344CB8AC3E}">
        <p14:creationId xmlns:p14="http://schemas.microsoft.com/office/powerpoint/2010/main" val="2914757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4E1327E-A55B-4C3D-A6DB-3988CC01CC96}"/>
              </a:ext>
            </a:extLst>
          </p:cNvPr>
          <p:cNvSpPr>
            <a:spLocks noGrp="1"/>
          </p:cNvSpPr>
          <p:nvPr>
            <p:ph type="subTitle" idx="1"/>
          </p:nvPr>
        </p:nvSpPr>
        <p:spPr>
          <a:xfrm>
            <a:off x="0" y="0"/>
            <a:ext cx="12192000" cy="6858000"/>
          </a:xfrm>
        </p:spPr>
        <p:txBody>
          <a:bodyPr>
            <a:normAutofit/>
          </a:bodyPr>
          <a:lstStyle/>
          <a:p>
            <a:r>
              <a:rPr lang="en-US" b="1" dirty="0"/>
              <a:t>Task-7: How are popularities of movies related with the movie budgets? Are they correlated or totally uncorrelated with each other? Write the interpretation of your analysis.</a:t>
            </a:r>
          </a:p>
          <a:p>
            <a:endParaRPr lang="en-US" b="1" dirty="0"/>
          </a:p>
          <a:p>
            <a:endParaRPr lang="en-US" b="1" dirty="0"/>
          </a:p>
          <a:p>
            <a:endParaRPr lang="en-US" b="1" dirty="0"/>
          </a:p>
          <a:p>
            <a:endParaRPr lang="en-US" b="1" dirty="0"/>
          </a:p>
          <a:p>
            <a:endParaRPr lang="en-US" b="1" dirty="0"/>
          </a:p>
          <a:p>
            <a:r>
              <a:rPr lang="en-US" b="1" dirty="0"/>
              <a:t>Task-8: Identify and display the names of all production companies along with the number of times they appear in the dataset.</a:t>
            </a:r>
          </a:p>
          <a:p>
            <a:endParaRPr lang="en-US" b="1" dirty="0"/>
          </a:p>
          <a:p>
            <a:endParaRPr lang="en-US" b="1" dirty="0"/>
          </a:p>
          <a:p>
            <a:r>
              <a:rPr lang="en-US" b="1" dirty="0"/>
              <a:t>							                                                                                                              </a:t>
            </a:r>
          </a:p>
          <a:p>
            <a:endParaRPr lang="en-US" b="1" dirty="0"/>
          </a:p>
          <a:p>
            <a:endParaRPr lang="en-US" b="1" dirty="0"/>
          </a:p>
          <a:p>
            <a:endParaRPr lang="en-IN" dirty="0"/>
          </a:p>
        </p:txBody>
      </p:sp>
      <p:pic>
        <p:nvPicPr>
          <p:cNvPr id="5" name="Picture 4">
            <a:extLst>
              <a:ext uri="{FF2B5EF4-FFF2-40B4-BE49-F238E27FC236}">
                <a16:creationId xmlns:a16="http://schemas.microsoft.com/office/drawing/2014/main" id="{C518115F-D976-4F84-AA69-114773121F06}"/>
              </a:ext>
            </a:extLst>
          </p:cNvPr>
          <p:cNvPicPr>
            <a:picLocks noChangeAspect="1"/>
          </p:cNvPicPr>
          <p:nvPr/>
        </p:nvPicPr>
        <p:blipFill>
          <a:blip r:embed="rId2"/>
          <a:stretch>
            <a:fillRect/>
          </a:stretch>
        </p:blipFill>
        <p:spPr>
          <a:xfrm>
            <a:off x="0" y="1212223"/>
            <a:ext cx="8821381" cy="2048161"/>
          </a:xfrm>
          <a:prstGeom prst="rect">
            <a:avLst/>
          </a:prstGeom>
        </p:spPr>
      </p:pic>
      <p:pic>
        <p:nvPicPr>
          <p:cNvPr id="8" name="Picture 7">
            <a:extLst>
              <a:ext uri="{FF2B5EF4-FFF2-40B4-BE49-F238E27FC236}">
                <a16:creationId xmlns:a16="http://schemas.microsoft.com/office/drawing/2014/main" id="{B9521872-DE57-4657-A578-6A5DED7FE377}"/>
              </a:ext>
            </a:extLst>
          </p:cNvPr>
          <p:cNvPicPr>
            <a:picLocks noChangeAspect="1"/>
          </p:cNvPicPr>
          <p:nvPr/>
        </p:nvPicPr>
        <p:blipFill>
          <a:blip r:embed="rId3"/>
          <a:stretch>
            <a:fillRect/>
          </a:stretch>
        </p:blipFill>
        <p:spPr>
          <a:xfrm>
            <a:off x="6209465" y="3760305"/>
            <a:ext cx="5982535" cy="3097695"/>
          </a:xfrm>
          <a:prstGeom prst="rect">
            <a:avLst/>
          </a:prstGeom>
        </p:spPr>
      </p:pic>
    </p:spTree>
    <p:extLst>
      <p:ext uri="{BB962C8B-B14F-4D97-AF65-F5344CB8AC3E}">
        <p14:creationId xmlns:p14="http://schemas.microsoft.com/office/powerpoint/2010/main" val="120759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4E1327E-A55B-4C3D-A6DB-3988CC01CC96}"/>
              </a:ext>
            </a:extLst>
          </p:cNvPr>
          <p:cNvSpPr>
            <a:spLocks noGrp="1"/>
          </p:cNvSpPr>
          <p:nvPr>
            <p:ph type="subTitle" idx="1"/>
          </p:nvPr>
        </p:nvSpPr>
        <p:spPr>
          <a:xfrm>
            <a:off x="0" y="0"/>
            <a:ext cx="12192000" cy="6858000"/>
          </a:xfrm>
        </p:spPr>
        <p:txBody>
          <a:bodyPr>
            <a:normAutofit/>
          </a:bodyPr>
          <a:lstStyle/>
          <a:p>
            <a:endParaRPr lang="en-US" b="1" dirty="0"/>
          </a:p>
          <a:p>
            <a:r>
              <a:rPr lang="en-US" b="1" dirty="0"/>
              <a:t>Task-9: Display the names of the top 25 production companies based on the number of movies they have produced in descending order of the number of movies produced.</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Task-10: Sort the data in descending order based on revenue and filter the top 500 movies. Find the measures of central tendency for the following columns using the filtered data:1. budget2. revenue3. runtime Perform outlier analysis for the above three columns using box plots.  </a:t>
            </a:r>
            <a:r>
              <a:rPr lang="en-US" b="1" u="sng" dirty="0">
                <a:solidFill>
                  <a:srgbClr val="FF0000"/>
                </a:solidFill>
                <a:hlinkClick r:id="rId2" action="ppaction://hlinkfile"/>
              </a:rPr>
              <a:t>Link</a:t>
            </a:r>
            <a:endParaRPr lang="en-US" b="1" u="sng" dirty="0">
              <a:solidFill>
                <a:srgbClr val="FF0000"/>
              </a:solidFill>
            </a:endParaRPr>
          </a:p>
          <a:p>
            <a:endParaRPr lang="en-US" b="1" dirty="0"/>
          </a:p>
          <a:p>
            <a:endParaRPr lang="en-IN" dirty="0"/>
          </a:p>
        </p:txBody>
      </p:sp>
      <p:pic>
        <p:nvPicPr>
          <p:cNvPr id="4" name="Picture 3">
            <a:extLst>
              <a:ext uri="{FF2B5EF4-FFF2-40B4-BE49-F238E27FC236}">
                <a16:creationId xmlns:a16="http://schemas.microsoft.com/office/drawing/2014/main" id="{16B7AFB7-0772-4920-ACEE-954D0C795129}"/>
              </a:ext>
            </a:extLst>
          </p:cNvPr>
          <p:cNvPicPr>
            <a:picLocks noChangeAspect="1"/>
          </p:cNvPicPr>
          <p:nvPr/>
        </p:nvPicPr>
        <p:blipFill>
          <a:blip r:embed="rId3"/>
          <a:stretch>
            <a:fillRect/>
          </a:stretch>
        </p:blipFill>
        <p:spPr>
          <a:xfrm>
            <a:off x="0" y="1146026"/>
            <a:ext cx="6992326" cy="4115374"/>
          </a:xfrm>
          <a:prstGeom prst="rect">
            <a:avLst/>
          </a:prstGeom>
        </p:spPr>
      </p:pic>
    </p:spTree>
    <p:extLst>
      <p:ext uri="{BB962C8B-B14F-4D97-AF65-F5344CB8AC3E}">
        <p14:creationId xmlns:p14="http://schemas.microsoft.com/office/powerpoint/2010/main" val="1725173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4E1327E-A55B-4C3D-A6DB-3988CC01CC96}"/>
              </a:ext>
            </a:extLst>
          </p:cNvPr>
          <p:cNvSpPr>
            <a:spLocks noGrp="1"/>
          </p:cNvSpPr>
          <p:nvPr>
            <p:ph type="subTitle" idx="1"/>
          </p:nvPr>
        </p:nvSpPr>
        <p:spPr>
          <a:xfrm>
            <a:off x="0" y="0"/>
            <a:ext cx="12192000" cy="6858000"/>
          </a:xfrm>
        </p:spPr>
        <p:txBody>
          <a:bodyPr>
            <a:normAutofit/>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IN" dirty="0"/>
          </a:p>
        </p:txBody>
      </p:sp>
      <p:sp>
        <p:nvSpPr>
          <p:cNvPr id="2" name="Rectangle 1">
            <a:extLst>
              <a:ext uri="{FF2B5EF4-FFF2-40B4-BE49-F238E27FC236}">
                <a16:creationId xmlns:a16="http://schemas.microsoft.com/office/drawing/2014/main" id="{683B9A42-CD16-4670-805D-18DD6FF9779C}"/>
              </a:ext>
            </a:extLst>
          </p:cNvPr>
          <p:cNvSpPr/>
          <p:nvPr/>
        </p:nvSpPr>
        <p:spPr>
          <a:xfrm>
            <a:off x="0" y="0"/>
            <a:ext cx="6096000" cy="1477328"/>
          </a:xfrm>
          <a:prstGeom prst="rect">
            <a:avLst/>
          </a:prstGeom>
        </p:spPr>
        <p:txBody>
          <a:bodyPr>
            <a:spAutoFit/>
          </a:bodyPr>
          <a:lstStyle/>
          <a:p>
            <a:r>
              <a:rPr lang="en-US" b="1" dirty="0"/>
              <a:t>Task-11: Identify and display the names of the movies along with their run times for those movies that have above average runtime, using the data from the previous task.</a:t>
            </a:r>
            <a:endParaRPr lang="en-IN" b="1" dirty="0"/>
          </a:p>
          <a:p>
            <a:endParaRPr lang="en-US" dirty="0"/>
          </a:p>
        </p:txBody>
      </p:sp>
      <p:pic>
        <p:nvPicPr>
          <p:cNvPr id="6" name="Picture 5">
            <a:extLst>
              <a:ext uri="{FF2B5EF4-FFF2-40B4-BE49-F238E27FC236}">
                <a16:creationId xmlns:a16="http://schemas.microsoft.com/office/drawing/2014/main" id="{2E1D4DA3-1013-491E-8728-0EECC16EDD76}"/>
              </a:ext>
            </a:extLst>
          </p:cNvPr>
          <p:cNvPicPr>
            <a:picLocks noChangeAspect="1"/>
          </p:cNvPicPr>
          <p:nvPr/>
        </p:nvPicPr>
        <p:blipFill>
          <a:blip r:embed="rId2"/>
          <a:stretch>
            <a:fillRect/>
          </a:stretch>
        </p:blipFill>
        <p:spPr>
          <a:xfrm>
            <a:off x="0" y="1477328"/>
            <a:ext cx="8945217" cy="4380133"/>
          </a:xfrm>
          <a:prstGeom prst="rect">
            <a:avLst/>
          </a:prstGeom>
        </p:spPr>
      </p:pic>
      <p:sp>
        <p:nvSpPr>
          <p:cNvPr id="4" name="Rectangle 3">
            <a:extLst>
              <a:ext uri="{FF2B5EF4-FFF2-40B4-BE49-F238E27FC236}">
                <a16:creationId xmlns:a16="http://schemas.microsoft.com/office/drawing/2014/main" id="{F7BF0055-768F-452C-8210-3CDFA6AD62F5}"/>
              </a:ext>
            </a:extLst>
          </p:cNvPr>
          <p:cNvSpPr/>
          <p:nvPr/>
        </p:nvSpPr>
        <p:spPr>
          <a:xfrm>
            <a:off x="8294077" y="5488129"/>
            <a:ext cx="651140" cy="369332"/>
          </a:xfrm>
          <a:prstGeom prst="rect">
            <a:avLst/>
          </a:prstGeom>
        </p:spPr>
        <p:txBody>
          <a:bodyPr wrap="none">
            <a:spAutoFit/>
          </a:bodyPr>
          <a:lstStyle/>
          <a:p>
            <a:r>
              <a:rPr lang="en-US" b="1" u="sng" dirty="0">
                <a:solidFill>
                  <a:srgbClr val="FF0000"/>
                </a:solidFill>
                <a:hlinkClick r:id="rId3" action="ppaction://hlinkfile"/>
              </a:rPr>
              <a:t>Link</a:t>
            </a:r>
            <a:endParaRPr lang="en-US" b="1" u="sng" dirty="0">
              <a:solidFill>
                <a:srgbClr val="FF0000"/>
              </a:solidFill>
            </a:endParaRPr>
          </a:p>
        </p:txBody>
      </p:sp>
    </p:spTree>
    <p:extLst>
      <p:ext uri="{BB962C8B-B14F-4D97-AF65-F5344CB8AC3E}">
        <p14:creationId xmlns:p14="http://schemas.microsoft.com/office/powerpoint/2010/main" val="11381043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73</TotalTime>
  <Words>497</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Exploring the Relationship Between Movie Budgets and Popularity by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Relationship Between Movie Budgets and Popularity by MY SQL</dc:title>
  <dc:creator>Dell</dc:creator>
  <cp:lastModifiedBy>Dell</cp:lastModifiedBy>
  <cp:revision>10</cp:revision>
  <dcterms:created xsi:type="dcterms:W3CDTF">2023-11-16T13:33:33Z</dcterms:created>
  <dcterms:modified xsi:type="dcterms:W3CDTF">2023-11-17T05:06:18Z</dcterms:modified>
</cp:coreProperties>
</file>