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2" d="100"/>
          <a:sy n="72" d="100"/>
        </p:scale>
        <p:origin x="5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11/17/2023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Capstone%20project%20SQL_KST_2023.sql"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E279-7D6F-4995-AEB3-3ACD6325522B}"/>
              </a:ext>
            </a:extLst>
          </p:cNvPr>
          <p:cNvSpPr>
            <a:spLocks noGrp="1"/>
          </p:cNvSpPr>
          <p:nvPr>
            <p:ph type="ctrTitle"/>
          </p:nvPr>
        </p:nvSpPr>
        <p:spPr/>
        <p:txBody>
          <a:bodyPr/>
          <a:lstStyle/>
          <a:p>
            <a:r>
              <a:rPr lang="en-US" dirty="0"/>
              <a:t>Rental shop analysis</a:t>
            </a:r>
            <a:endParaRPr lang="en-IN" dirty="0"/>
          </a:p>
        </p:txBody>
      </p:sp>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p:txBody>
          <a:bodyPr/>
          <a:lstStyle/>
          <a:p>
            <a:r>
              <a:rPr lang="en-US" dirty="0"/>
              <a:t>By: Krushna </a:t>
            </a:r>
            <a:r>
              <a:rPr lang="en-US" dirty="0" err="1"/>
              <a:t>Satyanarayan</a:t>
            </a:r>
            <a:r>
              <a:rPr lang="en-US" dirty="0"/>
              <a:t> Takey</a:t>
            </a:r>
          </a:p>
          <a:p>
            <a:r>
              <a:rPr lang="en-US" dirty="0"/>
              <a:t>From: NIIT</a:t>
            </a:r>
            <a:endParaRPr lang="en-IN" dirty="0"/>
          </a:p>
        </p:txBody>
      </p:sp>
    </p:spTree>
    <p:extLst>
      <p:ext uri="{BB962C8B-B14F-4D97-AF65-F5344CB8AC3E}">
        <p14:creationId xmlns:p14="http://schemas.microsoft.com/office/powerpoint/2010/main" val="25504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0"/>
            <a:ext cx="12192000" cy="3896139"/>
          </a:xfrm>
        </p:spPr>
        <p:txBody>
          <a:bodyPr>
            <a:normAutofit/>
          </a:bodyPr>
          <a:lstStyle/>
          <a:p>
            <a:pPr algn="l"/>
            <a:r>
              <a:rPr lang="en-US" dirty="0">
                <a:solidFill>
                  <a:schemeClr val="tx1"/>
                </a:solidFill>
              </a:rPr>
              <a:t>Task 1: Display the full names of actors available in the database.</a:t>
            </a:r>
          </a:p>
          <a:p>
            <a:pPr algn="l"/>
            <a:r>
              <a:rPr lang="en-US" dirty="0">
                <a:solidFill>
                  <a:schemeClr val="tx1"/>
                </a:solidFill>
              </a:rPr>
              <a:t>Task2: Management wants to know if there are any names of the actors appearing frequently.</a:t>
            </a:r>
          </a:p>
          <a:p>
            <a:pPr marL="514350" indent="-514350" algn="l">
              <a:buAutoNum type="romanLcPeriod"/>
            </a:pPr>
            <a:r>
              <a:rPr lang="en-US" dirty="0">
                <a:solidFill>
                  <a:schemeClr val="tx1"/>
                </a:solidFill>
              </a:rPr>
              <a:t>Display the number of times each first name appears in the database.</a:t>
            </a:r>
          </a:p>
          <a:p>
            <a:pPr marL="514350" indent="-514350" algn="l">
              <a:buAutoNum type="romanLcPeriod"/>
            </a:pPr>
            <a:r>
              <a:rPr lang="en-US" dirty="0">
                <a:solidFill>
                  <a:schemeClr val="tx1"/>
                </a:solidFill>
              </a:rPr>
              <a:t>ii. What is the count of actors that have unique first names in the database? Display the firs names of all these actors</a:t>
            </a:r>
            <a:endParaRPr lang="en-IN" dirty="0">
              <a:solidFill>
                <a:schemeClr val="tx1"/>
              </a:solidFill>
            </a:endParaRPr>
          </a:p>
        </p:txBody>
      </p:sp>
      <p:pic>
        <p:nvPicPr>
          <p:cNvPr id="5" name="Picture 4">
            <a:extLst>
              <a:ext uri="{FF2B5EF4-FFF2-40B4-BE49-F238E27FC236}">
                <a16:creationId xmlns:a16="http://schemas.microsoft.com/office/drawing/2014/main" id="{3AC5F958-540C-4C6E-A5D3-287AE5478EB3}"/>
              </a:ext>
            </a:extLst>
          </p:cNvPr>
          <p:cNvPicPr>
            <a:picLocks noChangeAspect="1"/>
          </p:cNvPicPr>
          <p:nvPr/>
        </p:nvPicPr>
        <p:blipFill>
          <a:blip r:embed="rId2"/>
          <a:stretch>
            <a:fillRect/>
          </a:stretch>
        </p:blipFill>
        <p:spPr>
          <a:xfrm>
            <a:off x="164888" y="2964494"/>
            <a:ext cx="7992590" cy="3791479"/>
          </a:xfrm>
          <a:prstGeom prst="rect">
            <a:avLst/>
          </a:prstGeom>
        </p:spPr>
      </p:pic>
    </p:spTree>
    <p:extLst>
      <p:ext uri="{BB962C8B-B14F-4D97-AF65-F5344CB8AC3E}">
        <p14:creationId xmlns:p14="http://schemas.microsoft.com/office/powerpoint/2010/main" val="170304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0"/>
            <a:ext cx="12192000" cy="3856383"/>
          </a:xfrm>
        </p:spPr>
        <p:txBody>
          <a:bodyPr>
            <a:normAutofit fontScale="85000" lnSpcReduction="20000"/>
          </a:bodyPr>
          <a:lstStyle/>
          <a:p>
            <a:pPr algn="l"/>
            <a:r>
              <a:rPr lang="en-US" dirty="0">
                <a:solidFill>
                  <a:schemeClr val="tx1"/>
                </a:solidFill>
              </a:rPr>
              <a:t>Task 3: </a:t>
            </a:r>
            <a:r>
              <a:rPr lang="en-US" dirty="0" err="1">
                <a:solidFill>
                  <a:schemeClr val="tx1"/>
                </a:solidFill>
              </a:rPr>
              <a:t>Themanagement</a:t>
            </a:r>
            <a:r>
              <a:rPr lang="en-US" dirty="0">
                <a:solidFill>
                  <a:schemeClr val="tx1"/>
                </a:solidFill>
              </a:rPr>
              <a:t> is interested to analyze the </a:t>
            </a:r>
            <a:r>
              <a:rPr lang="en-US" dirty="0" err="1">
                <a:solidFill>
                  <a:schemeClr val="tx1"/>
                </a:solidFill>
              </a:rPr>
              <a:t>similiarity</a:t>
            </a:r>
            <a:r>
              <a:rPr lang="en-US" dirty="0">
                <a:solidFill>
                  <a:schemeClr val="tx1"/>
                </a:solidFill>
              </a:rPr>
              <a:t> in the last names of the actors.</a:t>
            </a:r>
          </a:p>
          <a:p>
            <a:pPr algn="l"/>
            <a:r>
              <a:rPr lang="en-US" dirty="0" err="1">
                <a:solidFill>
                  <a:schemeClr val="tx1"/>
                </a:solidFill>
              </a:rPr>
              <a:t>i</a:t>
            </a:r>
            <a:r>
              <a:rPr lang="en-US" dirty="0">
                <a:solidFill>
                  <a:schemeClr val="tx1"/>
                </a:solidFill>
              </a:rPr>
              <a:t>. Display the number of times each last name appears in the </a:t>
            </a:r>
            <a:r>
              <a:rPr lang="en-US" dirty="0" err="1">
                <a:solidFill>
                  <a:schemeClr val="tx1"/>
                </a:solidFill>
              </a:rPr>
              <a:t>database.ii</a:t>
            </a:r>
            <a:r>
              <a:rPr lang="en-US" dirty="0">
                <a:solidFill>
                  <a:schemeClr val="tx1"/>
                </a:solidFill>
              </a:rPr>
              <a:t>. Display all unique last names in the database.</a:t>
            </a:r>
          </a:p>
          <a:p>
            <a:pPr algn="l"/>
            <a:r>
              <a:rPr lang="en-US" dirty="0">
                <a:solidFill>
                  <a:schemeClr val="tx1"/>
                </a:solidFill>
              </a:rPr>
              <a:t>Task 4: The management wants to analyze the movies based on their ratings to determine if they are suitable for kids or some parental assistance is required. Perform the following tasks to perform the required analysis.</a:t>
            </a:r>
          </a:p>
          <a:p>
            <a:pPr marL="514350" indent="-514350" algn="l">
              <a:buAutoNum type="romanLcPeriod"/>
            </a:pPr>
            <a:r>
              <a:rPr lang="en-US" dirty="0">
                <a:solidFill>
                  <a:schemeClr val="tx1"/>
                </a:solidFill>
              </a:rPr>
              <a:t>Display the list of records for the movies with the rating "R". (The movies with the rating "R" are not suitable for audience under 17 years of age).</a:t>
            </a:r>
          </a:p>
          <a:p>
            <a:pPr marL="514350" indent="-514350" algn="l">
              <a:buAutoNum type="romanLcPeriod"/>
            </a:pPr>
            <a:r>
              <a:rPr lang="en-US" dirty="0">
                <a:solidFill>
                  <a:schemeClr val="tx1"/>
                </a:solidFill>
              </a:rPr>
              <a:t>ii. Display the list of records for the movies that are not rated "R".</a:t>
            </a:r>
          </a:p>
          <a:p>
            <a:pPr marL="514350" indent="-514350" algn="l">
              <a:buAutoNum type="romanLcPeriod"/>
            </a:pPr>
            <a:r>
              <a:rPr lang="en-US" dirty="0">
                <a:solidFill>
                  <a:schemeClr val="tx1"/>
                </a:solidFill>
              </a:rPr>
              <a:t>iii. Display the list of records for the movies that are suitable for audience below 13 years of age.</a:t>
            </a:r>
            <a:endParaRPr lang="en-IN" dirty="0">
              <a:solidFill>
                <a:schemeClr val="tx1"/>
              </a:solidFill>
            </a:endParaRPr>
          </a:p>
        </p:txBody>
      </p:sp>
      <p:pic>
        <p:nvPicPr>
          <p:cNvPr id="4" name="Picture 3">
            <a:extLst>
              <a:ext uri="{FF2B5EF4-FFF2-40B4-BE49-F238E27FC236}">
                <a16:creationId xmlns:a16="http://schemas.microsoft.com/office/drawing/2014/main" id="{E97B8C2D-444D-4826-9150-F87B4FC6010C}"/>
              </a:ext>
            </a:extLst>
          </p:cNvPr>
          <p:cNvPicPr>
            <a:picLocks noChangeAspect="1"/>
          </p:cNvPicPr>
          <p:nvPr/>
        </p:nvPicPr>
        <p:blipFill>
          <a:blip r:embed="rId2"/>
          <a:stretch>
            <a:fillRect/>
          </a:stretch>
        </p:blipFill>
        <p:spPr>
          <a:xfrm>
            <a:off x="-1" y="3644349"/>
            <a:ext cx="12191999" cy="3213652"/>
          </a:xfrm>
          <a:prstGeom prst="rect">
            <a:avLst/>
          </a:prstGeom>
        </p:spPr>
      </p:pic>
    </p:spTree>
    <p:extLst>
      <p:ext uri="{BB962C8B-B14F-4D97-AF65-F5344CB8AC3E}">
        <p14:creationId xmlns:p14="http://schemas.microsoft.com/office/powerpoint/2010/main" val="228583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0"/>
            <a:ext cx="12192000" cy="3339549"/>
          </a:xfrm>
        </p:spPr>
        <p:txBody>
          <a:bodyPr>
            <a:normAutofit fontScale="77500" lnSpcReduction="20000"/>
          </a:bodyPr>
          <a:lstStyle/>
          <a:p>
            <a:pPr algn="l"/>
            <a:r>
              <a:rPr lang="en-US" dirty="0">
                <a:solidFill>
                  <a:schemeClr val="tx1"/>
                </a:solidFill>
              </a:rPr>
              <a:t>Task 5: The board members want to understand the replacement cost of a movie copy(disc-DVD/Blue replacement cost refers to the amount charged to the customer if the movie disc is not returned or is returned in a damaged state. the replacement cost is between $11 and $20.Ray). </a:t>
            </a:r>
            <a:r>
              <a:rPr lang="en-US" dirty="0" err="1">
                <a:solidFill>
                  <a:schemeClr val="tx1"/>
                </a:solidFill>
              </a:rPr>
              <a:t>Thei</a:t>
            </a:r>
            <a:r>
              <a:rPr lang="en-US" dirty="0">
                <a:solidFill>
                  <a:schemeClr val="tx1"/>
                </a:solidFill>
              </a:rPr>
              <a:t>. Display the list of records</a:t>
            </a:r>
          </a:p>
          <a:p>
            <a:pPr algn="l"/>
            <a:r>
              <a:rPr lang="en-US" dirty="0">
                <a:solidFill>
                  <a:schemeClr val="tx1"/>
                </a:solidFill>
              </a:rPr>
              <a:t>ii. Display the list </a:t>
            </a:r>
            <a:r>
              <a:rPr lang="en-US" dirty="0" err="1">
                <a:solidFill>
                  <a:schemeClr val="tx1"/>
                </a:solidFill>
              </a:rPr>
              <a:t>ofiii</a:t>
            </a:r>
            <a:r>
              <a:rPr lang="en-US" dirty="0">
                <a:solidFill>
                  <a:schemeClr val="tx1"/>
                </a:solidFill>
              </a:rPr>
              <a:t>. Display the list </a:t>
            </a:r>
            <a:r>
              <a:rPr lang="en-US" dirty="0" err="1">
                <a:solidFill>
                  <a:schemeClr val="tx1"/>
                </a:solidFill>
              </a:rPr>
              <a:t>offor</a:t>
            </a:r>
            <a:r>
              <a:rPr lang="en-US" dirty="0">
                <a:solidFill>
                  <a:schemeClr val="tx1"/>
                </a:solidFill>
              </a:rPr>
              <a:t> the movies where the replacement cost is up to $11. records for the movies </a:t>
            </a:r>
            <a:r>
              <a:rPr lang="en-US" dirty="0" err="1">
                <a:solidFill>
                  <a:schemeClr val="tx1"/>
                </a:solidFill>
              </a:rPr>
              <a:t>whererecords</a:t>
            </a:r>
            <a:r>
              <a:rPr lang="en-US" dirty="0">
                <a:solidFill>
                  <a:schemeClr val="tx1"/>
                </a:solidFill>
              </a:rPr>
              <a:t> for the all movies in descending order of their replacement costs. Task 6: Display the names of the top 3 movies with the greatest number of actors.</a:t>
            </a:r>
          </a:p>
          <a:p>
            <a:pPr algn="l"/>
            <a:r>
              <a:rPr lang="en-US" dirty="0">
                <a:solidFill>
                  <a:schemeClr val="tx1"/>
                </a:solidFill>
              </a:rPr>
              <a:t>Task 7: 'Music of Queen' 'Kris Kristofferson' have seen an unlikely resurgence. </a:t>
            </a:r>
          </a:p>
          <a:p>
            <a:pPr algn="l"/>
            <a:r>
              <a:rPr lang="en-US" dirty="0" err="1">
                <a:solidFill>
                  <a:schemeClr val="tx1"/>
                </a:solidFill>
              </a:rPr>
              <a:t>andconsequence</a:t>
            </a:r>
            <a:r>
              <a:rPr lang="en-US" dirty="0">
                <a:solidFill>
                  <a:schemeClr val="tx1"/>
                </a:solidFill>
              </a:rPr>
              <a:t>, films </a:t>
            </a:r>
            <a:r>
              <a:rPr lang="en-US" dirty="0" err="1">
                <a:solidFill>
                  <a:schemeClr val="tx1"/>
                </a:solidFill>
              </a:rPr>
              <a:t>startingthe</a:t>
            </a:r>
            <a:r>
              <a:rPr lang="en-US" dirty="0">
                <a:solidFill>
                  <a:schemeClr val="tx1"/>
                </a:solidFill>
              </a:rPr>
              <a:t> movies starting with </a:t>
            </a:r>
            <a:r>
              <a:rPr lang="en-US" dirty="0" err="1">
                <a:solidFill>
                  <a:schemeClr val="tx1"/>
                </a:solidFill>
              </a:rPr>
              <a:t>thewith</a:t>
            </a:r>
            <a:r>
              <a:rPr lang="en-US" dirty="0">
                <a:solidFill>
                  <a:schemeClr val="tx1"/>
                </a:solidFill>
              </a:rPr>
              <a:t> the letters 'K' and 'Q' have also soared in popularity. Display the titles of letters 'K' and 'Q.</a:t>
            </a:r>
            <a:endParaRPr lang="en-IN" dirty="0">
              <a:solidFill>
                <a:schemeClr val="tx1"/>
              </a:solidFill>
            </a:endParaRPr>
          </a:p>
        </p:txBody>
      </p:sp>
      <p:pic>
        <p:nvPicPr>
          <p:cNvPr id="5" name="Picture 4">
            <a:extLst>
              <a:ext uri="{FF2B5EF4-FFF2-40B4-BE49-F238E27FC236}">
                <a16:creationId xmlns:a16="http://schemas.microsoft.com/office/drawing/2014/main" id="{1277211C-5DE6-4229-95CB-BC2A00D1087F}"/>
              </a:ext>
            </a:extLst>
          </p:cNvPr>
          <p:cNvPicPr>
            <a:picLocks noChangeAspect="1"/>
          </p:cNvPicPr>
          <p:nvPr/>
        </p:nvPicPr>
        <p:blipFill>
          <a:blip r:embed="rId2"/>
          <a:stretch>
            <a:fillRect/>
          </a:stretch>
        </p:blipFill>
        <p:spPr>
          <a:xfrm>
            <a:off x="-1" y="2862470"/>
            <a:ext cx="12191999" cy="3995531"/>
          </a:xfrm>
          <a:prstGeom prst="rect">
            <a:avLst/>
          </a:prstGeom>
        </p:spPr>
      </p:pic>
    </p:spTree>
    <p:extLst>
      <p:ext uri="{BB962C8B-B14F-4D97-AF65-F5344CB8AC3E}">
        <p14:creationId xmlns:p14="http://schemas.microsoft.com/office/powerpoint/2010/main" val="157395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0"/>
            <a:ext cx="12192000" cy="3339549"/>
          </a:xfrm>
        </p:spPr>
        <p:txBody>
          <a:bodyPr>
            <a:normAutofit fontScale="92500" lnSpcReduction="20000"/>
          </a:bodyPr>
          <a:lstStyle/>
          <a:p>
            <a:pPr algn="l"/>
            <a:r>
              <a:rPr lang="en-US" dirty="0">
                <a:solidFill>
                  <a:schemeClr val="tx1"/>
                </a:solidFill>
              </a:rPr>
              <a:t>Task 8: The film 'Agent Truman' has been a great success. Display the names of all actors who appeared in this film.</a:t>
            </a:r>
          </a:p>
          <a:p>
            <a:pPr algn="l"/>
            <a:r>
              <a:rPr lang="en-US" dirty="0">
                <a:solidFill>
                  <a:schemeClr val="tx1"/>
                </a:solidFill>
              </a:rPr>
              <a:t>Task 9: Sales have been lagging among young families, so the management wants to promote family movies. Identify all the movies categorized as family films.</a:t>
            </a:r>
          </a:p>
          <a:p>
            <a:pPr algn="l"/>
            <a:r>
              <a:rPr lang="en-US" dirty="0">
                <a:solidFill>
                  <a:schemeClr val="tx1"/>
                </a:solidFill>
              </a:rPr>
              <a:t>Task 10: The management wants to observe the rental rates and rental frequencies(Number of time the movie disc is rented).Display the maximum, minimum, and average rental rates of movies based on their ratings. The output must be sorted in descending order of the average rental rates.</a:t>
            </a:r>
          </a:p>
          <a:p>
            <a:pPr algn="l"/>
            <a:r>
              <a:rPr lang="en-US" dirty="0" err="1">
                <a:solidFill>
                  <a:schemeClr val="tx1"/>
                </a:solidFill>
              </a:rPr>
              <a:t>i</a:t>
            </a:r>
            <a:r>
              <a:rPr lang="en-US" dirty="0">
                <a:solidFill>
                  <a:schemeClr val="tx1"/>
                </a:solidFill>
              </a:rPr>
              <a:t>. Display the movies in descending order of their rental frequencies, so the management can maintain more copies of those movies</a:t>
            </a:r>
            <a:endParaRPr lang="en-IN" dirty="0">
              <a:solidFill>
                <a:schemeClr val="tx1"/>
              </a:solidFill>
            </a:endParaRPr>
          </a:p>
        </p:txBody>
      </p:sp>
      <p:pic>
        <p:nvPicPr>
          <p:cNvPr id="4" name="Picture 3">
            <a:extLst>
              <a:ext uri="{FF2B5EF4-FFF2-40B4-BE49-F238E27FC236}">
                <a16:creationId xmlns:a16="http://schemas.microsoft.com/office/drawing/2014/main" id="{19C63D09-1A9E-4D13-A6D4-C2184EF9D00C}"/>
              </a:ext>
            </a:extLst>
          </p:cNvPr>
          <p:cNvPicPr>
            <a:picLocks noChangeAspect="1"/>
          </p:cNvPicPr>
          <p:nvPr/>
        </p:nvPicPr>
        <p:blipFill>
          <a:blip r:embed="rId2"/>
          <a:stretch>
            <a:fillRect/>
          </a:stretch>
        </p:blipFill>
        <p:spPr>
          <a:xfrm>
            <a:off x="0" y="3485679"/>
            <a:ext cx="8145012" cy="3372321"/>
          </a:xfrm>
          <a:prstGeom prst="rect">
            <a:avLst/>
          </a:prstGeom>
        </p:spPr>
      </p:pic>
    </p:spTree>
    <p:extLst>
      <p:ext uri="{BB962C8B-B14F-4D97-AF65-F5344CB8AC3E}">
        <p14:creationId xmlns:p14="http://schemas.microsoft.com/office/powerpoint/2010/main" val="183394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1"/>
            <a:ext cx="12192000" cy="2915478"/>
          </a:xfrm>
        </p:spPr>
        <p:txBody>
          <a:bodyPr>
            <a:normAutofit/>
          </a:bodyPr>
          <a:lstStyle/>
          <a:p>
            <a:pPr algn="l"/>
            <a:r>
              <a:rPr lang="en-US" dirty="0">
                <a:solidFill>
                  <a:schemeClr val="tx1"/>
                </a:solidFill>
              </a:rPr>
              <a:t>Task 11: In how many film categories, the difference between the average film replacement cost ((disc - DVD/Blue Ray) and the average film rental rate is greater than $15? Display the list of all film categories identified above, along with the corresponding average film rental rate</a:t>
            </a:r>
          </a:p>
          <a:p>
            <a:pPr algn="l"/>
            <a:endParaRPr lang="en-US" dirty="0">
              <a:solidFill>
                <a:schemeClr val="tx1"/>
              </a:solidFill>
            </a:endParaRPr>
          </a:p>
          <a:p>
            <a:pPr algn="l"/>
            <a:r>
              <a:rPr lang="en-US" dirty="0">
                <a:solidFill>
                  <a:schemeClr val="tx1"/>
                </a:solidFill>
              </a:rPr>
              <a:t>Task 12: Display the film categories in which the number of movies is greater than 70.</a:t>
            </a:r>
            <a:endParaRPr lang="en-IN" dirty="0">
              <a:solidFill>
                <a:schemeClr val="tx1"/>
              </a:solidFill>
            </a:endParaRPr>
          </a:p>
        </p:txBody>
      </p:sp>
      <p:pic>
        <p:nvPicPr>
          <p:cNvPr id="5" name="Picture 4">
            <a:extLst>
              <a:ext uri="{FF2B5EF4-FFF2-40B4-BE49-F238E27FC236}">
                <a16:creationId xmlns:a16="http://schemas.microsoft.com/office/drawing/2014/main" id="{D1140987-A74D-4F9F-A81A-06F6AA207DFF}"/>
              </a:ext>
            </a:extLst>
          </p:cNvPr>
          <p:cNvPicPr>
            <a:picLocks noChangeAspect="1"/>
          </p:cNvPicPr>
          <p:nvPr/>
        </p:nvPicPr>
        <p:blipFill>
          <a:blip r:embed="rId2"/>
          <a:stretch>
            <a:fillRect/>
          </a:stretch>
        </p:blipFill>
        <p:spPr>
          <a:xfrm>
            <a:off x="0" y="3079658"/>
            <a:ext cx="12192000" cy="3778342"/>
          </a:xfrm>
          <a:prstGeom prst="rect">
            <a:avLst/>
          </a:prstGeom>
        </p:spPr>
      </p:pic>
      <p:sp>
        <p:nvSpPr>
          <p:cNvPr id="2" name="TextBox 1">
            <a:extLst>
              <a:ext uri="{FF2B5EF4-FFF2-40B4-BE49-F238E27FC236}">
                <a16:creationId xmlns:a16="http://schemas.microsoft.com/office/drawing/2014/main" id="{E1949F40-4A74-4BD6-B09D-40E1D1F36BAF}"/>
              </a:ext>
            </a:extLst>
          </p:cNvPr>
          <p:cNvSpPr txBox="1"/>
          <p:nvPr/>
        </p:nvSpPr>
        <p:spPr>
          <a:xfrm>
            <a:off x="8348870" y="6308035"/>
            <a:ext cx="3843130" cy="369332"/>
          </a:xfrm>
          <a:prstGeom prst="rect">
            <a:avLst/>
          </a:prstGeom>
          <a:noFill/>
        </p:spPr>
        <p:txBody>
          <a:bodyPr wrap="square" rtlCol="0">
            <a:spAutoFit/>
          </a:bodyPr>
          <a:lstStyle/>
          <a:p>
            <a:r>
              <a:rPr lang="en-US" b="1" u="sng" dirty="0">
                <a:solidFill>
                  <a:srgbClr val="FF0000"/>
                </a:solidFill>
                <a:hlinkClick r:id="rId3" action="ppaction://hlinkfile">
                  <a:extLst>
                    <a:ext uri="{A12FA001-AC4F-418D-AE19-62706E023703}">
                      <ahyp:hlinkClr xmlns:ahyp="http://schemas.microsoft.com/office/drawing/2018/hyperlinkcolor" val="tx"/>
                    </a:ext>
                  </a:extLst>
                </a:hlinkClick>
              </a:rPr>
              <a:t>LINK</a:t>
            </a:r>
            <a:endParaRPr lang="en-IN" b="1" u="sng" dirty="0">
              <a:solidFill>
                <a:srgbClr val="FF0000"/>
              </a:solidFill>
            </a:endParaRPr>
          </a:p>
        </p:txBody>
      </p:sp>
    </p:spTree>
    <p:extLst>
      <p:ext uri="{BB962C8B-B14F-4D97-AF65-F5344CB8AC3E}">
        <p14:creationId xmlns:p14="http://schemas.microsoft.com/office/powerpoint/2010/main" val="2081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1"/>
            <a:ext cx="12192000" cy="2915478"/>
          </a:xfrm>
        </p:spPr>
        <p:txBody>
          <a:bodyPr>
            <a:normAutofit/>
          </a:bodyPr>
          <a:lstStyle/>
          <a:p>
            <a:pPr lvl="0" algn="l" eaLnBrk="0" fontAlgn="base" hangingPunct="0">
              <a:lnSpc>
                <a:spcPct val="100000"/>
              </a:lnSpc>
              <a:spcBef>
                <a:spcPct val="0"/>
              </a:spcBef>
              <a:spcAft>
                <a:spcPct val="0"/>
              </a:spcAft>
              <a:buClrTx/>
            </a:pPr>
            <a:r>
              <a:rPr lang="en-US" dirty="0">
                <a:solidFill>
                  <a:schemeClr val="tx1"/>
                </a:solidFill>
              </a:rPr>
              <a:t>Conclusion: </a:t>
            </a:r>
            <a:r>
              <a:rPr lang="en-US" altLang="en-US" sz="2400" cap="none" dirty="0">
                <a:solidFill>
                  <a:schemeClr val="tx1"/>
                </a:solidFill>
                <a:latin typeface="Google Sans"/>
              </a:rPr>
              <a:t>Business growth requires a clear vision, innovation, a strong team, customer focus, and adaptability. Common growth strategies include expanding markets, developing new products, acquiring businesses, and forming partnerships.</a:t>
            </a:r>
            <a:endParaRPr lang="en-US" altLang="en-US" sz="2400" cap="none" dirty="0">
              <a:solidFill>
                <a:schemeClr val="tx1"/>
              </a:solidFill>
            </a:endParaRPr>
          </a:p>
          <a:p>
            <a:pPr lvl="0" algn="l" eaLnBrk="0" fontAlgn="base" hangingPunct="0">
              <a:lnSpc>
                <a:spcPct val="100000"/>
              </a:lnSpc>
              <a:spcBef>
                <a:spcPct val="0"/>
              </a:spcBef>
              <a:spcAft>
                <a:spcPct val="0"/>
              </a:spcAft>
              <a:buClrTx/>
            </a:pPr>
            <a:br>
              <a:rPr lang="en-US" altLang="en-US" sz="2400" cap="none" dirty="0">
                <a:solidFill>
                  <a:schemeClr val="tx1"/>
                </a:solidFill>
                <a:latin typeface="Arial" panose="020B0604020202020204" pitchFamily="34" charset="0"/>
              </a:rPr>
            </a:br>
            <a:endParaRPr lang="en-US" altLang="en-US" sz="2400" cap="none" dirty="0">
              <a:solidFill>
                <a:schemeClr val="tx1"/>
              </a:solidFill>
              <a:latin typeface="Arial" panose="020B0604020202020204" pitchFamily="34" charset="0"/>
            </a:endParaRPr>
          </a:p>
          <a:p>
            <a:pPr algn="l"/>
            <a:r>
              <a:rPr lang="en-US"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87837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CEE998-53F5-4CA0-A0AB-E39EAE6F8550}"/>
              </a:ext>
            </a:extLst>
          </p:cNvPr>
          <p:cNvSpPr>
            <a:spLocks noGrp="1"/>
          </p:cNvSpPr>
          <p:nvPr>
            <p:ph type="subTitle" idx="1"/>
          </p:nvPr>
        </p:nvSpPr>
        <p:spPr>
          <a:xfrm>
            <a:off x="0" y="2451653"/>
            <a:ext cx="12192000" cy="2915478"/>
          </a:xfrm>
        </p:spPr>
        <p:txBody>
          <a:bodyPr>
            <a:normAutofit/>
          </a:bodyPr>
          <a:lstStyle/>
          <a:p>
            <a:pPr lvl="0" algn="l" eaLnBrk="0" fontAlgn="base" hangingPunct="0">
              <a:lnSpc>
                <a:spcPct val="100000"/>
              </a:lnSpc>
              <a:spcBef>
                <a:spcPct val="0"/>
              </a:spcBef>
              <a:spcAft>
                <a:spcPct val="0"/>
              </a:spcAft>
              <a:buClrTx/>
            </a:pPr>
            <a:r>
              <a:rPr lang="en-US" sz="7200" dirty="0">
                <a:solidFill>
                  <a:schemeClr val="tx1"/>
                </a:solidFill>
              </a:rPr>
              <a:t>Thank you</a:t>
            </a:r>
            <a:endParaRPr lang="en-IN" sz="7200" dirty="0">
              <a:solidFill>
                <a:schemeClr val="tx1"/>
              </a:solidFill>
            </a:endParaRPr>
          </a:p>
        </p:txBody>
      </p:sp>
    </p:spTree>
    <p:extLst>
      <p:ext uri="{BB962C8B-B14F-4D97-AF65-F5344CB8AC3E}">
        <p14:creationId xmlns:p14="http://schemas.microsoft.com/office/powerpoint/2010/main" val="12614964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26</TotalTime>
  <Words>655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Google Sans</vt:lpstr>
      <vt:lpstr>Tw Cen MT</vt:lpstr>
      <vt:lpstr>Droplet</vt:lpstr>
      <vt:lpstr>Rental shop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shop analysis</dc:title>
  <dc:creator>Dell</dc:creator>
  <cp:lastModifiedBy>Dell</cp:lastModifiedBy>
  <cp:revision>4</cp:revision>
  <dcterms:created xsi:type="dcterms:W3CDTF">2023-11-17T04:37:40Z</dcterms:created>
  <dcterms:modified xsi:type="dcterms:W3CDTF">2023-11-17T05:05:24Z</dcterms:modified>
</cp:coreProperties>
</file>