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57" r:id="rId4"/>
    <p:sldId id="464" r:id="rId5"/>
    <p:sldId id="465" r:id="rId6"/>
    <p:sldId id="466" r:id="rId7"/>
    <p:sldId id="463" r:id="rId8"/>
    <p:sldId id="467" r:id="rId9"/>
    <p:sldId id="468" r:id="rId10"/>
    <p:sldId id="469" r:id="rId11"/>
    <p:sldId id="470" r:id="rId12"/>
    <p:sldId id="471" r:id="rId13"/>
    <p:sldId id="472" r:id="rId14"/>
    <p:sldId id="473" r:id="rId15"/>
    <p:sldId id="474" r:id="rId16"/>
    <p:sldId id="475" r:id="rId17"/>
    <p:sldId id="476" r:id="rId18"/>
    <p:sldId id="479" r:id="rId19"/>
    <p:sldId id="480" r:id="rId20"/>
    <p:sldId id="487" r:id="rId21"/>
    <p:sldId id="488" r:id="rId22"/>
    <p:sldId id="489" r:id="rId23"/>
    <p:sldId id="490" r:id="rId24"/>
    <p:sldId id="491" r:id="rId25"/>
    <p:sldId id="492" r:id="rId26"/>
    <p:sldId id="493" r:id="rId27"/>
    <p:sldId id="494" r:id="rId28"/>
    <p:sldId id="495" r:id="rId29"/>
    <p:sldId id="481" r:id="rId30"/>
    <p:sldId id="482" r:id="rId31"/>
    <p:sldId id="483" r:id="rId32"/>
    <p:sldId id="484" r:id="rId33"/>
    <p:sldId id="485" r:id="rId34"/>
    <p:sldId id="486" r:id="rId35"/>
    <p:sldId id="496" r:id="rId36"/>
    <p:sldId id="497" r:id="rId37"/>
    <p:sldId id="498" r:id="rId38"/>
    <p:sldId id="499" r:id="rId39"/>
    <p:sldId id="500" r:id="rId40"/>
    <p:sldId id="501" r:id="rId41"/>
    <p:sldId id="502" r:id="rId42"/>
    <p:sldId id="505" r:id="rId43"/>
    <p:sldId id="506" r:id="rId44"/>
    <p:sldId id="507" r:id="rId45"/>
    <p:sldId id="508" r:id="rId46"/>
    <p:sldId id="509" r:id="rId47"/>
    <p:sldId id="544" r:id="rId48"/>
    <p:sldId id="543" r:id="rId49"/>
    <p:sldId id="510" r:id="rId50"/>
    <p:sldId id="511" r:id="rId51"/>
    <p:sldId id="512" r:id="rId52"/>
    <p:sldId id="513" r:id="rId53"/>
    <p:sldId id="514" r:id="rId54"/>
    <p:sldId id="515" r:id="rId55"/>
    <p:sldId id="516" r:id="rId56"/>
    <p:sldId id="546" r:id="rId57"/>
    <p:sldId id="547" r:id="rId58"/>
    <p:sldId id="548" r:id="rId59"/>
    <p:sldId id="545" r:id="rId60"/>
    <p:sldId id="517" r:id="rId61"/>
    <p:sldId id="518" r:id="rId62"/>
    <p:sldId id="519" r:id="rId63"/>
    <p:sldId id="520" r:id="rId64"/>
    <p:sldId id="521" r:id="rId65"/>
    <p:sldId id="522" r:id="rId66"/>
    <p:sldId id="523" r:id="rId67"/>
    <p:sldId id="524" r:id="rId68"/>
    <p:sldId id="525" r:id="rId69"/>
    <p:sldId id="526" r:id="rId70"/>
    <p:sldId id="527" r:id="rId71"/>
    <p:sldId id="528" r:id="rId72"/>
    <p:sldId id="529" r:id="rId73"/>
    <p:sldId id="530" r:id="rId74"/>
    <p:sldId id="531" r:id="rId75"/>
    <p:sldId id="532" r:id="rId76"/>
    <p:sldId id="533" r:id="rId77"/>
    <p:sldId id="534" r:id="rId78"/>
    <p:sldId id="535" r:id="rId79"/>
    <p:sldId id="536" r:id="rId80"/>
    <p:sldId id="537" r:id="rId81"/>
    <p:sldId id="538" r:id="rId82"/>
    <p:sldId id="539" r:id="rId83"/>
    <p:sldId id="540" r:id="rId84"/>
    <p:sldId id="541" r:id="rId85"/>
    <p:sldId id="542" r:id="rId86"/>
    <p:sldId id="503" r:id="rId87"/>
    <p:sldId id="504" r:id="rId88"/>
    <p:sldId id="549" r:id="rId89"/>
    <p:sldId id="550" r:id="rId90"/>
    <p:sldId id="551" r:id="rId91"/>
    <p:sldId id="552" r:id="rId92"/>
    <p:sldId id="553" r:id="rId93"/>
    <p:sldId id="554" r:id="rId94"/>
    <p:sldId id="555" r:id="rId95"/>
    <p:sldId id="556" r:id="rId96"/>
    <p:sldId id="557" r:id="rId97"/>
    <p:sldId id="558" r:id="rId98"/>
    <p:sldId id="559" r:id="rId99"/>
    <p:sldId id="560" r:id="rId100"/>
    <p:sldId id="561" r:id="rId101"/>
    <p:sldId id="477" r:id="rId102"/>
    <p:sldId id="478" r:id="rId1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D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88" autoAdjust="0"/>
    <p:restoredTop sz="94660"/>
  </p:normalViewPr>
  <p:slideViewPr>
    <p:cSldViewPr snapToGrid="0">
      <p:cViewPr varScale="1">
        <p:scale>
          <a:sx n="72" d="100"/>
          <a:sy n="72" d="100"/>
        </p:scale>
        <p:origin x="97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6"/>
          <c:order val="6"/>
          <c:tx>
            <c:strRef>
              <c:f>Sheet1!$B$1</c:f>
            </c:strRef>
          </c:tx>
          <c:invertIfNegative val="0"/>
          <c:cat>
            <c:multiLvlStrRef>
              <c:f>Sheet1!$A$2:$A$5</c:f>
            </c:multiLvlStrRef>
          </c:cat>
          <c:val>
            <c:numRef>
              <c:f>Sheet1!$B$2:$B$5</c:f>
            </c:numRef>
          </c:val>
          <c:extLst>
            <c:ext xmlns:c16="http://schemas.microsoft.com/office/drawing/2014/chart" uri="{C3380CC4-5D6E-409C-BE32-E72D297353CC}">
              <c16:uniqueId val="{00000000-1009-1E41-B05D-4830C360FA03}"/>
            </c:ext>
          </c:extLst>
        </c:ser>
        <c:ser>
          <c:idx val="7"/>
          <c:order val="7"/>
          <c:tx>
            <c:strRef>
              <c:f>Sheet1!$C$1</c:f>
            </c:strRef>
          </c:tx>
          <c:invertIfNegative val="0"/>
          <c:cat>
            <c:multiLvlStrRef>
              <c:f>Sheet1!$A$2:$A$5</c:f>
            </c:multiLvlStrRef>
          </c:cat>
          <c:val>
            <c:numRef>
              <c:f>Sheet1!$C$2:$C$5</c:f>
            </c:numRef>
          </c:val>
          <c:extLst>
            <c:ext xmlns:c16="http://schemas.microsoft.com/office/drawing/2014/chart" uri="{C3380CC4-5D6E-409C-BE32-E72D297353CC}">
              <c16:uniqueId val="{00000001-1009-1E41-B05D-4830C360FA03}"/>
            </c:ext>
          </c:extLst>
        </c:ser>
        <c:ser>
          <c:idx val="8"/>
          <c:order val="8"/>
          <c:tx>
            <c:strRef>
              <c:f>Sheet1!$D$1</c:f>
            </c:strRef>
          </c:tx>
          <c:invertIfNegative val="0"/>
          <c:cat>
            <c:multiLvlStrRef>
              <c:f>Sheet1!$A$2:$A$5</c:f>
            </c:multiLvlStrRef>
          </c:cat>
          <c:val>
            <c:numRef>
              <c:f>Sheet1!$D$2:$D$5</c:f>
            </c:numRef>
          </c:val>
          <c:extLst>
            <c:ext xmlns:c16="http://schemas.microsoft.com/office/drawing/2014/chart" uri="{C3380CC4-5D6E-409C-BE32-E72D297353CC}">
              <c16:uniqueId val="{00000002-1009-1E41-B05D-4830C360FA03}"/>
            </c:ext>
          </c:extLst>
        </c:ser>
        <c:ser>
          <c:idx val="9"/>
          <c:order val="9"/>
          <c:tx>
            <c:strRef>
              <c:f>Sheet1!$B$1</c:f>
            </c:strRef>
          </c:tx>
          <c:invertIfNegative val="0"/>
          <c:cat>
            <c:multiLvlStrRef>
              <c:f>Sheet1!$A$2:$A$5</c:f>
            </c:multiLvlStrRef>
          </c:cat>
          <c:val>
            <c:numRef>
              <c:f>Sheet1!$B$2:$B$5</c:f>
            </c:numRef>
          </c:val>
          <c:extLst>
            <c:ext xmlns:c16="http://schemas.microsoft.com/office/drawing/2014/chart" uri="{C3380CC4-5D6E-409C-BE32-E72D297353CC}">
              <c16:uniqueId val="{00000003-1009-1E41-B05D-4830C360FA03}"/>
            </c:ext>
          </c:extLst>
        </c:ser>
        <c:ser>
          <c:idx val="10"/>
          <c:order val="10"/>
          <c:tx>
            <c:strRef>
              <c:f>Sheet1!$C$1</c:f>
            </c:strRef>
          </c:tx>
          <c:invertIfNegative val="0"/>
          <c:cat>
            <c:multiLvlStrRef>
              <c:f>Sheet1!$A$2:$A$5</c:f>
            </c:multiLvlStrRef>
          </c:cat>
          <c:val>
            <c:numRef>
              <c:f>Sheet1!$C$2:$C$5</c:f>
            </c:numRef>
          </c:val>
          <c:extLst>
            <c:ext xmlns:c16="http://schemas.microsoft.com/office/drawing/2014/chart" uri="{C3380CC4-5D6E-409C-BE32-E72D297353CC}">
              <c16:uniqueId val="{00000004-1009-1E41-B05D-4830C360FA03}"/>
            </c:ext>
          </c:extLst>
        </c:ser>
        <c:ser>
          <c:idx val="11"/>
          <c:order val="11"/>
          <c:tx>
            <c:strRef>
              <c:f>Sheet1!$D$1</c:f>
            </c:strRef>
          </c:tx>
          <c:invertIfNegative val="0"/>
          <c:cat>
            <c:multiLvlStrRef>
              <c:f>Sheet1!$A$2:$A$5</c:f>
            </c:multiLvlStrRef>
          </c:cat>
          <c:val>
            <c:numRef>
              <c:f>Sheet1!$D$2:$D$5</c:f>
            </c:numRef>
          </c:val>
          <c:extLst>
            <c:ext xmlns:c16="http://schemas.microsoft.com/office/drawing/2014/chart" uri="{C3380CC4-5D6E-409C-BE32-E72D297353CC}">
              <c16:uniqueId val="{00000005-1009-1E41-B05D-4830C360FA03}"/>
            </c:ext>
          </c:extLst>
        </c:ser>
        <c:ser>
          <c:idx val="3"/>
          <c:order val="3"/>
          <c:tx>
            <c:strRef>
              <c:f>Sheet1!$B$1</c:f>
            </c:strRef>
          </c:tx>
          <c:invertIfNegative val="0"/>
          <c:cat>
            <c:multiLvlStrRef>
              <c:f>Sheet1!$A$2:$A$5</c:f>
            </c:multiLvlStrRef>
          </c:cat>
          <c:val>
            <c:numRef>
              <c:f>Sheet1!$B$2:$B$5</c:f>
            </c:numRef>
          </c:val>
          <c:extLst>
            <c:ext xmlns:c16="http://schemas.microsoft.com/office/drawing/2014/chart" uri="{C3380CC4-5D6E-409C-BE32-E72D297353CC}">
              <c16:uniqueId val="{00000006-1009-1E41-B05D-4830C360FA03}"/>
            </c:ext>
          </c:extLst>
        </c:ser>
        <c:ser>
          <c:idx val="4"/>
          <c:order val="4"/>
          <c:tx>
            <c:strRef>
              <c:f>Sheet1!$C$1</c:f>
            </c:strRef>
          </c:tx>
          <c:invertIfNegative val="0"/>
          <c:cat>
            <c:multiLvlStrRef>
              <c:f>Sheet1!$A$2:$A$5</c:f>
            </c:multiLvlStrRef>
          </c:cat>
          <c:val>
            <c:numRef>
              <c:f>Sheet1!$C$2:$C$5</c:f>
            </c:numRef>
          </c:val>
          <c:extLst>
            <c:ext xmlns:c16="http://schemas.microsoft.com/office/drawing/2014/chart" uri="{C3380CC4-5D6E-409C-BE32-E72D297353CC}">
              <c16:uniqueId val="{00000007-1009-1E41-B05D-4830C360FA03}"/>
            </c:ext>
          </c:extLst>
        </c:ser>
        <c:ser>
          <c:idx val="5"/>
          <c:order val="5"/>
          <c:tx>
            <c:strRef>
              <c:f>Sheet1!$D$1</c:f>
            </c:strRef>
          </c:tx>
          <c:invertIfNegative val="0"/>
          <c:cat>
            <c:multiLvlStrRef>
              <c:f>Sheet1!$A$2:$A$5</c:f>
            </c:multiLvlStrRef>
          </c:cat>
          <c:val>
            <c:numRef>
              <c:f>Sheet1!$D$2:$D$5</c:f>
            </c:numRef>
          </c:val>
          <c:extLst>
            <c:ext xmlns:c16="http://schemas.microsoft.com/office/drawing/2014/chart" uri="{C3380CC4-5D6E-409C-BE32-E72D297353CC}">
              <c16:uniqueId val="{00000008-1009-1E41-B05D-4830C360FA03}"/>
            </c:ext>
          </c:extLst>
        </c:ser>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9-1009-1E41-B05D-4830C360FA03}"/>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A-1009-1E41-B05D-4830C360FA03}"/>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B-1009-1E41-B05D-4830C360FA03}"/>
            </c:ext>
          </c:extLst>
        </c:ser>
        <c:dLbls>
          <c:showLegendKey val="0"/>
          <c:showVal val="0"/>
          <c:showCatName val="0"/>
          <c:showSerName val="0"/>
          <c:showPercent val="0"/>
          <c:showBubbleSize val="0"/>
        </c:dLbls>
        <c:gapWidth val="150"/>
        <c:axId val="-1396132528"/>
        <c:axId val="-1396130352"/>
      </c:barChart>
      <c:catAx>
        <c:axId val="-1396132528"/>
        <c:scaling>
          <c:orientation val="minMax"/>
        </c:scaling>
        <c:delete val="0"/>
        <c:axPos val="b"/>
        <c:numFmt formatCode="General" sourceLinked="0"/>
        <c:majorTickMark val="out"/>
        <c:minorTickMark val="none"/>
        <c:tickLblPos val="nextTo"/>
        <c:crossAx val="-1396130352"/>
        <c:crosses val="autoZero"/>
        <c:auto val="1"/>
        <c:lblAlgn val="ctr"/>
        <c:lblOffset val="100"/>
        <c:noMultiLvlLbl val="0"/>
      </c:catAx>
      <c:valAx>
        <c:axId val="-1396130352"/>
        <c:scaling>
          <c:orientation val="minMax"/>
        </c:scaling>
        <c:delete val="0"/>
        <c:axPos val="l"/>
        <c:majorGridlines/>
        <c:numFmt formatCode="General" sourceLinked="1"/>
        <c:majorTickMark val="out"/>
        <c:minorTickMark val="none"/>
        <c:tickLblPos val="nextTo"/>
        <c:crossAx val="-1396132528"/>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pieChart>
        <c:varyColors val="1"/>
        <c:ser>
          <c:idx val="0"/>
          <c:order val="0"/>
          <c:tx>
            <c:strRef>
              <c:f>Sheet1!$B$1</c:f>
              <c:strCache>
                <c:ptCount val="1"/>
                <c:pt idx="0">
                  <c:v>Series 1</c:v>
                </c:pt>
              </c:strCache>
            </c:strRef>
          </c:tx>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546-1848-A7B7-653662059F82}"/>
            </c:ext>
          </c:extLst>
        </c:ser>
        <c:ser>
          <c:idx val="1"/>
          <c:order val="1"/>
          <c:tx>
            <c:strRef>
              <c:f>Sheet1!$C$1</c:f>
              <c:strCache>
                <c:ptCount val="1"/>
                <c:pt idx="0">
                  <c:v>Series 2</c:v>
                </c:pt>
              </c:strCache>
            </c:strRef>
          </c:tx>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546-1848-A7B7-653662059F82}"/>
            </c:ext>
          </c:extLst>
        </c:ser>
        <c:ser>
          <c:idx val="2"/>
          <c:order val="2"/>
          <c:tx>
            <c:strRef>
              <c:f>Sheet1!$D$1</c:f>
              <c:strCache>
                <c:ptCount val="1"/>
                <c:pt idx="0">
                  <c:v>Series 3</c:v>
                </c:pt>
              </c:strCache>
            </c:strRef>
          </c:tx>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546-1848-A7B7-653662059F82}"/>
            </c:ext>
          </c:extLst>
        </c:ser>
        <c:ser>
          <c:idx val="5"/>
          <c:order val="5"/>
          <c:tx>
            <c:strRef>
              <c:f>Sheet1!$D$1</c:f>
            </c:strRef>
          </c:tx>
          <c:cat>
            <c:multiLvlStrRef>
              <c:f>Sheet1!$A$2:$A$5</c:f>
            </c:multiLvlStrRef>
          </c:cat>
          <c:val>
            <c:numRef>
              <c:f>Sheet1!$D$2:$D$5</c:f>
            </c:numRef>
          </c:val>
          <c:extLst>
            <c:ext xmlns:c16="http://schemas.microsoft.com/office/drawing/2014/chart" uri="{C3380CC4-5D6E-409C-BE32-E72D297353CC}">
              <c16:uniqueId val="{00000003-7546-1848-A7B7-653662059F82}"/>
            </c:ext>
          </c:extLst>
        </c:ser>
        <c:ser>
          <c:idx val="4"/>
          <c:order val="4"/>
          <c:tx>
            <c:strRef>
              <c:f>Sheet1!$C$1</c:f>
            </c:strRef>
          </c:tx>
          <c:cat>
            <c:multiLvlStrRef>
              <c:f>Sheet1!$A$2:$A$5</c:f>
            </c:multiLvlStrRef>
          </c:cat>
          <c:val>
            <c:numRef>
              <c:f>Sheet1!$C$2:$C$5</c:f>
            </c:numRef>
          </c:val>
          <c:extLst>
            <c:ext xmlns:c16="http://schemas.microsoft.com/office/drawing/2014/chart" uri="{C3380CC4-5D6E-409C-BE32-E72D297353CC}">
              <c16:uniqueId val="{00000004-7546-1848-A7B7-653662059F82}"/>
            </c:ext>
          </c:extLst>
        </c:ser>
        <c:ser>
          <c:idx val="3"/>
          <c:order val="3"/>
          <c:tx>
            <c:strRef>
              <c:f>Sheet1!$B$1</c:f>
            </c:strRef>
          </c:tx>
          <c:cat>
            <c:multiLvlStrRef>
              <c:f>Sheet1!$A$2:$A$5</c:f>
            </c:multiLvlStrRef>
          </c:cat>
          <c:val>
            <c:numRef>
              <c:f>Sheet1!$B$2:$B$5</c:f>
            </c:numRef>
          </c:val>
          <c:extLst>
            <c:ext xmlns:c16="http://schemas.microsoft.com/office/drawing/2014/chart" uri="{C3380CC4-5D6E-409C-BE32-E72D297353CC}">
              <c16:uniqueId val="{00000005-7546-1848-A7B7-653662059F82}"/>
            </c:ext>
          </c:extLst>
        </c:ser>
        <c:ser>
          <c:idx val="11"/>
          <c:order val="11"/>
          <c:tx>
            <c:strRef>
              <c:f>Sheet1!$D$1</c:f>
            </c:strRef>
          </c:tx>
          <c:cat>
            <c:multiLvlStrRef>
              <c:f>Sheet1!$A$2:$A$5</c:f>
            </c:multiLvlStrRef>
          </c:cat>
          <c:val>
            <c:numRef>
              <c:f>Sheet1!$D$2:$D$5</c:f>
            </c:numRef>
          </c:val>
          <c:extLst>
            <c:ext xmlns:c16="http://schemas.microsoft.com/office/drawing/2014/chart" uri="{C3380CC4-5D6E-409C-BE32-E72D297353CC}">
              <c16:uniqueId val="{00000006-7546-1848-A7B7-653662059F82}"/>
            </c:ext>
          </c:extLst>
        </c:ser>
        <c:ser>
          <c:idx val="10"/>
          <c:order val="10"/>
          <c:tx>
            <c:strRef>
              <c:f>Sheet1!$C$1</c:f>
            </c:strRef>
          </c:tx>
          <c:cat>
            <c:multiLvlStrRef>
              <c:f>Sheet1!$A$2:$A$5</c:f>
            </c:multiLvlStrRef>
          </c:cat>
          <c:val>
            <c:numRef>
              <c:f>Sheet1!$C$2:$C$5</c:f>
            </c:numRef>
          </c:val>
          <c:extLst>
            <c:ext xmlns:c16="http://schemas.microsoft.com/office/drawing/2014/chart" uri="{C3380CC4-5D6E-409C-BE32-E72D297353CC}">
              <c16:uniqueId val="{00000007-7546-1848-A7B7-653662059F82}"/>
            </c:ext>
          </c:extLst>
        </c:ser>
        <c:ser>
          <c:idx val="9"/>
          <c:order val="9"/>
          <c:tx>
            <c:strRef>
              <c:f>Sheet1!$B$1</c:f>
            </c:strRef>
          </c:tx>
          <c:cat>
            <c:multiLvlStrRef>
              <c:f>Sheet1!$A$2:$A$5</c:f>
            </c:multiLvlStrRef>
          </c:cat>
          <c:val>
            <c:numRef>
              <c:f>Sheet1!$B$2:$B$5</c:f>
            </c:numRef>
          </c:val>
          <c:extLst>
            <c:ext xmlns:c16="http://schemas.microsoft.com/office/drawing/2014/chart" uri="{C3380CC4-5D6E-409C-BE32-E72D297353CC}">
              <c16:uniqueId val="{00000008-7546-1848-A7B7-653662059F82}"/>
            </c:ext>
          </c:extLst>
        </c:ser>
        <c:ser>
          <c:idx val="8"/>
          <c:order val="8"/>
          <c:tx>
            <c:strRef>
              <c:f>Sheet1!$D$1</c:f>
            </c:strRef>
          </c:tx>
          <c:cat>
            <c:multiLvlStrRef>
              <c:f>Sheet1!$A$2:$A$5</c:f>
            </c:multiLvlStrRef>
          </c:cat>
          <c:val>
            <c:numRef>
              <c:f>Sheet1!$D$2:$D$5</c:f>
            </c:numRef>
          </c:val>
          <c:extLst>
            <c:ext xmlns:c16="http://schemas.microsoft.com/office/drawing/2014/chart" uri="{C3380CC4-5D6E-409C-BE32-E72D297353CC}">
              <c16:uniqueId val="{00000009-7546-1848-A7B7-653662059F82}"/>
            </c:ext>
          </c:extLst>
        </c:ser>
        <c:ser>
          <c:idx val="7"/>
          <c:order val="7"/>
          <c:tx>
            <c:strRef>
              <c:f>Sheet1!$C$1</c:f>
            </c:strRef>
          </c:tx>
          <c:cat>
            <c:multiLvlStrRef>
              <c:f>Sheet1!$A$2:$A$5</c:f>
            </c:multiLvlStrRef>
          </c:cat>
          <c:val>
            <c:numRef>
              <c:f>Sheet1!$C$2:$C$5</c:f>
            </c:numRef>
          </c:val>
          <c:extLst>
            <c:ext xmlns:c16="http://schemas.microsoft.com/office/drawing/2014/chart" uri="{C3380CC4-5D6E-409C-BE32-E72D297353CC}">
              <c16:uniqueId val="{0000000A-7546-1848-A7B7-653662059F82}"/>
            </c:ext>
          </c:extLst>
        </c:ser>
        <c:ser>
          <c:idx val="6"/>
          <c:order val="6"/>
          <c:tx>
            <c:strRef>
              <c:f>Sheet1!$B$1</c:f>
            </c:strRef>
          </c:tx>
          <c:cat>
            <c:multiLvlStrRef>
              <c:f>Sheet1!$A$2:$A$5</c:f>
            </c:multiLvlStrRef>
          </c:cat>
          <c:val>
            <c:numRef>
              <c:f>Sheet1!$B$2:$B$5</c:f>
            </c:numRef>
          </c:val>
          <c:extLst>
            <c:ext xmlns:c16="http://schemas.microsoft.com/office/drawing/2014/chart" uri="{C3380CC4-5D6E-409C-BE32-E72D297353CC}">
              <c16:uniqueId val="{0000000B-7546-1848-A7B7-653662059F82}"/>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28B81-A1D7-4514-B1A0-EF98B0EF97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ABCCA0-19C8-46EF-BDE3-3921758199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704761-D3ED-4E8A-AD10-D8367E7052E6}"/>
              </a:ext>
            </a:extLst>
          </p:cNvPr>
          <p:cNvSpPr>
            <a:spLocks noGrp="1"/>
          </p:cNvSpPr>
          <p:nvPr>
            <p:ph type="dt" sz="half" idx="10"/>
          </p:nvPr>
        </p:nvSpPr>
        <p:spPr/>
        <p:txBody>
          <a:bodyPr/>
          <a:lstStyle/>
          <a:p>
            <a:fld id="{8C2CD21D-C01F-4CF1-A7A6-995E740E8C2A}" type="datetimeFigureOut">
              <a:rPr lang="en-US" smtClean="0"/>
              <a:pPr/>
              <a:t>5/31/2019</a:t>
            </a:fld>
            <a:endParaRPr lang="en-US"/>
          </a:p>
        </p:txBody>
      </p:sp>
      <p:sp>
        <p:nvSpPr>
          <p:cNvPr id="5" name="Footer Placeholder 4">
            <a:extLst>
              <a:ext uri="{FF2B5EF4-FFF2-40B4-BE49-F238E27FC236}">
                <a16:creationId xmlns:a16="http://schemas.microsoft.com/office/drawing/2014/main" id="{5B4B76DE-44AA-47C4-B57E-2B9EC66F9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5C4CA9-B460-4951-905D-84C0FF7DF92F}"/>
              </a:ext>
            </a:extLst>
          </p:cNvPr>
          <p:cNvSpPr>
            <a:spLocks noGrp="1"/>
          </p:cNvSpPr>
          <p:nvPr>
            <p:ph type="sldNum" sz="quarter" idx="12"/>
          </p:nvPr>
        </p:nvSpPr>
        <p:spPr/>
        <p:txBody>
          <a:bodyPr/>
          <a:lstStyle/>
          <a:p>
            <a:fld id="{4166620B-2A5A-49E3-AE98-7D9D983F266C}" type="slidenum">
              <a:rPr lang="en-US" smtClean="0"/>
              <a:pPr/>
              <a:t>‹#›</a:t>
            </a:fld>
            <a:endParaRPr lang="en-US"/>
          </a:p>
        </p:txBody>
      </p:sp>
    </p:spTree>
    <p:extLst>
      <p:ext uri="{BB962C8B-B14F-4D97-AF65-F5344CB8AC3E}">
        <p14:creationId xmlns:p14="http://schemas.microsoft.com/office/powerpoint/2010/main" val="160550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1B120-1E84-4A59-B6A3-05FFA70F88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DF9C38-77A6-4459-81B7-C211421B429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54B4E2-65A3-45D2-99C9-4AD91A583AA4}"/>
              </a:ext>
            </a:extLst>
          </p:cNvPr>
          <p:cNvSpPr>
            <a:spLocks noGrp="1"/>
          </p:cNvSpPr>
          <p:nvPr>
            <p:ph type="dt" sz="half" idx="10"/>
          </p:nvPr>
        </p:nvSpPr>
        <p:spPr/>
        <p:txBody>
          <a:bodyPr/>
          <a:lstStyle/>
          <a:p>
            <a:fld id="{8C2CD21D-C01F-4CF1-A7A6-995E740E8C2A}" type="datetimeFigureOut">
              <a:rPr lang="en-US" smtClean="0"/>
              <a:pPr/>
              <a:t>5/31/2019</a:t>
            </a:fld>
            <a:endParaRPr lang="en-US"/>
          </a:p>
        </p:txBody>
      </p:sp>
      <p:sp>
        <p:nvSpPr>
          <p:cNvPr id="5" name="Footer Placeholder 4">
            <a:extLst>
              <a:ext uri="{FF2B5EF4-FFF2-40B4-BE49-F238E27FC236}">
                <a16:creationId xmlns:a16="http://schemas.microsoft.com/office/drawing/2014/main" id="{A16DE3AA-BFF7-47AD-A73D-DCF68DA5C0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A3CDA6-8B15-4D48-BD23-85BB5E3AEDEA}"/>
              </a:ext>
            </a:extLst>
          </p:cNvPr>
          <p:cNvSpPr>
            <a:spLocks noGrp="1"/>
          </p:cNvSpPr>
          <p:nvPr>
            <p:ph type="sldNum" sz="quarter" idx="12"/>
          </p:nvPr>
        </p:nvSpPr>
        <p:spPr/>
        <p:txBody>
          <a:bodyPr/>
          <a:lstStyle/>
          <a:p>
            <a:fld id="{4166620B-2A5A-49E3-AE98-7D9D983F266C}" type="slidenum">
              <a:rPr lang="en-US" smtClean="0"/>
              <a:pPr/>
              <a:t>‹#›</a:t>
            </a:fld>
            <a:endParaRPr lang="en-US"/>
          </a:p>
        </p:txBody>
      </p:sp>
    </p:spTree>
    <p:extLst>
      <p:ext uri="{BB962C8B-B14F-4D97-AF65-F5344CB8AC3E}">
        <p14:creationId xmlns:p14="http://schemas.microsoft.com/office/powerpoint/2010/main" val="1365887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B66F9A-8CBE-4D91-B9A7-1F4A218824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E6B1EE-5766-43E8-A1DD-B3AE29FD62B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E11EBF-A11B-468C-B0E2-48E23E5867D5}"/>
              </a:ext>
            </a:extLst>
          </p:cNvPr>
          <p:cNvSpPr>
            <a:spLocks noGrp="1"/>
          </p:cNvSpPr>
          <p:nvPr>
            <p:ph type="dt" sz="half" idx="10"/>
          </p:nvPr>
        </p:nvSpPr>
        <p:spPr/>
        <p:txBody>
          <a:bodyPr/>
          <a:lstStyle/>
          <a:p>
            <a:fld id="{8C2CD21D-C01F-4CF1-A7A6-995E740E8C2A}" type="datetimeFigureOut">
              <a:rPr lang="en-US" smtClean="0"/>
              <a:pPr/>
              <a:t>5/31/2019</a:t>
            </a:fld>
            <a:endParaRPr lang="en-US"/>
          </a:p>
        </p:txBody>
      </p:sp>
      <p:sp>
        <p:nvSpPr>
          <p:cNvPr id="5" name="Footer Placeholder 4">
            <a:extLst>
              <a:ext uri="{FF2B5EF4-FFF2-40B4-BE49-F238E27FC236}">
                <a16:creationId xmlns:a16="http://schemas.microsoft.com/office/drawing/2014/main" id="{6BFE0858-9507-4633-A8B8-4F3A3A2CF9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4F1441-A4FA-4F84-8857-76295D102C70}"/>
              </a:ext>
            </a:extLst>
          </p:cNvPr>
          <p:cNvSpPr>
            <a:spLocks noGrp="1"/>
          </p:cNvSpPr>
          <p:nvPr>
            <p:ph type="sldNum" sz="quarter" idx="12"/>
          </p:nvPr>
        </p:nvSpPr>
        <p:spPr/>
        <p:txBody>
          <a:bodyPr/>
          <a:lstStyle/>
          <a:p>
            <a:fld id="{4166620B-2A5A-49E3-AE98-7D9D983F266C}" type="slidenum">
              <a:rPr lang="en-US" smtClean="0"/>
              <a:pPr/>
              <a:t>‹#›</a:t>
            </a:fld>
            <a:endParaRPr lang="en-US"/>
          </a:p>
        </p:txBody>
      </p:sp>
    </p:spTree>
    <p:extLst>
      <p:ext uri="{BB962C8B-B14F-4D97-AF65-F5344CB8AC3E}">
        <p14:creationId xmlns:p14="http://schemas.microsoft.com/office/powerpoint/2010/main" val="2343666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E251A-E133-4B8B-8FA9-A4C8812137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68D002-D268-442F-AEFC-ABF8AFE1F0A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F28B7A-5E78-433A-8A4D-712CF21D02A9}"/>
              </a:ext>
            </a:extLst>
          </p:cNvPr>
          <p:cNvSpPr>
            <a:spLocks noGrp="1"/>
          </p:cNvSpPr>
          <p:nvPr>
            <p:ph type="dt" sz="half" idx="10"/>
          </p:nvPr>
        </p:nvSpPr>
        <p:spPr/>
        <p:txBody>
          <a:bodyPr/>
          <a:lstStyle/>
          <a:p>
            <a:fld id="{8C2CD21D-C01F-4CF1-A7A6-995E740E8C2A}" type="datetimeFigureOut">
              <a:rPr lang="en-US" smtClean="0"/>
              <a:pPr/>
              <a:t>5/31/2019</a:t>
            </a:fld>
            <a:endParaRPr lang="en-US"/>
          </a:p>
        </p:txBody>
      </p:sp>
      <p:sp>
        <p:nvSpPr>
          <p:cNvPr id="5" name="Footer Placeholder 4">
            <a:extLst>
              <a:ext uri="{FF2B5EF4-FFF2-40B4-BE49-F238E27FC236}">
                <a16:creationId xmlns:a16="http://schemas.microsoft.com/office/drawing/2014/main" id="{9B22E5B0-81BC-451D-AC36-5DFAF4D36E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5149FB-412D-4EA3-9760-B37536F3E2FC}"/>
              </a:ext>
            </a:extLst>
          </p:cNvPr>
          <p:cNvSpPr>
            <a:spLocks noGrp="1"/>
          </p:cNvSpPr>
          <p:nvPr>
            <p:ph type="sldNum" sz="quarter" idx="12"/>
          </p:nvPr>
        </p:nvSpPr>
        <p:spPr/>
        <p:txBody>
          <a:bodyPr/>
          <a:lstStyle/>
          <a:p>
            <a:fld id="{4166620B-2A5A-49E3-AE98-7D9D983F266C}" type="slidenum">
              <a:rPr lang="en-US" smtClean="0"/>
              <a:pPr/>
              <a:t>‹#›</a:t>
            </a:fld>
            <a:endParaRPr lang="en-US"/>
          </a:p>
        </p:txBody>
      </p:sp>
    </p:spTree>
    <p:extLst>
      <p:ext uri="{BB962C8B-B14F-4D97-AF65-F5344CB8AC3E}">
        <p14:creationId xmlns:p14="http://schemas.microsoft.com/office/powerpoint/2010/main" val="3735788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39A3F-81B0-486C-B99B-22BF04B7FB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45A318-5499-43C1-B1A0-CA3D4AAE5C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9C5B203-06D8-4588-9A7E-7FA74A95050F}"/>
              </a:ext>
            </a:extLst>
          </p:cNvPr>
          <p:cNvSpPr>
            <a:spLocks noGrp="1"/>
          </p:cNvSpPr>
          <p:nvPr>
            <p:ph type="dt" sz="half" idx="10"/>
          </p:nvPr>
        </p:nvSpPr>
        <p:spPr/>
        <p:txBody>
          <a:bodyPr/>
          <a:lstStyle/>
          <a:p>
            <a:fld id="{8C2CD21D-C01F-4CF1-A7A6-995E740E8C2A}" type="datetimeFigureOut">
              <a:rPr lang="en-US" smtClean="0"/>
              <a:pPr/>
              <a:t>5/31/2019</a:t>
            </a:fld>
            <a:endParaRPr lang="en-US"/>
          </a:p>
        </p:txBody>
      </p:sp>
      <p:sp>
        <p:nvSpPr>
          <p:cNvPr id="5" name="Footer Placeholder 4">
            <a:extLst>
              <a:ext uri="{FF2B5EF4-FFF2-40B4-BE49-F238E27FC236}">
                <a16:creationId xmlns:a16="http://schemas.microsoft.com/office/drawing/2014/main" id="{34B6E6E0-9245-48EF-872B-9E7DE69649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C54A7-F1D7-4E7F-8AA1-0B360D956827}"/>
              </a:ext>
            </a:extLst>
          </p:cNvPr>
          <p:cNvSpPr>
            <a:spLocks noGrp="1"/>
          </p:cNvSpPr>
          <p:nvPr>
            <p:ph type="sldNum" sz="quarter" idx="12"/>
          </p:nvPr>
        </p:nvSpPr>
        <p:spPr/>
        <p:txBody>
          <a:bodyPr/>
          <a:lstStyle/>
          <a:p>
            <a:fld id="{4166620B-2A5A-49E3-AE98-7D9D983F266C}" type="slidenum">
              <a:rPr lang="en-US" smtClean="0"/>
              <a:pPr/>
              <a:t>‹#›</a:t>
            </a:fld>
            <a:endParaRPr lang="en-US"/>
          </a:p>
        </p:txBody>
      </p:sp>
    </p:spTree>
    <p:extLst>
      <p:ext uri="{BB962C8B-B14F-4D97-AF65-F5344CB8AC3E}">
        <p14:creationId xmlns:p14="http://schemas.microsoft.com/office/powerpoint/2010/main" val="1000336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8F76C-7689-4DCC-8CE6-08BD7FC91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407E49-807F-4DA1-935A-0B57211ADA0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32B74C-A683-4E69-856A-4DD8512707F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B498CC-F49A-49DE-A5DC-ED4877C76197}"/>
              </a:ext>
            </a:extLst>
          </p:cNvPr>
          <p:cNvSpPr>
            <a:spLocks noGrp="1"/>
          </p:cNvSpPr>
          <p:nvPr>
            <p:ph type="dt" sz="half" idx="10"/>
          </p:nvPr>
        </p:nvSpPr>
        <p:spPr/>
        <p:txBody>
          <a:bodyPr/>
          <a:lstStyle/>
          <a:p>
            <a:fld id="{8C2CD21D-C01F-4CF1-A7A6-995E740E8C2A}" type="datetimeFigureOut">
              <a:rPr lang="en-US" smtClean="0"/>
              <a:pPr/>
              <a:t>5/31/2019</a:t>
            </a:fld>
            <a:endParaRPr lang="en-US"/>
          </a:p>
        </p:txBody>
      </p:sp>
      <p:sp>
        <p:nvSpPr>
          <p:cNvPr id="6" name="Footer Placeholder 5">
            <a:extLst>
              <a:ext uri="{FF2B5EF4-FFF2-40B4-BE49-F238E27FC236}">
                <a16:creationId xmlns:a16="http://schemas.microsoft.com/office/drawing/2014/main" id="{10276369-5BEA-4411-A7B2-16E6E79F47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672F3C-A54B-443B-9385-AEA682909EF3}"/>
              </a:ext>
            </a:extLst>
          </p:cNvPr>
          <p:cNvSpPr>
            <a:spLocks noGrp="1"/>
          </p:cNvSpPr>
          <p:nvPr>
            <p:ph type="sldNum" sz="quarter" idx="12"/>
          </p:nvPr>
        </p:nvSpPr>
        <p:spPr/>
        <p:txBody>
          <a:bodyPr/>
          <a:lstStyle/>
          <a:p>
            <a:fld id="{4166620B-2A5A-49E3-AE98-7D9D983F266C}" type="slidenum">
              <a:rPr lang="en-US" smtClean="0"/>
              <a:pPr/>
              <a:t>‹#›</a:t>
            </a:fld>
            <a:endParaRPr lang="en-US"/>
          </a:p>
        </p:txBody>
      </p:sp>
    </p:spTree>
    <p:extLst>
      <p:ext uri="{BB962C8B-B14F-4D97-AF65-F5344CB8AC3E}">
        <p14:creationId xmlns:p14="http://schemas.microsoft.com/office/powerpoint/2010/main" val="2824690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0BCCA-46F6-4B37-AD00-084ECC84F2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D6BA82-1F08-4FED-AAA4-6578415FA3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C7D5FDA-3252-4009-81F7-B29BBAF0FB9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6D0051-873B-4AEE-8C8F-B19C83FF36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845D8F9-1FD6-4A40-BD57-B7E571023DB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94BA32-A623-49CE-BF3F-1444BF5E552C}"/>
              </a:ext>
            </a:extLst>
          </p:cNvPr>
          <p:cNvSpPr>
            <a:spLocks noGrp="1"/>
          </p:cNvSpPr>
          <p:nvPr>
            <p:ph type="dt" sz="half" idx="10"/>
          </p:nvPr>
        </p:nvSpPr>
        <p:spPr/>
        <p:txBody>
          <a:bodyPr/>
          <a:lstStyle/>
          <a:p>
            <a:fld id="{8C2CD21D-C01F-4CF1-A7A6-995E740E8C2A}" type="datetimeFigureOut">
              <a:rPr lang="en-US" smtClean="0"/>
              <a:pPr/>
              <a:t>5/31/2019</a:t>
            </a:fld>
            <a:endParaRPr lang="en-US"/>
          </a:p>
        </p:txBody>
      </p:sp>
      <p:sp>
        <p:nvSpPr>
          <p:cNvPr id="8" name="Footer Placeholder 7">
            <a:extLst>
              <a:ext uri="{FF2B5EF4-FFF2-40B4-BE49-F238E27FC236}">
                <a16:creationId xmlns:a16="http://schemas.microsoft.com/office/drawing/2014/main" id="{5578F7CD-30EC-471D-8101-D08266845B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02F32E-D119-4211-8E67-36DB285988A0}"/>
              </a:ext>
            </a:extLst>
          </p:cNvPr>
          <p:cNvSpPr>
            <a:spLocks noGrp="1"/>
          </p:cNvSpPr>
          <p:nvPr>
            <p:ph type="sldNum" sz="quarter" idx="12"/>
          </p:nvPr>
        </p:nvSpPr>
        <p:spPr/>
        <p:txBody>
          <a:bodyPr/>
          <a:lstStyle/>
          <a:p>
            <a:fld id="{4166620B-2A5A-49E3-AE98-7D9D983F266C}" type="slidenum">
              <a:rPr lang="en-US" smtClean="0"/>
              <a:pPr/>
              <a:t>‹#›</a:t>
            </a:fld>
            <a:endParaRPr lang="en-US"/>
          </a:p>
        </p:txBody>
      </p:sp>
    </p:spTree>
    <p:extLst>
      <p:ext uri="{BB962C8B-B14F-4D97-AF65-F5344CB8AC3E}">
        <p14:creationId xmlns:p14="http://schemas.microsoft.com/office/powerpoint/2010/main" val="1601932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0B2BA-2339-4A9B-A438-FCD0AD8389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C971CD-2F53-4F6D-A14B-A5D3A28542B7}"/>
              </a:ext>
            </a:extLst>
          </p:cNvPr>
          <p:cNvSpPr>
            <a:spLocks noGrp="1"/>
          </p:cNvSpPr>
          <p:nvPr>
            <p:ph type="dt" sz="half" idx="10"/>
          </p:nvPr>
        </p:nvSpPr>
        <p:spPr/>
        <p:txBody>
          <a:bodyPr/>
          <a:lstStyle/>
          <a:p>
            <a:fld id="{8C2CD21D-C01F-4CF1-A7A6-995E740E8C2A}" type="datetimeFigureOut">
              <a:rPr lang="en-US" smtClean="0"/>
              <a:pPr/>
              <a:t>5/31/2019</a:t>
            </a:fld>
            <a:endParaRPr lang="en-US"/>
          </a:p>
        </p:txBody>
      </p:sp>
      <p:sp>
        <p:nvSpPr>
          <p:cNvPr id="4" name="Footer Placeholder 3">
            <a:extLst>
              <a:ext uri="{FF2B5EF4-FFF2-40B4-BE49-F238E27FC236}">
                <a16:creationId xmlns:a16="http://schemas.microsoft.com/office/drawing/2014/main" id="{6863917E-A606-47FE-9382-767C42D185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912E89-A8AA-4A37-A637-2559BA6D859B}"/>
              </a:ext>
            </a:extLst>
          </p:cNvPr>
          <p:cNvSpPr>
            <a:spLocks noGrp="1"/>
          </p:cNvSpPr>
          <p:nvPr>
            <p:ph type="sldNum" sz="quarter" idx="12"/>
          </p:nvPr>
        </p:nvSpPr>
        <p:spPr/>
        <p:txBody>
          <a:bodyPr/>
          <a:lstStyle/>
          <a:p>
            <a:fld id="{4166620B-2A5A-49E3-AE98-7D9D983F266C}" type="slidenum">
              <a:rPr lang="en-US" smtClean="0"/>
              <a:pPr/>
              <a:t>‹#›</a:t>
            </a:fld>
            <a:endParaRPr lang="en-US"/>
          </a:p>
        </p:txBody>
      </p:sp>
    </p:spTree>
    <p:extLst>
      <p:ext uri="{BB962C8B-B14F-4D97-AF65-F5344CB8AC3E}">
        <p14:creationId xmlns:p14="http://schemas.microsoft.com/office/powerpoint/2010/main" val="593558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486519-F5B4-4F8E-BD18-9C7E59264FE1}"/>
              </a:ext>
            </a:extLst>
          </p:cNvPr>
          <p:cNvSpPr>
            <a:spLocks noGrp="1"/>
          </p:cNvSpPr>
          <p:nvPr>
            <p:ph type="dt" sz="half" idx="10"/>
          </p:nvPr>
        </p:nvSpPr>
        <p:spPr/>
        <p:txBody>
          <a:bodyPr/>
          <a:lstStyle/>
          <a:p>
            <a:fld id="{8C2CD21D-C01F-4CF1-A7A6-995E740E8C2A}" type="datetimeFigureOut">
              <a:rPr lang="en-US" smtClean="0"/>
              <a:pPr/>
              <a:t>5/31/2019</a:t>
            </a:fld>
            <a:endParaRPr lang="en-US"/>
          </a:p>
        </p:txBody>
      </p:sp>
      <p:sp>
        <p:nvSpPr>
          <p:cNvPr id="3" name="Footer Placeholder 2">
            <a:extLst>
              <a:ext uri="{FF2B5EF4-FFF2-40B4-BE49-F238E27FC236}">
                <a16:creationId xmlns:a16="http://schemas.microsoft.com/office/drawing/2014/main" id="{7E6A0A6F-E6AD-4320-B3F6-01FCAA95B1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C42AA8-B880-471B-9D8B-9DFEA00B20C0}"/>
              </a:ext>
            </a:extLst>
          </p:cNvPr>
          <p:cNvSpPr>
            <a:spLocks noGrp="1"/>
          </p:cNvSpPr>
          <p:nvPr>
            <p:ph type="sldNum" sz="quarter" idx="12"/>
          </p:nvPr>
        </p:nvSpPr>
        <p:spPr/>
        <p:txBody>
          <a:bodyPr/>
          <a:lstStyle/>
          <a:p>
            <a:fld id="{4166620B-2A5A-49E3-AE98-7D9D983F266C}" type="slidenum">
              <a:rPr lang="en-US" smtClean="0"/>
              <a:pPr/>
              <a:t>‹#›</a:t>
            </a:fld>
            <a:endParaRPr lang="en-US"/>
          </a:p>
        </p:txBody>
      </p:sp>
    </p:spTree>
    <p:extLst>
      <p:ext uri="{BB962C8B-B14F-4D97-AF65-F5344CB8AC3E}">
        <p14:creationId xmlns:p14="http://schemas.microsoft.com/office/powerpoint/2010/main" val="2801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30BC4-9D12-43F0-99AB-A257517080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FF01FE-5C61-422D-886F-A2FF23CF73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1D13D2-42A3-4769-A94C-1E496DE8A0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B9BE4E4-6301-44DF-8F60-2059825A08DA}"/>
              </a:ext>
            </a:extLst>
          </p:cNvPr>
          <p:cNvSpPr>
            <a:spLocks noGrp="1"/>
          </p:cNvSpPr>
          <p:nvPr>
            <p:ph type="dt" sz="half" idx="10"/>
          </p:nvPr>
        </p:nvSpPr>
        <p:spPr/>
        <p:txBody>
          <a:bodyPr/>
          <a:lstStyle/>
          <a:p>
            <a:fld id="{8C2CD21D-C01F-4CF1-A7A6-995E740E8C2A}" type="datetimeFigureOut">
              <a:rPr lang="en-US" smtClean="0"/>
              <a:pPr/>
              <a:t>5/31/2019</a:t>
            </a:fld>
            <a:endParaRPr lang="en-US"/>
          </a:p>
        </p:txBody>
      </p:sp>
      <p:sp>
        <p:nvSpPr>
          <p:cNvPr id="6" name="Footer Placeholder 5">
            <a:extLst>
              <a:ext uri="{FF2B5EF4-FFF2-40B4-BE49-F238E27FC236}">
                <a16:creationId xmlns:a16="http://schemas.microsoft.com/office/drawing/2014/main" id="{C36DC422-BA39-4172-AD72-85F7896C33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91B82E-3B60-49E4-A49E-2D4831CA5829}"/>
              </a:ext>
            </a:extLst>
          </p:cNvPr>
          <p:cNvSpPr>
            <a:spLocks noGrp="1"/>
          </p:cNvSpPr>
          <p:nvPr>
            <p:ph type="sldNum" sz="quarter" idx="12"/>
          </p:nvPr>
        </p:nvSpPr>
        <p:spPr/>
        <p:txBody>
          <a:bodyPr/>
          <a:lstStyle/>
          <a:p>
            <a:fld id="{4166620B-2A5A-49E3-AE98-7D9D983F266C}" type="slidenum">
              <a:rPr lang="en-US" smtClean="0"/>
              <a:pPr/>
              <a:t>‹#›</a:t>
            </a:fld>
            <a:endParaRPr lang="en-US"/>
          </a:p>
        </p:txBody>
      </p:sp>
    </p:spTree>
    <p:extLst>
      <p:ext uri="{BB962C8B-B14F-4D97-AF65-F5344CB8AC3E}">
        <p14:creationId xmlns:p14="http://schemas.microsoft.com/office/powerpoint/2010/main" val="2386750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8828E-54A9-4D5C-9283-892EEE0AA3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016190-0D5C-4507-A602-4EB1ECE6FA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594CAA-E0EE-4D3A-BE98-9DB6D27E4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B7A052C-7DF1-4587-8E29-49F05503BDDB}"/>
              </a:ext>
            </a:extLst>
          </p:cNvPr>
          <p:cNvSpPr>
            <a:spLocks noGrp="1"/>
          </p:cNvSpPr>
          <p:nvPr>
            <p:ph type="dt" sz="half" idx="10"/>
          </p:nvPr>
        </p:nvSpPr>
        <p:spPr/>
        <p:txBody>
          <a:bodyPr/>
          <a:lstStyle/>
          <a:p>
            <a:fld id="{8C2CD21D-C01F-4CF1-A7A6-995E740E8C2A}" type="datetimeFigureOut">
              <a:rPr lang="en-US" smtClean="0"/>
              <a:pPr/>
              <a:t>5/31/2019</a:t>
            </a:fld>
            <a:endParaRPr lang="en-US"/>
          </a:p>
        </p:txBody>
      </p:sp>
      <p:sp>
        <p:nvSpPr>
          <p:cNvPr id="6" name="Footer Placeholder 5">
            <a:extLst>
              <a:ext uri="{FF2B5EF4-FFF2-40B4-BE49-F238E27FC236}">
                <a16:creationId xmlns:a16="http://schemas.microsoft.com/office/drawing/2014/main" id="{31ADADCA-8BEC-496F-8463-EDA8F84715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F00228-6B1F-48A9-8D21-64A8E084BD0B}"/>
              </a:ext>
            </a:extLst>
          </p:cNvPr>
          <p:cNvSpPr>
            <a:spLocks noGrp="1"/>
          </p:cNvSpPr>
          <p:nvPr>
            <p:ph type="sldNum" sz="quarter" idx="12"/>
          </p:nvPr>
        </p:nvSpPr>
        <p:spPr/>
        <p:txBody>
          <a:bodyPr/>
          <a:lstStyle/>
          <a:p>
            <a:fld id="{4166620B-2A5A-49E3-AE98-7D9D983F266C}" type="slidenum">
              <a:rPr lang="en-US" smtClean="0"/>
              <a:pPr/>
              <a:t>‹#›</a:t>
            </a:fld>
            <a:endParaRPr lang="en-US"/>
          </a:p>
        </p:txBody>
      </p:sp>
    </p:spTree>
    <p:extLst>
      <p:ext uri="{BB962C8B-B14F-4D97-AF65-F5344CB8AC3E}">
        <p14:creationId xmlns:p14="http://schemas.microsoft.com/office/powerpoint/2010/main" val="830443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B2F291-8C30-468F-AAAC-1A9FFCA21B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C27940-D791-4ACE-A89B-468F566F91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18EEB-29F8-425F-8875-C8BBCD5DED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2CD21D-C01F-4CF1-A7A6-995E740E8C2A}" type="datetimeFigureOut">
              <a:rPr lang="en-US" smtClean="0"/>
              <a:pPr/>
              <a:t>5/31/2019</a:t>
            </a:fld>
            <a:endParaRPr lang="en-US"/>
          </a:p>
        </p:txBody>
      </p:sp>
      <p:sp>
        <p:nvSpPr>
          <p:cNvPr id="5" name="Footer Placeholder 4">
            <a:extLst>
              <a:ext uri="{FF2B5EF4-FFF2-40B4-BE49-F238E27FC236}">
                <a16:creationId xmlns:a16="http://schemas.microsoft.com/office/drawing/2014/main" id="{EE5B3D72-DE9C-4F8A-A1FA-637F0B5E76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400783-AB17-48F2-AD64-4B3F57D49A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66620B-2A5A-49E3-AE98-7D9D983F266C}" type="slidenum">
              <a:rPr lang="en-US" smtClean="0"/>
              <a:pPr/>
              <a:t>‹#›</a:t>
            </a:fld>
            <a:endParaRPr lang="en-US"/>
          </a:p>
        </p:txBody>
      </p:sp>
    </p:spTree>
    <p:extLst>
      <p:ext uri="{BB962C8B-B14F-4D97-AF65-F5344CB8AC3E}">
        <p14:creationId xmlns:p14="http://schemas.microsoft.com/office/powerpoint/2010/main" val="3639956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onlinefioritrainings.com/"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onlinefioritrainings.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sapui5.hana.ondemand.com/"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experience.sap.com/fiori-design/" TargetMode="External"/><Relationship Id="rId2" Type="http://schemas.openxmlformats.org/officeDocument/2006/relationships/hyperlink" Target="http://design.sap.com/fiori-ux.html" TargetMode="External"/><Relationship Id="rId1" Type="http://schemas.openxmlformats.org/officeDocument/2006/relationships/slideLayout" Target="../slideLayouts/slideLayout2.xml"/><Relationship Id="rId4" Type="http://schemas.openxmlformats.org/officeDocument/2006/relationships/hyperlink" Target="http://sapfioritrial.com/"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sites.google.com/site/sapfioribatch717/"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tools.hana.ondemand.com/" TargetMode="External"/><Relationship Id="rId2" Type="http://schemas.openxmlformats.org/officeDocument/2006/relationships/hyperlink" Target="http://www.oracle.com/technetwork/java/javase/downloads/jdk8-downloads-2133151.html"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https://www.youtube.com/watch?v=yrk4BjXSdy8&amp;feature=youtu.be&amp;list=PLcxqFaocb9WLtnq-rpXbRy5hnKECxr95G"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s://www.sap.com/india/developer/tutorials/gateway-demo-signup.html" TargetMode="External"/><Relationship Id="rId2" Type="http://schemas.openxmlformats.org/officeDocument/2006/relationships/hyperlink" Target="https://blogs.sap.com/2017/06/16/netweaver-gateway-demo-es5-now-in-beta/" TargetMode="External"/><Relationship Id="rId1" Type="http://schemas.openxmlformats.org/officeDocument/2006/relationships/slideLayout" Target="../slideLayouts/slideLayout2.xml"/><Relationship Id="rId6" Type="http://schemas.openxmlformats.org/officeDocument/2006/relationships/hyperlink" Target="http://hxehost:8090/demo/DemoProject/services/onView.xsodata/MyView?$format=json&amp;$select=COMPANY_NAME,GROSS_AMOUNT" TargetMode="External"/><Relationship Id="rId5" Type="http://schemas.openxmlformats.org/officeDocument/2006/relationships/hyperlink" Target="https://sapes5.sapdevcenter.com/sap/opu/odata/IWBEP/GWSAMPLE_BASIC/" TargetMode="External"/><Relationship Id="rId4" Type="http://schemas.openxmlformats.org/officeDocument/2006/relationships/hyperlink" Target="https://sapes5.sapdevcenter.com/sap/bc/gui/sap/its/webgui?sap-client=002&amp;sap-language=E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https://sapes5.sapdevcenter.com/sap/opu/odata/IWBEP/GWSAMPLE_BASIC/"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8" Type="http://schemas.openxmlformats.org/officeDocument/2006/relationships/hyperlink" Target="https://sapes5.sapdevcenter.com/sap/opu/odata/IWBEP/GWSAMPLE_BASIC/ProductSet?$select=ProductID,Name,Price&amp;$top=1&amp;$format=json" TargetMode="External"/><Relationship Id="rId3" Type="http://schemas.openxmlformats.org/officeDocument/2006/relationships/hyperlink" Target="https://sapes5.sapdevcenter.com/sap/opu/odata/IWBEP/GWSAMPLE_BASIC/$metadata" TargetMode="External"/><Relationship Id="rId7" Type="http://schemas.openxmlformats.org/officeDocument/2006/relationships/hyperlink" Target="https://sapes5.sapdevcenter.com/sap/opu/odata/IWBEP/GWSAMPLE_BASIC/ProductSet?$format=json&amp;$skip=4&amp;$top=2" TargetMode="External"/><Relationship Id="rId2" Type="http://schemas.openxmlformats.org/officeDocument/2006/relationships/hyperlink" Target="https://sapes5.sapdevcenter.com/sap/opu/odata/IWBEP/GWSAMPLE_BASIC/" TargetMode="External"/><Relationship Id="rId1" Type="http://schemas.openxmlformats.org/officeDocument/2006/relationships/slideLayout" Target="../slideLayouts/slideLayout2.xml"/><Relationship Id="rId6" Type="http://schemas.openxmlformats.org/officeDocument/2006/relationships/hyperlink" Target="https://sapes5.sapdevcenter.com/sap/opu/odata/IWBEP/GWSAMPLE_BASIC/ProductSet?$format=json&amp;$top=2" TargetMode="External"/><Relationship Id="rId5" Type="http://schemas.openxmlformats.org/officeDocument/2006/relationships/hyperlink" Target="https://sapes5.sapdevcenter.com/sap/opu/odata/IWBEP/GWSAMPLE_BASIC/BusinessPartnerSet/$count" TargetMode="External"/><Relationship Id="rId4" Type="http://schemas.openxmlformats.org/officeDocument/2006/relationships/hyperlink" Target="https://sapes5.sapdevcenter.com/sap/opu/odata/IWBEP/GWSAMPLE_BASIC/ProductSet" TargetMode="External"/></Relationships>
</file>

<file path=ppt/slides/_rels/slide93.xml.rels><?xml version="1.0" encoding="UTF-8" standalone="yes"?>
<Relationships xmlns="http://schemas.openxmlformats.org/package/2006/relationships"><Relationship Id="rId3" Type="http://schemas.openxmlformats.org/officeDocument/2006/relationships/hyperlink" Target="https://sapes5.sapdevcenter.com/sap/opu/odata/IWBEP/GWSAMPLE_BASIC/ProductSet?$format=json&amp;$filter=Category%20eq%20'Projectors'" TargetMode="External"/><Relationship Id="rId7" Type="http://schemas.openxmlformats.org/officeDocument/2006/relationships/hyperlink" Target="https://sapes5.sapdevcenter.com/sap/opu/odata/IWBEP/GWSAMPLE_BASIC/SalesOrderSet('0500000002')?$format=json&amp;$expand=ToLineItems" TargetMode="External"/><Relationship Id="rId2" Type="http://schemas.openxmlformats.org/officeDocument/2006/relationships/hyperlink" Target="https://sapes5.sapdevcenter.com/sap/opu/odata/IWBEP/GWSAMPLE_BASIC/ProductSet('HT-1010')?$format=json" TargetMode="External"/><Relationship Id="rId1" Type="http://schemas.openxmlformats.org/officeDocument/2006/relationships/slideLayout" Target="../slideLayouts/slideLayout2.xml"/><Relationship Id="rId6" Type="http://schemas.openxmlformats.org/officeDocument/2006/relationships/hyperlink" Target="https://sapes5.sapdevcenter.com/sap/opu/odata/IWBEP/GWSAMPLE_BASIC/SalesOrderSet('0500000002')/ToLineItems?$format=json" TargetMode="External"/><Relationship Id="rId5" Type="http://schemas.openxmlformats.org/officeDocument/2006/relationships/hyperlink" Target="http://services.odata.org/V3/(S(4htcwchwu3wzeolz004ehxym))/OData/OData.svc/Products?$format=json&amp;$filter=substringof('Cola',Name)%20eq%20true" TargetMode="External"/><Relationship Id="rId4" Type="http://schemas.openxmlformats.org/officeDocument/2006/relationships/hyperlink" Target="https://sapes5.sapdevcenter.com/sap/opu/odata/IWBEP/GWSAMPLE_BASIC/ProductSet?$format=json&amp;$filter=substringof('lenovo','Name')%20eq%20true"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15000" b="-15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A7220E-920D-4657-A756-DCA37BEA8B30}"/>
              </a:ext>
            </a:extLst>
          </p:cNvPr>
          <p:cNvSpPr/>
          <p:nvPr/>
        </p:nvSpPr>
        <p:spPr>
          <a:xfrm>
            <a:off x="0" y="0"/>
            <a:ext cx="12192000" cy="2616200"/>
          </a:xfrm>
          <a:prstGeom prst="rect">
            <a:avLst/>
          </a:prstGeom>
          <a:gradFill>
            <a:gsLst>
              <a:gs pos="0">
                <a:srgbClr val="FFC000">
                  <a:alpha val="0"/>
                </a:srgbClr>
              </a:gs>
              <a:gs pos="96000">
                <a:schemeClr val="accent1">
                  <a:lumMod val="45000"/>
                  <a:lumOff val="55000"/>
                </a:schemeClr>
              </a:gs>
              <a:gs pos="92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FFF00"/>
              </a:solidFill>
              <a:latin typeface="Arial Rounded MT Bold" panose="020F0704030504030204" pitchFamily="34" charset="0"/>
            </a:endParaRPr>
          </a:p>
          <a:p>
            <a:pPr algn="ctr"/>
            <a:r>
              <a:rPr lang="en-US" sz="2800" b="1" dirty="0">
                <a:solidFill>
                  <a:srgbClr val="FFFF00"/>
                </a:solidFill>
                <a:latin typeface="Arial Rounded MT Bold" panose="020F0704030504030204" pitchFamily="34" charset="0"/>
              </a:rPr>
              <a:t>SAP UI5 and Fiori Training with OData Services</a:t>
            </a:r>
          </a:p>
          <a:p>
            <a:pPr algn="ctr"/>
            <a:r>
              <a:rPr lang="en-US" sz="2800" b="1" dirty="0">
                <a:solidFill>
                  <a:srgbClr val="FFFF00"/>
                </a:solidFill>
                <a:latin typeface="Arial Rounded MT Bold" panose="020F0704030504030204" pitchFamily="34" charset="0"/>
              </a:rPr>
              <a:t>on</a:t>
            </a:r>
          </a:p>
          <a:p>
            <a:pPr algn="ctr"/>
            <a:r>
              <a:rPr lang="en-US" sz="2800" b="1" dirty="0">
                <a:solidFill>
                  <a:srgbClr val="FFFF00"/>
                </a:solidFill>
                <a:latin typeface="Arial Rounded MT Bold" panose="020F0704030504030204" pitchFamily="34" charset="0"/>
              </a:rPr>
              <a:t>SAP Web IDE</a:t>
            </a:r>
          </a:p>
          <a:p>
            <a:pPr algn="ctr"/>
            <a:endParaRPr lang="en-US" dirty="0"/>
          </a:p>
          <a:p>
            <a:pPr algn="ctr"/>
            <a:r>
              <a:rPr lang="en-US" b="1" dirty="0">
                <a:solidFill>
                  <a:srgbClr val="C00000"/>
                </a:solidFill>
              </a:rPr>
              <a:t>HTML5, CSS, Java Script, J Query, Complementary OOPS ABAP, Component JS, Routing, Manifest, Custom Controls</a:t>
            </a:r>
          </a:p>
          <a:p>
            <a:pPr algn="ctr"/>
            <a:r>
              <a:rPr lang="en-US" b="1" dirty="0">
                <a:solidFill>
                  <a:srgbClr val="C00000"/>
                </a:solidFill>
              </a:rPr>
              <a:t>Latest topics covered without copy paste of code.</a:t>
            </a:r>
          </a:p>
          <a:p>
            <a:pPr algn="ctr"/>
            <a:r>
              <a:rPr lang="en-US" b="1" dirty="0">
                <a:solidFill>
                  <a:srgbClr val="FF0000"/>
                </a:solidFill>
                <a:hlinkClick r:id="rId3"/>
              </a:rPr>
              <a:t>http://www.onlinefioritrainings.com</a:t>
            </a:r>
            <a:endParaRPr lang="en-US" b="1" dirty="0">
              <a:solidFill>
                <a:srgbClr val="FF0000"/>
              </a:solidFill>
            </a:endParaRPr>
          </a:p>
          <a:p>
            <a:pPr algn="ctr"/>
            <a:endParaRPr lang="en-US" b="1" dirty="0">
              <a:solidFill>
                <a:srgbClr val="FF0000"/>
              </a:solidFill>
            </a:endParaRPr>
          </a:p>
        </p:txBody>
      </p:sp>
    </p:spTree>
    <p:extLst>
      <p:ext uri="{BB962C8B-B14F-4D97-AF65-F5344CB8AC3E}">
        <p14:creationId xmlns:p14="http://schemas.microsoft.com/office/powerpoint/2010/main" val="3921403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27000" y="169333"/>
            <a:ext cx="11954933" cy="4524315"/>
          </a:xfrm>
          <a:prstGeom prst="rect">
            <a:avLst/>
          </a:prstGeom>
          <a:noFill/>
        </p:spPr>
        <p:txBody>
          <a:bodyPr wrap="square" rtlCol="0">
            <a:spAutoFit/>
          </a:bodyPr>
          <a:lstStyle/>
          <a:p>
            <a:pPr marL="342900" indent="-342900">
              <a:buAutoNum type="arabicPeriod"/>
            </a:pPr>
            <a:r>
              <a:rPr lang="en-IN" dirty="0"/>
              <a:t>Difference between HTML and HTML5?</a:t>
            </a:r>
          </a:p>
          <a:p>
            <a:pPr marL="800100" lvl="1" indent="-342900">
              <a:buFont typeface="Wingdings"/>
              <a:buChar char="Ø"/>
            </a:pPr>
            <a:r>
              <a:rPr lang="en-IN" dirty="0"/>
              <a:t>HTML 5 is just the latest version of HTML</a:t>
            </a:r>
          </a:p>
          <a:p>
            <a:pPr marL="800100" lvl="1" indent="-342900">
              <a:buFont typeface="Wingdings"/>
              <a:buChar char="Ø"/>
            </a:pPr>
            <a:r>
              <a:rPr lang="en-IN" dirty="0"/>
              <a:t>With HTML 5 the doc type declaration was simplified, in older version it was something like below</a:t>
            </a:r>
          </a:p>
          <a:p>
            <a:pPr marL="800100" lvl="1" indent="-342900"/>
            <a:r>
              <a:rPr lang="en-IN" dirty="0"/>
              <a:t>	&lt;!DOCTYPE SCHEMA=“HTML_NDN” version=“XHTML.0”&gt;</a:t>
            </a:r>
          </a:p>
          <a:p>
            <a:pPr marL="800100" lvl="1" indent="-342900">
              <a:buFont typeface="Wingdings"/>
              <a:buChar char="Ø"/>
            </a:pPr>
            <a:r>
              <a:rPr lang="en-IN" dirty="0"/>
              <a:t>HTML5 is more liberal in nature, we don’t need to put an end tag for many of tags now e.g. Meta, input, </a:t>
            </a:r>
            <a:r>
              <a:rPr lang="en-IN" dirty="0" err="1"/>
              <a:t>img</a:t>
            </a:r>
            <a:r>
              <a:rPr lang="en-IN" dirty="0"/>
              <a:t> etc.</a:t>
            </a:r>
          </a:p>
          <a:p>
            <a:pPr marL="800100" lvl="1" indent="-342900">
              <a:buFont typeface="Wingdings"/>
              <a:buChar char="Ø"/>
            </a:pPr>
            <a:r>
              <a:rPr lang="en-IN" dirty="0"/>
              <a:t>New type of input types were introduced like number, date, </a:t>
            </a:r>
            <a:r>
              <a:rPr lang="en-IN" dirty="0" err="1"/>
              <a:t>color</a:t>
            </a:r>
            <a:r>
              <a:rPr lang="en-IN" dirty="0"/>
              <a:t>, email, contact etc.</a:t>
            </a:r>
          </a:p>
          <a:p>
            <a:pPr marL="800100" lvl="1" indent="-342900">
              <a:buFont typeface="Wingdings"/>
              <a:buChar char="Ø"/>
            </a:pPr>
            <a:r>
              <a:rPr lang="en-IN" dirty="0"/>
              <a:t>Automatic validation has been introduced before submit.</a:t>
            </a:r>
          </a:p>
          <a:p>
            <a:pPr marL="800100" lvl="1" indent="-342900">
              <a:buFont typeface="Wingdings"/>
              <a:buChar char="Ø"/>
            </a:pPr>
            <a:r>
              <a:rPr lang="en-IN" dirty="0"/>
              <a:t>New structural tags were introduced.</a:t>
            </a:r>
          </a:p>
          <a:p>
            <a:pPr marL="800100" lvl="1" indent="-342900">
              <a:buFont typeface="Wingdings"/>
              <a:buChar char="Ø"/>
            </a:pPr>
            <a:r>
              <a:rPr lang="en-IN" dirty="0"/>
              <a:t>Direct support of audio and video tab.</a:t>
            </a:r>
          </a:p>
          <a:p>
            <a:pPr marL="800100" lvl="1" indent="-342900">
              <a:buFont typeface="Wingdings"/>
              <a:buChar char="Ø"/>
            </a:pPr>
            <a:endParaRPr lang="en-IN" dirty="0"/>
          </a:p>
          <a:p>
            <a:pPr marL="342900" indent="-342900">
              <a:buAutoNum type="arabicPeriod"/>
            </a:pPr>
            <a:r>
              <a:rPr lang="en-IN" dirty="0"/>
              <a:t>Difference between UI5 and HTML5?</a:t>
            </a:r>
          </a:p>
          <a:p>
            <a:pPr marL="342900" indent="-342900"/>
            <a:endParaRPr lang="en-IN" dirty="0"/>
          </a:p>
          <a:p>
            <a:pPr marL="800100" lvl="1" indent="-342900">
              <a:buFont typeface="Wingdings"/>
              <a:buChar char="Ø"/>
            </a:pPr>
            <a:r>
              <a:rPr lang="en-IN" dirty="0"/>
              <a:t>HTML 5 is a mark up but UI5 is a framework.</a:t>
            </a:r>
          </a:p>
          <a:p>
            <a:pPr marL="800100" lvl="1" indent="-342900">
              <a:buFont typeface="Wingdings"/>
              <a:buChar char="Ø"/>
            </a:pPr>
            <a:r>
              <a:rPr lang="en-IN" dirty="0"/>
              <a:t>HTML versions are released by W3C, UI5 versions are released by SAP.</a:t>
            </a:r>
          </a:p>
          <a:p>
            <a:pPr marL="342900" indent="-342900"/>
            <a:endParaRPr lang="en-IN" dirty="0"/>
          </a:p>
          <a:p>
            <a:pPr marL="342900" indent="-342900"/>
            <a:endParaRPr lang="en-IN" dirty="0"/>
          </a:p>
        </p:txBody>
      </p:sp>
    </p:spTree>
    <p:extLst>
      <p:ext uri="{BB962C8B-B14F-4D97-AF65-F5344CB8AC3E}">
        <p14:creationId xmlns:p14="http://schemas.microsoft.com/office/powerpoint/2010/main" val="34048765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Rounded Rectangle 2"/>
          <p:cNvSpPr/>
          <p:nvPr/>
        </p:nvSpPr>
        <p:spPr>
          <a:xfrm>
            <a:off x="2091267" y="2091267"/>
            <a:ext cx="642620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Application Layer</a:t>
            </a:r>
          </a:p>
        </p:txBody>
      </p:sp>
      <p:sp>
        <p:nvSpPr>
          <p:cNvPr id="4" name="Rounded Rectangle 3"/>
          <p:cNvSpPr/>
          <p:nvPr/>
        </p:nvSpPr>
        <p:spPr>
          <a:xfrm>
            <a:off x="3987800" y="177800"/>
            <a:ext cx="2209800" cy="1117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Fiori</a:t>
            </a:r>
          </a:p>
        </p:txBody>
      </p:sp>
      <p:sp>
        <p:nvSpPr>
          <p:cNvPr id="5" name="Rounded Rectangle 4"/>
          <p:cNvSpPr/>
          <p:nvPr/>
        </p:nvSpPr>
        <p:spPr>
          <a:xfrm>
            <a:off x="6417733" y="2353733"/>
            <a:ext cx="1947334" cy="12530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Workflow, batch job, back ground </a:t>
            </a:r>
            <a:r>
              <a:rPr lang="en-IN" dirty="0" err="1"/>
              <a:t>prog</a:t>
            </a:r>
            <a:r>
              <a:rPr lang="en-IN" dirty="0"/>
              <a:t>, manipulation</a:t>
            </a:r>
          </a:p>
        </p:txBody>
      </p:sp>
      <p:sp>
        <p:nvSpPr>
          <p:cNvPr id="6" name="TextBox 5"/>
          <p:cNvSpPr txBox="1"/>
          <p:nvPr/>
        </p:nvSpPr>
        <p:spPr>
          <a:xfrm>
            <a:off x="194733" y="3920067"/>
            <a:ext cx="11624734" cy="369332"/>
          </a:xfrm>
          <a:prstGeom prst="rect">
            <a:avLst/>
          </a:prstGeom>
          <a:noFill/>
        </p:spPr>
        <p:txBody>
          <a:bodyPr wrap="square" rtlCol="0">
            <a:spAutoFit/>
          </a:bodyPr>
          <a:lstStyle/>
          <a:p>
            <a:r>
              <a:rPr lang="en-IN" dirty="0"/>
              <a:t>Example: which is the most expensive product in my system.</a:t>
            </a:r>
          </a:p>
        </p:txBody>
      </p:sp>
    </p:spTree>
    <p:extLst>
      <p:ext uri="{BB962C8B-B14F-4D97-AF65-F5344CB8AC3E}">
        <p14:creationId xmlns:p14="http://schemas.microsoft.com/office/powerpoint/2010/main" val="34048765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Rectangle 2"/>
          <p:cNvSpPr/>
          <p:nvPr/>
        </p:nvSpPr>
        <p:spPr>
          <a:xfrm>
            <a:off x="364067" y="609600"/>
            <a:ext cx="2159000" cy="1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Code+OOPS</a:t>
            </a:r>
            <a:endParaRPr lang="en-IN" dirty="0"/>
          </a:p>
          <a:p>
            <a:pPr algn="ctr"/>
            <a:r>
              <a:rPr lang="en-IN" dirty="0"/>
              <a:t>Compile</a:t>
            </a:r>
          </a:p>
          <a:p>
            <a:pPr algn="ctr"/>
            <a:r>
              <a:rPr lang="en-IN" dirty="0"/>
              <a:t>Run</a:t>
            </a:r>
          </a:p>
        </p:txBody>
      </p:sp>
      <p:sp>
        <p:nvSpPr>
          <p:cNvPr id="4" name="Rectangle 3"/>
          <p:cNvSpPr/>
          <p:nvPr/>
        </p:nvSpPr>
        <p:spPr>
          <a:xfrm>
            <a:off x="321733" y="2226733"/>
            <a:ext cx="2209800" cy="1007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JRE, Compiler</a:t>
            </a:r>
          </a:p>
        </p:txBody>
      </p:sp>
      <p:sp>
        <p:nvSpPr>
          <p:cNvPr id="5" name="Rounded Rectangle 4"/>
          <p:cNvSpPr/>
          <p:nvPr/>
        </p:nvSpPr>
        <p:spPr>
          <a:xfrm>
            <a:off x="330200" y="3691467"/>
            <a:ext cx="2226733" cy="86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OS</a:t>
            </a:r>
          </a:p>
        </p:txBody>
      </p:sp>
      <p:sp>
        <p:nvSpPr>
          <p:cNvPr id="6" name="Rectangle 5"/>
          <p:cNvSpPr/>
          <p:nvPr/>
        </p:nvSpPr>
        <p:spPr>
          <a:xfrm>
            <a:off x="262467" y="5046133"/>
            <a:ext cx="2319866" cy="778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HW</a:t>
            </a:r>
          </a:p>
        </p:txBody>
      </p:sp>
      <p:sp>
        <p:nvSpPr>
          <p:cNvPr id="7" name="Right Arrow 6"/>
          <p:cNvSpPr/>
          <p:nvPr/>
        </p:nvSpPr>
        <p:spPr>
          <a:xfrm>
            <a:off x="2760133" y="1718733"/>
            <a:ext cx="1464734" cy="23452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4597400" y="2125133"/>
            <a:ext cx="2794000" cy="193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Framework</a:t>
            </a:r>
          </a:p>
          <a:p>
            <a:pPr algn="ctr"/>
            <a:endParaRPr lang="en-IN" dirty="0"/>
          </a:p>
          <a:p>
            <a:pPr algn="ctr"/>
            <a:r>
              <a:rPr lang="en-IN" dirty="0"/>
              <a:t>Most common tasks which you want</a:t>
            </a:r>
          </a:p>
        </p:txBody>
      </p:sp>
      <p:sp>
        <p:nvSpPr>
          <p:cNvPr id="9" name="Rounded Rectangle 8"/>
          <p:cNvSpPr/>
          <p:nvPr/>
        </p:nvSpPr>
        <p:spPr>
          <a:xfrm>
            <a:off x="4817533" y="440267"/>
            <a:ext cx="2396067" cy="1151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Config</a:t>
            </a:r>
            <a:r>
              <a:rPr lang="en-IN" dirty="0"/>
              <a:t> File</a:t>
            </a:r>
          </a:p>
          <a:p>
            <a:pPr algn="ctr"/>
            <a:r>
              <a:rPr lang="en-IN" dirty="0"/>
              <a:t>Rows, Col, Data</a:t>
            </a:r>
          </a:p>
        </p:txBody>
      </p:sp>
      <p:sp>
        <p:nvSpPr>
          <p:cNvPr id="10" name="Down Arrow 9"/>
          <p:cNvSpPr/>
          <p:nvPr/>
        </p:nvSpPr>
        <p:spPr>
          <a:xfrm>
            <a:off x="5638800" y="1591733"/>
            <a:ext cx="609600" cy="5503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ounded Rectangle 10"/>
          <p:cNvSpPr/>
          <p:nvPr/>
        </p:nvSpPr>
        <p:spPr>
          <a:xfrm>
            <a:off x="4978400" y="5139267"/>
            <a:ext cx="1998133"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Output</a:t>
            </a:r>
          </a:p>
        </p:txBody>
      </p:sp>
      <p:sp>
        <p:nvSpPr>
          <p:cNvPr id="12" name="Down Arrow 11"/>
          <p:cNvSpPr/>
          <p:nvPr/>
        </p:nvSpPr>
        <p:spPr>
          <a:xfrm>
            <a:off x="5520267" y="4038600"/>
            <a:ext cx="753533" cy="10837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048765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Rectangle 2"/>
          <p:cNvSpPr/>
          <p:nvPr/>
        </p:nvSpPr>
        <p:spPr>
          <a:xfrm>
            <a:off x="7670801" y="804333"/>
            <a:ext cx="2472267" cy="2573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View</a:t>
            </a:r>
          </a:p>
          <a:p>
            <a:pPr algn="ctr"/>
            <a:endParaRPr lang="en-IN" dirty="0"/>
          </a:p>
          <a:p>
            <a:pPr algn="ctr"/>
            <a:r>
              <a:rPr lang="en-IN" dirty="0"/>
              <a:t>List</a:t>
            </a:r>
          </a:p>
          <a:p>
            <a:pPr algn="ctr"/>
            <a:r>
              <a:rPr lang="en-IN" dirty="0"/>
              <a:t>items: “/</a:t>
            </a:r>
            <a:r>
              <a:rPr lang="en-IN" dirty="0" err="1"/>
              <a:t>localJSONES</a:t>
            </a:r>
            <a:r>
              <a:rPr lang="en-IN" dirty="0"/>
              <a:t>”</a:t>
            </a:r>
          </a:p>
        </p:txBody>
      </p:sp>
      <p:sp>
        <p:nvSpPr>
          <p:cNvPr id="4" name="Rounded Rectangle 3"/>
          <p:cNvSpPr/>
          <p:nvPr/>
        </p:nvSpPr>
        <p:spPr>
          <a:xfrm>
            <a:off x="4131733" y="795867"/>
            <a:ext cx="2319867" cy="25738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Controller</a:t>
            </a:r>
          </a:p>
          <a:p>
            <a:pPr algn="ctr"/>
            <a:endParaRPr lang="en-IN" dirty="0"/>
          </a:p>
          <a:p>
            <a:pPr algn="ctr"/>
            <a:r>
              <a:rPr lang="en-IN" dirty="0" err="1"/>
              <a:t>oDataModel</a:t>
            </a:r>
            <a:endParaRPr lang="en-IN" dirty="0"/>
          </a:p>
          <a:p>
            <a:pPr algn="ctr"/>
            <a:r>
              <a:rPr lang="en-IN" dirty="0" err="1"/>
              <a:t>oDataModel.read</a:t>
            </a:r>
            <a:r>
              <a:rPr lang="en-IN" dirty="0"/>
              <a:t>(“/ES”,{filters: []},</a:t>
            </a:r>
          </a:p>
          <a:p>
            <a:pPr algn="ctr"/>
            <a:r>
              <a:rPr lang="en-IN" dirty="0"/>
              <a:t>Success: function(data)</a:t>
            </a:r>
          </a:p>
        </p:txBody>
      </p:sp>
      <p:sp>
        <p:nvSpPr>
          <p:cNvPr id="5" name="Rounded Rectangle 4"/>
          <p:cNvSpPr/>
          <p:nvPr/>
        </p:nvSpPr>
        <p:spPr>
          <a:xfrm>
            <a:off x="541867" y="626534"/>
            <a:ext cx="2319867" cy="1151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Component.js</a:t>
            </a:r>
          </a:p>
        </p:txBody>
      </p:sp>
      <p:sp>
        <p:nvSpPr>
          <p:cNvPr id="6" name="Rounded Rectangle 5"/>
          <p:cNvSpPr/>
          <p:nvPr/>
        </p:nvSpPr>
        <p:spPr>
          <a:xfrm>
            <a:off x="533401" y="1811867"/>
            <a:ext cx="2319867" cy="1151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Manifest.json</a:t>
            </a:r>
            <a:endParaRPr lang="en-IN" dirty="0"/>
          </a:p>
        </p:txBody>
      </p:sp>
      <p:sp>
        <p:nvSpPr>
          <p:cNvPr id="7" name="Oval 6"/>
          <p:cNvSpPr/>
          <p:nvPr/>
        </p:nvSpPr>
        <p:spPr>
          <a:xfrm>
            <a:off x="389467" y="2751667"/>
            <a:ext cx="601133" cy="5757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8" name="Oval 7"/>
          <p:cNvSpPr/>
          <p:nvPr/>
        </p:nvSpPr>
        <p:spPr>
          <a:xfrm>
            <a:off x="3953934" y="3056466"/>
            <a:ext cx="601133" cy="5757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Tree>
    <p:extLst>
      <p:ext uri="{BB962C8B-B14F-4D97-AF65-F5344CB8AC3E}">
        <p14:creationId xmlns:p14="http://schemas.microsoft.com/office/powerpoint/2010/main" val="340487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27000" y="143933"/>
            <a:ext cx="11904133" cy="1754326"/>
          </a:xfrm>
          <a:prstGeom prst="rect">
            <a:avLst/>
          </a:prstGeom>
          <a:noFill/>
        </p:spPr>
        <p:txBody>
          <a:bodyPr wrap="square" rtlCol="0">
            <a:spAutoFit/>
          </a:bodyPr>
          <a:lstStyle/>
          <a:p>
            <a:r>
              <a:rPr lang="en-IN" dirty="0"/>
              <a:t>Basics of HTML file:</a:t>
            </a:r>
          </a:p>
          <a:p>
            <a:pPr>
              <a:buFont typeface="Wingdings"/>
              <a:buChar char="Ø"/>
            </a:pPr>
            <a:r>
              <a:rPr lang="en-IN" dirty="0"/>
              <a:t> Every document has a head and body tag</a:t>
            </a:r>
          </a:p>
          <a:p>
            <a:pPr>
              <a:buFont typeface="Wingdings"/>
              <a:buChar char="Ø"/>
            </a:pPr>
            <a:r>
              <a:rPr lang="en-IN" dirty="0"/>
              <a:t> Every tag will follow below syntax</a:t>
            </a:r>
          </a:p>
          <a:p>
            <a:r>
              <a:rPr lang="en-IN" dirty="0"/>
              <a:t>	&lt;</a:t>
            </a:r>
            <a:r>
              <a:rPr lang="en-IN" dirty="0" err="1"/>
              <a:t>tagName</a:t>
            </a:r>
            <a:r>
              <a:rPr lang="en-IN" dirty="0"/>
              <a:t>&gt;content&lt;/</a:t>
            </a:r>
            <a:r>
              <a:rPr lang="en-IN" dirty="0" err="1"/>
              <a:t>tagName</a:t>
            </a:r>
            <a:r>
              <a:rPr lang="en-IN" dirty="0"/>
              <a:t>&gt;</a:t>
            </a:r>
          </a:p>
          <a:p>
            <a:pPr>
              <a:buFont typeface="Wingdings"/>
              <a:buChar char="Ø"/>
            </a:pPr>
            <a:r>
              <a:rPr lang="en-IN" dirty="0"/>
              <a:t> HTML is a TREE data structure</a:t>
            </a:r>
          </a:p>
          <a:p>
            <a:endParaRPr lang="en-IN" dirty="0"/>
          </a:p>
        </p:txBody>
      </p:sp>
      <p:sp>
        <p:nvSpPr>
          <p:cNvPr id="4" name="Rectangle 3"/>
          <p:cNvSpPr/>
          <p:nvPr/>
        </p:nvSpPr>
        <p:spPr>
          <a:xfrm>
            <a:off x="8864599" y="2302934"/>
            <a:ext cx="3048000" cy="4258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&lt;!DOCTYPE html&gt;</a:t>
            </a:r>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p:txBody>
      </p:sp>
      <p:sp>
        <p:nvSpPr>
          <p:cNvPr id="5" name="Rectangle 4"/>
          <p:cNvSpPr/>
          <p:nvPr/>
        </p:nvSpPr>
        <p:spPr>
          <a:xfrm>
            <a:off x="9237133" y="3166533"/>
            <a:ext cx="2472267" cy="1016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&lt;head&gt;</a:t>
            </a:r>
          </a:p>
        </p:txBody>
      </p:sp>
      <p:sp>
        <p:nvSpPr>
          <p:cNvPr id="6" name="Rectangle 5"/>
          <p:cNvSpPr/>
          <p:nvPr/>
        </p:nvSpPr>
        <p:spPr>
          <a:xfrm>
            <a:off x="9245600" y="4284132"/>
            <a:ext cx="2472267" cy="214206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&lt;body&gt;</a:t>
            </a:r>
          </a:p>
        </p:txBody>
      </p:sp>
    </p:spTree>
    <p:extLst>
      <p:ext uri="{BB962C8B-B14F-4D97-AF65-F5344CB8AC3E}">
        <p14:creationId xmlns:p14="http://schemas.microsoft.com/office/powerpoint/2010/main" val="340487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0" y="152400"/>
            <a:ext cx="12090400" cy="369332"/>
          </a:xfrm>
          <a:prstGeom prst="rect">
            <a:avLst/>
          </a:prstGeom>
          <a:noFill/>
        </p:spPr>
        <p:txBody>
          <a:bodyPr wrap="square" rtlCol="0">
            <a:spAutoFit/>
          </a:bodyPr>
          <a:lstStyle/>
          <a:p>
            <a:r>
              <a:rPr lang="en-IN" dirty="0"/>
              <a:t>New structural elements were introduced in HTML5</a:t>
            </a:r>
          </a:p>
        </p:txBody>
      </p:sp>
      <p:sp>
        <p:nvSpPr>
          <p:cNvPr id="4" name="Rectangle 3"/>
          <p:cNvSpPr/>
          <p:nvPr/>
        </p:nvSpPr>
        <p:spPr>
          <a:xfrm>
            <a:off x="431800" y="914400"/>
            <a:ext cx="4267200" cy="66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&lt;header&gt;</a:t>
            </a:r>
          </a:p>
        </p:txBody>
      </p:sp>
      <p:sp>
        <p:nvSpPr>
          <p:cNvPr id="5" name="Rounded Rectangle 4"/>
          <p:cNvSpPr/>
          <p:nvPr/>
        </p:nvSpPr>
        <p:spPr>
          <a:xfrm>
            <a:off x="338667" y="4775200"/>
            <a:ext cx="4512733" cy="7196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&lt;footer&gt;</a:t>
            </a:r>
          </a:p>
        </p:txBody>
      </p:sp>
      <p:sp>
        <p:nvSpPr>
          <p:cNvPr id="6" name="Rectangle 5"/>
          <p:cNvSpPr/>
          <p:nvPr/>
        </p:nvSpPr>
        <p:spPr>
          <a:xfrm>
            <a:off x="364067" y="1735667"/>
            <a:ext cx="2599267"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&lt;section&gt;</a:t>
            </a:r>
          </a:p>
        </p:txBody>
      </p:sp>
      <p:sp>
        <p:nvSpPr>
          <p:cNvPr id="7" name="Rectangle 6"/>
          <p:cNvSpPr/>
          <p:nvPr/>
        </p:nvSpPr>
        <p:spPr>
          <a:xfrm>
            <a:off x="347133" y="3242734"/>
            <a:ext cx="2599267"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&lt;section&gt;</a:t>
            </a:r>
          </a:p>
        </p:txBody>
      </p:sp>
      <p:sp>
        <p:nvSpPr>
          <p:cNvPr id="8" name="Rounded Rectangle 7"/>
          <p:cNvSpPr/>
          <p:nvPr/>
        </p:nvSpPr>
        <p:spPr>
          <a:xfrm>
            <a:off x="3217333" y="1744133"/>
            <a:ext cx="1490134" cy="13800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&lt;article&gt;</a:t>
            </a:r>
          </a:p>
        </p:txBody>
      </p:sp>
      <p:sp>
        <p:nvSpPr>
          <p:cNvPr id="9" name="Rounded Rectangle 8"/>
          <p:cNvSpPr/>
          <p:nvPr/>
        </p:nvSpPr>
        <p:spPr>
          <a:xfrm>
            <a:off x="3276600" y="3293533"/>
            <a:ext cx="1490134" cy="13800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&lt;article&gt;</a:t>
            </a:r>
          </a:p>
        </p:txBody>
      </p:sp>
      <p:sp>
        <p:nvSpPr>
          <p:cNvPr id="10" name="TextBox 9"/>
          <p:cNvSpPr txBox="1"/>
          <p:nvPr/>
        </p:nvSpPr>
        <p:spPr>
          <a:xfrm>
            <a:off x="5207000" y="863600"/>
            <a:ext cx="6798733" cy="1200329"/>
          </a:xfrm>
          <a:prstGeom prst="rect">
            <a:avLst/>
          </a:prstGeom>
          <a:noFill/>
        </p:spPr>
        <p:txBody>
          <a:bodyPr wrap="square" rtlCol="0">
            <a:spAutoFit/>
          </a:bodyPr>
          <a:lstStyle/>
          <a:p>
            <a:r>
              <a:rPr lang="en-IN" dirty="0"/>
              <a:t>Exercise: in ordered list and un ordered list tags which Anubhav created, go ahead and add video URL of each topic from </a:t>
            </a:r>
            <a:r>
              <a:rPr lang="en-IN" dirty="0">
                <a:hlinkClick r:id="rId2"/>
              </a:rPr>
              <a:t>www.onlinefioritrainings.com</a:t>
            </a:r>
            <a:endParaRPr lang="en-IN" dirty="0"/>
          </a:p>
          <a:p>
            <a:endParaRPr lang="en-IN" dirty="0"/>
          </a:p>
        </p:txBody>
      </p:sp>
    </p:spTree>
    <p:extLst>
      <p:ext uri="{BB962C8B-B14F-4D97-AF65-F5344CB8AC3E}">
        <p14:creationId xmlns:p14="http://schemas.microsoft.com/office/powerpoint/2010/main" val="340487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graphicFrame>
        <p:nvGraphicFramePr>
          <p:cNvPr id="3" name="Table 2"/>
          <p:cNvGraphicFramePr>
            <a:graphicFrameLocks noGrp="1"/>
          </p:cNvGraphicFramePr>
          <p:nvPr/>
        </p:nvGraphicFramePr>
        <p:xfrm>
          <a:off x="3454400" y="1117599"/>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IN" dirty="0" err="1"/>
                        <a:t>th</a:t>
                      </a:r>
                      <a:endParaRPr lang="en-IN" dirty="0"/>
                    </a:p>
                  </a:txBody>
                  <a:tcPr/>
                </a:tc>
                <a:tc>
                  <a:txBody>
                    <a:bodyPr/>
                    <a:lstStyle/>
                    <a:p>
                      <a:r>
                        <a:rPr lang="en-IN" dirty="0" err="1"/>
                        <a:t>th</a:t>
                      </a:r>
                      <a:endParaRPr lang="en-IN" dirty="0"/>
                    </a:p>
                  </a:txBody>
                  <a:tcPr/>
                </a:tc>
                <a:extLst>
                  <a:ext uri="{0D108BD9-81ED-4DB2-BD59-A6C34878D82A}">
                    <a16:rowId xmlns:a16="http://schemas.microsoft.com/office/drawing/2014/main" val="10000"/>
                  </a:ext>
                </a:extLst>
              </a:tr>
              <a:tr h="370840">
                <a:tc>
                  <a:txBody>
                    <a:bodyPr/>
                    <a:lstStyle/>
                    <a:p>
                      <a:r>
                        <a:rPr lang="en-IN" dirty="0"/>
                        <a:t>Td</a:t>
                      </a:r>
                    </a:p>
                  </a:txBody>
                  <a:tcPr/>
                </a:tc>
                <a:tc>
                  <a:txBody>
                    <a:bodyPr/>
                    <a:lstStyle/>
                    <a:p>
                      <a:r>
                        <a:rPr lang="en-IN" dirty="0"/>
                        <a:t>Td</a:t>
                      </a:r>
                    </a:p>
                  </a:txBody>
                  <a:tcPr/>
                </a:tc>
                <a:extLst>
                  <a:ext uri="{0D108BD9-81ED-4DB2-BD59-A6C34878D82A}">
                    <a16:rowId xmlns:a16="http://schemas.microsoft.com/office/drawing/2014/main" val="10001"/>
                  </a:ext>
                </a:extLst>
              </a:tr>
              <a:tr h="370840">
                <a:tc>
                  <a:txBody>
                    <a:bodyPr/>
                    <a:lstStyle/>
                    <a:p>
                      <a:r>
                        <a:rPr lang="en-IN" dirty="0"/>
                        <a:t>Td</a:t>
                      </a:r>
                    </a:p>
                  </a:txBody>
                  <a:tcPr/>
                </a:tc>
                <a:tc>
                  <a:txBody>
                    <a:bodyPr/>
                    <a:lstStyle/>
                    <a:p>
                      <a:r>
                        <a:rPr lang="en-IN" dirty="0"/>
                        <a:t>Td</a:t>
                      </a:r>
                    </a:p>
                  </a:txBody>
                  <a:tcPr/>
                </a:tc>
                <a:extLst>
                  <a:ext uri="{0D108BD9-81ED-4DB2-BD59-A6C34878D82A}">
                    <a16:rowId xmlns:a16="http://schemas.microsoft.com/office/drawing/2014/main" val="10002"/>
                  </a:ext>
                </a:extLst>
              </a:tr>
              <a:tr h="370840">
                <a:tc>
                  <a:txBody>
                    <a:bodyPr/>
                    <a:lstStyle/>
                    <a:p>
                      <a:r>
                        <a:rPr lang="en-IN" dirty="0"/>
                        <a:t>Td</a:t>
                      </a:r>
                    </a:p>
                  </a:txBody>
                  <a:tcPr/>
                </a:tc>
                <a:tc>
                  <a:txBody>
                    <a:bodyPr/>
                    <a:lstStyle/>
                    <a:p>
                      <a:r>
                        <a:rPr lang="en-IN" dirty="0"/>
                        <a:t>Td</a:t>
                      </a:r>
                    </a:p>
                  </a:txBody>
                  <a:tcPr/>
                </a:tc>
                <a:extLst>
                  <a:ext uri="{0D108BD9-81ED-4DB2-BD59-A6C34878D82A}">
                    <a16:rowId xmlns:a16="http://schemas.microsoft.com/office/drawing/2014/main" val="10003"/>
                  </a:ext>
                </a:extLst>
              </a:tr>
              <a:tr h="370840">
                <a:tc>
                  <a:txBody>
                    <a:bodyPr/>
                    <a:lstStyle/>
                    <a:p>
                      <a:r>
                        <a:rPr lang="en-IN" dirty="0"/>
                        <a:t>Td</a:t>
                      </a:r>
                    </a:p>
                  </a:txBody>
                  <a:tcPr/>
                </a:tc>
                <a:tc>
                  <a:txBody>
                    <a:bodyPr/>
                    <a:lstStyle/>
                    <a:p>
                      <a:r>
                        <a:rPr lang="en-IN" dirty="0"/>
                        <a:t>Td</a:t>
                      </a:r>
                    </a:p>
                  </a:txBody>
                  <a:tcPr/>
                </a:tc>
                <a:extLst>
                  <a:ext uri="{0D108BD9-81ED-4DB2-BD59-A6C34878D82A}">
                    <a16:rowId xmlns:a16="http://schemas.microsoft.com/office/drawing/2014/main" val="10004"/>
                  </a:ext>
                </a:extLst>
              </a:tr>
              <a:tr h="370840">
                <a:tc>
                  <a:txBody>
                    <a:bodyPr/>
                    <a:lstStyle/>
                    <a:p>
                      <a:endParaRPr lang="en-IN" dirty="0"/>
                    </a:p>
                  </a:txBody>
                  <a:tcPr/>
                </a:tc>
                <a:tc>
                  <a:txBody>
                    <a:bodyPr/>
                    <a:lstStyle/>
                    <a:p>
                      <a:endParaRPr lang="en-IN"/>
                    </a:p>
                  </a:txBody>
                  <a:tcPr/>
                </a:tc>
                <a:extLst>
                  <a:ext uri="{0D108BD9-81ED-4DB2-BD59-A6C34878D82A}">
                    <a16:rowId xmlns:a16="http://schemas.microsoft.com/office/drawing/2014/main" val="10005"/>
                  </a:ext>
                </a:extLst>
              </a:tr>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10006"/>
                  </a:ext>
                </a:extLst>
              </a:tr>
            </a:tbl>
          </a:graphicData>
        </a:graphic>
      </p:graphicFrame>
      <p:sp>
        <p:nvSpPr>
          <p:cNvPr id="4" name="Left Brace 3"/>
          <p:cNvSpPr/>
          <p:nvPr/>
        </p:nvSpPr>
        <p:spPr>
          <a:xfrm>
            <a:off x="2777067" y="948267"/>
            <a:ext cx="592666" cy="533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 name="Left Brace 4"/>
          <p:cNvSpPr/>
          <p:nvPr/>
        </p:nvSpPr>
        <p:spPr>
          <a:xfrm>
            <a:off x="2802467" y="1515533"/>
            <a:ext cx="541866" cy="218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TextBox 5"/>
          <p:cNvSpPr txBox="1"/>
          <p:nvPr/>
        </p:nvSpPr>
        <p:spPr>
          <a:xfrm>
            <a:off x="1921933" y="1041401"/>
            <a:ext cx="1303867" cy="369332"/>
          </a:xfrm>
          <a:prstGeom prst="rect">
            <a:avLst/>
          </a:prstGeom>
          <a:noFill/>
        </p:spPr>
        <p:txBody>
          <a:bodyPr wrap="square" rtlCol="0">
            <a:spAutoFit/>
          </a:bodyPr>
          <a:lstStyle/>
          <a:p>
            <a:r>
              <a:rPr lang="en-IN" dirty="0" err="1"/>
              <a:t>thead</a:t>
            </a:r>
            <a:endParaRPr lang="en-IN" dirty="0"/>
          </a:p>
        </p:txBody>
      </p:sp>
      <p:sp>
        <p:nvSpPr>
          <p:cNvPr id="7" name="TextBox 6"/>
          <p:cNvSpPr txBox="1"/>
          <p:nvPr/>
        </p:nvSpPr>
        <p:spPr>
          <a:xfrm>
            <a:off x="1811867" y="2413001"/>
            <a:ext cx="1303867" cy="369332"/>
          </a:xfrm>
          <a:prstGeom prst="rect">
            <a:avLst/>
          </a:prstGeom>
          <a:noFill/>
        </p:spPr>
        <p:txBody>
          <a:bodyPr wrap="square" rtlCol="0">
            <a:spAutoFit/>
          </a:bodyPr>
          <a:lstStyle/>
          <a:p>
            <a:r>
              <a:rPr lang="en-IN" dirty="0" err="1"/>
              <a:t>tbody</a:t>
            </a:r>
            <a:endParaRPr lang="en-IN" dirty="0"/>
          </a:p>
        </p:txBody>
      </p:sp>
      <p:sp>
        <p:nvSpPr>
          <p:cNvPr id="8" name="Left Brace 7"/>
          <p:cNvSpPr/>
          <p:nvPr/>
        </p:nvSpPr>
        <p:spPr>
          <a:xfrm>
            <a:off x="1524000" y="914400"/>
            <a:ext cx="482600" cy="2336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TextBox 8"/>
          <p:cNvSpPr txBox="1"/>
          <p:nvPr/>
        </p:nvSpPr>
        <p:spPr>
          <a:xfrm>
            <a:off x="491067" y="1811867"/>
            <a:ext cx="965200" cy="369332"/>
          </a:xfrm>
          <a:prstGeom prst="rect">
            <a:avLst/>
          </a:prstGeom>
          <a:noFill/>
        </p:spPr>
        <p:txBody>
          <a:bodyPr wrap="square" rtlCol="0">
            <a:spAutoFit/>
          </a:bodyPr>
          <a:lstStyle/>
          <a:p>
            <a:r>
              <a:rPr lang="en-IN" dirty="0"/>
              <a:t>table</a:t>
            </a:r>
          </a:p>
        </p:txBody>
      </p:sp>
      <p:sp>
        <p:nvSpPr>
          <p:cNvPr id="10" name="TextBox 9"/>
          <p:cNvSpPr txBox="1"/>
          <p:nvPr/>
        </p:nvSpPr>
        <p:spPr>
          <a:xfrm>
            <a:off x="262467" y="3962400"/>
            <a:ext cx="11336866" cy="369332"/>
          </a:xfrm>
          <a:prstGeom prst="rect">
            <a:avLst/>
          </a:prstGeom>
          <a:noFill/>
        </p:spPr>
        <p:txBody>
          <a:bodyPr wrap="square" rtlCol="0">
            <a:spAutoFit/>
          </a:bodyPr>
          <a:lstStyle/>
          <a:p>
            <a:r>
              <a:rPr lang="en-IN" dirty="0" err="1"/>
              <a:t>Iframe</a:t>
            </a:r>
            <a:r>
              <a:rPr lang="en-IN" dirty="0"/>
              <a:t> control: control which is used to embed another html document inside your html document.</a:t>
            </a:r>
          </a:p>
        </p:txBody>
      </p:sp>
    </p:spTree>
    <p:extLst>
      <p:ext uri="{BB962C8B-B14F-4D97-AF65-F5344CB8AC3E}">
        <p14:creationId xmlns:p14="http://schemas.microsoft.com/office/powerpoint/2010/main" val="340487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10067" y="152400"/>
            <a:ext cx="11912600" cy="3416320"/>
          </a:xfrm>
          <a:prstGeom prst="rect">
            <a:avLst/>
          </a:prstGeom>
          <a:noFill/>
        </p:spPr>
        <p:txBody>
          <a:bodyPr wrap="square" rtlCol="0">
            <a:spAutoFit/>
          </a:bodyPr>
          <a:lstStyle/>
          <a:p>
            <a:r>
              <a:rPr lang="en-IN" dirty="0"/>
              <a:t>Web developer tools for browser : open by using F12 key on any browser.</a:t>
            </a:r>
          </a:p>
          <a:p>
            <a:endParaRPr lang="en-IN" dirty="0"/>
          </a:p>
          <a:p>
            <a:r>
              <a:rPr lang="en-IN" dirty="0"/>
              <a:t>The HTML tree structure which is displayed inside the browser is known as DOM (Document Object Model)</a:t>
            </a:r>
          </a:p>
          <a:p>
            <a:endParaRPr lang="en-IN" dirty="0"/>
          </a:p>
          <a:p>
            <a:r>
              <a:rPr lang="en-IN" dirty="0"/>
              <a:t>Block levels in HTML – they don’t have their own footprint on UI. The purpose is to give structure to HTML content.</a:t>
            </a:r>
          </a:p>
          <a:p>
            <a:endParaRPr lang="en-IN" dirty="0"/>
          </a:p>
          <a:p>
            <a:pPr marL="342900" indent="-342900">
              <a:buAutoNum type="arabicPeriod"/>
            </a:pPr>
            <a:r>
              <a:rPr lang="en-IN" dirty="0"/>
              <a:t>div – division tag – used to include elements inside a block which always starts from a new line.</a:t>
            </a:r>
          </a:p>
          <a:p>
            <a:pPr marL="342900" indent="-342900">
              <a:buAutoNum type="arabicPeriod"/>
            </a:pPr>
            <a:r>
              <a:rPr lang="en-IN" dirty="0"/>
              <a:t>Span  - used to group elements but doesn’t start with a new line.</a:t>
            </a:r>
          </a:p>
          <a:p>
            <a:pPr marL="342900" indent="-342900">
              <a:buAutoNum type="arabicPeriod"/>
            </a:pPr>
            <a:endParaRPr lang="en-IN" dirty="0"/>
          </a:p>
          <a:p>
            <a:pPr marL="342900" indent="-342900">
              <a:buAutoNum type="arabicPeriod"/>
            </a:pPr>
            <a:endParaRPr lang="en-IN" dirty="0"/>
          </a:p>
          <a:p>
            <a:pPr marL="342900" indent="-342900"/>
            <a:r>
              <a:rPr lang="en-IN" dirty="0"/>
              <a:t>Typically, every HTML element can have a property called id, id has to be unique on page for an element.</a:t>
            </a:r>
          </a:p>
          <a:p>
            <a:pPr marL="342900" indent="-342900"/>
            <a:r>
              <a:rPr lang="en-IN" dirty="0"/>
              <a:t>You also provide a classification of element which belongs to similar group. class=“address”</a:t>
            </a:r>
          </a:p>
        </p:txBody>
      </p:sp>
    </p:spTree>
    <p:extLst>
      <p:ext uri="{BB962C8B-B14F-4D97-AF65-F5344CB8AC3E}">
        <p14:creationId xmlns:p14="http://schemas.microsoft.com/office/powerpoint/2010/main" val="340487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60867" y="110067"/>
            <a:ext cx="11768666" cy="6186309"/>
          </a:xfrm>
          <a:prstGeom prst="rect">
            <a:avLst/>
          </a:prstGeom>
          <a:noFill/>
        </p:spPr>
        <p:txBody>
          <a:bodyPr wrap="square" rtlCol="0">
            <a:spAutoFit/>
          </a:bodyPr>
          <a:lstStyle/>
          <a:p>
            <a:r>
              <a:rPr lang="en-IN" dirty="0"/>
              <a:t>CSS stands for Cascading Style Sheet, it is used to style HTML content.</a:t>
            </a:r>
          </a:p>
          <a:p>
            <a:endParaRPr lang="en-IN" dirty="0"/>
          </a:p>
          <a:p>
            <a:r>
              <a:rPr lang="en-IN" dirty="0"/>
              <a:t>Why ?</a:t>
            </a:r>
          </a:p>
          <a:p>
            <a:r>
              <a:rPr lang="en-IN" dirty="0"/>
              <a:t>&lt;p&gt;He was able to &lt;b&gt;achieve&lt;b&gt; all his &lt;</a:t>
            </a:r>
            <a:r>
              <a:rPr lang="en-IN" dirty="0" err="1"/>
              <a:t>color</a:t>
            </a:r>
            <a:r>
              <a:rPr lang="en-IN" dirty="0"/>
              <a:t> value=“red”&gt;&lt;font value=“Calibri”&gt;goals&lt;/font&gt;&lt;goal&gt; by end to last year. The new year looks promising for him.&lt;/p&gt;</a:t>
            </a:r>
          </a:p>
          <a:p>
            <a:endParaRPr lang="en-IN" dirty="0"/>
          </a:p>
          <a:p>
            <a:r>
              <a:rPr lang="en-IN" dirty="0"/>
              <a:t>HIGH MAINTENANCE. CSS3</a:t>
            </a:r>
          </a:p>
          <a:p>
            <a:r>
              <a:rPr lang="en-IN" dirty="0"/>
              <a:t>How to apply CSS on HTML Content?</a:t>
            </a:r>
          </a:p>
          <a:p>
            <a:pPr marL="342900" indent="-342900">
              <a:buAutoNum type="arabicPeriod"/>
            </a:pPr>
            <a:r>
              <a:rPr lang="en-IN" dirty="0"/>
              <a:t>Inline CSS – inline CSS is used apply style at a particular HTML element level. In precedence level this takes highest precedence.</a:t>
            </a:r>
          </a:p>
          <a:p>
            <a:pPr marL="800100" lvl="1" indent="-342900"/>
            <a:r>
              <a:rPr lang="en-IN" dirty="0"/>
              <a:t>&lt;</a:t>
            </a:r>
            <a:r>
              <a:rPr lang="en-IN" i="1" dirty="0" err="1"/>
              <a:t>tagName</a:t>
            </a:r>
            <a:r>
              <a:rPr lang="en-IN" dirty="0"/>
              <a:t> </a:t>
            </a:r>
            <a:r>
              <a:rPr lang="en-IN" b="1" dirty="0"/>
              <a:t>style</a:t>
            </a:r>
            <a:r>
              <a:rPr lang="en-IN" dirty="0"/>
              <a:t>=“prop: value; prop2:value; prop3:value...”&gt;Content&lt;/</a:t>
            </a:r>
            <a:r>
              <a:rPr lang="en-IN" i="1" dirty="0" err="1"/>
              <a:t>tagName</a:t>
            </a:r>
            <a:r>
              <a:rPr lang="en-IN" dirty="0"/>
              <a:t>&gt;</a:t>
            </a:r>
          </a:p>
          <a:p>
            <a:pPr marL="800100" lvl="1" indent="-342900"/>
            <a:r>
              <a:rPr lang="en-IN" dirty="0"/>
              <a:t>Disadvantage: you need to provide style at each element level which is again lead to high maintenance in future.</a:t>
            </a:r>
          </a:p>
          <a:p>
            <a:pPr marL="342900" indent="-342900">
              <a:buAutoNum type="arabicPeriod"/>
            </a:pPr>
            <a:r>
              <a:rPr lang="en-IN" dirty="0"/>
              <a:t>Internal CSS – Internal style is applied at the page level using style tag. This simplifies targeting multiple elements using same style code. </a:t>
            </a:r>
          </a:p>
          <a:p>
            <a:pPr marL="800100" lvl="1" indent="-342900"/>
            <a:r>
              <a:rPr lang="en-IN" dirty="0"/>
              <a:t>&lt;style&gt;</a:t>
            </a:r>
          </a:p>
          <a:p>
            <a:pPr marL="800100" lvl="1" indent="-342900"/>
            <a:r>
              <a:rPr lang="en-IN" dirty="0"/>
              <a:t>	</a:t>
            </a:r>
            <a:r>
              <a:rPr lang="en-IN" b="1" dirty="0"/>
              <a:t>selector {</a:t>
            </a:r>
          </a:p>
          <a:p>
            <a:pPr marL="800100" lvl="1" indent="-342900"/>
            <a:r>
              <a:rPr lang="en-IN" b="1" dirty="0"/>
              <a:t>		</a:t>
            </a:r>
            <a:r>
              <a:rPr lang="en-IN" dirty="0"/>
              <a:t>prop: value;</a:t>
            </a:r>
          </a:p>
          <a:p>
            <a:pPr marL="800100" lvl="1" indent="-342900"/>
            <a:r>
              <a:rPr lang="en-IN" b="1" dirty="0"/>
              <a:t>	  </a:t>
            </a:r>
            <a:r>
              <a:rPr lang="en-IN" dirty="0"/>
              <a:t>prop: value;</a:t>
            </a:r>
            <a:endParaRPr lang="en-IN" b="1" dirty="0"/>
          </a:p>
          <a:p>
            <a:pPr marL="800100" lvl="1" indent="-342900"/>
            <a:r>
              <a:rPr lang="en-IN" b="1" dirty="0"/>
              <a:t>	}</a:t>
            </a:r>
            <a:endParaRPr lang="en-IN" dirty="0"/>
          </a:p>
          <a:p>
            <a:pPr marL="800100" lvl="1" indent="-342900"/>
            <a:r>
              <a:rPr lang="en-IN" dirty="0"/>
              <a:t>&lt;/style&gt;</a:t>
            </a:r>
          </a:p>
          <a:p>
            <a:pPr marL="800100" lvl="1" indent="-342900"/>
            <a:r>
              <a:rPr lang="en-IN" dirty="0"/>
              <a:t>Selector is the targeted element(s) on which this style will be applied.</a:t>
            </a:r>
          </a:p>
          <a:p>
            <a:pPr marL="800100" lvl="1" indent="-342900"/>
            <a:r>
              <a:rPr lang="en-IN" dirty="0" err="1"/>
              <a:t>tagName</a:t>
            </a:r>
            <a:r>
              <a:rPr lang="en-IN" dirty="0"/>
              <a:t>, .</a:t>
            </a:r>
            <a:r>
              <a:rPr lang="en-IN" dirty="0" err="1"/>
              <a:t>className</a:t>
            </a:r>
            <a:r>
              <a:rPr lang="en-IN" dirty="0"/>
              <a:t> , #id</a:t>
            </a:r>
          </a:p>
        </p:txBody>
      </p:sp>
    </p:spTree>
    <p:extLst>
      <p:ext uri="{BB962C8B-B14F-4D97-AF65-F5344CB8AC3E}">
        <p14:creationId xmlns:p14="http://schemas.microsoft.com/office/powerpoint/2010/main" val="340487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Rectangle 2"/>
          <p:cNvSpPr/>
          <p:nvPr/>
        </p:nvSpPr>
        <p:spPr>
          <a:xfrm>
            <a:off x="143934" y="135466"/>
            <a:ext cx="11692466" cy="3693319"/>
          </a:xfrm>
          <a:prstGeom prst="rect">
            <a:avLst/>
          </a:prstGeom>
        </p:spPr>
        <p:txBody>
          <a:bodyPr wrap="square">
            <a:spAutoFit/>
          </a:bodyPr>
          <a:lstStyle/>
          <a:p>
            <a:pPr marL="342900" indent="-342900"/>
            <a:r>
              <a:rPr lang="en-IN" b="1" u="sng" dirty="0"/>
              <a:t>Responsive Web Design</a:t>
            </a:r>
            <a:r>
              <a:rPr lang="en-IN" dirty="0"/>
              <a:t>: An web Application which adapts itself according to the device automatically. </a:t>
            </a:r>
          </a:p>
          <a:p>
            <a:pPr marL="342900" indent="-342900"/>
            <a:endParaRPr lang="en-IN" dirty="0"/>
          </a:p>
          <a:p>
            <a:pPr marL="342900" indent="-342900"/>
            <a:r>
              <a:rPr lang="en-IN" dirty="0"/>
              <a:t>Exercise: there 3 images inside the project Anubhav has put, Place all 3 images in a single line with square box (200px w and h).</a:t>
            </a:r>
          </a:p>
          <a:p>
            <a:pPr marL="342900" indent="-342900"/>
            <a:endParaRPr lang="en-IN" dirty="0"/>
          </a:p>
          <a:p>
            <a:pPr marL="342900" indent="-342900"/>
            <a:endParaRPr lang="en-IN" dirty="0"/>
          </a:p>
          <a:p>
            <a:pPr marL="342900" indent="-342900"/>
            <a:endParaRPr lang="en-IN" dirty="0"/>
          </a:p>
          <a:p>
            <a:pPr marL="342900" indent="-342900"/>
            <a:endParaRPr lang="en-IN" dirty="0"/>
          </a:p>
          <a:p>
            <a:pPr marL="342900" indent="-342900"/>
            <a:endParaRPr lang="en-IN" dirty="0"/>
          </a:p>
          <a:p>
            <a:pPr marL="342900" indent="-342900"/>
            <a:endParaRPr lang="en-IN" dirty="0"/>
          </a:p>
          <a:p>
            <a:pPr marL="342900" indent="-342900"/>
            <a:endParaRPr lang="en-IN" dirty="0"/>
          </a:p>
          <a:p>
            <a:pPr marL="342900" indent="-342900"/>
            <a:endParaRPr lang="en-IN" dirty="0"/>
          </a:p>
          <a:p>
            <a:pPr marL="342900" indent="-342900"/>
            <a:r>
              <a:rPr lang="en-IN" dirty="0"/>
              <a:t>3.  External CSS</a:t>
            </a:r>
          </a:p>
        </p:txBody>
      </p:sp>
      <p:sp>
        <p:nvSpPr>
          <p:cNvPr id="4" name="Rectangle 3"/>
          <p:cNvSpPr/>
          <p:nvPr/>
        </p:nvSpPr>
        <p:spPr>
          <a:xfrm>
            <a:off x="414867" y="1337733"/>
            <a:ext cx="2353734" cy="185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3014134" y="1312332"/>
            <a:ext cx="2353734" cy="185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5664198" y="1295400"/>
            <a:ext cx="2353734" cy="185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0487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Rectangle 2"/>
          <p:cNvSpPr/>
          <p:nvPr/>
        </p:nvSpPr>
        <p:spPr>
          <a:xfrm>
            <a:off x="1651000" y="1092200"/>
            <a:ext cx="3462867" cy="1955800"/>
          </a:xfrm>
          <a:prstGeom prst="rect">
            <a:avLst/>
          </a:prstGeom>
          <a:solidFill>
            <a:schemeClr val="accent1">
              <a:alpha val="0"/>
            </a:schemeClr>
          </a:solidFill>
          <a:ln w="381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2328333" y="1684867"/>
            <a:ext cx="2023534" cy="7281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 Element</a:t>
            </a:r>
          </a:p>
        </p:txBody>
      </p:sp>
      <p:sp>
        <p:nvSpPr>
          <p:cNvPr id="5" name="TextBox 4"/>
          <p:cNvSpPr txBox="1"/>
          <p:nvPr/>
        </p:nvSpPr>
        <p:spPr>
          <a:xfrm>
            <a:off x="2548467" y="905933"/>
            <a:ext cx="2362200" cy="369332"/>
          </a:xfrm>
          <a:prstGeom prst="rect">
            <a:avLst/>
          </a:prstGeom>
          <a:noFill/>
        </p:spPr>
        <p:txBody>
          <a:bodyPr wrap="square" rtlCol="0">
            <a:spAutoFit/>
          </a:bodyPr>
          <a:lstStyle/>
          <a:p>
            <a:r>
              <a:rPr lang="en-IN" dirty="0">
                <a:solidFill>
                  <a:schemeClr val="bg1"/>
                </a:solidFill>
              </a:rPr>
              <a:t>border</a:t>
            </a:r>
          </a:p>
        </p:txBody>
      </p:sp>
      <p:cxnSp>
        <p:nvCxnSpPr>
          <p:cNvPr id="7" name="Straight Arrow Connector 6"/>
          <p:cNvCxnSpPr/>
          <p:nvPr/>
        </p:nvCxnSpPr>
        <p:spPr>
          <a:xfrm rot="5400000">
            <a:off x="3187701" y="2637366"/>
            <a:ext cx="397933"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488267" y="2523067"/>
            <a:ext cx="1354666" cy="369332"/>
          </a:xfrm>
          <a:prstGeom prst="rect">
            <a:avLst/>
          </a:prstGeom>
          <a:noFill/>
        </p:spPr>
        <p:txBody>
          <a:bodyPr wrap="square" rtlCol="0">
            <a:spAutoFit/>
          </a:bodyPr>
          <a:lstStyle/>
          <a:p>
            <a:r>
              <a:rPr lang="en-IN" dirty="0"/>
              <a:t>padding</a:t>
            </a:r>
          </a:p>
        </p:txBody>
      </p:sp>
      <p:sp>
        <p:nvSpPr>
          <p:cNvPr id="9" name="Rectangle 8"/>
          <p:cNvSpPr/>
          <p:nvPr/>
        </p:nvSpPr>
        <p:spPr>
          <a:xfrm>
            <a:off x="6138333" y="1083733"/>
            <a:ext cx="3462867" cy="1955800"/>
          </a:xfrm>
          <a:prstGeom prst="rect">
            <a:avLst/>
          </a:prstGeom>
          <a:solidFill>
            <a:schemeClr val="accent1">
              <a:alpha val="0"/>
            </a:schemeClr>
          </a:solidFill>
          <a:ln w="381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6815666" y="1676400"/>
            <a:ext cx="2023534" cy="7281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 Element</a:t>
            </a:r>
          </a:p>
        </p:txBody>
      </p:sp>
      <p:sp>
        <p:nvSpPr>
          <p:cNvPr id="11" name="TextBox 10"/>
          <p:cNvSpPr txBox="1"/>
          <p:nvPr/>
        </p:nvSpPr>
        <p:spPr>
          <a:xfrm>
            <a:off x="7035800" y="897466"/>
            <a:ext cx="2362200" cy="369332"/>
          </a:xfrm>
          <a:prstGeom prst="rect">
            <a:avLst/>
          </a:prstGeom>
          <a:noFill/>
        </p:spPr>
        <p:txBody>
          <a:bodyPr wrap="square" rtlCol="0">
            <a:spAutoFit/>
          </a:bodyPr>
          <a:lstStyle/>
          <a:p>
            <a:r>
              <a:rPr lang="en-IN" dirty="0">
                <a:solidFill>
                  <a:schemeClr val="bg1"/>
                </a:solidFill>
              </a:rPr>
              <a:t>border</a:t>
            </a:r>
          </a:p>
        </p:txBody>
      </p:sp>
      <p:cxnSp>
        <p:nvCxnSpPr>
          <p:cNvPr id="12" name="Straight Arrow Connector 11"/>
          <p:cNvCxnSpPr/>
          <p:nvPr/>
        </p:nvCxnSpPr>
        <p:spPr>
          <a:xfrm rot="5400000">
            <a:off x="7675034" y="2628899"/>
            <a:ext cx="397933"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975600" y="2514600"/>
            <a:ext cx="1354666" cy="369332"/>
          </a:xfrm>
          <a:prstGeom prst="rect">
            <a:avLst/>
          </a:prstGeom>
          <a:noFill/>
        </p:spPr>
        <p:txBody>
          <a:bodyPr wrap="square" rtlCol="0">
            <a:spAutoFit/>
          </a:bodyPr>
          <a:lstStyle/>
          <a:p>
            <a:r>
              <a:rPr lang="en-IN" dirty="0"/>
              <a:t>padding</a:t>
            </a:r>
          </a:p>
        </p:txBody>
      </p:sp>
      <p:cxnSp>
        <p:nvCxnSpPr>
          <p:cNvPr id="15" name="Straight Arrow Connector 14"/>
          <p:cNvCxnSpPr/>
          <p:nvPr/>
        </p:nvCxnSpPr>
        <p:spPr>
          <a:xfrm>
            <a:off x="5325533" y="2040467"/>
            <a:ext cx="609600" cy="25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flipH="1" flipV="1">
            <a:off x="4902200" y="2836333"/>
            <a:ext cx="1397000" cy="12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113867" y="3462867"/>
            <a:ext cx="1583266" cy="369332"/>
          </a:xfrm>
          <a:prstGeom prst="rect">
            <a:avLst/>
          </a:prstGeom>
          <a:noFill/>
        </p:spPr>
        <p:txBody>
          <a:bodyPr wrap="square" rtlCol="0">
            <a:spAutoFit/>
          </a:bodyPr>
          <a:lstStyle/>
          <a:p>
            <a:r>
              <a:rPr lang="en-IN" dirty="0"/>
              <a:t>Margin</a:t>
            </a:r>
          </a:p>
        </p:txBody>
      </p:sp>
      <p:sp>
        <p:nvSpPr>
          <p:cNvPr id="19" name="TextBox 18"/>
          <p:cNvSpPr txBox="1"/>
          <p:nvPr/>
        </p:nvSpPr>
        <p:spPr>
          <a:xfrm>
            <a:off x="194733" y="177800"/>
            <a:ext cx="3632200" cy="369332"/>
          </a:xfrm>
          <a:prstGeom prst="rect">
            <a:avLst/>
          </a:prstGeom>
          <a:noFill/>
        </p:spPr>
        <p:txBody>
          <a:bodyPr wrap="square" rtlCol="0">
            <a:spAutoFit/>
          </a:bodyPr>
          <a:lstStyle/>
          <a:p>
            <a:r>
              <a:rPr lang="en-IN" dirty="0"/>
              <a:t>CSS Box Model</a:t>
            </a:r>
          </a:p>
        </p:txBody>
      </p:sp>
      <p:sp>
        <p:nvSpPr>
          <p:cNvPr id="20" name="TextBox 19"/>
          <p:cNvSpPr txBox="1"/>
          <p:nvPr/>
        </p:nvSpPr>
        <p:spPr>
          <a:xfrm>
            <a:off x="177800" y="3894667"/>
            <a:ext cx="11861800" cy="646331"/>
          </a:xfrm>
          <a:prstGeom prst="rect">
            <a:avLst/>
          </a:prstGeom>
          <a:noFill/>
        </p:spPr>
        <p:txBody>
          <a:bodyPr wrap="square" rtlCol="0">
            <a:spAutoFit/>
          </a:bodyPr>
          <a:lstStyle/>
          <a:p>
            <a:r>
              <a:rPr lang="en-IN" dirty="0"/>
              <a:t>What is the actual size of HTML element it takes on screen – HTML Element Width + Padding + Border + Margin</a:t>
            </a:r>
          </a:p>
          <a:p>
            <a:endParaRPr lang="en-IN" dirty="0"/>
          </a:p>
        </p:txBody>
      </p:sp>
    </p:spTree>
    <p:extLst>
      <p:ext uri="{BB962C8B-B14F-4D97-AF65-F5344CB8AC3E}">
        <p14:creationId xmlns:p14="http://schemas.microsoft.com/office/powerpoint/2010/main" val="340487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60867" y="152400"/>
            <a:ext cx="11717866" cy="2031325"/>
          </a:xfrm>
          <a:prstGeom prst="rect">
            <a:avLst/>
          </a:prstGeom>
          <a:noFill/>
        </p:spPr>
        <p:txBody>
          <a:bodyPr wrap="square" rtlCol="0">
            <a:spAutoFit/>
          </a:bodyPr>
          <a:lstStyle/>
          <a:p>
            <a:r>
              <a:rPr lang="en-IN" dirty="0" err="1"/>
              <a:t>Pesudo</a:t>
            </a:r>
            <a:r>
              <a:rPr lang="en-IN" dirty="0"/>
              <a:t> classes in CSS:</a:t>
            </a:r>
          </a:p>
          <a:p>
            <a:r>
              <a:rPr lang="en-IN" dirty="0"/>
              <a:t>It is an event which gets applied when we do an activity on UI element. Example HOVER.</a:t>
            </a:r>
          </a:p>
          <a:p>
            <a:endParaRPr lang="en-IN" dirty="0"/>
          </a:p>
          <a:p>
            <a:r>
              <a:rPr lang="en-IN" dirty="0"/>
              <a:t>Selector: </a:t>
            </a:r>
            <a:r>
              <a:rPr lang="en-IN" dirty="0" err="1"/>
              <a:t>Psedo</a:t>
            </a:r>
            <a:r>
              <a:rPr lang="en-IN" dirty="0"/>
              <a:t>-class{</a:t>
            </a:r>
          </a:p>
          <a:p>
            <a:endParaRPr lang="en-IN" dirty="0"/>
          </a:p>
          <a:p>
            <a:r>
              <a:rPr lang="en-IN" dirty="0"/>
              <a:t>	--style code</a:t>
            </a:r>
          </a:p>
          <a:p>
            <a:r>
              <a:rPr lang="en-IN" dirty="0"/>
              <a:t>}</a:t>
            </a:r>
          </a:p>
        </p:txBody>
      </p:sp>
      <p:graphicFrame>
        <p:nvGraphicFramePr>
          <p:cNvPr id="4" name="Table 3"/>
          <p:cNvGraphicFramePr>
            <a:graphicFrameLocks noGrp="1"/>
          </p:cNvGraphicFramePr>
          <p:nvPr/>
        </p:nvGraphicFramePr>
        <p:xfrm>
          <a:off x="2243666" y="2565400"/>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endParaRPr lang="en-IN" dirty="0"/>
                    </a:p>
                  </a:txBody>
                  <a:tcPr/>
                </a:tc>
                <a:tc>
                  <a:txBody>
                    <a:bodyPr/>
                    <a:lstStyle/>
                    <a:p>
                      <a:endParaRPr lang="en-IN"/>
                    </a:p>
                  </a:txBody>
                  <a:tcPr/>
                </a:tc>
                <a:extLst>
                  <a:ext uri="{0D108BD9-81ED-4DB2-BD59-A6C34878D82A}">
                    <a16:rowId xmlns:a16="http://schemas.microsoft.com/office/drawing/2014/main" val="10000"/>
                  </a:ext>
                </a:extLst>
              </a:tr>
              <a:tr h="370840">
                <a:tc>
                  <a:txBody>
                    <a:bodyPr/>
                    <a:lstStyle/>
                    <a:p>
                      <a:endParaRPr lang="en-IN" dirty="0"/>
                    </a:p>
                  </a:txBody>
                  <a:tcPr/>
                </a:tc>
                <a:tc>
                  <a:txBody>
                    <a:bodyPr/>
                    <a:lstStyle/>
                    <a:p>
                      <a:endParaRPr lang="en-IN"/>
                    </a:p>
                  </a:txBody>
                  <a:tcPr/>
                </a:tc>
                <a:extLst>
                  <a:ext uri="{0D108BD9-81ED-4DB2-BD59-A6C34878D82A}">
                    <a16:rowId xmlns:a16="http://schemas.microsoft.com/office/drawing/2014/main" val="10001"/>
                  </a:ext>
                </a:extLst>
              </a:tr>
              <a:tr h="370840">
                <a:tc>
                  <a:txBody>
                    <a:bodyPr/>
                    <a:lstStyle/>
                    <a:p>
                      <a:endParaRPr lang="en-IN" dirty="0"/>
                    </a:p>
                  </a:txBody>
                  <a:tcPr/>
                </a:tc>
                <a:tc>
                  <a:txBody>
                    <a:bodyPr/>
                    <a:lstStyle/>
                    <a:p>
                      <a:endParaRPr lang="en-IN"/>
                    </a:p>
                  </a:txBody>
                  <a:tcPr/>
                </a:tc>
                <a:extLst>
                  <a:ext uri="{0D108BD9-81ED-4DB2-BD59-A6C34878D82A}">
                    <a16:rowId xmlns:a16="http://schemas.microsoft.com/office/drawing/2014/main" val="10002"/>
                  </a:ext>
                </a:extLst>
              </a:tr>
              <a:tr h="370840">
                <a:tc>
                  <a:txBody>
                    <a:bodyPr/>
                    <a:lstStyle/>
                    <a:p>
                      <a:endParaRPr lang="en-IN" dirty="0"/>
                    </a:p>
                  </a:txBody>
                  <a:tcPr/>
                </a:tc>
                <a:tc>
                  <a:txBody>
                    <a:bodyPr/>
                    <a:lstStyle/>
                    <a:p>
                      <a:endParaRPr lang="en-IN"/>
                    </a:p>
                  </a:txBody>
                  <a:tcPr/>
                </a:tc>
                <a:extLst>
                  <a:ext uri="{0D108BD9-81ED-4DB2-BD59-A6C34878D82A}">
                    <a16:rowId xmlns:a16="http://schemas.microsoft.com/office/drawing/2014/main" val="10003"/>
                  </a:ext>
                </a:extLst>
              </a:tr>
              <a:tr h="370840">
                <a:tc>
                  <a:txBody>
                    <a:bodyPr/>
                    <a:lstStyle/>
                    <a:p>
                      <a:endParaRPr lang="en-IN" dirty="0"/>
                    </a:p>
                  </a:txBody>
                  <a:tcPr/>
                </a:tc>
                <a:tc>
                  <a:txBody>
                    <a:bodyPr/>
                    <a:lstStyle/>
                    <a:p>
                      <a:endParaRPr lang="en-IN"/>
                    </a:p>
                  </a:txBody>
                  <a:tcPr/>
                </a:tc>
                <a:extLst>
                  <a:ext uri="{0D108BD9-81ED-4DB2-BD59-A6C34878D82A}">
                    <a16:rowId xmlns:a16="http://schemas.microsoft.com/office/drawing/2014/main" val="10004"/>
                  </a:ext>
                </a:extLst>
              </a:tr>
              <a:tr h="370840">
                <a:tc>
                  <a:txBody>
                    <a:bodyPr/>
                    <a:lstStyle/>
                    <a:p>
                      <a:endParaRPr lang="en-IN" dirty="0"/>
                    </a:p>
                  </a:txBody>
                  <a:tcPr/>
                </a:tc>
                <a:tc>
                  <a:txBody>
                    <a:bodyPr/>
                    <a:lstStyle/>
                    <a:p>
                      <a:endParaRPr lang="en-IN"/>
                    </a:p>
                  </a:txBody>
                  <a:tcPr/>
                </a:tc>
                <a:extLst>
                  <a:ext uri="{0D108BD9-81ED-4DB2-BD59-A6C34878D82A}">
                    <a16:rowId xmlns:a16="http://schemas.microsoft.com/office/drawing/2014/main" val="10005"/>
                  </a:ext>
                </a:extLst>
              </a:tr>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0487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86267" y="160867"/>
            <a:ext cx="11734800" cy="5909310"/>
          </a:xfrm>
          <a:prstGeom prst="rect">
            <a:avLst/>
          </a:prstGeom>
          <a:noFill/>
        </p:spPr>
        <p:txBody>
          <a:bodyPr wrap="square" rtlCol="0">
            <a:spAutoFit/>
          </a:bodyPr>
          <a:lstStyle/>
          <a:p>
            <a:r>
              <a:rPr lang="en-IN" dirty="0"/>
              <a:t>What is JS?</a:t>
            </a:r>
          </a:p>
          <a:p>
            <a:r>
              <a:rPr lang="en-IN" dirty="0"/>
              <a:t>JS stands for Java Script, it is the only programming language browser has.</a:t>
            </a:r>
          </a:p>
          <a:p>
            <a:endParaRPr lang="en-IN" dirty="0"/>
          </a:p>
          <a:p>
            <a:r>
              <a:rPr lang="en-IN" dirty="0"/>
              <a:t>What is JS is used for?</a:t>
            </a:r>
          </a:p>
          <a:p>
            <a:endParaRPr lang="en-IN" dirty="0"/>
          </a:p>
          <a:p>
            <a:pPr>
              <a:buFont typeface="Wingdings"/>
              <a:buChar char="Ø"/>
            </a:pPr>
            <a:r>
              <a:rPr lang="en-IN" dirty="0"/>
              <a:t> Writing the manipulation and imperative logic (arithmetic, string, date and time etc.)</a:t>
            </a:r>
          </a:p>
          <a:p>
            <a:pPr>
              <a:buFont typeface="Wingdings"/>
              <a:buChar char="Ø"/>
            </a:pPr>
            <a:r>
              <a:rPr lang="en-IN" dirty="0"/>
              <a:t> Can be used to manipulate the DOM</a:t>
            </a:r>
          </a:p>
          <a:p>
            <a:pPr>
              <a:buFont typeface="Wingdings"/>
              <a:buChar char="Ø"/>
            </a:pPr>
            <a:r>
              <a:rPr lang="en-IN" dirty="0"/>
              <a:t> Used to check user input</a:t>
            </a:r>
          </a:p>
          <a:p>
            <a:pPr>
              <a:buFont typeface="Wingdings"/>
              <a:buChar char="Ø"/>
            </a:pPr>
            <a:r>
              <a:rPr lang="en-IN" dirty="0"/>
              <a:t> Able to create dynamic UI element on UI.</a:t>
            </a:r>
          </a:p>
          <a:p>
            <a:pPr>
              <a:buFont typeface="Wingdings"/>
              <a:buChar char="Ø"/>
            </a:pPr>
            <a:r>
              <a:rPr lang="en-IN" dirty="0"/>
              <a:t> Change CSS @ runtime</a:t>
            </a:r>
          </a:p>
          <a:p>
            <a:endParaRPr lang="en-IN" dirty="0"/>
          </a:p>
          <a:p>
            <a:r>
              <a:rPr lang="en-IN" dirty="0"/>
              <a:t>2 types of Java Script:</a:t>
            </a:r>
          </a:p>
          <a:p>
            <a:pPr>
              <a:buFont typeface="Wingdings"/>
              <a:buChar char="Ø"/>
            </a:pPr>
            <a:r>
              <a:rPr lang="en-IN" dirty="0"/>
              <a:t> </a:t>
            </a:r>
            <a:r>
              <a:rPr lang="en-IN" b="1" dirty="0"/>
              <a:t>Client Side JS </a:t>
            </a:r>
            <a:r>
              <a:rPr lang="en-IN" dirty="0"/>
              <a:t>– The complete code runs on client side (Browser – the gets downloaded to browser and user can see that in Resources tab, same can be debugged also in browser). The power of Morden browser makes it possible to run code in client side. The main advantage is to avoid unnecessary load on server, send a call to server when is absolutely needed for example saving data into db. It is used to develop the UI applications.</a:t>
            </a:r>
          </a:p>
          <a:p>
            <a:pPr>
              <a:buFont typeface="Wingdings"/>
              <a:buChar char="Ø"/>
            </a:pPr>
            <a:r>
              <a:rPr lang="en-IN" dirty="0"/>
              <a:t> Server Side JS – The code gets executed in server, The server provides runtime support for server side JS. Purpose is to provide functionality like DB lookup, Send email, Store Passwords, Manipulation, Control Flow, Server side validations etc.</a:t>
            </a:r>
          </a:p>
          <a:p>
            <a:r>
              <a:rPr lang="en-IN" dirty="0"/>
              <a:t>Examples are Node </a:t>
            </a:r>
            <a:r>
              <a:rPr lang="en-IN" dirty="0" err="1"/>
              <a:t>js</a:t>
            </a:r>
            <a:r>
              <a:rPr lang="en-IN" dirty="0"/>
              <a:t>, XSJS (used inside HANA).</a:t>
            </a:r>
          </a:p>
          <a:p>
            <a:endParaRPr lang="en-IN" dirty="0"/>
          </a:p>
          <a:p>
            <a:endParaRPr lang="en-IN" dirty="0"/>
          </a:p>
        </p:txBody>
      </p:sp>
    </p:spTree>
    <p:extLst>
      <p:ext uri="{BB962C8B-B14F-4D97-AF65-F5344CB8AC3E}">
        <p14:creationId xmlns:p14="http://schemas.microsoft.com/office/powerpoint/2010/main" val="340487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Tree>
    <p:extLst>
      <p:ext uri="{BB962C8B-B14F-4D97-AF65-F5344CB8AC3E}">
        <p14:creationId xmlns:p14="http://schemas.microsoft.com/office/powerpoint/2010/main" val="3760462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Rectangle 2"/>
          <p:cNvSpPr/>
          <p:nvPr/>
        </p:nvSpPr>
        <p:spPr>
          <a:xfrm>
            <a:off x="151240" y="128601"/>
            <a:ext cx="11930693" cy="5355312"/>
          </a:xfrm>
          <a:prstGeom prst="rect">
            <a:avLst/>
          </a:prstGeom>
        </p:spPr>
        <p:txBody>
          <a:bodyPr wrap="square">
            <a:spAutoFit/>
          </a:bodyPr>
          <a:lstStyle/>
          <a:p>
            <a:r>
              <a:rPr lang="en-IN" dirty="0"/>
              <a:t>You can apply the JS using one of three ways:</a:t>
            </a:r>
          </a:p>
          <a:p>
            <a:endParaRPr lang="en-IN" dirty="0"/>
          </a:p>
          <a:p>
            <a:pPr marL="342900" indent="-342900">
              <a:buAutoNum type="arabicPeriod"/>
            </a:pPr>
            <a:r>
              <a:rPr lang="en-IN" b="1" dirty="0"/>
              <a:t>Inline JS</a:t>
            </a:r>
            <a:r>
              <a:rPr lang="en-IN" dirty="0"/>
              <a:t>: At the tag level. There is no reuse.</a:t>
            </a:r>
          </a:p>
          <a:p>
            <a:pPr marL="800100" lvl="1" indent="-342900"/>
            <a:r>
              <a:rPr lang="en-IN" dirty="0"/>
              <a:t>&lt;</a:t>
            </a:r>
            <a:r>
              <a:rPr lang="en-IN" dirty="0" err="1"/>
              <a:t>tagName</a:t>
            </a:r>
            <a:r>
              <a:rPr lang="en-IN" dirty="0"/>
              <a:t> </a:t>
            </a:r>
            <a:r>
              <a:rPr lang="en-IN" b="1" i="1" dirty="0" err="1"/>
              <a:t>eventName</a:t>
            </a:r>
            <a:r>
              <a:rPr lang="en-IN" dirty="0"/>
              <a:t>=“</a:t>
            </a:r>
            <a:r>
              <a:rPr lang="en-IN" dirty="0" err="1"/>
              <a:t>js</a:t>
            </a:r>
            <a:r>
              <a:rPr lang="en-IN" dirty="0"/>
              <a:t> code”&gt;&lt;/</a:t>
            </a:r>
            <a:r>
              <a:rPr lang="en-IN" dirty="0" err="1"/>
              <a:t>tagName</a:t>
            </a:r>
            <a:r>
              <a:rPr lang="en-IN" dirty="0"/>
              <a:t>&gt;</a:t>
            </a:r>
          </a:p>
          <a:p>
            <a:pPr marL="342900" indent="-342900">
              <a:buAutoNum type="arabicPeriod"/>
            </a:pPr>
            <a:r>
              <a:rPr lang="en-IN" b="1" dirty="0"/>
              <a:t>Internal JS</a:t>
            </a:r>
          </a:p>
          <a:p>
            <a:pPr marL="800100" lvl="1" indent="-342900"/>
            <a:r>
              <a:rPr lang="en-IN" dirty="0"/>
              <a:t>It is applied at page level by writing reusable functions. We use a special tag in head of page as &lt;script&gt;&lt;/script&gt;.</a:t>
            </a:r>
          </a:p>
          <a:p>
            <a:pPr marL="342900" indent="-342900">
              <a:buAutoNum type="arabicPeriod"/>
            </a:pPr>
            <a:r>
              <a:rPr lang="en-IN" b="1" dirty="0"/>
              <a:t>External JS</a:t>
            </a:r>
          </a:p>
          <a:p>
            <a:pPr marL="800100" lvl="1" indent="-342900"/>
            <a:r>
              <a:rPr lang="en-IN" dirty="0"/>
              <a:t>It kept in a separate file and file is reference using below syntax</a:t>
            </a:r>
          </a:p>
          <a:p>
            <a:pPr marL="800100" lvl="1" indent="-342900"/>
            <a:r>
              <a:rPr lang="en-IN" dirty="0"/>
              <a:t>	&lt;script </a:t>
            </a:r>
            <a:r>
              <a:rPr lang="en-IN" dirty="0" err="1"/>
              <a:t>src</a:t>
            </a:r>
            <a:r>
              <a:rPr lang="en-IN" dirty="0"/>
              <a:t>=“path of the file”&gt;&lt;/script&gt;</a:t>
            </a:r>
          </a:p>
          <a:p>
            <a:pPr marL="342900" indent="-342900">
              <a:buAutoNum type="arabicPeriod"/>
            </a:pPr>
            <a:endParaRPr lang="en-IN" dirty="0"/>
          </a:p>
          <a:p>
            <a:pPr marL="342900" lvl="1" indent="-342900"/>
            <a:r>
              <a:rPr lang="en-IN" b="1" dirty="0"/>
              <a:t>Event: </a:t>
            </a:r>
            <a:r>
              <a:rPr lang="en-IN" dirty="0"/>
              <a:t>When user perform an action on UI, it triggers an event. For example, when you click on a button </a:t>
            </a:r>
            <a:r>
              <a:rPr lang="en-IN" b="1" dirty="0" err="1"/>
              <a:t>onclick</a:t>
            </a:r>
            <a:r>
              <a:rPr lang="en-IN" b="1" dirty="0"/>
              <a:t> </a:t>
            </a:r>
            <a:r>
              <a:rPr lang="en-IN" dirty="0"/>
              <a:t>event will be</a:t>
            </a:r>
          </a:p>
          <a:p>
            <a:pPr marL="342900" lvl="1" indent="-342900"/>
            <a:r>
              <a:rPr lang="en-IN" dirty="0"/>
              <a:t>            called. We have events for every thing e.g. </a:t>
            </a:r>
            <a:r>
              <a:rPr lang="en-IN" dirty="0" err="1"/>
              <a:t>Ondblclick</a:t>
            </a:r>
            <a:r>
              <a:rPr lang="en-IN" dirty="0"/>
              <a:t>, </a:t>
            </a:r>
            <a:r>
              <a:rPr lang="en-IN" dirty="0" err="1"/>
              <a:t>onmouseover</a:t>
            </a:r>
            <a:r>
              <a:rPr lang="en-IN" dirty="0"/>
              <a:t>, </a:t>
            </a:r>
            <a:r>
              <a:rPr lang="en-IN" dirty="0" err="1"/>
              <a:t>onkeypress</a:t>
            </a:r>
            <a:r>
              <a:rPr lang="en-IN" dirty="0"/>
              <a:t>, </a:t>
            </a:r>
            <a:r>
              <a:rPr lang="en-IN" dirty="0" err="1"/>
              <a:t>onkeydown</a:t>
            </a:r>
            <a:r>
              <a:rPr lang="en-IN" dirty="0"/>
              <a:t>, </a:t>
            </a:r>
            <a:r>
              <a:rPr lang="en-IN" dirty="0" err="1"/>
              <a:t>onload</a:t>
            </a:r>
            <a:r>
              <a:rPr lang="en-IN" dirty="0"/>
              <a:t>.</a:t>
            </a:r>
          </a:p>
          <a:p>
            <a:pPr marL="342900" indent="-342900"/>
            <a:endParaRPr lang="en-IN" dirty="0"/>
          </a:p>
          <a:p>
            <a:pPr marL="342900" indent="-342900"/>
            <a:r>
              <a:rPr lang="en-IN" dirty="0"/>
              <a:t>In ABAP what to use to get current date?</a:t>
            </a:r>
          </a:p>
          <a:p>
            <a:pPr marL="342900" indent="-342900"/>
            <a:r>
              <a:rPr lang="en-IN" dirty="0" err="1"/>
              <a:t>sy</a:t>
            </a:r>
            <a:r>
              <a:rPr lang="en-IN" dirty="0"/>
              <a:t>-datum.</a:t>
            </a:r>
          </a:p>
          <a:p>
            <a:pPr marL="342900" indent="-342900"/>
            <a:r>
              <a:rPr lang="en-IN" dirty="0"/>
              <a:t>Similarly every language has reusable objects which are globally available. In java script also we have 2 such objects:</a:t>
            </a:r>
          </a:p>
          <a:p>
            <a:pPr marL="342900" indent="-342900"/>
            <a:endParaRPr lang="en-IN" dirty="0"/>
          </a:p>
          <a:p>
            <a:pPr marL="342900" indent="-342900">
              <a:buAutoNum type="arabicPeriod"/>
            </a:pPr>
            <a:r>
              <a:rPr lang="en-IN" b="1" dirty="0"/>
              <a:t>document</a:t>
            </a:r>
            <a:r>
              <a:rPr lang="en-IN" dirty="0"/>
              <a:t> – the object your HTML DOM. Using this we can read HTML elements as an object in our code.</a:t>
            </a:r>
          </a:p>
          <a:p>
            <a:pPr marL="342900" indent="-342900">
              <a:buAutoNum type="arabicPeriod"/>
            </a:pPr>
            <a:r>
              <a:rPr lang="en-IN" b="1" dirty="0"/>
              <a:t>window –</a:t>
            </a:r>
            <a:r>
              <a:rPr lang="en-IN" dirty="0"/>
              <a:t> the object which holds the object of browser window.</a:t>
            </a:r>
            <a:endParaRPr lang="en-IN" b="1" dirty="0"/>
          </a:p>
        </p:txBody>
      </p:sp>
    </p:spTree>
    <p:extLst>
      <p:ext uri="{BB962C8B-B14F-4D97-AF65-F5344CB8AC3E}">
        <p14:creationId xmlns:p14="http://schemas.microsoft.com/office/powerpoint/2010/main" val="340487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10067" y="127000"/>
            <a:ext cx="11878733" cy="5632311"/>
          </a:xfrm>
          <a:prstGeom prst="rect">
            <a:avLst/>
          </a:prstGeom>
          <a:noFill/>
        </p:spPr>
        <p:txBody>
          <a:bodyPr wrap="square" rtlCol="0">
            <a:spAutoFit/>
          </a:bodyPr>
          <a:lstStyle/>
          <a:p>
            <a:r>
              <a:rPr lang="en-IN" dirty="0"/>
              <a:t>How to get object(s) of HTML element</a:t>
            </a:r>
          </a:p>
          <a:p>
            <a:r>
              <a:rPr lang="en-IN" dirty="0" err="1"/>
              <a:t>document.getElementsByClassName</a:t>
            </a:r>
            <a:r>
              <a:rPr lang="en-IN" dirty="0"/>
              <a:t>(“”)</a:t>
            </a:r>
          </a:p>
          <a:p>
            <a:r>
              <a:rPr lang="en-IN" dirty="0" err="1"/>
              <a:t>document.getElementsByTagName</a:t>
            </a:r>
            <a:r>
              <a:rPr lang="en-IN" dirty="0"/>
              <a:t>(“”)</a:t>
            </a:r>
          </a:p>
          <a:p>
            <a:r>
              <a:rPr lang="en-IN" dirty="0" err="1"/>
              <a:t>document.getElementById</a:t>
            </a:r>
            <a:r>
              <a:rPr lang="en-IN" dirty="0"/>
              <a:t>(“”)</a:t>
            </a:r>
          </a:p>
          <a:p>
            <a:endParaRPr lang="en-IN" dirty="0"/>
          </a:p>
          <a:p>
            <a:r>
              <a:rPr lang="en-IN" dirty="0"/>
              <a:t>Window also has methods:</a:t>
            </a:r>
          </a:p>
          <a:p>
            <a:r>
              <a:rPr lang="en-IN" dirty="0" err="1"/>
              <a:t>window.alert</a:t>
            </a:r>
            <a:r>
              <a:rPr lang="en-IN" dirty="0"/>
              <a:t>(“text”) – popup on screen</a:t>
            </a:r>
          </a:p>
          <a:p>
            <a:endParaRPr lang="en-IN" dirty="0"/>
          </a:p>
          <a:p>
            <a:r>
              <a:rPr lang="en-IN" b="1" dirty="0"/>
              <a:t>FUNDA </a:t>
            </a:r>
            <a:r>
              <a:rPr lang="en-IN" b="1" dirty="0" err="1"/>
              <a:t>FOXes</a:t>
            </a:r>
            <a:r>
              <a:rPr lang="en-IN" b="1" dirty="0"/>
              <a:t>:</a:t>
            </a:r>
          </a:p>
          <a:p>
            <a:pPr>
              <a:buFont typeface="Wingdings"/>
              <a:buChar char="Ø"/>
            </a:pPr>
            <a:r>
              <a:rPr lang="en-IN" dirty="0"/>
              <a:t> JS is case-sensitive</a:t>
            </a:r>
          </a:p>
          <a:p>
            <a:pPr>
              <a:buFont typeface="Wingdings"/>
              <a:buChar char="Ø"/>
            </a:pPr>
            <a:r>
              <a:rPr lang="en-IN" dirty="0"/>
              <a:t> JS follows below </a:t>
            </a:r>
            <a:r>
              <a:rPr lang="en-IN" dirty="0" err="1"/>
              <a:t>nami</a:t>
            </a:r>
            <a:r>
              <a:rPr lang="en-IN" dirty="0"/>
              <a:t>-convention = when we write combination of words, the first letter of first word is small and next consecutive word’s first letter is capital.(camel case).</a:t>
            </a:r>
          </a:p>
          <a:p>
            <a:r>
              <a:rPr lang="en-IN" dirty="0"/>
              <a:t>	example: </a:t>
            </a:r>
            <a:r>
              <a:rPr lang="en-IN" dirty="0" err="1"/>
              <a:t>iloveindia</a:t>
            </a:r>
            <a:r>
              <a:rPr lang="en-IN" dirty="0"/>
              <a:t> – </a:t>
            </a:r>
            <a:r>
              <a:rPr lang="en-IN" dirty="0" err="1"/>
              <a:t>iLoveIndia</a:t>
            </a:r>
            <a:endParaRPr lang="en-IN" dirty="0"/>
          </a:p>
          <a:p>
            <a:r>
              <a:rPr lang="en-IN" dirty="0"/>
              <a:t>		</a:t>
            </a:r>
            <a:r>
              <a:rPr lang="en-IN" dirty="0" err="1"/>
              <a:t>ilikelearning</a:t>
            </a:r>
            <a:r>
              <a:rPr lang="en-IN" dirty="0"/>
              <a:t> – </a:t>
            </a:r>
            <a:r>
              <a:rPr lang="en-IN" dirty="0" err="1"/>
              <a:t>iLikeLearning</a:t>
            </a:r>
            <a:endParaRPr lang="en-IN" dirty="0"/>
          </a:p>
          <a:p>
            <a:pPr>
              <a:buFont typeface="Wingdings"/>
              <a:buChar char="Ø"/>
            </a:pPr>
            <a:r>
              <a:rPr lang="en-IN" dirty="0"/>
              <a:t> Every statement in JS ends with semi-colon (;)</a:t>
            </a:r>
          </a:p>
          <a:p>
            <a:pPr>
              <a:buFont typeface="Wingdings"/>
              <a:buChar char="Ø"/>
            </a:pPr>
            <a:r>
              <a:rPr lang="en-IN" dirty="0"/>
              <a:t> methods are also known as Functions / behaviours / APIs. (B</a:t>
            </a:r>
            <a:r>
              <a:rPr lang="en-IN" b="1" i="1" u="sng" dirty="0"/>
              <a:t>API</a:t>
            </a:r>
            <a:r>
              <a:rPr lang="en-IN" dirty="0"/>
              <a:t>)</a:t>
            </a:r>
          </a:p>
          <a:p>
            <a:pPr>
              <a:buFont typeface="Wingdings"/>
              <a:buChar char="Ø"/>
            </a:pPr>
            <a:r>
              <a:rPr lang="en-IN" dirty="0"/>
              <a:t> Whenever something doesn’t work, press F12 immediately. Console is your best friend.</a:t>
            </a:r>
          </a:p>
          <a:p>
            <a:pPr>
              <a:buFont typeface="Wingdings"/>
              <a:buChar char="Ø"/>
            </a:pPr>
            <a:r>
              <a:rPr lang="en-IN" dirty="0"/>
              <a:t> We </a:t>
            </a:r>
            <a:r>
              <a:rPr lang="en-IN" dirty="0" err="1"/>
              <a:t>dont</a:t>
            </a:r>
            <a:r>
              <a:rPr lang="en-IN" dirty="0"/>
              <a:t> need to tell the type of variable in JS, it decides automatically based on value assigned.</a:t>
            </a:r>
          </a:p>
          <a:p>
            <a:endParaRPr lang="en-IN" dirty="0"/>
          </a:p>
          <a:p>
            <a:endParaRPr lang="en-IN" dirty="0"/>
          </a:p>
        </p:txBody>
      </p:sp>
    </p:spTree>
    <p:extLst>
      <p:ext uri="{BB962C8B-B14F-4D97-AF65-F5344CB8AC3E}">
        <p14:creationId xmlns:p14="http://schemas.microsoft.com/office/powerpoint/2010/main" val="340487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77800" y="186267"/>
            <a:ext cx="11811000" cy="5355312"/>
          </a:xfrm>
          <a:prstGeom prst="rect">
            <a:avLst/>
          </a:prstGeom>
          <a:noFill/>
        </p:spPr>
        <p:txBody>
          <a:bodyPr wrap="square" rtlCol="0">
            <a:spAutoFit/>
          </a:bodyPr>
          <a:lstStyle/>
          <a:p>
            <a:r>
              <a:rPr lang="en-IN" dirty="0"/>
              <a:t>Ways to create Functions is JS?</a:t>
            </a:r>
          </a:p>
          <a:p>
            <a:endParaRPr lang="en-IN" dirty="0"/>
          </a:p>
          <a:p>
            <a:r>
              <a:rPr lang="en-IN" dirty="0"/>
              <a:t>Anonymous function (function without any name)</a:t>
            </a:r>
          </a:p>
          <a:p>
            <a:endParaRPr lang="en-IN" dirty="0"/>
          </a:p>
          <a:p>
            <a:r>
              <a:rPr lang="en-IN" dirty="0"/>
              <a:t>	</a:t>
            </a:r>
            <a:r>
              <a:rPr lang="en-IN" b="1" i="1" dirty="0"/>
              <a:t>function</a:t>
            </a:r>
            <a:r>
              <a:rPr lang="en-IN" dirty="0"/>
              <a:t>(</a:t>
            </a:r>
            <a:r>
              <a:rPr lang="en-IN" i="1" dirty="0"/>
              <a:t>param1,param2,...)</a:t>
            </a:r>
            <a:r>
              <a:rPr lang="en-IN" b="1" i="1" dirty="0"/>
              <a:t>{</a:t>
            </a:r>
          </a:p>
          <a:p>
            <a:r>
              <a:rPr lang="en-IN" b="1" i="1" dirty="0"/>
              <a:t>		</a:t>
            </a:r>
            <a:r>
              <a:rPr lang="en-IN" i="1" dirty="0"/>
              <a:t>-- code...</a:t>
            </a:r>
            <a:endParaRPr lang="en-IN" b="1" i="1" dirty="0"/>
          </a:p>
          <a:p>
            <a:r>
              <a:rPr lang="en-IN" b="1" i="1" dirty="0"/>
              <a:t>	}</a:t>
            </a:r>
            <a:endParaRPr lang="en-IN" dirty="0"/>
          </a:p>
          <a:p>
            <a:endParaRPr lang="en-IN" dirty="0"/>
          </a:p>
          <a:p>
            <a:r>
              <a:rPr lang="en-IN" dirty="0"/>
              <a:t>Named function (here we create a </a:t>
            </a:r>
            <a:r>
              <a:rPr lang="en-IN" dirty="0" err="1"/>
              <a:t>foo</a:t>
            </a:r>
            <a:r>
              <a:rPr lang="en-IN" dirty="0"/>
              <a:t> function)</a:t>
            </a:r>
          </a:p>
          <a:p>
            <a:r>
              <a:rPr lang="en-IN" dirty="0"/>
              <a:t>	</a:t>
            </a:r>
          </a:p>
          <a:p>
            <a:r>
              <a:rPr lang="en-IN" dirty="0"/>
              <a:t>	</a:t>
            </a:r>
            <a:r>
              <a:rPr lang="en-IN" b="1" i="1" dirty="0"/>
              <a:t>function </a:t>
            </a:r>
            <a:r>
              <a:rPr lang="en-IN" dirty="0" err="1"/>
              <a:t>foo</a:t>
            </a:r>
            <a:r>
              <a:rPr lang="en-IN" dirty="0"/>
              <a:t>(</a:t>
            </a:r>
            <a:r>
              <a:rPr lang="en-IN" i="1" dirty="0"/>
              <a:t>param1,param2,...)</a:t>
            </a:r>
            <a:r>
              <a:rPr lang="en-IN" b="1" i="1" dirty="0"/>
              <a:t>{</a:t>
            </a:r>
          </a:p>
          <a:p>
            <a:r>
              <a:rPr lang="en-IN" b="1" i="1" dirty="0"/>
              <a:t>		</a:t>
            </a:r>
            <a:r>
              <a:rPr lang="en-IN" i="1" dirty="0"/>
              <a:t>-- code...</a:t>
            </a:r>
            <a:endParaRPr lang="en-IN" b="1" i="1" dirty="0"/>
          </a:p>
          <a:p>
            <a:r>
              <a:rPr lang="en-IN" b="1" i="1" dirty="0"/>
              <a:t>	}</a:t>
            </a:r>
          </a:p>
          <a:p>
            <a:endParaRPr lang="en-IN" b="1" i="1" dirty="0"/>
          </a:p>
          <a:p>
            <a:r>
              <a:rPr lang="en-IN" b="1" i="1" dirty="0"/>
              <a:t>	</a:t>
            </a:r>
            <a:r>
              <a:rPr lang="en-IN" b="1" i="1" dirty="0" err="1"/>
              <a:t>var</a:t>
            </a:r>
            <a:r>
              <a:rPr lang="en-IN" b="1" i="1" dirty="0"/>
              <a:t> </a:t>
            </a:r>
            <a:r>
              <a:rPr lang="en-IN" dirty="0" err="1"/>
              <a:t>foo</a:t>
            </a:r>
            <a:r>
              <a:rPr lang="en-IN" dirty="0"/>
              <a:t> = </a:t>
            </a:r>
            <a:r>
              <a:rPr lang="en-IN" b="1" i="1" dirty="0"/>
              <a:t>function(){</a:t>
            </a:r>
          </a:p>
          <a:p>
            <a:r>
              <a:rPr lang="en-IN" b="1" i="1" dirty="0"/>
              <a:t>		</a:t>
            </a:r>
            <a:r>
              <a:rPr lang="en-IN" dirty="0"/>
              <a:t>--code</a:t>
            </a:r>
            <a:endParaRPr lang="en-IN" b="1" i="1" dirty="0"/>
          </a:p>
          <a:p>
            <a:r>
              <a:rPr lang="en-IN" b="1" i="1" dirty="0"/>
              <a:t>	}</a:t>
            </a:r>
            <a:endParaRPr lang="en-IN" dirty="0"/>
          </a:p>
          <a:p>
            <a:endParaRPr lang="en-IN" dirty="0"/>
          </a:p>
          <a:p>
            <a:r>
              <a:rPr lang="en-IN" dirty="0"/>
              <a:t>When we want to refer function, we use </a:t>
            </a:r>
            <a:r>
              <a:rPr lang="en-IN" dirty="0" err="1"/>
              <a:t>functionName</a:t>
            </a:r>
            <a:r>
              <a:rPr lang="en-IN" dirty="0"/>
              <a:t>().</a:t>
            </a:r>
          </a:p>
        </p:txBody>
      </p:sp>
    </p:spTree>
    <p:extLst>
      <p:ext uri="{BB962C8B-B14F-4D97-AF65-F5344CB8AC3E}">
        <p14:creationId xmlns:p14="http://schemas.microsoft.com/office/powerpoint/2010/main" val="340487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86267" y="118533"/>
            <a:ext cx="11785600" cy="6186309"/>
          </a:xfrm>
          <a:prstGeom prst="rect">
            <a:avLst/>
          </a:prstGeom>
          <a:noFill/>
        </p:spPr>
        <p:txBody>
          <a:bodyPr wrap="square" rtlCol="0">
            <a:spAutoFit/>
          </a:bodyPr>
          <a:lstStyle/>
          <a:p>
            <a:r>
              <a:rPr lang="en-IN" dirty="0"/>
              <a:t>In ABAP how you create a variable:</a:t>
            </a:r>
          </a:p>
          <a:p>
            <a:r>
              <a:rPr lang="en-IN" dirty="0"/>
              <a:t>Data: </a:t>
            </a:r>
            <a:r>
              <a:rPr lang="en-IN" dirty="0" err="1"/>
              <a:t>lv_matnr</a:t>
            </a:r>
            <a:r>
              <a:rPr lang="en-IN" dirty="0"/>
              <a:t> type MATNR.</a:t>
            </a:r>
          </a:p>
          <a:p>
            <a:r>
              <a:rPr lang="en-IN" dirty="0"/>
              <a:t>Multiple fields</a:t>
            </a:r>
          </a:p>
          <a:p>
            <a:r>
              <a:rPr lang="en-IN" dirty="0"/>
              <a:t>Data: </a:t>
            </a:r>
            <a:r>
              <a:rPr lang="en-IN" dirty="0" err="1"/>
              <a:t>wa</a:t>
            </a:r>
            <a:r>
              <a:rPr lang="en-IN" dirty="0"/>
              <a:t> type </a:t>
            </a:r>
            <a:r>
              <a:rPr lang="en-IN" dirty="0" err="1"/>
              <a:t>mara</a:t>
            </a:r>
            <a:r>
              <a:rPr lang="en-IN" dirty="0"/>
              <a:t>.</a:t>
            </a:r>
          </a:p>
          <a:p>
            <a:r>
              <a:rPr lang="en-IN" dirty="0" err="1"/>
              <a:t>Wa</a:t>
            </a:r>
            <a:r>
              <a:rPr lang="en-IN" dirty="0"/>
              <a:t>-MATNR, </a:t>
            </a:r>
            <a:r>
              <a:rPr lang="en-IN" dirty="0" err="1"/>
              <a:t>wa</a:t>
            </a:r>
            <a:r>
              <a:rPr lang="en-IN" dirty="0"/>
              <a:t>-MAKTL -  write: </a:t>
            </a:r>
            <a:r>
              <a:rPr lang="en-IN" dirty="0" err="1"/>
              <a:t>wa</a:t>
            </a:r>
            <a:r>
              <a:rPr lang="en-IN" dirty="0"/>
              <a:t>.</a:t>
            </a:r>
          </a:p>
          <a:p>
            <a:r>
              <a:rPr lang="en-IN" dirty="0"/>
              <a:t>Multiple records in ABAP </a:t>
            </a:r>
            <a:r>
              <a:rPr lang="en-IN" dirty="0" err="1"/>
              <a:t>prog</a:t>
            </a:r>
            <a:r>
              <a:rPr lang="en-IN" dirty="0"/>
              <a:t> – internal table</a:t>
            </a:r>
          </a:p>
          <a:p>
            <a:r>
              <a:rPr lang="en-IN" dirty="0"/>
              <a:t>Data : </a:t>
            </a:r>
            <a:r>
              <a:rPr lang="en-IN" dirty="0" err="1"/>
              <a:t>itab</a:t>
            </a:r>
            <a:r>
              <a:rPr lang="en-IN" dirty="0"/>
              <a:t> type table of MARA.</a:t>
            </a:r>
          </a:p>
          <a:p>
            <a:endParaRPr lang="en-IN" dirty="0"/>
          </a:p>
          <a:p>
            <a:r>
              <a:rPr lang="en-IN" u="sng" dirty="0"/>
              <a:t>Simple Variable</a:t>
            </a:r>
          </a:p>
          <a:p>
            <a:endParaRPr lang="en-IN" dirty="0"/>
          </a:p>
          <a:p>
            <a:r>
              <a:rPr lang="en-IN" b="1" dirty="0" err="1"/>
              <a:t>var</a:t>
            </a:r>
            <a:r>
              <a:rPr lang="en-IN" b="1" dirty="0"/>
              <a:t> </a:t>
            </a:r>
            <a:r>
              <a:rPr lang="en-IN" dirty="0" err="1"/>
              <a:t>variableName</a:t>
            </a:r>
            <a:r>
              <a:rPr lang="en-IN" dirty="0"/>
              <a:t> = </a:t>
            </a:r>
            <a:r>
              <a:rPr lang="en-IN" i="1" dirty="0"/>
              <a:t>value</a:t>
            </a:r>
            <a:r>
              <a:rPr lang="en-IN" dirty="0"/>
              <a:t>;</a:t>
            </a:r>
            <a:endParaRPr lang="en-IN" b="1" dirty="0"/>
          </a:p>
          <a:p>
            <a:endParaRPr lang="en-IN" dirty="0"/>
          </a:p>
          <a:p>
            <a:r>
              <a:rPr lang="en-IN" u="sng" dirty="0"/>
              <a:t>Structure (object variable)</a:t>
            </a:r>
          </a:p>
          <a:p>
            <a:endParaRPr lang="en-IN" dirty="0"/>
          </a:p>
          <a:p>
            <a:r>
              <a:rPr lang="en-IN" b="1" dirty="0" err="1"/>
              <a:t>var</a:t>
            </a:r>
            <a:r>
              <a:rPr lang="en-IN" b="1" dirty="0"/>
              <a:t> </a:t>
            </a:r>
            <a:r>
              <a:rPr lang="en-IN" dirty="0" err="1"/>
              <a:t>variableName</a:t>
            </a:r>
            <a:r>
              <a:rPr lang="en-IN" dirty="0"/>
              <a:t> = { fieldname: value, fieldName2: value, fieldName3: value };</a:t>
            </a:r>
          </a:p>
          <a:p>
            <a:r>
              <a:rPr lang="en-IN" b="1" dirty="0" err="1"/>
              <a:t>variableName.fieldName</a:t>
            </a:r>
            <a:endParaRPr lang="en-IN" b="1" dirty="0"/>
          </a:p>
          <a:p>
            <a:r>
              <a:rPr lang="en-IN" b="1" dirty="0"/>
              <a:t>variableName.fieldName2</a:t>
            </a:r>
          </a:p>
          <a:p>
            <a:endParaRPr lang="en-IN" dirty="0"/>
          </a:p>
          <a:p>
            <a:r>
              <a:rPr lang="en-IN" u="sng" dirty="0"/>
              <a:t>Table (Array – starts with index 0)</a:t>
            </a:r>
          </a:p>
          <a:p>
            <a:endParaRPr lang="en-IN" u="sng" dirty="0"/>
          </a:p>
          <a:p>
            <a:r>
              <a:rPr lang="en-IN" b="1" dirty="0" err="1"/>
              <a:t>var</a:t>
            </a:r>
            <a:r>
              <a:rPr lang="en-IN" b="1" dirty="0"/>
              <a:t> </a:t>
            </a:r>
            <a:r>
              <a:rPr lang="en-IN" dirty="0" err="1"/>
              <a:t>tableName</a:t>
            </a:r>
            <a:r>
              <a:rPr lang="en-IN" dirty="0"/>
              <a:t> = [ item0, item1, item2, item3 ];</a:t>
            </a:r>
            <a:endParaRPr lang="en-IN" b="1" dirty="0"/>
          </a:p>
          <a:p>
            <a:endParaRPr lang="en-IN" dirty="0"/>
          </a:p>
        </p:txBody>
      </p:sp>
    </p:spTree>
    <p:extLst>
      <p:ext uri="{BB962C8B-B14F-4D97-AF65-F5344CB8AC3E}">
        <p14:creationId xmlns:p14="http://schemas.microsoft.com/office/powerpoint/2010/main" val="340487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0" y="152400"/>
            <a:ext cx="11946467" cy="4524315"/>
          </a:xfrm>
          <a:prstGeom prst="rect">
            <a:avLst/>
          </a:prstGeom>
          <a:noFill/>
        </p:spPr>
        <p:txBody>
          <a:bodyPr wrap="square" rtlCol="0">
            <a:spAutoFit/>
          </a:bodyPr>
          <a:lstStyle/>
          <a:p>
            <a:r>
              <a:rPr lang="en-IN" b="1" dirty="0"/>
              <a:t>Exercise</a:t>
            </a:r>
            <a:r>
              <a:rPr lang="en-IN" dirty="0"/>
              <a:t>: Design an array which store information of multiple employees.</a:t>
            </a:r>
          </a:p>
          <a:p>
            <a:endParaRPr lang="en-IN" dirty="0"/>
          </a:p>
          <a:p>
            <a:r>
              <a:rPr lang="fr-FR" dirty="0"/>
              <a:t>Java Script Object Notation – JSON</a:t>
            </a:r>
          </a:p>
          <a:p>
            <a:endParaRPr lang="fr-FR" dirty="0"/>
          </a:p>
          <a:p>
            <a:r>
              <a:rPr lang="en-IN" dirty="0"/>
              <a:t>4 output functions in JS</a:t>
            </a:r>
          </a:p>
          <a:p>
            <a:endParaRPr lang="en-IN" dirty="0"/>
          </a:p>
          <a:p>
            <a:pPr marL="342900" indent="-342900">
              <a:buAutoNum type="arabicPeriod"/>
            </a:pPr>
            <a:r>
              <a:rPr lang="en-IN" dirty="0" err="1"/>
              <a:t>Window.alert</a:t>
            </a:r>
            <a:r>
              <a:rPr lang="en-IN" dirty="0"/>
              <a:t>(‘popup to user’);</a:t>
            </a:r>
          </a:p>
          <a:p>
            <a:pPr marL="342900" indent="-342900">
              <a:buAutoNum type="arabicPeriod"/>
            </a:pPr>
            <a:r>
              <a:rPr lang="en-IN" dirty="0" err="1"/>
              <a:t>Document.write</a:t>
            </a:r>
            <a:r>
              <a:rPr lang="en-IN" dirty="0"/>
              <a:t>(‘content’) – this becomes the final DOM, it replaces current DOM of your app</a:t>
            </a:r>
          </a:p>
          <a:p>
            <a:pPr marL="342900" indent="-342900">
              <a:buAutoNum type="arabicPeriod"/>
            </a:pPr>
            <a:r>
              <a:rPr lang="en-IN" dirty="0" err="1"/>
              <a:t>HTMLElement.innerText</a:t>
            </a:r>
            <a:endParaRPr lang="en-IN" dirty="0"/>
          </a:p>
          <a:p>
            <a:pPr marL="342900" indent="-342900">
              <a:buAutoNum type="arabicPeriod"/>
            </a:pPr>
            <a:r>
              <a:rPr lang="en-IN" dirty="0"/>
              <a:t>Console.log(‘content’) – to print something in console (developers)</a:t>
            </a:r>
          </a:p>
          <a:p>
            <a:pPr marL="342900" indent="-342900">
              <a:buAutoNum type="arabicPeriod"/>
            </a:pPr>
            <a:endParaRPr lang="en-IN" dirty="0"/>
          </a:p>
          <a:p>
            <a:pPr marL="342900" indent="-342900"/>
            <a:r>
              <a:rPr lang="en-IN" b="1" dirty="0"/>
              <a:t>Use case</a:t>
            </a:r>
            <a:r>
              <a:rPr lang="en-IN" dirty="0"/>
              <a:t>: check if the user name and password are Anubhav and Anubhav123, if yes, replace whole DOM with login success!</a:t>
            </a:r>
          </a:p>
          <a:p>
            <a:pPr marL="342900" indent="-342900"/>
            <a:endParaRPr lang="en-IN" dirty="0"/>
          </a:p>
          <a:p>
            <a:pPr marL="342900" indent="-342900"/>
            <a:r>
              <a:rPr lang="en-IN" dirty="0" err="1"/>
              <a:t>Funda</a:t>
            </a:r>
            <a:r>
              <a:rPr lang="en-IN" dirty="0"/>
              <a:t> fox:</a:t>
            </a:r>
          </a:p>
          <a:p>
            <a:pPr marL="342900" indent="-342900"/>
            <a:r>
              <a:rPr lang="en-IN" dirty="0"/>
              <a:t>&gt; In JS = is the assignment operator and === is the comparison operator.</a:t>
            </a:r>
          </a:p>
          <a:p>
            <a:pPr marL="342900" indent="-342900"/>
            <a:endParaRPr lang="en-IN" dirty="0"/>
          </a:p>
        </p:txBody>
      </p:sp>
    </p:spTree>
    <p:extLst>
      <p:ext uri="{BB962C8B-B14F-4D97-AF65-F5344CB8AC3E}">
        <p14:creationId xmlns:p14="http://schemas.microsoft.com/office/powerpoint/2010/main" val="340487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211667" y="143933"/>
            <a:ext cx="11726333" cy="3970318"/>
          </a:xfrm>
          <a:prstGeom prst="rect">
            <a:avLst/>
          </a:prstGeom>
          <a:noFill/>
        </p:spPr>
        <p:txBody>
          <a:bodyPr wrap="square" rtlCol="0">
            <a:spAutoFit/>
          </a:bodyPr>
          <a:lstStyle/>
          <a:p>
            <a:r>
              <a:rPr lang="en-IN" dirty="0"/>
              <a:t>User case: Provide an input field, where user enter their favourite team name and click on button. That team should be added on UI.</a:t>
            </a:r>
          </a:p>
          <a:p>
            <a:r>
              <a:rPr lang="en-IN" dirty="0"/>
              <a:t>Dynamic UI element on screen.</a:t>
            </a:r>
          </a:p>
          <a:p>
            <a:endParaRPr lang="en-IN" dirty="0"/>
          </a:p>
          <a:p>
            <a:r>
              <a:rPr lang="en-IN" dirty="0"/>
              <a:t>Exercise: Design a table on UI (empty one), put 2 input fields on top of table. </a:t>
            </a:r>
          </a:p>
          <a:p>
            <a:pPr marL="342900" indent="-342900">
              <a:buAutoNum type="arabicPeriod"/>
            </a:pPr>
            <a:r>
              <a:rPr lang="en-IN" dirty="0"/>
              <a:t>Team Name</a:t>
            </a:r>
          </a:p>
          <a:p>
            <a:pPr marL="342900" indent="-342900">
              <a:buAutoNum type="arabicPeriod"/>
            </a:pPr>
            <a:r>
              <a:rPr lang="en-IN" dirty="0"/>
              <a:t>Captain First Name</a:t>
            </a:r>
          </a:p>
          <a:p>
            <a:pPr marL="342900" indent="-342900">
              <a:buAutoNum type="arabicPeriod"/>
            </a:pPr>
            <a:r>
              <a:rPr lang="en-IN" dirty="0"/>
              <a:t>Captain Last Name</a:t>
            </a:r>
          </a:p>
          <a:p>
            <a:pPr marL="342900" indent="-342900"/>
            <a:endParaRPr lang="en-IN" dirty="0"/>
          </a:p>
          <a:p>
            <a:pPr marL="342900" indent="-342900"/>
            <a:r>
              <a:rPr lang="en-IN" dirty="0"/>
              <a:t>Let user enter value in input field and click on add button, A row should be added to your table.</a:t>
            </a:r>
          </a:p>
          <a:p>
            <a:pPr marL="342900" indent="-342900"/>
            <a:r>
              <a:rPr lang="en-IN" dirty="0"/>
              <a:t>There are 2 columns in table, team name, captain name.</a:t>
            </a:r>
          </a:p>
          <a:p>
            <a:pPr marL="342900" indent="-342900"/>
            <a:r>
              <a:rPr lang="en-IN" dirty="0"/>
              <a:t>Join the first and last name of captain to place inside.</a:t>
            </a:r>
          </a:p>
          <a:p>
            <a:pPr marL="342900" indent="-342900"/>
            <a:endParaRPr lang="en-IN" dirty="0"/>
          </a:p>
          <a:p>
            <a:pPr marL="342900" indent="-342900"/>
            <a:r>
              <a:rPr lang="en-IN" dirty="0"/>
              <a:t>12 Hours.</a:t>
            </a:r>
          </a:p>
        </p:txBody>
      </p:sp>
    </p:spTree>
    <p:extLst>
      <p:ext uri="{BB962C8B-B14F-4D97-AF65-F5344CB8AC3E}">
        <p14:creationId xmlns:p14="http://schemas.microsoft.com/office/powerpoint/2010/main" val="340487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0" y="101600"/>
            <a:ext cx="12081933" cy="4524315"/>
          </a:xfrm>
          <a:prstGeom prst="rect">
            <a:avLst/>
          </a:prstGeom>
          <a:noFill/>
        </p:spPr>
        <p:txBody>
          <a:bodyPr wrap="square" rtlCol="0">
            <a:spAutoFit/>
          </a:bodyPr>
          <a:lstStyle/>
          <a:p>
            <a:r>
              <a:rPr lang="en-IN" b="1" dirty="0" err="1"/>
              <a:t>jQuery</a:t>
            </a:r>
            <a:r>
              <a:rPr lang="en-IN" dirty="0"/>
              <a:t>: </a:t>
            </a:r>
            <a:r>
              <a:rPr lang="en-IN" dirty="0" err="1"/>
              <a:t>jQuery</a:t>
            </a:r>
            <a:r>
              <a:rPr lang="en-IN" dirty="0"/>
              <a:t> is a java script library. This library is open source library, and it used by most of the companies like </a:t>
            </a:r>
            <a:r>
              <a:rPr lang="en-IN" dirty="0" err="1"/>
              <a:t>google</a:t>
            </a:r>
            <a:r>
              <a:rPr lang="en-IN" dirty="0"/>
              <a:t>, </a:t>
            </a:r>
            <a:r>
              <a:rPr lang="en-IN" dirty="0" err="1"/>
              <a:t>microsoft</a:t>
            </a:r>
            <a:r>
              <a:rPr lang="en-IN" dirty="0"/>
              <a:t>, </a:t>
            </a:r>
            <a:r>
              <a:rPr lang="en-IN" dirty="0" err="1"/>
              <a:t>netflix</a:t>
            </a:r>
            <a:r>
              <a:rPr lang="en-IN" dirty="0"/>
              <a:t>, yahoo, SAP.</a:t>
            </a:r>
          </a:p>
          <a:p>
            <a:endParaRPr lang="en-IN" b="1" dirty="0"/>
          </a:p>
          <a:p>
            <a:r>
              <a:rPr lang="en-IN" b="1" dirty="0"/>
              <a:t>Purpose:</a:t>
            </a:r>
            <a:r>
              <a:rPr lang="en-IN" dirty="0"/>
              <a:t>  </a:t>
            </a:r>
            <a:r>
              <a:rPr lang="en-IN" b="1" i="1" dirty="0"/>
              <a:t>write less and do more</a:t>
            </a:r>
          </a:p>
          <a:p>
            <a:endParaRPr lang="en-IN" b="1" i="1" dirty="0"/>
          </a:p>
          <a:p>
            <a:r>
              <a:rPr lang="en-IN" dirty="0"/>
              <a:t>Change CSS of my box title.</a:t>
            </a:r>
          </a:p>
          <a:p>
            <a:r>
              <a:rPr lang="en-IN" dirty="0"/>
              <a:t>--got elements in array </a:t>
            </a:r>
            <a:r>
              <a:rPr lang="en-IN" dirty="0" err="1"/>
              <a:t>getElementsByClassName</a:t>
            </a:r>
            <a:endParaRPr lang="en-IN" dirty="0"/>
          </a:p>
          <a:p>
            <a:r>
              <a:rPr lang="en-IN" dirty="0"/>
              <a:t>--Loop</a:t>
            </a:r>
          </a:p>
          <a:p>
            <a:r>
              <a:rPr lang="en-IN" dirty="0"/>
              <a:t>	each element we change CSS</a:t>
            </a:r>
          </a:p>
          <a:p>
            <a:r>
              <a:rPr lang="en-IN" dirty="0"/>
              <a:t>--</a:t>
            </a:r>
            <a:r>
              <a:rPr lang="en-IN" dirty="0" err="1"/>
              <a:t>endLoop</a:t>
            </a:r>
            <a:endParaRPr lang="en-IN" dirty="0"/>
          </a:p>
          <a:p>
            <a:endParaRPr lang="en-IN" dirty="0"/>
          </a:p>
          <a:p>
            <a:r>
              <a:rPr lang="en-IN" dirty="0"/>
              <a:t>Magic stick – </a:t>
            </a:r>
            <a:r>
              <a:rPr lang="en-IN" dirty="0" err="1"/>
              <a:t>jQuery</a:t>
            </a:r>
            <a:r>
              <a:rPr lang="en-IN" dirty="0"/>
              <a:t> – 1 line</a:t>
            </a:r>
          </a:p>
          <a:p>
            <a:endParaRPr lang="en-IN" dirty="0"/>
          </a:p>
          <a:p>
            <a:r>
              <a:rPr lang="en-IN" b="1" dirty="0"/>
              <a:t>How to start using it – Reference</a:t>
            </a:r>
          </a:p>
          <a:p>
            <a:pPr marL="342900" indent="-342900">
              <a:buAutoNum type="arabicPeriod"/>
            </a:pPr>
            <a:r>
              <a:rPr lang="en-IN" dirty="0"/>
              <a:t>Download and reference locally</a:t>
            </a:r>
          </a:p>
          <a:p>
            <a:pPr marL="342900" indent="-342900">
              <a:buAutoNum type="arabicPeriod"/>
            </a:pPr>
            <a:r>
              <a:rPr lang="en-IN" dirty="0"/>
              <a:t>Direct reference from CDN (Content Delivery Network)</a:t>
            </a:r>
          </a:p>
        </p:txBody>
      </p:sp>
    </p:spTree>
    <p:extLst>
      <p:ext uri="{BB962C8B-B14F-4D97-AF65-F5344CB8AC3E}">
        <p14:creationId xmlns:p14="http://schemas.microsoft.com/office/powerpoint/2010/main" val="340487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94733" y="177800"/>
            <a:ext cx="11802534" cy="923330"/>
          </a:xfrm>
          <a:prstGeom prst="rect">
            <a:avLst/>
          </a:prstGeom>
          <a:noFill/>
        </p:spPr>
        <p:txBody>
          <a:bodyPr wrap="square" rtlCol="0">
            <a:spAutoFit/>
          </a:bodyPr>
          <a:lstStyle/>
          <a:p>
            <a:r>
              <a:rPr lang="en-IN" dirty="0"/>
              <a:t>Many of the companies has their own CDS, does it mean that if </a:t>
            </a:r>
            <a:r>
              <a:rPr lang="en-IN" dirty="0" err="1"/>
              <a:t>i</a:t>
            </a:r>
            <a:r>
              <a:rPr lang="en-IN" dirty="0"/>
              <a:t> refer </a:t>
            </a:r>
            <a:r>
              <a:rPr lang="en-IN" dirty="0" err="1"/>
              <a:t>google</a:t>
            </a:r>
            <a:r>
              <a:rPr lang="en-IN" dirty="0"/>
              <a:t> CDN and write a code, tomorrow </a:t>
            </a:r>
            <a:r>
              <a:rPr lang="en-IN" dirty="0" err="1"/>
              <a:t>i</a:t>
            </a:r>
            <a:r>
              <a:rPr lang="en-IN" dirty="0"/>
              <a:t> switch to </a:t>
            </a:r>
            <a:r>
              <a:rPr lang="en-IN" dirty="0" err="1"/>
              <a:t>microsoft</a:t>
            </a:r>
            <a:r>
              <a:rPr lang="en-IN" dirty="0"/>
              <a:t> CDN </a:t>
            </a:r>
            <a:r>
              <a:rPr lang="en-IN" dirty="0" err="1"/>
              <a:t>i</a:t>
            </a:r>
            <a:r>
              <a:rPr lang="en-IN" dirty="0"/>
              <a:t> realize the reuse method is not available.</a:t>
            </a:r>
          </a:p>
          <a:p>
            <a:endParaRPr lang="en-IN" dirty="0"/>
          </a:p>
        </p:txBody>
      </p:sp>
      <p:sp>
        <p:nvSpPr>
          <p:cNvPr id="4" name="Rectangle 3"/>
          <p:cNvSpPr/>
          <p:nvPr/>
        </p:nvSpPr>
        <p:spPr>
          <a:xfrm>
            <a:off x="4673600" y="1261533"/>
            <a:ext cx="2556933"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jQuery.com</a:t>
            </a:r>
          </a:p>
        </p:txBody>
      </p:sp>
      <p:sp>
        <p:nvSpPr>
          <p:cNvPr id="5" name="Rectangle 4"/>
          <p:cNvSpPr/>
          <p:nvPr/>
        </p:nvSpPr>
        <p:spPr>
          <a:xfrm>
            <a:off x="668867" y="2963333"/>
            <a:ext cx="2286000" cy="80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Google</a:t>
            </a:r>
          </a:p>
        </p:txBody>
      </p:sp>
      <p:sp>
        <p:nvSpPr>
          <p:cNvPr id="6" name="Rectangle 5"/>
          <p:cNvSpPr/>
          <p:nvPr/>
        </p:nvSpPr>
        <p:spPr>
          <a:xfrm>
            <a:off x="3361267" y="2954866"/>
            <a:ext cx="2286000" cy="80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NetFlix</a:t>
            </a:r>
            <a:endParaRPr lang="en-IN" dirty="0"/>
          </a:p>
        </p:txBody>
      </p:sp>
      <p:sp>
        <p:nvSpPr>
          <p:cNvPr id="7" name="Rectangle 6"/>
          <p:cNvSpPr/>
          <p:nvPr/>
        </p:nvSpPr>
        <p:spPr>
          <a:xfrm>
            <a:off x="6426200" y="2980266"/>
            <a:ext cx="2286000" cy="80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SAP UI5</a:t>
            </a:r>
          </a:p>
          <a:p>
            <a:pPr algn="ctr"/>
            <a:r>
              <a:rPr lang="en-IN" dirty="0"/>
              <a:t>jQuery.sap</a:t>
            </a:r>
          </a:p>
        </p:txBody>
      </p:sp>
      <p:sp>
        <p:nvSpPr>
          <p:cNvPr id="8" name="Rectangle 7"/>
          <p:cNvSpPr/>
          <p:nvPr/>
        </p:nvSpPr>
        <p:spPr>
          <a:xfrm>
            <a:off x="9584267" y="2980266"/>
            <a:ext cx="2286000" cy="80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MicroSoft</a:t>
            </a:r>
            <a:endParaRPr lang="en-IN" dirty="0"/>
          </a:p>
        </p:txBody>
      </p:sp>
      <p:cxnSp>
        <p:nvCxnSpPr>
          <p:cNvPr id="10" name="Elbow Connector 9"/>
          <p:cNvCxnSpPr>
            <a:stCxn id="5" idx="0"/>
            <a:endCxn id="4" idx="2"/>
          </p:cNvCxnSpPr>
          <p:nvPr/>
        </p:nvCxnSpPr>
        <p:spPr>
          <a:xfrm rot="5400000" flipH="1" flipV="1">
            <a:off x="3450167" y="461433"/>
            <a:ext cx="863600" cy="4140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6" idx="0"/>
            <a:endCxn id="4" idx="2"/>
          </p:cNvCxnSpPr>
          <p:nvPr/>
        </p:nvCxnSpPr>
        <p:spPr>
          <a:xfrm rot="5400000" flipH="1" flipV="1">
            <a:off x="4800601" y="1803400"/>
            <a:ext cx="855133" cy="14478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7" idx="0"/>
            <a:endCxn id="4" idx="2"/>
          </p:cNvCxnSpPr>
          <p:nvPr/>
        </p:nvCxnSpPr>
        <p:spPr>
          <a:xfrm rot="16200000" flipV="1">
            <a:off x="6320368" y="1731433"/>
            <a:ext cx="880533" cy="161713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8" idx="0"/>
            <a:endCxn id="4" idx="2"/>
          </p:cNvCxnSpPr>
          <p:nvPr/>
        </p:nvCxnSpPr>
        <p:spPr>
          <a:xfrm rot="16200000" flipV="1">
            <a:off x="7899401" y="152400"/>
            <a:ext cx="880533" cy="4775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487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237067" y="194733"/>
            <a:ext cx="11751733" cy="6463308"/>
          </a:xfrm>
          <a:prstGeom prst="rect">
            <a:avLst/>
          </a:prstGeom>
          <a:noFill/>
        </p:spPr>
        <p:txBody>
          <a:bodyPr wrap="square" rtlCol="0">
            <a:spAutoFit/>
          </a:bodyPr>
          <a:lstStyle/>
          <a:p>
            <a:r>
              <a:rPr lang="en-IN" dirty="0"/>
              <a:t>The symbol which is used to tell the browser that we want to use </a:t>
            </a:r>
            <a:r>
              <a:rPr lang="en-IN" dirty="0" err="1"/>
              <a:t>jQuery</a:t>
            </a:r>
            <a:r>
              <a:rPr lang="en-IN" dirty="0"/>
              <a:t> is $.</a:t>
            </a:r>
          </a:p>
          <a:p>
            <a:endParaRPr lang="en-IN" dirty="0"/>
          </a:p>
          <a:p>
            <a:r>
              <a:rPr lang="en-IN" b="1" u="sng" dirty="0"/>
              <a:t>Syntax:</a:t>
            </a:r>
          </a:p>
          <a:p>
            <a:r>
              <a:rPr lang="en-IN" dirty="0"/>
              <a:t>$(</a:t>
            </a:r>
            <a:r>
              <a:rPr lang="en-IN" b="1" dirty="0"/>
              <a:t>selector</a:t>
            </a:r>
            <a:r>
              <a:rPr lang="en-IN" dirty="0"/>
              <a:t>).action();</a:t>
            </a:r>
          </a:p>
          <a:p>
            <a:endParaRPr lang="en-IN" dirty="0"/>
          </a:p>
          <a:p>
            <a:r>
              <a:rPr lang="en-IN" dirty="0"/>
              <a:t>selector: </a:t>
            </a:r>
            <a:r>
              <a:rPr lang="en-IN" dirty="0" err="1"/>
              <a:t>tagName</a:t>
            </a:r>
            <a:r>
              <a:rPr lang="en-IN" dirty="0"/>
              <a:t>, #id, .</a:t>
            </a:r>
            <a:r>
              <a:rPr lang="en-IN" dirty="0" err="1"/>
              <a:t>className</a:t>
            </a:r>
            <a:endParaRPr lang="en-IN" dirty="0"/>
          </a:p>
          <a:p>
            <a:endParaRPr lang="en-IN" dirty="0"/>
          </a:p>
          <a:p>
            <a:r>
              <a:rPr lang="en-IN" dirty="0"/>
              <a:t>Action: function/event</a:t>
            </a:r>
          </a:p>
          <a:p>
            <a:endParaRPr lang="en-IN" dirty="0"/>
          </a:p>
          <a:p>
            <a:r>
              <a:rPr lang="en-IN" dirty="0"/>
              <a:t>Functions:</a:t>
            </a:r>
          </a:p>
          <a:p>
            <a:r>
              <a:rPr lang="en-IN" dirty="0"/>
              <a:t>.hide(), .show(), .</a:t>
            </a:r>
            <a:r>
              <a:rPr lang="en-IN" dirty="0" err="1"/>
              <a:t>fadeOut</a:t>
            </a:r>
            <a:r>
              <a:rPr lang="en-IN" dirty="0"/>
              <a:t>(), .</a:t>
            </a:r>
            <a:r>
              <a:rPr lang="en-IN" dirty="0" err="1"/>
              <a:t>fadeIn</a:t>
            </a:r>
            <a:r>
              <a:rPr lang="en-IN" dirty="0"/>
              <a:t>(), .animate(), .</a:t>
            </a:r>
            <a:r>
              <a:rPr lang="en-IN" dirty="0" err="1"/>
              <a:t>css</a:t>
            </a:r>
            <a:r>
              <a:rPr lang="en-IN" dirty="0"/>
              <a:t>()</a:t>
            </a:r>
          </a:p>
          <a:p>
            <a:endParaRPr lang="en-IN" dirty="0"/>
          </a:p>
          <a:p>
            <a:r>
              <a:rPr lang="en-IN" dirty="0"/>
              <a:t>Event:</a:t>
            </a:r>
          </a:p>
          <a:p>
            <a:r>
              <a:rPr lang="en-IN" dirty="0"/>
              <a:t>click, load</a:t>
            </a:r>
          </a:p>
          <a:p>
            <a:endParaRPr lang="en-IN" dirty="0"/>
          </a:p>
          <a:p>
            <a:endParaRPr lang="en-IN" dirty="0"/>
          </a:p>
          <a:p>
            <a:r>
              <a:rPr lang="en-IN" dirty="0"/>
              <a:t>Changing CSS @ runtime:</a:t>
            </a:r>
          </a:p>
          <a:p>
            <a:r>
              <a:rPr lang="en-IN" dirty="0"/>
              <a:t>$(".box-title").</a:t>
            </a:r>
            <a:r>
              <a:rPr lang="en-IN" dirty="0" err="1"/>
              <a:t>css</a:t>
            </a:r>
            <a:r>
              <a:rPr lang="en-IN" dirty="0"/>
              <a:t>("</a:t>
            </a:r>
            <a:r>
              <a:rPr lang="en-IN" dirty="0" err="1"/>
              <a:t>background","blue</a:t>
            </a:r>
            <a:r>
              <a:rPr lang="en-IN" dirty="0"/>
              <a:t>").</a:t>
            </a:r>
            <a:r>
              <a:rPr lang="en-IN" dirty="0" err="1"/>
              <a:t>css</a:t>
            </a:r>
            <a:r>
              <a:rPr lang="en-IN" dirty="0"/>
              <a:t>("</a:t>
            </a:r>
            <a:r>
              <a:rPr lang="en-IN" dirty="0" err="1"/>
              <a:t>color","black</a:t>
            </a:r>
            <a:r>
              <a:rPr lang="en-IN" dirty="0"/>
              <a:t>");</a:t>
            </a:r>
          </a:p>
          <a:p>
            <a:r>
              <a:rPr lang="en-IN" dirty="0"/>
              <a:t>$(".box").hide();</a:t>
            </a:r>
          </a:p>
          <a:p>
            <a:r>
              <a:rPr lang="en-IN" dirty="0"/>
              <a:t>$(".box").show();</a:t>
            </a:r>
          </a:p>
          <a:p>
            <a:r>
              <a:rPr lang="en-IN" dirty="0"/>
              <a:t>$(".box").</a:t>
            </a:r>
            <a:r>
              <a:rPr lang="en-IN" dirty="0" err="1"/>
              <a:t>fadeOut</a:t>
            </a:r>
            <a:r>
              <a:rPr lang="en-IN" dirty="0"/>
              <a:t>(5000);</a:t>
            </a:r>
          </a:p>
          <a:p>
            <a:r>
              <a:rPr lang="en-IN" dirty="0"/>
              <a:t>$(".box").</a:t>
            </a:r>
            <a:r>
              <a:rPr lang="en-IN" dirty="0" err="1"/>
              <a:t>fadeIn</a:t>
            </a:r>
            <a:r>
              <a:rPr lang="en-IN" dirty="0"/>
              <a:t>(5000);</a:t>
            </a:r>
          </a:p>
          <a:p>
            <a:endParaRPr lang="en-IN" dirty="0"/>
          </a:p>
        </p:txBody>
      </p:sp>
    </p:spTree>
    <p:extLst>
      <p:ext uri="{BB962C8B-B14F-4D97-AF65-F5344CB8AC3E}">
        <p14:creationId xmlns:p14="http://schemas.microsoft.com/office/powerpoint/2010/main" val="3404876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77800" y="152400"/>
            <a:ext cx="11751733" cy="3139321"/>
          </a:xfrm>
          <a:prstGeom prst="rect">
            <a:avLst/>
          </a:prstGeom>
          <a:noFill/>
        </p:spPr>
        <p:txBody>
          <a:bodyPr wrap="square" rtlCol="0">
            <a:spAutoFit/>
          </a:bodyPr>
          <a:lstStyle/>
          <a:p>
            <a:r>
              <a:rPr lang="en-IN" dirty="0"/>
              <a:t>Exercise: You need to put a button on UI, when you click on that button, all your input fields should start dancing.</a:t>
            </a:r>
          </a:p>
          <a:p>
            <a:r>
              <a:rPr lang="en-IN" dirty="0"/>
              <a:t>Hint: Function recursion.</a:t>
            </a:r>
          </a:p>
          <a:p>
            <a:endParaRPr lang="en-IN" dirty="0"/>
          </a:p>
          <a:p>
            <a:endParaRPr lang="en-IN" dirty="0"/>
          </a:p>
          <a:p>
            <a:r>
              <a:rPr lang="en-IN" dirty="0" err="1"/>
              <a:t>Callback</a:t>
            </a:r>
            <a:r>
              <a:rPr lang="en-IN" dirty="0"/>
              <a:t> function:</a:t>
            </a:r>
          </a:p>
          <a:p>
            <a:r>
              <a:rPr lang="en-IN" dirty="0"/>
              <a:t>Is a function which triggers once the desired effect is over.</a:t>
            </a:r>
          </a:p>
          <a:p>
            <a:r>
              <a:rPr lang="en-IN" dirty="0"/>
              <a:t>$(selector).</a:t>
            </a:r>
            <a:r>
              <a:rPr lang="en-IN" dirty="0" err="1"/>
              <a:t>fadeOut</a:t>
            </a:r>
            <a:r>
              <a:rPr lang="en-IN" dirty="0"/>
              <a:t>(5000, </a:t>
            </a:r>
            <a:r>
              <a:rPr lang="en-IN" b="1" i="1" dirty="0" err="1"/>
              <a:t>fnCallBack</a:t>
            </a:r>
            <a:r>
              <a:rPr lang="en-IN" dirty="0"/>
              <a:t>);</a:t>
            </a:r>
          </a:p>
          <a:p>
            <a:r>
              <a:rPr lang="en-IN" dirty="0"/>
              <a:t>Code...</a:t>
            </a:r>
          </a:p>
          <a:p>
            <a:r>
              <a:rPr lang="en-IN" dirty="0"/>
              <a:t>The </a:t>
            </a:r>
            <a:r>
              <a:rPr lang="en-IN" dirty="0" err="1"/>
              <a:t>callBack</a:t>
            </a:r>
            <a:r>
              <a:rPr lang="en-IN" dirty="0"/>
              <a:t> function is called asynchronously. </a:t>
            </a:r>
          </a:p>
          <a:p>
            <a:endParaRPr lang="en-IN" dirty="0"/>
          </a:p>
          <a:p>
            <a:r>
              <a:rPr lang="en-IN" dirty="0"/>
              <a:t>$(".box").</a:t>
            </a:r>
            <a:r>
              <a:rPr lang="en-IN" dirty="0" err="1"/>
              <a:t>fadeOut</a:t>
            </a:r>
            <a:r>
              <a:rPr lang="en-IN" dirty="0"/>
              <a:t>(1000, function(){$(".box").</a:t>
            </a:r>
            <a:r>
              <a:rPr lang="en-IN" dirty="0" err="1"/>
              <a:t>fadeIn</a:t>
            </a:r>
            <a:r>
              <a:rPr lang="en-IN" dirty="0"/>
              <a:t>(1000);});</a:t>
            </a:r>
          </a:p>
        </p:txBody>
      </p:sp>
      <p:sp>
        <p:nvSpPr>
          <p:cNvPr id="4" name="Rounded Rectangle 3"/>
          <p:cNvSpPr/>
          <p:nvPr/>
        </p:nvSpPr>
        <p:spPr>
          <a:xfrm>
            <a:off x="7145867" y="1049867"/>
            <a:ext cx="3632200" cy="364913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Code line 1</a:t>
            </a:r>
          </a:p>
          <a:p>
            <a:pPr algn="ctr"/>
            <a:r>
              <a:rPr lang="en-IN" dirty="0">
                <a:solidFill>
                  <a:schemeClr val="tx1"/>
                </a:solidFill>
              </a:rPr>
              <a:t>Code line 2</a:t>
            </a:r>
          </a:p>
          <a:p>
            <a:pPr algn="ctr"/>
            <a:r>
              <a:rPr lang="en-IN" dirty="0">
                <a:solidFill>
                  <a:schemeClr val="tx1"/>
                </a:solidFill>
              </a:rPr>
              <a:t>Code line 3</a:t>
            </a:r>
          </a:p>
          <a:p>
            <a:pPr algn="ctr"/>
            <a:r>
              <a:rPr lang="en-IN" dirty="0">
                <a:solidFill>
                  <a:schemeClr val="tx1"/>
                </a:solidFill>
              </a:rPr>
              <a:t>CALL FUNCTION ‘FM’ IN BACKGROUND TASK</a:t>
            </a:r>
          </a:p>
          <a:p>
            <a:pPr algn="ctr"/>
            <a:r>
              <a:rPr lang="en-IN" dirty="0">
                <a:solidFill>
                  <a:schemeClr val="tx1"/>
                </a:solidFill>
              </a:rPr>
              <a:t>Code line 4</a:t>
            </a:r>
          </a:p>
          <a:p>
            <a:pPr algn="ctr"/>
            <a:r>
              <a:rPr lang="en-IN" dirty="0">
                <a:solidFill>
                  <a:schemeClr val="tx1"/>
                </a:solidFill>
              </a:rPr>
              <a:t>Code line 5</a:t>
            </a:r>
          </a:p>
          <a:p>
            <a:pPr algn="ctr"/>
            <a:r>
              <a:rPr lang="en-IN" dirty="0">
                <a:solidFill>
                  <a:schemeClr val="tx1"/>
                </a:solidFill>
              </a:rPr>
              <a:t>Code line 6</a:t>
            </a:r>
          </a:p>
          <a:p>
            <a:pPr algn="ctr"/>
            <a:endParaRPr lang="en-IN" dirty="0"/>
          </a:p>
        </p:txBody>
      </p:sp>
      <p:cxnSp>
        <p:nvCxnSpPr>
          <p:cNvPr id="6" name="Straight Arrow Connector 5"/>
          <p:cNvCxnSpPr/>
          <p:nvPr/>
        </p:nvCxnSpPr>
        <p:spPr>
          <a:xfrm rot="5400000">
            <a:off x="5689600" y="2878667"/>
            <a:ext cx="2286000" cy="338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ight Arrow 6"/>
          <p:cNvSpPr/>
          <p:nvPr/>
        </p:nvSpPr>
        <p:spPr>
          <a:xfrm>
            <a:off x="10160000" y="2599267"/>
            <a:ext cx="1430867" cy="347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11616266" y="2556933"/>
            <a:ext cx="1151467" cy="4148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FM</a:t>
            </a:r>
          </a:p>
        </p:txBody>
      </p:sp>
    </p:spTree>
    <p:extLst>
      <p:ext uri="{BB962C8B-B14F-4D97-AF65-F5344CB8AC3E}">
        <p14:creationId xmlns:p14="http://schemas.microsoft.com/office/powerpoint/2010/main" val="340487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4" name="Rectangle 3">
            <a:extLst>
              <a:ext uri="{FF2B5EF4-FFF2-40B4-BE49-F238E27FC236}">
                <a16:creationId xmlns:a16="http://schemas.microsoft.com/office/drawing/2014/main" id="{ED55D222-208E-4A8A-90D1-4A6570EEB50D}"/>
              </a:ext>
            </a:extLst>
          </p:cNvPr>
          <p:cNvSpPr/>
          <p:nvPr/>
        </p:nvSpPr>
        <p:spPr>
          <a:xfrm>
            <a:off x="95795" y="136525"/>
            <a:ext cx="6096000" cy="1200329"/>
          </a:xfrm>
          <a:prstGeom prst="rect">
            <a:avLst/>
          </a:prstGeom>
        </p:spPr>
        <p:txBody>
          <a:bodyPr>
            <a:spAutoFit/>
          </a:bodyPr>
          <a:lstStyle/>
          <a:p>
            <a:r>
              <a:rPr lang="en-US" b="1" dirty="0">
                <a:solidFill>
                  <a:srgbClr val="000000"/>
                </a:solidFill>
                <a:latin typeface="trebuchet ms" panose="020B0603020202020204" pitchFamily="34" charset="0"/>
              </a:rPr>
              <a:t>Start Date: 16</a:t>
            </a:r>
            <a:r>
              <a:rPr lang="en-US" b="1" baseline="30000" dirty="0">
                <a:solidFill>
                  <a:srgbClr val="000000"/>
                </a:solidFill>
                <a:latin typeface="trebuchet ms" panose="020B0603020202020204" pitchFamily="34" charset="0"/>
              </a:rPr>
              <a:t>th</a:t>
            </a:r>
            <a:r>
              <a:rPr lang="en-US" b="1" dirty="0">
                <a:solidFill>
                  <a:srgbClr val="000000"/>
                </a:solidFill>
                <a:latin typeface="trebuchet ms" panose="020B0603020202020204" pitchFamily="34" charset="0"/>
              </a:rPr>
              <a:t> Apr2018</a:t>
            </a:r>
            <a:br>
              <a:rPr lang="en-US" dirty="0"/>
            </a:br>
            <a:r>
              <a:rPr lang="en-US" b="1" dirty="0">
                <a:solidFill>
                  <a:srgbClr val="000000"/>
                </a:solidFill>
                <a:latin typeface="trebuchet ms" panose="020B0603020202020204" pitchFamily="34" charset="0"/>
              </a:rPr>
              <a:t>Expected End Date: 25</a:t>
            </a:r>
            <a:r>
              <a:rPr lang="en-US" b="1" baseline="30000" dirty="0">
                <a:solidFill>
                  <a:srgbClr val="000000"/>
                </a:solidFill>
                <a:latin typeface="trebuchet ms" panose="020B0603020202020204" pitchFamily="34" charset="0"/>
              </a:rPr>
              <a:t>th</a:t>
            </a:r>
            <a:r>
              <a:rPr lang="en-US" b="1" dirty="0">
                <a:solidFill>
                  <a:srgbClr val="000000"/>
                </a:solidFill>
                <a:latin typeface="trebuchet ms" panose="020B0603020202020204" pitchFamily="34" charset="0"/>
              </a:rPr>
              <a:t> June 2018</a:t>
            </a:r>
            <a:br>
              <a:rPr lang="en-US" dirty="0"/>
            </a:br>
            <a:r>
              <a:rPr lang="en-US" b="1" dirty="0">
                <a:solidFill>
                  <a:srgbClr val="000000"/>
                </a:solidFill>
                <a:latin typeface="trebuchet ms" panose="020B0603020202020204" pitchFamily="34" charset="0"/>
              </a:rPr>
              <a:t>Weekdays 7-8 AM India time</a:t>
            </a:r>
            <a:br>
              <a:rPr lang="en-US" dirty="0"/>
            </a:br>
            <a:r>
              <a:rPr lang="en-US" b="1" dirty="0">
                <a:solidFill>
                  <a:srgbClr val="000000"/>
                </a:solidFill>
                <a:latin typeface="trebuchet ms" panose="020B0603020202020204" pitchFamily="34" charset="0"/>
              </a:rPr>
              <a:t>Duration : 40+ Hours + Complementary OOPS ABAP</a:t>
            </a:r>
            <a:endParaRPr lang="en-US" dirty="0"/>
          </a:p>
        </p:txBody>
      </p:sp>
    </p:spTree>
    <p:extLst>
      <p:ext uri="{BB962C8B-B14F-4D97-AF65-F5344CB8AC3E}">
        <p14:creationId xmlns:p14="http://schemas.microsoft.com/office/powerpoint/2010/main" val="3755707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27000" y="127000"/>
            <a:ext cx="11870267" cy="1200329"/>
          </a:xfrm>
          <a:prstGeom prst="rect">
            <a:avLst/>
          </a:prstGeom>
          <a:noFill/>
        </p:spPr>
        <p:txBody>
          <a:bodyPr wrap="square" rtlCol="0">
            <a:spAutoFit/>
          </a:bodyPr>
          <a:lstStyle/>
          <a:p>
            <a:r>
              <a:rPr lang="en-IN" dirty="0"/>
              <a:t>SAP UI5 Framework: Is a collection of reusable JS libraries, we can SAPUI5 to create responsive Web Applications.</a:t>
            </a:r>
          </a:p>
          <a:p>
            <a:r>
              <a:rPr lang="en-IN" dirty="0"/>
              <a:t>This framework is based on open Standards like HTML5, CSS, JS, </a:t>
            </a:r>
            <a:r>
              <a:rPr lang="en-IN" dirty="0" err="1"/>
              <a:t>jQuery</a:t>
            </a:r>
            <a:r>
              <a:rPr lang="en-IN" dirty="0"/>
              <a:t>.</a:t>
            </a:r>
          </a:p>
          <a:p>
            <a:endParaRPr lang="en-IN" dirty="0"/>
          </a:p>
          <a:p>
            <a:endParaRPr lang="en-IN" dirty="0"/>
          </a:p>
        </p:txBody>
      </p:sp>
      <p:sp>
        <p:nvSpPr>
          <p:cNvPr id="4" name="Rectangle 3"/>
          <p:cNvSpPr/>
          <p:nvPr/>
        </p:nvSpPr>
        <p:spPr>
          <a:xfrm>
            <a:off x="821266" y="2175933"/>
            <a:ext cx="2015067" cy="2463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&lt;Bootstrap&gt;</a:t>
            </a:r>
          </a:p>
          <a:p>
            <a:pPr algn="ctr"/>
            <a:endParaRPr lang="en-IN" dirty="0"/>
          </a:p>
          <a:p>
            <a:pPr algn="ctr"/>
            <a:r>
              <a:rPr lang="en-IN" dirty="0"/>
              <a:t>Index.html</a:t>
            </a:r>
          </a:p>
        </p:txBody>
      </p:sp>
      <p:sp>
        <p:nvSpPr>
          <p:cNvPr id="5" name="Cloud Callout 4"/>
          <p:cNvSpPr/>
          <p:nvPr/>
        </p:nvSpPr>
        <p:spPr>
          <a:xfrm>
            <a:off x="2328333" y="880533"/>
            <a:ext cx="1744133" cy="880534"/>
          </a:xfrm>
          <a:prstGeom prst="cloudCallout">
            <a:avLst>
              <a:gd name="adj1" fmla="val -35396"/>
              <a:gd name="adj2" fmla="val 840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CDN</a:t>
            </a:r>
          </a:p>
        </p:txBody>
      </p:sp>
      <p:sp>
        <p:nvSpPr>
          <p:cNvPr id="6" name="Rectangle 5"/>
          <p:cNvSpPr/>
          <p:nvPr/>
        </p:nvSpPr>
        <p:spPr>
          <a:xfrm>
            <a:off x="4961467" y="2802467"/>
            <a:ext cx="2142066"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JS Code + XML</a:t>
            </a:r>
          </a:p>
        </p:txBody>
      </p:sp>
      <p:sp>
        <p:nvSpPr>
          <p:cNvPr id="7" name="Right Arrow 6"/>
          <p:cNvSpPr/>
          <p:nvPr/>
        </p:nvSpPr>
        <p:spPr>
          <a:xfrm>
            <a:off x="2887133" y="3310467"/>
            <a:ext cx="2082800" cy="7704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ight Arrow 7"/>
          <p:cNvSpPr/>
          <p:nvPr/>
        </p:nvSpPr>
        <p:spPr>
          <a:xfrm>
            <a:off x="7137399" y="3361267"/>
            <a:ext cx="1346201" cy="7704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8475133" y="2184400"/>
            <a:ext cx="3598333" cy="252306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SAP UI5 Design Time (libraries)</a:t>
            </a:r>
          </a:p>
          <a:p>
            <a:pPr algn="ctr"/>
            <a:r>
              <a:rPr lang="en-IN" b="1" i="1" dirty="0">
                <a:solidFill>
                  <a:schemeClr val="tx1"/>
                </a:solidFill>
              </a:rPr>
              <a:t>SAP UI5 Runtime</a:t>
            </a:r>
          </a:p>
        </p:txBody>
      </p:sp>
      <p:sp>
        <p:nvSpPr>
          <p:cNvPr id="10" name="Vertical Scroll 9"/>
          <p:cNvSpPr/>
          <p:nvPr/>
        </p:nvSpPr>
        <p:spPr>
          <a:xfrm>
            <a:off x="9169400" y="5452533"/>
            <a:ext cx="1981200" cy="1278467"/>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HTML+CSS+JS</a:t>
            </a:r>
          </a:p>
        </p:txBody>
      </p:sp>
      <p:sp>
        <p:nvSpPr>
          <p:cNvPr id="11" name="Down Arrow 10"/>
          <p:cNvSpPr/>
          <p:nvPr/>
        </p:nvSpPr>
        <p:spPr>
          <a:xfrm>
            <a:off x="9719733" y="4741333"/>
            <a:ext cx="914400" cy="6942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a:off x="8178800" y="5274733"/>
            <a:ext cx="1566333"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spTree>
    <p:extLst>
      <p:ext uri="{BB962C8B-B14F-4D97-AF65-F5344CB8AC3E}">
        <p14:creationId xmlns:p14="http://schemas.microsoft.com/office/powerpoint/2010/main" val="340487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Rectangle 2"/>
          <p:cNvSpPr/>
          <p:nvPr/>
        </p:nvSpPr>
        <p:spPr>
          <a:xfrm>
            <a:off x="279400" y="1320799"/>
            <a:ext cx="11590867" cy="418253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p:cNvCxnSpPr/>
          <p:nvPr/>
        </p:nvCxnSpPr>
        <p:spPr>
          <a:xfrm rot="5400000">
            <a:off x="6176434" y="3357034"/>
            <a:ext cx="4114800" cy="42333"/>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62467" y="5562600"/>
            <a:ext cx="11590866" cy="80433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HTML5, CSS, JS, JQ, LESS, DATAJS, D3JS,AJAX</a:t>
            </a:r>
          </a:p>
        </p:txBody>
      </p:sp>
      <p:sp>
        <p:nvSpPr>
          <p:cNvPr id="7" name="Rectangle 6"/>
          <p:cNvSpPr/>
          <p:nvPr/>
        </p:nvSpPr>
        <p:spPr>
          <a:xfrm>
            <a:off x="533400" y="4605867"/>
            <a:ext cx="2336800" cy="48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sap.ui.core</a:t>
            </a:r>
            <a:endParaRPr lang="en-IN" dirty="0"/>
          </a:p>
        </p:txBody>
      </p:sp>
      <p:sp>
        <p:nvSpPr>
          <p:cNvPr id="8" name="Rectangle 7"/>
          <p:cNvSpPr/>
          <p:nvPr/>
        </p:nvSpPr>
        <p:spPr>
          <a:xfrm>
            <a:off x="3158067" y="4419600"/>
            <a:ext cx="2336800" cy="48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sap.ui.mvc</a:t>
            </a:r>
            <a:endParaRPr lang="en-IN" dirty="0"/>
          </a:p>
        </p:txBody>
      </p:sp>
      <p:sp>
        <p:nvSpPr>
          <p:cNvPr id="9" name="Rectangle 8"/>
          <p:cNvSpPr/>
          <p:nvPr/>
        </p:nvSpPr>
        <p:spPr>
          <a:xfrm>
            <a:off x="5774265" y="4605867"/>
            <a:ext cx="2336800" cy="48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sap.ui.view</a:t>
            </a:r>
            <a:endParaRPr lang="en-IN" dirty="0"/>
          </a:p>
        </p:txBody>
      </p:sp>
      <p:cxnSp>
        <p:nvCxnSpPr>
          <p:cNvPr id="11" name="Straight Connector 10"/>
          <p:cNvCxnSpPr/>
          <p:nvPr/>
        </p:nvCxnSpPr>
        <p:spPr>
          <a:xfrm>
            <a:off x="254000" y="4241800"/>
            <a:ext cx="7984067" cy="5080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923867" y="143934"/>
            <a:ext cx="2827867" cy="923330"/>
          </a:xfrm>
          <a:prstGeom prst="rect">
            <a:avLst/>
          </a:prstGeom>
          <a:noFill/>
        </p:spPr>
        <p:txBody>
          <a:bodyPr wrap="square" rtlCol="0">
            <a:spAutoFit/>
          </a:bodyPr>
          <a:lstStyle/>
          <a:p>
            <a:r>
              <a:rPr lang="en-IN" dirty="0"/>
              <a:t>sap-ui-core.js</a:t>
            </a:r>
          </a:p>
          <a:p>
            <a:r>
              <a:rPr lang="en-IN" dirty="0"/>
              <a:t>sap-</a:t>
            </a:r>
            <a:r>
              <a:rPr lang="en-IN" dirty="0" err="1"/>
              <a:t>ui</a:t>
            </a:r>
            <a:r>
              <a:rPr lang="en-IN" dirty="0"/>
              <a:t>-</a:t>
            </a:r>
            <a:r>
              <a:rPr lang="en-IN" dirty="0" err="1"/>
              <a:t>libs</a:t>
            </a:r>
            <a:r>
              <a:rPr lang="en-IN" dirty="0"/>
              <a:t>=“”</a:t>
            </a:r>
          </a:p>
          <a:p>
            <a:r>
              <a:rPr lang="en-IN" dirty="0"/>
              <a:t>sap-</a:t>
            </a:r>
            <a:r>
              <a:rPr lang="en-IN" dirty="0" err="1"/>
              <a:t>ui</a:t>
            </a:r>
            <a:r>
              <a:rPr lang="en-IN" dirty="0"/>
              <a:t>-theme=“”</a:t>
            </a:r>
          </a:p>
        </p:txBody>
      </p:sp>
      <p:sp>
        <p:nvSpPr>
          <p:cNvPr id="13" name="Rounded Rectangle 12"/>
          <p:cNvSpPr/>
          <p:nvPr/>
        </p:nvSpPr>
        <p:spPr>
          <a:xfrm>
            <a:off x="753533" y="1600200"/>
            <a:ext cx="2370667" cy="4910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sap.ui.commons</a:t>
            </a:r>
            <a:endParaRPr lang="en-IN" dirty="0"/>
          </a:p>
        </p:txBody>
      </p:sp>
      <p:sp>
        <p:nvSpPr>
          <p:cNvPr id="14" name="Rounded Rectangle 13"/>
          <p:cNvSpPr/>
          <p:nvPr/>
        </p:nvSpPr>
        <p:spPr>
          <a:xfrm>
            <a:off x="745066" y="2353733"/>
            <a:ext cx="2370667" cy="4910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sap.ui.table</a:t>
            </a:r>
            <a:endParaRPr lang="en-IN" dirty="0"/>
          </a:p>
        </p:txBody>
      </p:sp>
      <p:sp>
        <p:nvSpPr>
          <p:cNvPr id="15" name="Rounded Rectangle 14"/>
          <p:cNvSpPr/>
          <p:nvPr/>
        </p:nvSpPr>
        <p:spPr>
          <a:xfrm>
            <a:off x="4826000" y="1566333"/>
            <a:ext cx="2370667" cy="4910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sap.m</a:t>
            </a:r>
            <a:endParaRPr lang="en-IN" dirty="0"/>
          </a:p>
        </p:txBody>
      </p:sp>
      <p:sp>
        <p:nvSpPr>
          <p:cNvPr id="16" name="Rectangle 15"/>
          <p:cNvSpPr/>
          <p:nvPr/>
        </p:nvSpPr>
        <p:spPr>
          <a:xfrm>
            <a:off x="3149600" y="4944533"/>
            <a:ext cx="2336800" cy="48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Sap.ui.unified</a:t>
            </a:r>
            <a:endParaRPr lang="en-IN" dirty="0"/>
          </a:p>
        </p:txBody>
      </p:sp>
      <p:sp>
        <p:nvSpPr>
          <p:cNvPr id="17" name="Rounded Rectangle 16"/>
          <p:cNvSpPr/>
          <p:nvPr/>
        </p:nvSpPr>
        <p:spPr>
          <a:xfrm>
            <a:off x="702733" y="3242733"/>
            <a:ext cx="2370667" cy="4910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sap.suite.ui.common</a:t>
            </a:r>
            <a:endParaRPr lang="en-IN" dirty="0"/>
          </a:p>
        </p:txBody>
      </p:sp>
      <p:sp>
        <p:nvSpPr>
          <p:cNvPr id="18" name="Rounded Rectangle 17"/>
          <p:cNvSpPr/>
          <p:nvPr/>
        </p:nvSpPr>
        <p:spPr>
          <a:xfrm>
            <a:off x="4826000" y="2319866"/>
            <a:ext cx="2370667" cy="4910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sap.ui.layout</a:t>
            </a:r>
            <a:endParaRPr lang="en-IN" dirty="0"/>
          </a:p>
        </p:txBody>
      </p:sp>
      <p:sp>
        <p:nvSpPr>
          <p:cNvPr id="19" name="Rounded Rectangle 18"/>
          <p:cNvSpPr/>
          <p:nvPr/>
        </p:nvSpPr>
        <p:spPr>
          <a:xfrm>
            <a:off x="4792133" y="3200400"/>
            <a:ext cx="2370667" cy="4910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sap.viz</a:t>
            </a:r>
          </a:p>
        </p:txBody>
      </p:sp>
      <p:sp>
        <p:nvSpPr>
          <p:cNvPr id="20" name="TextBox 19"/>
          <p:cNvSpPr txBox="1"/>
          <p:nvPr/>
        </p:nvSpPr>
        <p:spPr>
          <a:xfrm>
            <a:off x="5782733" y="4292600"/>
            <a:ext cx="1625600" cy="369332"/>
          </a:xfrm>
          <a:prstGeom prst="rect">
            <a:avLst/>
          </a:prstGeom>
          <a:noFill/>
        </p:spPr>
        <p:txBody>
          <a:bodyPr wrap="square" rtlCol="0">
            <a:spAutoFit/>
          </a:bodyPr>
          <a:lstStyle/>
          <a:p>
            <a:r>
              <a:rPr lang="en-IN" dirty="0"/>
              <a:t>CORE </a:t>
            </a:r>
          </a:p>
        </p:txBody>
      </p:sp>
      <p:sp>
        <p:nvSpPr>
          <p:cNvPr id="21" name="TextBox 20"/>
          <p:cNvSpPr txBox="1"/>
          <p:nvPr/>
        </p:nvSpPr>
        <p:spPr>
          <a:xfrm>
            <a:off x="3327400" y="1363134"/>
            <a:ext cx="1625600" cy="369332"/>
          </a:xfrm>
          <a:prstGeom prst="rect">
            <a:avLst/>
          </a:prstGeom>
          <a:noFill/>
        </p:spPr>
        <p:txBody>
          <a:bodyPr wrap="square" rtlCol="0">
            <a:spAutoFit/>
          </a:bodyPr>
          <a:lstStyle/>
          <a:p>
            <a:r>
              <a:rPr lang="en-IN" dirty="0"/>
              <a:t>CONTROL</a:t>
            </a:r>
          </a:p>
        </p:txBody>
      </p:sp>
      <p:sp>
        <p:nvSpPr>
          <p:cNvPr id="22" name="Rectangle 21"/>
          <p:cNvSpPr/>
          <p:nvPr/>
        </p:nvSpPr>
        <p:spPr>
          <a:xfrm>
            <a:off x="4174067" y="101600"/>
            <a:ext cx="1786467" cy="9652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4893733" y="668867"/>
            <a:ext cx="1168400" cy="59266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ounded Rectangle 23"/>
          <p:cNvSpPr/>
          <p:nvPr/>
        </p:nvSpPr>
        <p:spPr>
          <a:xfrm>
            <a:off x="5757334" y="228600"/>
            <a:ext cx="550334" cy="7112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a:off x="8449733" y="2235200"/>
            <a:ext cx="3132667" cy="9228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Renderer</a:t>
            </a:r>
          </a:p>
        </p:txBody>
      </p:sp>
      <p:sp>
        <p:nvSpPr>
          <p:cNvPr id="26" name="Rectangle 25"/>
          <p:cNvSpPr/>
          <p:nvPr/>
        </p:nvSpPr>
        <p:spPr>
          <a:xfrm>
            <a:off x="8458199" y="3293533"/>
            <a:ext cx="3132667" cy="9228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Server Side Support e.g. Proxy</a:t>
            </a:r>
          </a:p>
        </p:txBody>
      </p:sp>
      <p:sp>
        <p:nvSpPr>
          <p:cNvPr id="27" name="TextBox 26"/>
          <p:cNvSpPr txBox="1"/>
          <p:nvPr/>
        </p:nvSpPr>
        <p:spPr>
          <a:xfrm>
            <a:off x="8551333" y="1447800"/>
            <a:ext cx="2878667" cy="369332"/>
          </a:xfrm>
          <a:prstGeom prst="rect">
            <a:avLst/>
          </a:prstGeom>
          <a:noFill/>
        </p:spPr>
        <p:txBody>
          <a:bodyPr wrap="square" rtlCol="0">
            <a:spAutoFit/>
          </a:bodyPr>
          <a:lstStyle/>
          <a:p>
            <a:r>
              <a:rPr lang="en-IN" dirty="0"/>
              <a:t>SAP UI5 Runtime</a:t>
            </a:r>
          </a:p>
        </p:txBody>
      </p:sp>
    </p:spTree>
    <p:extLst>
      <p:ext uri="{BB962C8B-B14F-4D97-AF65-F5344CB8AC3E}">
        <p14:creationId xmlns:p14="http://schemas.microsoft.com/office/powerpoint/2010/main" val="3404876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27000" y="118533"/>
            <a:ext cx="11844867" cy="2585323"/>
          </a:xfrm>
          <a:prstGeom prst="rect">
            <a:avLst/>
          </a:prstGeom>
          <a:noFill/>
        </p:spPr>
        <p:txBody>
          <a:bodyPr wrap="square" rtlCol="0">
            <a:spAutoFit/>
          </a:bodyPr>
          <a:lstStyle/>
          <a:p>
            <a:r>
              <a:rPr lang="en-IN" b="1" dirty="0"/>
              <a:t>Design Pattern:</a:t>
            </a:r>
            <a:r>
              <a:rPr lang="en-IN" dirty="0"/>
              <a:t> When OOPS programming started, everyone started developing application with their own understanding of OOPS. Design pattern are set of golden rules and solutions to common software problems.</a:t>
            </a:r>
          </a:p>
          <a:p>
            <a:endParaRPr lang="en-IN" b="1" dirty="0"/>
          </a:p>
          <a:p>
            <a:r>
              <a:rPr lang="en-IN" b="1" dirty="0"/>
              <a:t>Creational : </a:t>
            </a:r>
            <a:r>
              <a:rPr lang="en-IN" dirty="0"/>
              <a:t>creation of object e.g. Singleton, factory, abstract factory etc.</a:t>
            </a:r>
          </a:p>
          <a:p>
            <a:r>
              <a:rPr lang="en-IN" b="1" dirty="0"/>
              <a:t>Behavioural : </a:t>
            </a:r>
            <a:r>
              <a:rPr lang="en-IN" dirty="0"/>
              <a:t>deals with communication between objects – decorator, adaptor, facade, Proxy.</a:t>
            </a:r>
          </a:p>
          <a:p>
            <a:r>
              <a:rPr lang="en-IN" b="1" dirty="0"/>
              <a:t>Structure: </a:t>
            </a:r>
            <a:r>
              <a:rPr lang="en-IN" dirty="0"/>
              <a:t>relationship between object – template, </a:t>
            </a:r>
            <a:r>
              <a:rPr lang="en-IN" dirty="0" err="1"/>
              <a:t>Stratagy</a:t>
            </a:r>
            <a:r>
              <a:rPr lang="en-IN" dirty="0"/>
              <a:t>, MVC.</a:t>
            </a:r>
          </a:p>
          <a:p>
            <a:endParaRPr lang="en-IN" b="1" dirty="0"/>
          </a:p>
          <a:p>
            <a:r>
              <a:rPr lang="en-IN" b="1" dirty="0"/>
              <a:t>MVC Design pattern: </a:t>
            </a:r>
            <a:r>
              <a:rPr lang="en-IN" dirty="0"/>
              <a:t>is one the design pattern best suited for applications where we have UI. MVC stands for Model, View and Controller.</a:t>
            </a:r>
            <a:endParaRPr lang="en-IN" b="1" dirty="0"/>
          </a:p>
        </p:txBody>
      </p:sp>
      <p:sp>
        <p:nvSpPr>
          <p:cNvPr id="4" name="Rectangle 3"/>
          <p:cNvSpPr/>
          <p:nvPr/>
        </p:nvSpPr>
        <p:spPr>
          <a:xfrm>
            <a:off x="4800600" y="2904066"/>
            <a:ext cx="2108200" cy="80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Controller</a:t>
            </a:r>
          </a:p>
          <a:p>
            <a:pPr algn="ctr"/>
            <a:r>
              <a:rPr lang="en-IN" dirty="0"/>
              <a:t>Processing</a:t>
            </a:r>
          </a:p>
        </p:txBody>
      </p:sp>
      <p:sp>
        <p:nvSpPr>
          <p:cNvPr id="5" name="Rectangle 4"/>
          <p:cNvSpPr/>
          <p:nvPr/>
        </p:nvSpPr>
        <p:spPr>
          <a:xfrm>
            <a:off x="2286000" y="5088466"/>
            <a:ext cx="2108200" cy="80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View</a:t>
            </a:r>
          </a:p>
          <a:p>
            <a:pPr algn="ctr"/>
            <a:r>
              <a:rPr lang="en-IN" dirty="0"/>
              <a:t>I/O</a:t>
            </a:r>
          </a:p>
        </p:txBody>
      </p:sp>
      <p:sp>
        <p:nvSpPr>
          <p:cNvPr id="6" name="Rectangle 5"/>
          <p:cNvSpPr/>
          <p:nvPr/>
        </p:nvSpPr>
        <p:spPr>
          <a:xfrm>
            <a:off x="7222067" y="5088467"/>
            <a:ext cx="2108200" cy="80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a:t>
            </a:r>
          </a:p>
          <a:p>
            <a:pPr algn="ctr"/>
            <a:r>
              <a:rPr lang="en-IN" dirty="0"/>
              <a:t>Data</a:t>
            </a:r>
          </a:p>
        </p:txBody>
      </p:sp>
      <p:cxnSp>
        <p:nvCxnSpPr>
          <p:cNvPr id="8" name="Shape 7"/>
          <p:cNvCxnSpPr>
            <a:stCxn id="5" idx="0"/>
            <a:endCxn id="4" idx="1"/>
          </p:cNvCxnSpPr>
          <p:nvPr/>
        </p:nvCxnSpPr>
        <p:spPr>
          <a:xfrm rot="5400000" flipH="1" flipV="1">
            <a:off x="3179234" y="3467100"/>
            <a:ext cx="1782233" cy="1460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403600" y="3793067"/>
            <a:ext cx="1947333" cy="646331"/>
          </a:xfrm>
          <a:prstGeom prst="rect">
            <a:avLst/>
          </a:prstGeom>
          <a:noFill/>
        </p:spPr>
        <p:txBody>
          <a:bodyPr wrap="square" rtlCol="0">
            <a:spAutoFit/>
          </a:bodyPr>
          <a:lstStyle/>
          <a:p>
            <a:r>
              <a:rPr lang="en-IN" dirty="0"/>
              <a:t>User action </a:t>
            </a:r>
          </a:p>
          <a:p>
            <a:r>
              <a:rPr lang="en-IN" dirty="0"/>
              <a:t>event</a:t>
            </a:r>
          </a:p>
        </p:txBody>
      </p:sp>
      <p:cxnSp>
        <p:nvCxnSpPr>
          <p:cNvPr id="11" name="Shape 10"/>
          <p:cNvCxnSpPr>
            <a:endCxn id="5" idx="1"/>
          </p:cNvCxnSpPr>
          <p:nvPr/>
        </p:nvCxnSpPr>
        <p:spPr>
          <a:xfrm rot="10800000" flipV="1">
            <a:off x="2286001" y="2709335"/>
            <a:ext cx="3572933" cy="2781297"/>
          </a:xfrm>
          <a:prstGeom prst="bentConnector3">
            <a:avLst>
              <a:gd name="adj1" fmla="val 106398"/>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693333" y="3344333"/>
            <a:ext cx="1032934" cy="369332"/>
          </a:xfrm>
          <a:prstGeom prst="rect">
            <a:avLst/>
          </a:prstGeom>
          <a:noFill/>
        </p:spPr>
        <p:txBody>
          <a:bodyPr wrap="square" rtlCol="0">
            <a:spAutoFit/>
          </a:bodyPr>
          <a:lstStyle/>
          <a:p>
            <a:r>
              <a:rPr lang="en-IN" dirty="0"/>
              <a:t>updates</a:t>
            </a:r>
          </a:p>
        </p:txBody>
      </p:sp>
      <p:cxnSp>
        <p:nvCxnSpPr>
          <p:cNvPr id="14" name="Shape 13"/>
          <p:cNvCxnSpPr>
            <a:stCxn id="6" idx="0"/>
            <a:endCxn id="4" idx="3"/>
          </p:cNvCxnSpPr>
          <p:nvPr/>
        </p:nvCxnSpPr>
        <p:spPr>
          <a:xfrm rot="16200000" flipV="1">
            <a:off x="6701367" y="3513666"/>
            <a:ext cx="1782234" cy="136736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958667" y="3860800"/>
            <a:ext cx="939800" cy="369332"/>
          </a:xfrm>
          <a:prstGeom prst="rect">
            <a:avLst/>
          </a:prstGeom>
          <a:noFill/>
        </p:spPr>
        <p:txBody>
          <a:bodyPr wrap="square" rtlCol="0">
            <a:spAutoFit/>
          </a:bodyPr>
          <a:lstStyle/>
          <a:p>
            <a:r>
              <a:rPr lang="en-IN" dirty="0"/>
              <a:t>notify</a:t>
            </a:r>
          </a:p>
        </p:txBody>
      </p:sp>
      <p:cxnSp>
        <p:nvCxnSpPr>
          <p:cNvPr id="17" name="Shape 16"/>
          <p:cNvCxnSpPr>
            <a:stCxn id="4" idx="0"/>
            <a:endCxn id="6" idx="3"/>
          </p:cNvCxnSpPr>
          <p:nvPr/>
        </p:nvCxnSpPr>
        <p:spPr>
          <a:xfrm rot="16200000" flipH="1">
            <a:off x="6299199" y="2459567"/>
            <a:ext cx="2586568" cy="3475567"/>
          </a:xfrm>
          <a:prstGeom prst="bentConnector4">
            <a:avLst>
              <a:gd name="adj1" fmla="val -8838"/>
              <a:gd name="adj2" fmla="val 106577"/>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338733" y="3090333"/>
            <a:ext cx="1066800" cy="369332"/>
          </a:xfrm>
          <a:prstGeom prst="rect">
            <a:avLst/>
          </a:prstGeom>
          <a:noFill/>
        </p:spPr>
        <p:txBody>
          <a:bodyPr wrap="square" rtlCol="0">
            <a:spAutoFit/>
          </a:bodyPr>
          <a:lstStyle/>
          <a:p>
            <a:r>
              <a:rPr lang="en-IN" dirty="0"/>
              <a:t>updates</a:t>
            </a:r>
          </a:p>
        </p:txBody>
      </p:sp>
      <p:cxnSp>
        <p:nvCxnSpPr>
          <p:cNvPr id="21" name="Straight Arrow Connector 20"/>
          <p:cNvCxnSpPr>
            <a:stCxn id="5" idx="3"/>
            <a:endCxn id="6" idx="1"/>
          </p:cNvCxnSpPr>
          <p:nvPr/>
        </p:nvCxnSpPr>
        <p:spPr>
          <a:xfrm>
            <a:off x="4394200" y="5490633"/>
            <a:ext cx="2827867" cy="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927600" y="5215467"/>
            <a:ext cx="1989667" cy="646331"/>
          </a:xfrm>
          <a:prstGeom prst="rect">
            <a:avLst/>
          </a:prstGeom>
          <a:noFill/>
        </p:spPr>
        <p:txBody>
          <a:bodyPr wrap="square" rtlCol="0">
            <a:spAutoFit/>
          </a:bodyPr>
          <a:lstStyle/>
          <a:p>
            <a:r>
              <a:rPr lang="en-IN" dirty="0"/>
              <a:t>Binding</a:t>
            </a:r>
          </a:p>
          <a:p>
            <a:r>
              <a:rPr lang="en-IN" dirty="0"/>
              <a:t>Data binding</a:t>
            </a:r>
          </a:p>
        </p:txBody>
      </p:sp>
      <p:sp>
        <p:nvSpPr>
          <p:cNvPr id="23" name="Rounded Rectangle 22"/>
          <p:cNvSpPr/>
          <p:nvPr/>
        </p:nvSpPr>
        <p:spPr>
          <a:xfrm>
            <a:off x="194733" y="2904067"/>
            <a:ext cx="1320800" cy="309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SAP UI5</a:t>
            </a:r>
          </a:p>
          <a:p>
            <a:pPr algn="ctr"/>
            <a:r>
              <a:rPr lang="en-IN" dirty="0"/>
              <a:t>Objects</a:t>
            </a:r>
          </a:p>
        </p:txBody>
      </p:sp>
    </p:spTree>
    <p:extLst>
      <p:ext uri="{BB962C8B-B14F-4D97-AF65-F5344CB8AC3E}">
        <p14:creationId xmlns:p14="http://schemas.microsoft.com/office/powerpoint/2010/main" val="3404876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203200" y="143933"/>
            <a:ext cx="11760200" cy="3970318"/>
          </a:xfrm>
          <a:prstGeom prst="rect">
            <a:avLst/>
          </a:prstGeom>
          <a:noFill/>
        </p:spPr>
        <p:txBody>
          <a:bodyPr wrap="square" rtlCol="0">
            <a:spAutoFit/>
          </a:bodyPr>
          <a:lstStyle/>
          <a:p>
            <a:r>
              <a:rPr lang="en-IN" dirty="0"/>
              <a:t>Syntax to create a control in UI5?</a:t>
            </a:r>
          </a:p>
          <a:p>
            <a:endParaRPr lang="en-IN" dirty="0"/>
          </a:p>
          <a:p>
            <a:r>
              <a:rPr lang="en-IN" b="1" dirty="0" err="1"/>
              <a:t>var</a:t>
            </a:r>
            <a:r>
              <a:rPr lang="en-IN" dirty="0"/>
              <a:t> </a:t>
            </a:r>
            <a:r>
              <a:rPr lang="en-IN" dirty="0" err="1"/>
              <a:t>objectName</a:t>
            </a:r>
            <a:r>
              <a:rPr lang="en-IN" dirty="0"/>
              <a:t> = </a:t>
            </a:r>
            <a:r>
              <a:rPr lang="en-IN" b="1" dirty="0"/>
              <a:t>new</a:t>
            </a:r>
            <a:r>
              <a:rPr lang="en-IN" dirty="0"/>
              <a:t> </a:t>
            </a:r>
            <a:r>
              <a:rPr lang="en-IN" dirty="0" err="1"/>
              <a:t>libraryName.ControlName</a:t>
            </a:r>
            <a:r>
              <a:rPr lang="en-IN" dirty="0"/>
              <a:t>(</a:t>
            </a:r>
            <a:r>
              <a:rPr lang="en-IN" dirty="0" err="1"/>
              <a:t>sId</a:t>
            </a:r>
            <a:r>
              <a:rPr lang="en-IN" dirty="0"/>
              <a:t>, </a:t>
            </a:r>
            <a:r>
              <a:rPr lang="en-IN" dirty="0" err="1"/>
              <a:t>sProperties</a:t>
            </a:r>
            <a:r>
              <a:rPr lang="en-IN" dirty="0"/>
              <a:t>);</a:t>
            </a:r>
          </a:p>
          <a:p>
            <a:endParaRPr lang="en-IN" dirty="0"/>
          </a:p>
          <a:p>
            <a:r>
              <a:rPr lang="en-IN" dirty="0" err="1"/>
              <a:t>sId</a:t>
            </a:r>
            <a:r>
              <a:rPr lang="en-IN" dirty="0"/>
              <a:t>: unique id of your control.</a:t>
            </a:r>
          </a:p>
          <a:p>
            <a:r>
              <a:rPr lang="en-IN" dirty="0" err="1"/>
              <a:t>sProperties</a:t>
            </a:r>
            <a:r>
              <a:rPr lang="en-IN" dirty="0"/>
              <a:t>: all the properties of your control e.g. Label, text, width, height, </a:t>
            </a:r>
            <a:r>
              <a:rPr lang="en-IN" dirty="0" err="1"/>
              <a:t>color</a:t>
            </a:r>
            <a:r>
              <a:rPr lang="en-IN" dirty="0"/>
              <a:t>, background.....</a:t>
            </a:r>
          </a:p>
          <a:p>
            <a:r>
              <a:rPr lang="en-IN" dirty="0"/>
              <a:t>Must be specified using below syntax</a:t>
            </a:r>
          </a:p>
          <a:p>
            <a:r>
              <a:rPr lang="en-IN" dirty="0"/>
              <a:t>{</a:t>
            </a:r>
          </a:p>
          <a:p>
            <a:r>
              <a:rPr lang="en-IN" dirty="0"/>
              <a:t>	</a:t>
            </a:r>
            <a:r>
              <a:rPr lang="en-IN" b="1" dirty="0" err="1"/>
              <a:t>propname</a:t>
            </a:r>
            <a:r>
              <a:rPr lang="en-IN" dirty="0"/>
              <a:t>: value,</a:t>
            </a:r>
          </a:p>
          <a:p>
            <a:r>
              <a:rPr lang="en-IN" dirty="0"/>
              <a:t>	</a:t>
            </a:r>
            <a:r>
              <a:rPr lang="en-IN" b="1" dirty="0" err="1"/>
              <a:t>propname</a:t>
            </a:r>
            <a:r>
              <a:rPr lang="en-IN" dirty="0"/>
              <a:t>: value,</a:t>
            </a:r>
          </a:p>
          <a:p>
            <a:r>
              <a:rPr lang="en-IN" dirty="0"/>
              <a:t>	....</a:t>
            </a:r>
          </a:p>
          <a:p>
            <a:r>
              <a:rPr lang="en-IN" dirty="0"/>
              <a:t>}</a:t>
            </a:r>
          </a:p>
          <a:p>
            <a:endParaRPr lang="en-IN" dirty="0"/>
          </a:p>
          <a:p>
            <a:endParaRPr lang="en-IN" dirty="0"/>
          </a:p>
        </p:txBody>
      </p:sp>
      <p:sp>
        <p:nvSpPr>
          <p:cNvPr id="4" name="Rounded Rectangle 3"/>
          <p:cNvSpPr/>
          <p:nvPr/>
        </p:nvSpPr>
        <p:spPr>
          <a:xfrm>
            <a:off x="7535333" y="5342467"/>
            <a:ext cx="4207934" cy="1168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HTML,CSS, JS, JQ</a:t>
            </a:r>
          </a:p>
        </p:txBody>
      </p:sp>
      <p:sp>
        <p:nvSpPr>
          <p:cNvPr id="5" name="Rectangle 4"/>
          <p:cNvSpPr/>
          <p:nvPr/>
        </p:nvSpPr>
        <p:spPr>
          <a:xfrm>
            <a:off x="7653867" y="3302000"/>
            <a:ext cx="685800" cy="186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8415867" y="3285067"/>
            <a:ext cx="685800" cy="186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9220200" y="3285067"/>
            <a:ext cx="685800" cy="186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10083800" y="3293534"/>
            <a:ext cx="685800" cy="186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10888134" y="3276600"/>
            <a:ext cx="685800" cy="186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Isosceles Triangle 9"/>
          <p:cNvSpPr/>
          <p:nvPr/>
        </p:nvSpPr>
        <p:spPr>
          <a:xfrm>
            <a:off x="7552267" y="2125133"/>
            <a:ext cx="4021666" cy="105833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04876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87867" y="3522133"/>
            <a:ext cx="11675533" cy="2497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43933" y="110067"/>
            <a:ext cx="11802534" cy="369332"/>
          </a:xfrm>
          <a:prstGeom prst="rect">
            <a:avLst/>
          </a:prstGeom>
          <a:noFill/>
        </p:spPr>
        <p:txBody>
          <a:bodyPr wrap="square" rtlCol="0">
            <a:spAutoFit/>
          </a:bodyPr>
          <a:lstStyle/>
          <a:p>
            <a:r>
              <a:rPr lang="en-IN" dirty="0" err="1"/>
              <a:t>Akamai</a:t>
            </a:r>
            <a:r>
              <a:rPr lang="en-IN" dirty="0"/>
              <a:t> CDN is used to provide SAP UI5 Framework on internet</a:t>
            </a:r>
          </a:p>
        </p:txBody>
      </p:sp>
      <p:sp>
        <p:nvSpPr>
          <p:cNvPr id="4" name="Rectangle 3"/>
          <p:cNvSpPr/>
          <p:nvPr/>
        </p:nvSpPr>
        <p:spPr>
          <a:xfrm>
            <a:off x="203200" y="821267"/>
            <a:ext cx="11726333" cy="2379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838200" y="922867"/>
            <a:ext cx="2827867" cy="626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India</a:t>
            </a:r>
          </a:p>
        </p:txBody>
      </p:sp>
      <p:sp>
        <p:nvSpPr>
          <p:cNvPr id="6" name="Rectangle 5"/>
          <p:cNvSpPr/>
          <p:nvPr/>
        </p:nvSpPr>
        <p:spPr>
          <a:xfrm>
            <a:off x="804334" y="2099733"/>
            <a:ext cx="2827867" cy="626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UK</a:t>
            </a:r>
          </a:p>
        </p:txBody>
      </p:sp>
      <p:sp>
        <p:nvSpPr>
          <p:cNvPr id="7" name="Rectangle 6"/>
          <p:cNvSpPr/>
          <p:nvPr/>
        </p:nvSpPr>
        <p:spPr>
          <a:xfrm>
            <a:off x="4614333" y="956733"/>
            <a:ext cx="2827867" cy="626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Singapore</a:t>
            </a:r>
          </a:p>
        </p:txBody>
      </p:sp>
      <p:sp>
        <p:nvSpPr>
          <p:cNvPr id="8" name="Rectangle 7"/>
          <p:cNvSpPr/>
          <p:nvPr/>
        </p:nvSpPr>
        <p:spPr>
          <a:xfrm>
            <a:off x="4605867" y="2099734"/>
            <a:ext cx="2827867" cy="626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Europe</a:t>
            </a:r>
          </a:p>
        </p:txBody>
      </p:sp>
      <p:sp>
        <p:nvSpPr>
          <p:cNvPr id="9" name="Rectangle 8"/>
          <p:cNvSpPr/>
          <p:nvPr/>
        </p:nvSpPr>
        <p:spPr>
          <a:xfrm>
            <a:off x="8492066" y="965200"/>
            <a:ext cx="2827867" cy="626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a:t>
            </a:r>
          </a:p>
        </p:txBody>
      </p:sp>
      <p:sp>
        <p:nvSpPr>
          <p:cNvPr id="10" name="Rectangle 9"/>
          <p:cNvSpPr/>
          <p:nvPr/>
        </p:nvSpPr>
        <p:spPr>
          <a:xfrm>
            <a:off x="8500533" y="2032000"/>
            <a:ext cx="2827867" cy="626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Canada</a:t>
            </a:r>
          </a:p>
        </p:txBody>
      </p:sp>
      <p:sp>
        <p:nvSpPr>
          <p:cNvPr id="11" name="Rounded Rectangle 10"/>
          <p:cNvSpPr/>
          <p:nvPr/>
        </p:nvSpPr>
        <p:spPr>
          <a:xfrm>
            <a:off x="9084734" y="4241800"/>
            <a:ext cx="2599266" cy="1413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SAP UI5 Framework</a:t>
            </a:r>
          </a:p>
          <a:p>
            <a:pPr algn="ctr"/>
            <a:r>
              <a:rPr lang="en-IN" dirty="0"/>
              <a:t>AMER</a:t>
            </a:r>
          </a:p>
        </p:txBody>
      </p:sp>
      <p:sp>
        <p:nvSpPr>
          <p:cNvPr id="19" name="Rounded Rectangle 18"/>
          <p:cNvSpPr/>
          <p:nvPr/>
        </p:nvSpPr>
        <p:spPr>
          <a:xfrm>
            <a:off x="6282267" y="4275666"/>
            <a:ext cx="2599266" cy="1413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SAP UI5 Framework</a:t>
            </a:r>
          </a:p>
          <a:p>
            <a:pPr algn="ctr"/>
            <a:r>
              <a:rPr lang="en-IN" dirty="0"/>
              <a:t>APJ</a:t>
            </a:r>
          </a:p>
        </p:txBody>
      </p:sp>
      <p:sp>
        <p:nvSpPr>
          <p:cNvPr id="20" name="Rounded Rectangle 19"/>
          <p:cNvSpPr/>
          <p:nvPr/>
        </p:nvSpPr>
        <p:spPr>
          <a:xfrm>
            <a:off x="3395134" y="4309533"/>
            <a:ext cx="2599266" cy="1413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SAP UI5 Framework</a:t>
            </a:r>
          </a:p>
          <a:p>
            <a:pPr algn="ctr"/>
            <a:r>
              <a:rPr lang="en-IN" dirty="0"/>
              <a:t>EMEA</a:t>
            </a:r>
          </a:p>
        </p:txBody>
      </p:sp>
      <p:sp>
        <p:nvSpPr>
          <p:cNvPr id="21" name="Oval 20"/>
          <p:cNvSpPr/>
          <p:nvPr/>
        </p:nvSpPr>
        <p:spPr>
          <a:xfrm>
            <a:off x="4428067" y="3598333"/>
            <a:ext cx="3115733" cy="46566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err="1"/>
              <a:t>Akamai</a:t>
            </a:r>
            <a:r>
              <a:rPr lang="en-IN" dirty="0"/>
              <a:t> dispatcher</a:t>
            </a:r>
          </a:p>
        </p:txBody>
      </p:sp>
      <p:cxnSp>
        <p:nvCxnSpPr>
          <p:cNvPr id="23" name="Elbow Connector 22"/>
          <p:cNvCxnSpPr>
            <a:endCxn id="21" idx="0"/>
          </p:cNvCxnSpPr>
          <p:nvPr/>
        </p:nvCxnSpPr>
        <p:spPr>
          <a:xfrm rot="16200000" flipH="1">
            <a:off x="3640667" y="1253065"/>
            <a:ext cx="2404533" cy="2286001"/>
          </a:xfrm>
          <a:prstGeom prst="bentConnector3">
            <a:avLst>
              <a:gd name="adj1" fmla="val 73944"/>
            </a:avLst>
          </a:prstGeom>
          <a:ln>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404876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Rectangle 2"/>
          <p:cNvSpPr/>
          <p:nvPr/>
        </p:nvSpPr>
        <p:spPr>
          <a:xfrm>
            <a:off x="1210733" y="254000"/>
            <a:ext cx="3674534" cy="590973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SAP UI5 Framework</a:t>
            </a:r>
          </a:p>
        </p:txBody>
      </p:sp>
      <p:sp>
        <p:nvSpPr>
          <p:cNvPr id="4" name="Rectangle 3"/>
          <p:cNvSpPr/>
          <p:nvPr/>
        </p:nvSpPr>
        <p:spPr>
          <a:xfrm>
            <a:off x="5985933" y="1523999"/>
            <a:ext cx="4512734" cy="2226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View</a:t>
            </a:r>
          </a:p>
          <a:p>
            <a:pPr algn="ctr"/>
            <a:r>
              <a:rPr lang="en-IN" dirty="0" err="1"/>
              <a:t>getControllerName</a:t>
            </a:r>
            <a:r>
              <a:rPr lang="en-IN" dirty="0"/>
              <a:t>: function(){</a:t>
            </a:r>
          </a:p>
          <a:p>
            <a:pPr algn="ctr"/>
            <a:r>
              <a:rPr lang="en-IN" dirty="0"/>
              <a:t>Return the name of controller</a:t>
            </a:r>
          </a:p>
          <a:p>
            <a:pPr algn="ctr"/>
            <a:r>
              <a:rPr lang="en-IN" dirty="0"/>
              <a:t>}</a:t>
            </a:r>
          </a:p>
          <a:p>
            <a:pPr algn="ctr"/>
            <a:r>
              <a:rPr lang="en-IN" dirty="0" err="1"/>
              <a:t>createContent</a:t>
            </a:r>
            <a:r>
              <a:rPr lang="en-IN" dirty="0"/>
              <a:t>: function(</a:t>
            </a:r>
            <a:r>
              <a:rPr lang="en-IN" dirty="0" err="1"/>
              <a:t>oController</a:t>
            </a:r>
            <a:r>
              <a:rPr lang="en-IN" dirty="0"/>
              <a:t>){</a:t>
            </a:r>
          </a:p>
          <a:p>
            <a:pPr algn="ctr"/>
            <a:endParaRPr lang="en-IN" dirty="0"/>
          </a:p>
          <a:p>
            <a:pPr algn="ctr"/>
            <a:r>
              <a:rPr lang="en-IN" dirty="0"/>
              <a:t>}</a:t>
            </a:r>
          </a:p>
        </p:txBody>
      </p:sp>
      <p:sp>
        <p:nvSpPr>
          <p:cNvPr id="5" name="Rectangle 4"/>
          <p:cNvSpPr/>
          <p:nvPr/>
        </p:nvSpPr>
        <p:spPr>
          <a:xfrm>
            <a:off x="5994399" y="3945466"/>
            <a:ext cx="4512734" cy="2226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Controller</a:t>
            </a:r>
          </a:p>
          <a:p>
            <a:pPr algn="ctr"/>
            <a:endParaRPr lang="en-IN" dirty="0"/>
          </a:p>
          <a:p>
            <a:pPr algn="ctr"/>
            <a:r>
              <a:rPr lang="en-IN" dirty="0" err="1"/>
              <a:t>sap.ui.define</a:t>
            </a:r>
            <a:r>
              <a:rPr lang="en-IN" dirty="0"/>
              <a:t>([],function(){})</a:t>
            </a:r>
          </a:p>
        </p:txBody>
      </p:sp>
      <p:sp>
        <p:nvSpPr>
          <p:cNvPr id="6" name="Rectangle 5"/>
          <p:cNvSpPr/>
          <p:nvPr/>
        </p:nvSpPr>
        <p:spPr>
          <a:xfrm>
            <a:off x="5985933" y="237066"/>
            <a:ext cx="4512734" cy="1134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Index.html</a:t>
            </a:r>
          </a:p>
        </p:txBody>
      </p:sp>
      <p:cxnSp>
        <p:nvCxnSpPr>
          <p:cNvPr id="8" name="Straight Arrow Connector 7"/>
          <p:cNvCxnSpPr>
            <a:stCxn id="6" idx="1"/>
          </p:cNvCxnSpPr>
          <p:nvPr/>
        </p:nvCxnSpPr>
        <p:spPr>
          <a:xfrm rot="10800000" flipV="1">
            <a:off x="4885267" y="804332"/>
            <a:ext cx="1100666" cy="84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648200" y="1811867"/>
            <a:ext cx="1346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020733" y="1617133"/>
            <a:ext cx="465667"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cxnSp>
        <p:nvCxnSpPr>
          <p:cNvPr id="13" name="Straight Arrow Connector 12"/>
          <p:cNvCxnSpPr/>
          <p:nvPr/>
        </p:nvCxnSpPr>
        <p:spPr>
          <a:xfrm>
            <a:off x="4631267" y="2226734"/>
            <a:ext cx="1346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5003800" y="2032000"/>
            <a:ext cx="465667"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cxnSp>
        <p:nvCxnSpPr>
          <p:cNvPr id="15" name="Straight Arrow Connector 14"/>
          <p:cNvCxnSpPr/>
          <p:nvPr/>
        </p:nvCxnSpPr>
        <p:spPr>
          <a:xfrm>
            <a:off x="4622800" y="3005668"/>
            <a:ext cx="1346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995333" y="2810934"/>
            <a:ext cx="465667"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17" name="TextBox 16"/>
          <p:cNvSpPr txBox="1"/>
          <p:nvPr/>
        </p:nvSpPr>
        <p:spPr>
          <a:xfrm>
            <a:off x="2565400" y="2006600"/>
            <a:ext cx="2082800" cy="369332"/>
          </a:xfrm>
          <a:prstGeom prst="rect">
            <a:avLst/>
          </a:prstGeom>
          <a:noFill/>
        </p:spPr>
        <p:txBody>
          <a:bodyPr wrap="square" rtlCol="0">
            <a:spAutoFit/>
          </a:bodyPr>
          <a:lstStyle/>
          <a:p>
            <a:r>
              <a:rPr lang="en-IN" dirty="0" err="1"/>
              <a:t>getControllerName</a:t>
            </a:r>
            <a:endParaRPr lang="en-IN" dirty="0"/>
          </a:p>
        </p:txBody>
      </p:sp>
      <p:cxnSp>
        <p:nvCxnSpPr>
          <p:cNvPr id="18" name="Straight Arrow Connector 17"/>
          <p:cNvCxnSpPr/>
          <p:nvPr/>
        </p:nvCxnSpPr>
        <p:spPr>
          <a:xfrm>
            <a:off x="4639733" y="4504268"/>
            <a:ext cx="1346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012266" y="4309534"/>
            <a:ext cx="465667"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20" name="TextBox 19"/>
          <p:cNvSpPr txBox="1"/>
          <p:nvPr/>
        </p:nvSpPr>
        <p:spPr>
          <a:xfrm>
            <a:off x="2243666" y="4267200"/>
            <a:ext cx="2489200" cy="381000"/>
          </a:xfrm>
          <a:prstGeom prst="rect">
            <a:avLst/>
          </a:prstGeom>
          <a:noFill/>
        </p:spPr>
        <p:txBody>
          <a:bodyPr wrap="square" rtlCol="0">
            <a:spAutoFit/>
          </a:bodyPr>
          <a:lstStyle/>
          <a:p>
            <a:r>
              <a:rPr lang="en-IN" dirty="0"/>
              <a:t>Creates </a:t>
            </a:r>
            <a:r>
              <a:rPr lang="en-IN" dirty="0" err="1"/>
              <a:t>obj</a:t>
            </a:r>
            <a:r>
              <a:rPr lang="en-IN" dirty="0"/>
              <a:t> of controller</a:t>
            </a:r>
          </a:p>
        </p:txBody>
      </p:sp>
      <p:sp>
        <p:nvSpPr>
          <p:cNvPr id="21" name="TextBox 20"/>
          <p:cNvSpPr txBox="1"/>
          <p:nvPr/>
        </p:nvSpPr>
        <p:spPr>
          <a:xfrm>
            <a:off x="3141132" y="2709334"/>
            <a:ext cx="1727199" cy="381000"/>
          </a:xfrm>
          <a:prstGeom prst="rect">
            <a:avLst/>
          </a:prstGeom>
          <a:noFill/>
        </p:spPr>
        <p:txBody>
          <a:bodyPr wrap="square" rtlCol="0">
            <a:spAutoFit/>
          </a:bodyPr>
          <a:lstStyle/>
          <a:p>
            <a:r>
              <a:rPr lang="en-IN" dirty="0" err="1"/>
              <a:t>createContent</a:t>
            </a:r>
            <a:endParaRPr lang="en-IN" dirty="0"/>
          </a:p>
        </p:txBody>
      </p:sp>
      <p:sp>
        <p:nvSpPr>
          <p:cNvPr id="22" name="Oval 21"/>
          <p:cNvSpPr/>
          <p:nvPr/>
        </p:nvSpPr>
        <p:spPr>
          <a:xfrm>
            <a:off x="1811867" y="4207933"/>
            <a:ext cx="499533" cy="44873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 name="Straight Arrow Connector 23"/>
          <p:cNvCxnSpPr>
            <a:stCxn id="22" idx="7"/>
          </p:cNvCxnSpPr>
          <p:nvPr/>
        </p:nvCxnSpPr>
        <p:spPr>
          <a:xfrm rot="5400000" flipH="1" flipV="1">
            <a:off x="2665298" y="2671748"/>
            <a:ext cx="1174849" cy="2028955"/>
          </a:xfrm>
          <a:prstGeom prst="straightConnector1">
            <a:avLst/>
          </a:prstGeom>
          <a:ln>
            <a:prstDash val="sysDash"/>
            <a:tailEnd type="arrow"/>
          </a:ln>
        </p:spPr>
        <p:style>
          <a:lnRef idx="3">
            <a:schemeClr val="accent4"/>
          </a:lnRef>
          <a:fillRef idx="0">
            <a:schemeClr val="accent4"/>
          </a:fillRef>
          <a:effectRef idx="2">
            <a:schemeClr val="accent4"/>
          </a:effectRef>
          <a:fontRef idx="minor">
            <a:schemeClr val="tx1"/>
          </a:fontRef>
        </p:style>
      </p:cxnSp>
      <p:cxnSp>
        <p:nvCxnSpPr>
          <p:cNvPr id="26" name="Straight Arrow Connector 25"/>
          <p:cNvCxnSpPr/>
          <p:nvPr/>
        </p:nvCxnSpPr>
        <p:spPr>
          <a:xfrm rot="10800000">
            <a:off x="4665133" y="2472267"/>
            <a:ext cx="1320800" cy="8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Smiley Face 28"/>
          <p:cNvSpPr/>
          <p:nvPr/>
        </p:nvSpPr>
        <p:spPr>
          <a:xfrm>
            <a:off x="11760200" y="364067"/>
            <a:ext cx="982133" cy="838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1" name="Straight Arrow Connector 30"/>
          <p:cNvCxnSpPr>
            <a:stCxn id="29" idx="2"/>
            <a:endCxn id="6" idx="3"/>
          </p:cNvCxnSpPr>
          <p:nvPr/>
        </p:nvCxnSpPr>
        <p:spPr>
          <a:xfrm rot="10800000" flipV="1">
            <a:off x="10498668" y="783167"/>
            <a:ext cx="1261533" cy="211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4876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18534" y="118532"/>
            <a:ext cx="11921066" cy="6740307"/>
          </a:xfrm>
          <a:prstGeom prst="rect">
            <a:avLst/>
          </a:prstGeom>
          <a:noFill/>
        </p:spPr>
        <p:txBody>
          <a:bodyPr wrap="square" rtlCol="0">
            <a:spAutoFit/>
          </a:bodyPr>
          <a:lstStyle/>
          <a:p>
            <a:r>
              <a:rPr lang="en-IN" b="1" dirty="0"/>
              <a:t>Definition of a controller or ANY reusable JS file in UI5</a:t>
            </a:r>
            <a:r>
              <a:rPr lang="en-IN" dirty="0"/>
              <a:t>:-</a:t>
            </a:r>
          </a:p>
          <a:p>
            <a:endParaRPr lang="en-IN" dirty="0"/>
          </a:p>
          <a:p>
            <a:r>
              <a:rPr lang="en-IN" dirty="0"/>
              <a:t>C programming:</a:t>
            </a:r>
          </a:p>
          <a:p>
            <a:r>
              <a:rPr lang="en-IN" b="1" dirty="0"/>
              <a:t>Loading Dependencies</a:t>
            </a:r>
          </a:p>
          <a:p>
            <a:pPr lvl="1"/>
            <a:r>
              <a:rPr lang="en-IN" dirty="0"/>
              <a:t>#include &lt;</a:t>
            </a:r>
            <a:r>
              <a:rPr lang="en-IN" dirty="0" err="1"/>
              <a:t>studio.h</a:t>
            </a:r>
            <a:r>
              <a:rPr lang="en-IN" dirty="0"/>
              <a:t>&gt;</a:t>
            </a:r>
          </a:p>
          <a:p>
            <a:pPr lvl="1"/>
            <a:r>
              <a:rPr lang="en-IN" dirty="0"/>
              <a:t>#include &lt;</a:t>
            </a:r>
            <a:r>
              <a:rPr lang="en-IN" dirty="0" err="1"/>
              <a:t>conio.h</a:t>
            </a:r>
            <a:r>
              <a:rPr lang="en-IN" dirty="0"/>
              <a:t>&gt;</a:t>
            </a:r>
          </a:p>
          <a:p>
            <a:r>
              <a:rPr lang="en-IN" b="1" dirty="0"/>
              <a:t>Declare of variables</a:t>
            </a:r>
          </a:p>
          <a:p>
            <a:r>
              <a:rPr lang="en-IN" b="1" dirty="0"/>
              <a:t>Processing</a:t>
            </a:r>
          </a:p>
          <a:p>
            <a:r>
              <a:rPr lang="en-IN" b="1" dirty="0"/>
              <a:t>Return Output</a:t>
            </a:r>
          </a:p>
          <a:p>
            <a:endParaRPr lang="en-IN" b="1" dirty="0"/>
          </a:p>
          <a:p>
            <a:r>
              <a:rPr lang="en-IN" b="1" dirty="0"/>
              <a:t>Scaffolding Template: </a:t>
            </a:r>
            <a:r>
              <a:rPr lang="en-IN" dirty="0"/>
              <a:t>Is a way of defining any reusable JS resource of a UI5 project example Controller. In this we load all the dependencies first and using these dependencies, we will write our processing logic. And return the results and functions.</a:t>
            </a:r>
          </a:p>
          <a:p>
            <a:endParaRPr lang="en-IN" b="1" dirty="0"/>
          </a:p>
          <a:p>
            <a:r>
              <a:rPr lang="en-IN" b="1" dirty="0" err="1"/>
              <a:t>sap.ui.define</a:t>
            </a:r>
            <a:r>
              <a:rPr lang="en-IN" b="1" dirty="0"/>
              <a:t>( </a:t>
            </a:r>
          </a:p>
          <a:p>
            <a:r>
              <a:rPr lang="en-IN" b="1" dirty="0"/>
              <a:t>	      [ </a:t>
            </a:r>
            <a:r>
              <a:rPr lang="en-IN" i="1" dirty="0"/>
              <a:t>dep1, dep2, dep3...</a:t>
            </a:r>
            <a:r>
              <a:rPr lang="en-IN" b="1" dirty="0"/>
              <a:t> ] , </a:t>
            </a:r>
          </a:p>
          <a:p>
            <a:r>
              <a:rPr lang="en-IN" b="1" dirty="0"/>
              <a:t>	      function( </a:t>
            </a:r>
            <a:r>
              <a:rPr lang="en-IN" dirty="0"/>
              <a:t>oDep1, oDep2, oDep3...) {</a:t>
            </a:r>
          </a:p>
          <a:p>
            <a:r>
              <a:rPr lang="en-IN" dirty="0"/>
              <a:t>		return {};</a:t>
            </a:r>
          </a:p>
          <a:p>
            <a:r>
              <a:rPr lang="en-IN" dirty="0"/>
              <a:t>                          }</a:t>
            </a:r>
          </a:p>
          <a:p>
            <a:r>
              <a:rPr lang="en-IN" dirty="0"/>
              <a:t>);</a:t>
            </a:r>
          </a:p>
          <a:p>
            <a:endParaRPr lang="en-IN" b="1" dirty="0"/>
          </a:p>
          <a:p>
            <a:r>
              <a:rPr lang="en-IN" dirty="0"/>
              <a:t>In java script, if we want to implement inheritance, we use </a:t>
            </a:r>
            <a:r>
              <a:rPr lang="en-IN" b="1" dirty="0"/>
              <a:t>extend </a:t>
            </a:r>
            <a:r>
              <a:rPr lang="en-IN" dirty="0"/>
              <a:t>keyword.</a:t>
            </a:r>
          </a:p>
          <a:p>
            <a:r>
              <a:rPr lang="en-IN" dirty="0"/>
              <a:t>When we implement controller, we actually inherit from base class called </a:t>
            </a:r>
            <a:r>
              <a:rPr lang="en-IN" b="1" i="1" dirty="0" err="1"/>
              <a:t>sap.ui.core.mvc.Controller</a:t>
            </a:r>
            <a:endParaRPr lang="en-IN" b="1" i="1" dirty="0"/>
          </a:p>
          <a:p>
            <a:r>
              <a:rPr lang="en-IN" b="1" i="1" dirty="0"/>
              <a:t>Function always have a return</a:t>
            </a:r>
          </a:p>
          <a:p>
            <a:endParaRPr lang="en-IN" dirty="0"/>
          </a:p>
        </p:txBody>
      </p:sp>
    </p:spTree>
    <p:extLst>
      <p:ext uri="{BB962C8B-B14F-4D97-AF65-F5344CB8AC3E}">
        <p14:creationId xmlns:p14="http://schemas.microsoft.com/office/powerpoint/2010/main" val="3404876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Rectangle 2"/>
          <p:cNvSpPr/>
          <p:nvPr/>
        </p:nvSpPr>
        <p:spPr>
          <a:xfrm>
            <a:off x="1320800" y="245533"/>
            <a:ext cx="9838267" cy="2565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Library( </a:t>
            </a:r>
            <a:r>
              <a:rPr lang="en-IN" dirty="0" err="1">
                <a:solidFill>
                  <a:srgbClr val="FF0000"/>
                </a:solidFill>
              </a:rPr>
              <a:t>sap.ui.core</a:t>
            </a:r>
            <a:r>
              <a:rPr lang="en-IN" dirty="0">
                <a:solidFill>
                  <a:srgbClr val="FF0000"/>
                </a:solidFill>
              </a:rPr>
              <a:t> )</a:t>
            </a:r>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p:txBody>
      </p:sp>
      <p:sp>
        <p:nvSpPr>
          <p:cNvPr id="5" name="Rectangle 4"/>
          <p:cNvSpPr/>
          <p:nvPr/>
        </p:nvSpPr>
        <p:spPr>
          <a:xfrm>
            <a:off x="1972733" y="1092200"/>
            <a:ext cx="8788400" cy="1337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Class (</a:t>
            </a:r>
            <a:r>
              <a:rPr lang="en-IN" dirty="0" err="1"/>
              <a:t>mvc</a:t>
            </a:r>
            <a:r>
              <a:rPr lang="en-IN" dirty="0"/>
              <a:t>)</a:t>
            </a:r>
          </a:p>
          <a:p>
            <a:pPr algn="ctr"/>
            <a:endParaRPr lang="en-IN" dirty="0"/>
          </a:p>
          <a:p>
            <a:pPr algn="ctr"/>
            <a:endParaRPr lang="en-IN" dirty="0"/>
          </a:p>
          <a:p>
            <a:pPr algn="ctr"/>
            <a:endParaRPr lang="en-IN" dirty="0"/>
          </a:p>
        </p:txBody>
      </p:sp>
      <p:graphicFrame>
        <p:nvGraphicFramePr>
          <p:cNvPr id="6" name="Table 5"/>
          <p:cNvGraphicFramePr>
            <a:graphicFrameLocks noGrp="1"/>
          </p:cNvGraphicFramePr>
          <p:nvPr/>
        </p:nvGraphicFramePr>
        <p:xfrm>
          <a:off x="2311400" y="1778000"/>
          <a:ext cx="8128000" cy="370840"/>
        </p:xfrm>
        <a:graphic>
          <a:graphicData uri="http://schemas.openxmlformats.org/drawingml/2006/table">
            <a:tbl>
              <a:tblPr firstRow="1" bandRow="1">
                <a:tableStyleId>{00A15C55-8517-42AA-B614-E9B94910E393}</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r>
                        <a:rPr lang="en-IN" dirty="0"/>
                        <a:t>JS</a:t>
                      </a:r>
                    </a:p>
                  </a:txBody>
                  <a:tcPr/>
                </a:tc>
                <a:tc>
                  <a:txBody>
                    <a:bodyPr/>
                    <a:lstStyle/>
                    <a:p>
                      <a:r>
                        <a:rPr lang="en-IN" dirty="0"/>
                        <a:t>XML</a:t>
                      </a:r>
                    </a:p>
                  </a:txBody>
                  <a:tcPr/>
                </a:tc>
                <a:tc>
                  <a:txBody>
                    <a:bodyPr/>
                    <a:lstStyle/>
                    <a:p>
                      <a:r>
                        <a:rPr lang="en-IN" dirty="0"/>
                        <a:t>JSON</a:t>
                      </a:r>
                    </a:p>
                  </a:txBody>
                  <a:tcPr/>
                </a:tc>
                <a:tc>
                  <a:txBody>
                    <a:bodyPr/>
                    <a:lstStyle/>
                    <a:p>
                      <a:r>
                        <a:rPr lang="en-IN" dirty="0"/>
                        <a:t>HTML</a:t>
                      </a:r>
                    </a:p>
                  </a:txBody>
                  <a:tcPr/>
                </a:tc>
                <a:extLst>
                  <a:ext uri="{0D108BD9-81ED-4DB2-BD59-A6C34878D82A}">
                    <a16:rowId xmlns:a16="http://schemas.microsoft.com/office/drawing/2014/main" val="10000"/>
                  </a:ext>
                </a:extLst>
              </a:tr>
            </a:tbl>
          </a:graphicData>
        </a:graphic>
      </p:graphicFrame>
      <p:sp>
        <p:nvSpPr>
          <p:cNvPr id="7" name="TextBox 6"/>
          <p:cNvSpPr txBox="1"/>
          <p:nvPr/>
        </p:nvSpPr>
        <p:spPr>
          <a:xfrm>
            <a:off x="2302933" y="1354667"/>
            <a:ext cx="1938867" cy="372533"/>
          </a:xfrm>
          <a:prstGeom prst="rect">
            <a:avLst/>
          </a:prstGeom>
          <a:noFill/>
        </p:spPr>
        <p:txBody>
          <a:bodyPr wrap="square" rtlCol="0">
            <a:spAutoFit/>
          </a:bodyPr>
          <a:lstStyle/>
          <a:p>
            <a:r>
              <a:rPr lang="en-IN" dirty="0" err="1"/>
              <a:t>Str</a:t>
            </a:r>
            <a:r>
              <a:rPr lang="en-IN" dirty="0"/>
              <a:t> ( </a:t>
            </a:r>
            <a:r>
              <a:rPr lang="en-IN" dirty="0" err="1"/>
              <a:t>ViewType</a:t>
            </a:r>
            <a:r>
              <a:rPr lang="en-IN" dirty="0"/>
              <a:t>)</a:t>
            </a:r>
          </a:p>
        </p:txBody>
      </p:sp>
      <p:sp>
        <p:nvSpPr>
          <p:cNvPr id="8" name="TextBox 7"/>
          <p:cNvSpPr txBox="1"/>
          <p:nvPr/>
        </p:nvSpPr>
        <p:spPr>
          <a:xfrm>
            <a:off x="1329267" y="2980267"/>
            <a:ext cx="9101666" cy="381000"/>
          </a:xfrm>
          <a:prstGeom prst="rect">
            <a:avLst/>
          </a:prstGeom>
          <a:noFill/>
        </p:spPr>
        <p:txBody>
          <a:bodyPr wrap="square" rtlCol="0">
            <a:spAutoFit/>
          </a:bodyPr>
          <a:lstStyle/>
          <a:p>
            <a:r>
              <a:rPr lang="en-IN" dirty="0" err="1"/>
              <a:t>sap.ui.core.mvc.ViewType.JS</a:t>
            </a:r>
            <a:endParaRPr lang="en-IN" dirty="0"/>
          </a:p>
        </p:txBody>
      </p:sp>
      <p:sp>
        <p:nvSpPr>
          <p:cNvPr id="9" name="TextBox 8"/>
          <p:cNvSpPr txBox="1"/>
          <p:nvPr/>
        </p:nvSpPr>
        <p:spPr>
          <a:xfrm>
            <a:off x="237067" y="3454400"/>
            <a:ext cx="11700933" cy="646331"/>
          </a:xfrm>
          <a:prstGeom prst="rect">
            <a:avLst/>
          </a:prstGeom>
          <a:noFill/>
        </p:spPr>
        <p:txBody>
          <a:bodyPr wrap="square" rtlCol="0">
            <a:spAutoFit/>
          </a:bodyPr>
          <a:lstStyle/>
          <a:p>
            <a:r>
              <a:rPr lang="en-IN" dirty="0"/>
              <a:t>SAP UI5 SDK (Software Development Kit) – is the central place to find all the UP TO DATE documentation and required control definitions with sample code available. This helps developers to understand the UI5 framework.</a:t>
            </a:r>
          </a:p>
        </p:txBody>
      </p:sp>
    </p:spTree>
    <p:extLst>
      <p:ext uri="{BB962C8B-B14F-4D97-AF65-F5344CB8AC3E}">
        <p14:creationId xmlns:p14="http://schemas.microsoft.com/office/powerpoint/2010/main" val="3404876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94733" y="101600"/>
            <a:ext cx="11827934" cy="6924973"/>
          </a:xfrm>
          <a:prstGeom prst="rect">
            <a:avLst/>
          </a:prstGeom>
          <a:noFill/>
        </p:spPr>
        <p:txBody>
          <a:bodyPr wrap="square" rtlCol="0">
            <a:spAutoFit/>
          </a:bodyPr>
          <a:lstStyle/>
          <a:p>
            <a:r>
              <a:rPr lang="en-IN" dirty="0" err="1"/>
              <a:t>Funda</a:t>
            </a:r>
            <a:r>
              <a:rPr lang="en-IN" dirty="0"/>
              <a:t> Fox:</a:t>
            </a:r>
          </a:p>
          <a:p>
            <a:pPr>
              <a:buFont typeface="Wingdings"/>
              <a:buChar char="Ø"/>
            </a:pPr>
            <a:r>
              <a:rPr lang="en-IN" dirty="0"/>
              <a:t> UI5 Control name </a:t>
            </a:r>
            <a:r>
              <a:rPr lang="en-IN" dirty="0" err="1"/>
              <a:t>doesnt</a:t>
            </a:r>
            <a:r>
              <a:rPr lang="en-IN" dirty="0"/>
              <a:t> follow camel case. It starts with upper case and every consecutive word also starts with uppercase.</a:t>
            </a:r>
          </a:p>
          <a:p>
            <a:pPr>
              <a:buFont typeface="Wingdings"/>
              <a:buChar char="Ø"/>
            </a:pPr>
            <a:r>
              <a:rPr lang="en-IN" dirty="0"/>
              <a:t> UI control is just like a class, a class includes properties, methods, events, exceptions, associations.</a:t>
            </a:r>
          </a:p>
          <a:p>
            <a:pPr>
              <a:buFont typeface="Wingdings"/>
              <a:buChar char="Ø"/>
            </a:pPr>
            <a:r>
              <a:rPr lang="en-IN" dirty="0"/>
              <a:t> Every UI5 control has property, For each property, you will have setter and getter methods.</a:t>
            </a:r>
          </a:p>
          <a:p>
            <a:r>
              <a:rPr lang="en-IN" dirty="0"/>
              <a:t>	e.g. If we have a text property, we will have </a:t>
            </a:r>
            <a:r>
              <a:rPr lang="en-IN" b="1" i="1" dirty="0" err="1"/>
              <a:t>setText</a:t>
            </a:r>
            <a:r>
              <a:rPr lang="en-IN" b="1" i="1" dirty="0"/>
              <a:t> </a:t>
            </a:r>
            <a:r>
              <a:rPr lang="en-IN" dirty="0"/>
              <a:t>and </a:t>
            </a:r>
            <a:r>
              <a:rPr lang="en-IN" b="1" i="1" dirty="0" err="1"/>
              <a:t>getText</a:t>
            </a:r>
            <a:r>
              <a:rPr lang="en-IN" b="1" i="1" dirty="0"/>
              <a:t> </a:t>
            </a:r>
            <a:r>
              <a:rPr lang="en-IN" dirty="0"/>
              <a:t>method inside control.</a:t>
            </a:r>
          </a:p>
          <a:p>
            <a:pPr>
              <a:buFont typeface="Wingdings"/>
              <a:buChar char="Ø"/>
            </a:pPr>
            <a:r>
              <a:rPr lang="en-IN" dirty="0"/>
              <a:t> Every single event in UI5 has </a:t>
            </a:r>
            <a:r>
              <a:rPr lang="en-IN" b="1" i="1" dirty="0" err="1"/>
              <a:t>fireEventName</a:t>
            </a:r>
            <a:r>
              <a:rPr lang="en-IN" b="1" i="1" dirty="0"/>
              <a:t>, </a:t>
            </a:r>
            <a:r>
              <a:rPr lang="en-IN" b="1" i="1" dirty="0" err="1"/>
              <a:t>attachEventName</a:t>
            </a:r>
            <a:r>
              <a:rPr lang="en-IN" b="1" i="1" dirty="0"/>
              <a:t> and </a:t>
            </a:r>
            <a:r>
              <a:rPr lang="en-IN" b="1" i="1" dirty="0" err="1"/>
              <a:t>detachEventName</a:t>
            </a:r>
            <a:r>
              <a:rPr lang="en-IN" b="1" i="1" dirty="0"/>
              <a:t> </a:t>
            </a:r>
            <a:r>
              <a:rPr lang="en-IN" i="1" dirty="0"/>
              <a:t>methods.</a:t>
            </a:r>
          </a:p>
          <a:p>
            <a:pPr>
              <a:buFont typeface="Wingdings"/>
              <a:buChar char="Ø"/>
            </a:pPr>
            <a:r>
              <a:rPr lang="en-IN" dirty="0"/>
              <a:t> For aggregations also we have methods like </a:t>
            </a:r>
            <a:r>
              <a:rPr lang="en-IN" b="1" i="1" dirty="0" err="1"/>
              <a:t>setAggregation</a:t>
            </a:r>
            <a:r>
              <a:rPr lang="en-IN" b="1" i="1" dirty="0"/>
              <a:t>, </a:t>
            </a:r>
            <a:r>
              <a:rPr lang="en-IN" b="1" i="1" dirty="0" err="1"/>
              <a:t>getAggregation</a:t>
            </a:r>
            <a:r>
              <a:rPr lang="en-IN" b="1" i="1" dirty="0"/>
              <a:t> </a:t>
            </a:r>
            <a:r>
              <a:rPr lang="en-IN" dirty="0"/>
              <a:t>and </a:t>
            </a:r>
            <a:r>
              <a:rPr lang="en-IN" b="1" i="1" dirty="0" err="1"/>
              <a:t>bindAggregation</a:t>
            </a:r>
            <a:endParaRPr lang="en-IN" b="1" i="1" dirty="0"/>
          </a:p>
          <a:p>
            <a:pPr>
              <a:buFont typeface="Wingdings"/>
              <a:buChar char="Ø"/>
            </a:pPr>
            <a:r>
              <a:rPr lang="en-IN" dirty="0"/>
              <a:t> When we want to work with SAP UI5 control properties and methods, we should never use HTML Object. HTML objects are obtained by </a:t>
            </a:r>
            <a:r>
              <a:rPr lang="en-IN" dirty="0" err="1"/>
              <a:t>document.getElement</a:t>
            </a:r>
            <a:r>
              <a:rPr lang="en-IN" dirty="0"/>
              <a:t>... API, they wont give access to SAP UI5 objects.</a:t>
            </a:r>
          </a:p>
          <a:p>
            <a:pPr>
              <a:buFont typeface="Wingdings"/>
              <a:buChar char="Ø"/>
            </a:pPr>
            <a:r>
              <a:rPr lang="en-IN" dirty="0"/>
              <a:t> How to obtain object of UI5 Control</a:t>
            </a:r>
          </a:p>
          <a:p>
            <a:r>
              <a:rPr lang="en-IN" dirty="0"/>
              <a:t>	</a:t>
            </a:r>
            <a:r>
              <a:rPr lang="en-IN" sz="2800" b="1" i="1" dirty="0" err="1">
                <a:solidFill>
                  <a:srgbClr val="FF0000"/>
                </a:solidFill>
              </a:rPr>
              <a:t>sap.ui.getCore</a:t>
            </a:r>
            <a:r>
              <a:rPr lang="en-IN" sz="2800" b="1" i="1" dirty="0">
                <a:solidFill>
                  <a:srgbClr val="FF0000"/>
                </a:solidFill>
              </a:rPr>
              <a:t>() </a:t>
            </a:r>
            <a:r>
              <a:rPr lang="en-IN" sz="2800" b="1" dirty="0"/>
              <a:t>– Gives you the runtime object of application.</a:t>
            </a:r>
          </a:p>
          <a:p>
            <a:pPr>
              <a:buFont typeface="Wingdings"/>
              <a:buChar char="Ø"/>
            </a:pPr>
            <a:r>
              <a:rPr lang="en-IN" dirty="0"/>
              <a:t>Inside of this object, we have an API called </a:t>
            </a:r>
            <a:r>
              <a:rPr lang="en-IN" sz="2000" b="1" dirty="0" err="1"/>
              <a:t>byId</a:t>
            </a:r>
            <a:r>
              <a:rPr lang="en-IN" sz="2000" b="1" dirty="0"/>
              <a:t>(“id Control”) </a:t>
            </a:r>
            <a:r>
              <a:rPr lang="en-IN" dirty="0"/>
              <a:t>to obtain object of UI5 Control.</a:t>
            </a:r>
          </a:p>
          <a:p>
            <a:r>
              <a:rPr lang="en-IN" dirty="0"/>
              <a:t>	</a:t>
            </a:r>
            <a:r>
              <a:rPr lang="en-IN" dirty="0" err="1"/>
              <a:t>sap.ui.getCore</a:t>
            </a:r>
            <a:r>
              <a:rPr lang="en-IN" dirty="0"/>
              <a:t>().</a:t>
            </a:r>
            <a:r>
              <a:rPr lang="en-IN" dirty="0" err="1"/>
              <a:t>byId</a:t>
            </a:r>
            <a:r>
              <a:rPr lang="en-IN" dirty="0"/>
              <a:t>(“id”)</a:t>
            </a:r>
          </a:p>
          <a:p>
            <a:pPr>
              <a:buFont typeface="Wingdings"/>
              <a:buChar char="Ø"/>
            </a:pPr>
            <a:endParaRPr lang="en-IN" b="1" dirty="0"/>
          </a:p>
          <a:p>
            <a:r>
              <a:rPr lang="en-IN" dirty="0"/>
              <a:t>Exercise in console:</a:t>
            </a:r>
          </a:p>
          <a:p>
            <a:r>
              <a:rPr lang="en-IN" dirty="0" err="1"/>
              <a:t>document.getElementById</a:t>
            </a:r>
            <a:r>
              <a:rPr lang="en-IN" dirty="0"/>
              <a:t>("</a:t>
            </a:r>
            <a:r>
              <a:rPr lang="en-IN" dirty="0" err="1"/>
              <a:t>idTxt</a:t>
            </a:r>
            <a:r>
              <a:rPr lang="en-IN" dirty="0"/>
              <a:t>")</a:t>
            </a:r>
          </a:p>
          <a:p>
            <a:r>
              <a:rPr lang="en-IN" dirty="0" err="1"/>
              <a:t>document.getElementById</a:t>
            </a:r>
            <a:r>
              <a:rPr lang="en-IN" dirty="0"/>
              <a:t>("</a:t>
            </a:r>
            <a:r>
              <a:rPr lang="en-IN" dirty="0" err="1"/>
              <a:t>idTxt</a:t>
            </a:r>
            <a:r>
              <a:rPr lang="en-IN" dirty="0"/>
              <a:t>").value</a:t>
            </a:r>
          </a:p>
          <a:p>
            <a:r>
              <a:rPr lang="en-IN" dirty="0" err="1"/>
              <a:t>document.getElementById</a:t>
            </a:r>
            <a:r>
              <a:rPr lang="en-IN" dirty="0"/>
              <a:t>("</a:t>
            </a:r>
            <a:r>
              <a:rPr lang="en-IN" dirty="0" err="1"/>
              <a:t>idTxt</a:t>
            </a:r>
            <a:r>
              <a:rPr lang="en-IN" dirty="0"/>
              <a:t>").</a:t>
            </a:r>
            <a:r>
              <a:rPr lang="en-IN" dirty="0" err="1"/>
              <a:t>style.display</a:t>
            </a:r>
            <a:r>
              <a:rPr lang="en-IN" dirty="0"/>
              <a:t> = "none" </a:t>
            </a:r>
          </a:p>
          <a:p>
            <a:r>
              <a:rPr lang="en-IN" dirty="0" err="1"/>
              <a:t>document.getElementById</a:t>
            </a:r>
            <a:r>
              <a:rPr lang="en-IN" dirty="0"/>
              <a:t>("</a:t>
            </a:r>
            <a:r>
              <a:rPr lang="en-IN" dirty="0" err="1"/>
              <a:t>idTxt</a:t>
            </a:r>
            <a:r>
              <a:rPr lang="en-IN" dirty="0"/>
              <a:t>").</a:t>
            </a:r>
            <a:r>
              <a:rPr lang="en-IN" dirty="0" err="1"/>
              <a:t>setEnabled</a:t>
            </a:r>
            <a:r>
              <a:rPr lang="en-IN" dirty="0"/>
              <a:t>(false);</a:t>
            </a:r>
          </a:p>
          <a:p>
            <a:r>
              <a:rPr lang="en-IN" dirty="0" err="1"/>
              <a:t>sap.ui.getCore</a:t>
            </a:r>
            <a:r>
              <a:rPr lang="en-IN" dirty="0"/>
              <a:t>().</a:t>
            </a:r>
            <a:r>
              <a:rPr lang="en-IN" dirty="0" err="1"/>
              <a:t>byId</a:t>
            </a:r>
            <a:r>
              <a:rPr lang="en-IN" dirty="0"/>
              <a:t>("</a:t>
            </a:r>
            <a:r>
              <a:rPr lang="en-IN" dirty="0" err="1"/>
              <a:t>idTxt</a:t>
            </a:r>
            <a:r>
              <a:rPr lang="en-IN" dirty="0"/>
              <a:t>")</a:t>
            </a:r>
          </a:p>
          <a:p>
            <a:r>
              <a:rPr lang="en-IN" dirty="0" err="1"/>
              <a:t>var</a:t>
            </a:r>
            <a:r>
              <a:rPr lang="en-IN" dirty="0"/>
              <a:t> x= </a:t>
            </a:r>
            <a:r>
              <a:rPr lang="en-IN" dirty="0" err="1"/>
              <a:t>sap.ui.getCore</a:t>
            </a:r>
            <a:r>
              <a:rPr lang="en-IN" dirty="0"/>
              <a:t>().</a:t>
            </a:r>
            <a:r>
              <a:rPr lang="en-IN" dirty="0" err="1"/>
              <a:t>byId</a:t>
            </a:r>
            <a:r>
              <a:rPr lang="en-IN" dirty="0"/>
              <a:t>("</a:t>
            </a:r>
            <a:r>
              <a:rPr lang="en-IN" dirty="0" err="1"/>
              <a:t>idTxt</a:t>
            </a:r>
            <a:r>
              <a:rPr lang="en-IN" dirty="0"/>
              <a:t>")</a:t>
            </a:r>
          </a:p>
          <a:p>
            <a:r>
              <a:rPr lang="en-IN" dirty="0" err="1"/>
              <a:t>x.setValue</a:t>
            </a:r>
            <a:r>
              <a:rPr lang="en-IN" dirty="0"/>
              <a:t>("Wow")</a:t>
            </a:r>
          </a:p>
          <a:p>
            <a:endParaRPr lang="en-IN" dirty="0"/>
          </a:p>
        </p:txBody>
      </p:sp>
    </p:spTree>
    <p:extLst>
      <p:ext uri="{BB962C8B-B14F-4D97-AF65-F5344CB8AC3E}">
        <p14:creationId xmlns:p14="http://schemas.microsoft.com/office/powerpoint/2010/main" val="3404876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60867" y="110067"/>
            <a:ext cx="11785600" cy="923330"/>
          </a:xfrm>
          <a:prstGeom prst="rect">
            <a:avLst/>
          </a:prstGeom>
          <a:noFill/>
        </p:spPr>
        <p:txBody>
          <a:bodyPr wrap="square" rtlCol="0">
            <a:spAutoFit/>
          </a:bodyPr>
          <a:lstStyle/>
          <a:p>
            <a:r>
              <a:rPr lang="en-IN" b="1" dirty="0"/>
              <a:t>Association of a class</a:t>
            </a:r>
          </a:p>
          <a:p>
            <a:r>
              <a:rPr lang="en-IN" dirty="0"/>
              <a:t>Can you build whole software with one class?</a:t>
            </a:r>
          </a:p>
          <a:p>
            <a:r>
              <a:rPr lang="en-IN" dirty="0"/>
              <a:t>Yes. It will not be extensible for future changes.</a:t>
            </a:r>
          </a:p>
        </p:txBody>
      </p:sp>
      <p:sp>
        <p:nvSpPr>
          <p:cNvPr id="4" name="Rectangle 3"/>
          <p:cNvSpPr/>
          <p:nvPr/>
        </p:nvSpPr>
        <p:spPr>
          <a:xfrm>
            <a:off x="2937934" y="1532467"/>
            <a:ext cx="2624667" cy="948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Plane</a:t>
            </a:r>
          </a:p>
        </p:txBody>
      </p:sp>
      <p:sp>
        <p:nvSpPr>
          <p:cNvPr id="5" name="Rectangle 4"/>
          <p:cNvSpPr/>
          <p:nvPr/>
        </p:nvSpPr>
        <p:spPr>
          <a:xfrm>
            <a:off x="1261532" y="3539067"/>
            <a:ext cx="2624667" cy="948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Cargo Plane</a:t>
            </a:r>
          </a:p>
        </p:txBody>
      </p:sp>
      <p:sp>
        <p:nvSpPr>
          <p:cNvPr id="10" name="TextBox 9"/>
          <p:cNvSpPr txBox="1"/>
          <p:nvPr/>
        </p:nvSpPr>
        <p:spPr>
          <a:xfrm>
            <a:off x="3166533" y="2760133"/>
            <a:ext cx="1845734" cy="369332"/>
          </a:xfrm>
          <a:prstGeom prst="rect">
            <a:avLst/>
          </a:prstGeom>
          <a:noFill/>
        </p:spPr>
        <p:txBody>
          <a:bodyPr wrap="square" rtlCol="0">
            <a:spAutoFit/>
          </a:bodyPr>
          <a:lstStyle/>
          <a:p>
            <a:r>
              <a:rPr lang="en-IN" dirty="0"/>
              <a:t>inheritance</a:t>
            </a:r>
          </a:p>
        </p:txBody>
      </p:sp>
      <p:cxnSp>
        <p:nvCxnSpPr>
          <p:cNvPr id="13" name="Elbow Connector 12"/>
          <p:cNvCxnSpPr>
            <a:stCxn id="5" idx="0"/>
            <a:endCxn id="4" idx="2"/>
          </p:cNvCxnSpPr>
          <p:nvPr/>
        </p:nvCxnSpPr>
        <p:spPr>
          <a:xfrm rot="5400000" flipH="1" flipV="1">
            <a:off x="2882900" y="2171699"/>
            <a:ext cx="1058334" cy="167640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639732" y="3513667"/>
            <a:ext cx="2624667" cy="948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Passenger Plane</a:t>
            </a:r>
          </a:p>
        </p:txBody>
      </p:sp>
      <p:cxnSp>
        <p:nvCxnSpPr>
          <p:cNvPr id="16" name="Elbow Connector 15"/>
          <p:cNvCxnSpPr>
            <a:stCxn id="14" idx="0"/>
            <a:endCxn id="4" idx="2"/>
          </p:cNvCxnSpPr>
          <p:nvPr/>
        </p:nvCxnSpPr>
        <p:spPr>
          <a:xfrm rot="16200000" flipV="1">
            <a:off x="4584700" y="2146301"/>
            <a:ext cx="1032934" cy="170179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780865" y="1117600"/>
            <a:ext cx="2650067" cy="770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Passenger</a:t>
            </a:r>
          </a:p>
        </p:txBody>
      </p:sp>
      <p:cxnSp>
        <p:nvCxnSpPr>
          <p:cNvPr id="21" name="Elbow Connector 20"/>
          <p:cNvCxnSpPr>
            <a:stCxn id="22" idx="2"/>
            <a:endCxn id="17" idx="1"/>
          </p:cNvCxnSpPr>
          <p:nvPr/>
        </p:nvCxnSpPr>
        <p:spPr>
          <a:xfrm rot="5400000" flipH="1" flipV="1">
            <a:off x="6563266" y="768867"/>
            <a:ext cx="483631" cy="1951565"/>
          </a:xfrm>
          <a:prstGeom prst="bentConnector4">
            <a:avLst>
              <a:gd name="adj1" fmla="val 5252"/>
              <a:gd name="adj2" fmla="val 55531"/>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613400" y="1617133"/>
            <a:ext cx="431800" cy="369332"/>
          </a:xfrm>
          <a:prstGeom prst="rect">
            <a:avLst/>
          </a:prstGeom>
          <a:noFill/>
        </p:spPr>
        <p:txBody>
          <a:bodyPr wrap="square" rtlCol="0">
            <a:spAutoFit/>
          </a:bodyPr>
          <a:lstStyle/>
          <a:p>
            <a:r>
              <a:rPr lang="en-IN" dirty="0"/>
              <a:t>1</a:t>
            </a:r>
          </a:p>
        </p:txBody>
      </p:sp>
      <p:sp>
        <p:nvSpPr>
          <p:cNvPr id="23" name="TextBox 22"/>
          <p:cNvSpPr txBox="1"/>
          <p:nvPr/>
        </p:nvSpPr>
        <p:spPr>
          <a:xfrm>
            <a:off x="7281333" y="1143000"/>
            <a:ext cx="524934" cy="369332"/>
          </a:xfrm>
          <a:prstGeom prst="rect">
            <a:avLst/>
          </a:prstGeom>
          <a:noFill/>
        </p:spPr>
        <p:txBody>
          <a:bodyPr wrap="square" rtlCol="0">
            <a:spAutoFit/>
          </a:bodyPr>
          <a:lstStyle/>
          <a:p>
            <a:r>
              <a:rPr lang="en-IN" dirty="0"/>
              <a:t>n</a:t>
            </a:r>
          </a:p>
        </p:txBody>
      </p:sp>
      <p:sp>
        <p:nvSpPr>
          <p:cNvPr id="26" name="Flowchart: Decision 25"/>
          <p:cNvSpPr/>
          <p:nvPr/>
        </p:nvSpPr>
        <p:spPr>
          <a:xfrm>
            <a:off x="5511800" y="1879601"/>
            <a:ext cx="355600" cy="160866"/>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7" name="TextBox 26"/>
          <p:cNvSpPr txBox="1"/>
          <p:nvPr/>
        </p:nvSpPr>
        <p:spPr>
          <a:xfrm>
            <a:off x="177800" y="4529667"/>
            <a:ext cx="11463867" cy="1200329"/>
          </a:xfrm>
          <a:prstGeom prst="rect">
            <a:avLst/>
          </a:prstGeom>
          <a:noFill/>
        </p:spPr>
        <p:txBody>
          <a:bodyPr wrap="square" rtlCol="0">
            <a:spAutoFit/>
          </a:bodyPr>
          <a:lstStyle/>
          <a:p>
            <a:r>
              <a:rPr lang="en-IN" dirty="0"/>
              <a:t>Association – Relationship between 2 classes.</a:t>
            </a:r>
          </a:p>
          <a:p>
            <a:r>
              <a:rPr lang="en-IN" dirty="0"/>
              <a:t>Types of Association:</a:t>
            </a:r>
          </a:p>
          <a:p>
            <a:pPr marL="342900" indent="-342900">
              <a:buAutoNum type="arabicPeriod"/>
            </a:pPr>
            <a:r>
              <a:rPr lang="en-IN" dirty="0"/>
              <a:t>Aggregation – Should have relationship, both class objects co-exist separately. Lose coupling.</a:t>
            </a:r>
          </a:p>
          <a:p>
            <a:pPr marL="342900" indent="-342900">
              <a:buAutoNum type="arabicPeriod"/>
            </a:pPr>
            <a:r>
              <a:rPr lang="en-IN" dirty="0"/>
              <a:t>Composition – Must have relationship between classes. Both object cannot function independently.</a:t>
            </a:r>
          </a:p>
        </p:txBody>
      </p:sp>
      <p:sp>
        <p:nvSpPr>
          <p:cNvPr id="28" name="Rectangle 27"/>
          <p:cNvSpPr/>
          <p:nvPr/>
        </p:nvSpPr>
        <p:spPr>
          <a:xfrm>
            <a:off x="7823199" y="2192867"/>
            <a:ext cx="2650067" cy="770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Wings</a:t>
            </a:r>
          </a:p>
        </p:txBody>
      </p:sp>
      <p:sp>
        <p:nvSpPr>
          <p:cNvPr id="29" name="Flowchart: Decision 28"/>
          <p:cNvSpPr/>
          <p:nvPr/>
        </p:nvSpPr>
        <p:spPr>
          <a:xfrm>
            <a:off x="5571067" y="2167467"/>
            <a:ext cx="372533" cy="22013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1" name="Elbow Connector 30"/>
          <p:cNvCxnSpPr>
            <a:stCxn id="29" idx="3"/>
            <a:endCxn id="28" idx="1"/>
          </p:cNvCxnSpPr>
          <p:nvPr/>
        </p:nvCxnSpPr>
        <p:spPr>
          <a:xfrm>
            <a:off x="5943600" y="2277534"/>
            <a:ext cx="1879599" cy="30056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2345267" y="5731933"/>
            <a:ext cx="1651000" cy="6688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Table</a:t>
            </a:r>
          </a:p>
        </p:txBody>
      </p:sp>
      <p:sp>
        <p:nvSpPr>
          <p:cNvPr id="33" name="Rounded Rectangle 32"/>
          <p:cNvSpPr/>
          <p:nvPr/>
        </p:nvSpPr>
        <p:spPr>
          <a:xfrm>
            <a:off x="5647267" y="5740400"/>
            <a:ext cx="1651000" cy="6688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Column</a:t>
            </a:r>
          </a:p>
        </p:txBody>
      </p:sp>
      <p:cxnSp>
        <p:nvCxnSpPr>
          <p:cNvPr id="35" name="Elbow Connector 34"/>
          <p:cNvCxnSpPr>
            <a:stCxn id="32" idx="3"/>
            <a:endCxn id="33" idx="1"/>
          </p:cNvCxnSpPr>
          <p:nvPr/>
        </p:nvCxnSpPr>
        <p:spPr>
          <a:xfrm>
            <a:off x="3996267" y="6066366"/>
            <a:ext cx="1651000" cy="846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487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1600" y="135467"/>
            <a:ext cx="11853333" cy="3693319"/>
          </a:xfrm>
          <a:prstGeom prst="rect">
            <a:avLst/>
          </a:prstGeom>
          <a:noFill/>
        </p:spPr>
        <p:txBody>
          <a:bodyPr wrap="square" rtlCol="0">
            <a:spAutoFit/>
          </a:bodyPr>
          <a:lstStyle/>
          <a:p>
            <a:r>
              <a:rPr lang="en-IN" dirty="0"/>
              <a:t>Flow of program:</a:t>
            </a:r>
          </a:p>
          <a:p>
            <a:endParaRPr lang="en-IN" dirty="0"/>
          </a:p>
          <a:p>
            <a:r>
              <a:rPr lang="en-IN" dirty="0"/>
              <a:t>Initialization – variable declaration, values, dependencies</a:t>
            </a:r>
          </a:p>
          <a:p>
            <a:r>
              <a:rPr lang="en-IN" dirty="0"/>
              <a:t>Place your UI element – Screen element – what user see.</a:t>
            </a:r>
          </a:p>
          <a:p>
            <a:r>
              <a:rPr lang="en-IN" dirty="0"/>
              <a:t>Processing logic – handle validations, read inputs, manipulate data, access db, navigation</a:t>
            </a:r>
          </a:p>
          <a:p>
            <a:r>
              <a:rPr lang="en-IN" dirty="0"/>
              <a:t>Output – Display results</a:t>
            </a:r>
          </a:p>
          <a:p>
            <a:endParaRPr lang="en-IN" dirty="0"/>
          </a:p>
          <a:p>
            <a:endParaRPr lang="en-IN" dirty="0"/>
          </a:p>
          <a:p>
            <a:r>
              <a:rPr lang="en-IN" dirty="0"/>
              <a:t>In SAP UI5:</a:t>
            </a:r>
          </a:p>
          <a:p>
            <a:r>
              <a:rPr lang="en-IN" dirty="0"/>
              <a:t>SAP UI5 framework: A framework is a collection of libraries, each of these libraries includes classes, each of these class includes methods to full fill certain task.</a:t>
            </a:r>
          </a:p>
          <a:p>
            <a:r>
              <a:rPr lang="en-IN" dirty="0"/>
              <a:t>SAP UI5 is a framework which is based on open Standards like HTML5, CSS, JS, JQ to be able to build responsive web applications. </a:t>
            </a:r>
          </a:p>
        </p:txBody>
      </p:sp>
      <p:sp>
        <p:nvSpPr>
          <p:cNvPr id="5" name="Rectangle 4"/>
          <p:cNvSpPr/>
          <p:nvPr/>
        </p:nvSpPr>
        <p:spPr>
          <a:xfrm>
            <a:off x="1337733" y="3996267"/>
            <a:ext cx="1236134" cy="63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SAP GUI</a:t>
            </a:r>
          </a:p>
        </p:txBody>
      </p:sp>
      <p:sp>
        <p:nvSpPr>
          <p:cNvPr id="6" name="Right Arrow 5"/>
          <p:cNvSpPr/>
          <p:nvPr/>
        </p:nvSpPr>
        <p:spPr>
          <a:xfrm>
            <a:off x="2946400" y="4047067"/>
            <a:ext cx="821267" cy="584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4165600" y="4038600"/>
            <a:ext cx="1168400" cy="66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WD</a:t>
            </a:r>
          </a:p>
        </p:txBody>
      </p:sp>
      <p:sp>
        <p:nvSpPr>
          <p:cNvPr id="8" name="Rectangle 7"/>
          <p:cNvSpPr/>
          <p:nvPr/>
        </p:nvSpPr>
        <p:spPr>
          <a:xfrm>
            <a:off x="5511800" y="4038600"/>
            <a:ext cx="1168400" cy="66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BSP</a:t>
            </a:r>
          </a:p>
        </p:txBody>
      </p:sp>
      <p:sp>
        <p:nvSpPr>
          <p:cNvPr id="9" name="Right Arrow 8"/>
          <p:cNvSpPr/>
          <p:nvPr/>
        </p:nvSpPr>
        <p:spPr>
          <a:xfrm>
            <a:off x="7078133" y="4030134"/>
            <a:ext cx="821267" cy="584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8339667" y="4013200"/>
            <a:ext cx="1380067" cy="694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SAP UI5</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77800" y="169333"/>
            <a:ext cx="11667067" cy="1477328"/>
          </a:xfrm>
          <a:prstGeom prst="rect">
            <a:avLst/>
          </a:prstGeom>
          <a:noFill/>
        </p:spPr>
        <p:txBody>
          <a:bodyPr wrap="square" rtlCol="0">
            <a:spAutoFit/>
          </a:bodyPr>
          <a:lstStyle/>
          <a:p>
            <a:r>
              <a:rPr lang="en-IN" b="1" u="sng" dirty="0"/>
              <a:t>Exercise:</a:t>
            </a:r>
          </a:p>
          <a:p>
            <a:r>
              <a:rPr lang="en-IN" dirty="0"/>
              <a:t>Design a JS view with 2 input fields, These input fields only should accept numbers.</a:t>
            </a:r>
          </a:p>
          <a:p>
            <a:r>
              <a:rPr lang="en-IN" dirty="0"/>
              <a:t>And a button called calculate.</a:t>
            </a:r>
          </a:p>
          <a:p>
            <a:r>
              <a:rPr lang="en-IN" dirty="0"/>
              <a:t>When we click on calculate button, add these 2 numbers and display result in popup.</a:t>
            </a:r>
          </a:p>
          <a:p>
            <a:r>
              <a:rPr lang="en-IN" dirty="0"/>
              <a:t>Considerations: Has to be with MVC. Must use Ui5 Control object.</a:t>
            </a:r>
          </a:p>
        </p:txBody>
      </p:sp>
      <p:sp>
        <p:nvSpPr>
          <p:cNvPr id="4" name="Rounded Rectangle 3"/>
          <p:cNvSpPr/>
          <p:nvPr/>
        </p:nvSpPr>
        <p:spPr>
          <a:xfrm>
            <a:off x="330200" y="1964267"/>
            <a:ext cx="6493933" cy="177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Personal Address</a:t>
            </a:r>
          </a:p>
        </p:txBody>
      </p:sp>
      <p:sp>
        <p:nvSpPr>
          <p:cNvPr id="5" name="Rounded Rectangle 4"/>
          <p:cNvSpPr/>
          <p:nvPr/>
        </p:nvSpPr>
        <p:spPr>
          <a:xfrm>
            <a:off x="313267" y="3843867"/>
            <a:ext cx="6493933" cy="177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Office Address</a:t>
            </a:r>
          </a:p>
        </p:txBody>
      </p:sp>
      <p:sp>
        <p:nvSpPr>
          <p:cNvPr id="6" name="Rounded Rectangle 5"/>
          <p:cNvSpPr/>
          <p:nvPr/>
        </p:nvSpPr>
        <p:spPr>
          <a:xfrm>
            <a:off x="5444067" y="3318933"/>
            <a:ext cx="1024466" cy="347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Save</a:t>
            </a:r>
          </a:p>
        </p:txBody>
      </p:sp>
      <p:sp>
        <p:nvSpPr>
          <p:cNvPr id="7" name="Rounded Rectangle 6"/>
          <p:cNvSpPr/>
          <p:nvPr/>
        </p:nvSpPr>
        <p:spPr>
          <a:xfrm>
            <a:off x="5418667" y="5206999"/>
            <a:ext cx="1024466" cy="347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Save</a:t>
            </a:r>
          </a:p>
        </p:txBody>
      </p:sp>
    </p:spTree>
    <p:extLst>
      <p:ext uri="{BB962C8B-B14F-4D97-AF65-F5344CB8AC3E}">
        <p14:creationId xmlns:p14="http://schemas.microsoft.com/office/powerpoint/2010/main" val="3404876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10066" y="110066"/>
            <a:ext cx="11912600" cy="646331"/>
          </a:xfrm>
          <a:prstGeom prst="rect">
            <a:avLst/>
          </a:prstGeom>
          <a:noFill/>
        </p:spPr>
        <p:txBody>
          <a:bodyPr wrap="square" rtlCol="0">
            <a:spAutoFit/>
          </a:bodyPr>
          <a:lstStyle/>
          <a:p>
            <a:r>
              <a:rPr lang="en-IN" b="1" dirty="0"/>
              <a:t>Control Hierarchy:</a:t>
            </a:r>
          </a:p>
          <a:p>
            <a:endParaRPr lang="en-IN" dirty="0"/>
          </a:p>
        </p:txBody>
      </p:sp>
      <p:sp>
        <p:nvSpPr>
          <p:cNvPr id="4" name="Rectangle 3"/>
          <p:cNvSpPr/>
          <p:nvPr/>
        </p:nvSpPr>
        <p:spPr>
          <a:xfrm>
            <a:off x="863600" y="4326467"/>
            <a:ext cx="2506133" cy="660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sap.ui.commons.Button</a:t>
            </a:r>
            <a:endParaRPr lang="en-IN" dirty="0"/>
          </a:p>
        </p:txBody>
      </p:sp>
      <p:sp>
        <p:nvSpPr>
          <p:cNvPr id="5" name="Rectangle 4"/>
          <p:cNvSpPr/>
          <p:nvPr/>
        </p:nvSpPr>
        <p:spPr>
          <a:xfrm>
            <a:off x="5088467" y="2760135"/>
            <a:ext cx="2667000" cy="770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sap.ui.core.Control</a:t>
            </a:r>
            <a:endParaRPr lang="en-IN" dirty="0"/>
          </a:p>
        </p:txBody>
      </p:sp>
      <p:sp>
        <p:nvSpPr>
          <p:cNvPr id="6" name="Rectangle 5"/>
          <p:cNvSpPr/>
          <p:nvPr/>
        </p:nvSpPr>
        <p:spPr>
          <a:xfrm>
            <a:off x="3716866" y="4292601"/>
            <a:ext cx="2506133" cy="660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sap.ui.commons.TextField</a:t>
            </a:r>
            <a:endParaRPr lang="en-IN" dirty="0"/>
          </a:p>
        </p:txBody>
      </p:sp>
      <p:sp>
        <p:nvSpPr>
          <p:cNvPr id="7" name="Rectangle 6"/>
          <p:cNvSpPr/>
          <p:nvPr/>
        </p:nvSpPr>
        <p:spPr>
          <a:xfrm>
            <a:off x="6807200" y="4284134"/>
            <a:ext cx="2506133" cy="660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sap.m.Button</a:t>
            </a:r>
            <a:endParaRPr lang="en-IN" dirty="0"/>
          </a:p>
        </p:txBody>
      </p:sp>
      <p:sp>
        <p:nvSpPr>
          <p:cNvPr id="8" name="Rectangle 7"/>
          <p:cNvSpPr/>
          <p:nvPr/>
        </p:nvSpPr>
        <p:spPr>
          <a:xfrm>
            <a:off x="9491134" y="4275667"/>
            <a:ext cx="2506133" cy="660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sap.m.List</a:t>
            </a:r>
            <a:endParaRPr lang="en-IN" dirty="0"/>
          </a:p>
        </p:txBody>
      </p:sp>
      <p:sp>
        <p:nvSpPr>
          <p:cNvPr id="9" name="Rectangle 8"/>
          <p:cNvSpPr/>
          <p:nvPr/>
        </p:nvSpPr>
        <p:spPr>
          <a:xfrm>
            <a:off x="3725334" y="5257800"/>
            <a:ext cx="2506133" cy="660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sap.ui.view</a:t>
            </a:r>
            <a:endParaRPr lang="en-IN" dirty="0"/>
          </a:p>
        </p:txBody>
      </p:sp>
      <p:sp>
        <p:nvSpPr>
          <p:cNvPr id="10" name="Left Brace 9"/>
          <p:cNvSpPr/>
          <p:nvPr/>
        </p:nvSpPr>
        <p:spPr>
          <a:xfrm rot="5400000">
            <a:off x="6146799" y="-1439333"/>
            <a:ext cx="558800" cy="11328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 name="Shape 11"/>
          <p:cNvCxnSpPr>
            <a:stCxn id="10" idx="1"/>
            <a:endCxn id="5" idx="2"/>
          </p:cNvCxnSpPr>
          <p:nvPr/>
        </p:nvCxnSpPr>
        <p:spPr>
          <a:xfrm rot="16200000" flipV="1">
            <a:off x="6216650" y="3735918"/>
            <a:ext cx="414866" cy="4232"/>
          </a:xfrm>
          <a:prstGeom prst="bentConnector5">
            <a:avLst>
              <a:gd name="adj1" fmla="val 55102"/>
              <a:gd name="adj2" fmla="val -24"/>
              <a:gd name="adj3" fmla="val 44898"/>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080001" y="1684868"/>
            <a:ext cx="2667000" cy="770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sap.ui.core.Element</a:t>
            </a:r>
            <a:endParaRPr lang="en-IN" dirty="0"/>
          </a:p>
        </p:txBody>
      </p:sp>
      <p:cxnSp>
        <p:nvCxnSpPr>
          <p:cNvPr id="20" name="Straight Arrow Connector 19"/>
          <p:cNvCxnSpPr>
            <a:stCxn id="5" idx="0"/>
            <a:endCxn id="18" idx="2"/>
          </p:cNvCxnSpPr>
          <p:nvPr/>
        </p:nvCxnSpPr>
        <p:spPr>
          <a:xfrm rot="16200000" flipV="1">
            <a:off x="6265334" y="2603502"/>
            <a:ext cx="304801" cy="8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071533" y="567267"/>
            <a:ext cx="2667000" cy="719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hlinkClick r:id="rId2"/>
              </a:rPr>
              <a:t>sap.ui.base.ManagedObject</a:t>
            </a:r>
            <a:endParaRPr lang="en-IN" dirty="0">
              <a:solidFill>
                <a:schemeClr val="bg1"/>
              </a:solidFill>
            </a:endParaRPr>
          </a:p>
        </p:txBody>
      </p:sp>
      <p:cxnSp>
        <p:nvCxnSpPr>
          <p:cNvPr id="24" name="Straight Arrow Connector 23"/>
          <p:cNvCxnSpPr>
            <a:stCxn id="18" idx="0"/>
            <a:endCxn id="22" idx="2"/>
          </p:cNvCxnSpPr>
          <p:nvPr/>
        </p:nvCxnSpPr>
        <p:spPr>
          <a:xfrm rot="16200000" flipV="1">
            <a:off x="6210300" y="1481667"/>
            <a:ext cx="397935" cy="84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45533" y="1651000"/>
            <a:ext cx="3937000" cy="369332"/>
          </a:xfrm>
          <a:prstGeom prst="rect">
            <a:avLst/>
          </a:prstGeom>
          <a:noFill/>
        </p:spPr>
        <p:txBody>
          <a:bodyPr wrap="square" rtlCol="0">
            <a:spAutoFit/>
          </a:bodyPr>
          <a:lstStyle/>
          <a:p>
            <a:r>
              <a:rPr lang="en-IN" dirty="0"/>
              <a:t>Parent class = child class</a:t>
            </a:r>
          </a:p>
        </p:txBody>
      </p:sp>
    </p:spTree>
    <p:extLst>
      <p:ext uri="{BB962C8B-B14F-4D97-AF65-F5344CB8AC3E}">
        <p14:creationId xmlns:p14="http://schemas.microsoft.com/office/powerpoint/2010/main" val="3404876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35467" y="127000"/>
            <a:ext cx="11853333" cy="1200329"/>
          </a:xfrm>
          <a:prstGeom prst="rect">
            <a:avLst/>
          </a:prstGeom>
          <a:noFill/>
        </p:spPr>
        <p:txBody>
          <a:bodyPr wrap="square" rtlCol="0">
            <a:spAutoFit/>
          </a:bodyPr>
          <a:lstStyle/>
          <a:p>
            <a:r>
              <a:rPr lang="en-IN" dirty="0" err="1"/>
              <a:t>Funda</a:t>
            </a:r>
            <a:r>
              <a:rPr lang="en-IN" dirty="0"/>
              <a:t> Fox:</a:t>
            </a:r>
          </a:p>
          <a:p>
            <a:endParaRPr lang="en-IN" dirty="0"/>
          </a:p>
          <a:p>
            <a:pPr>
              <a:buFont typeface="Wingdings"/>
              <a:buChar char="Ø"/>
            </a:pPr>
            <a:r>
              <a:rPr lang="en-IN" dirty="0"/>
              <a:t> If you are unable to find property, method or aggregation inside of a control, you must check that in its parent control.</a:t>
            </a:r>
          </a:p>
          <a:p>
            <a:pPr>
              <a:buFont typeface="Wingdings"/>
              <a:buChar char="Ø"/>
            </a:pPr>
            <a:endParaRPr lang="en-IN" dirty="0"/>
          </a:p>
        </p:txBody>
      </p:sp>
    </p:spTree>
    <p:extLst>
      <p:ext uri="{BB962C8B-B14F-4D97-AF65-F5344CB8AC3E}">
        <p14:creationId xmlns:p14="http://schemas.microsoft.com/office/powerpoint/2010/main" val="3404876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35466" y="127000"/>
            <a:ext cx="11844867" cy="6740307"/>
          </a:xfrm>
          <a:prstGeom prst="rect">
            <a:avLst/>
          </a:prstGeom>
          <a:noFill/>
        </p:spPr>
        <p:txBody>
          <a:bodyPr wrap="square" rtlCol="0">
            <a:spAutoFit/>
          </a:bodyPr>
          <a:lstStyle/>
          <a:p>
            <a:r>
              <a:rPr lang="en-IN" dirty="0"/>
              <a:t>View Types in SAP UI5?</a:t>
            </a:r>
          </a:p>
          <a:p>
            <a:endParaRPr lang="en-IN" dirty="0"/>
          </a:p>
          <a:p>
            <a:r>
              <a:rPr lang="en-IN" dirty="0"/>
              <a:t>4 types of views in SAP UI5</a:t>
            </a:r>
          </a:p>
          <a:p>
            <a:endParaRPr lang="en-IN" dirty="0"/>
          </a:p>
          <a:p>
            <a:pPr marL="342900" indent="-342900">
              <a:buAutoNum type="arabicPeriod"/>
            </a:pPr>
            <a:r>
              <a:rPr lang="en-IN" dirty="0"/>
              <a:t>JS View - &lt; 20%</a:t>
            </a:r>
          </a:p>
          <a:p>
            <a:pPr marL="342900" indent="-342900">
              <a:buAutoNum type="arabicPeriod"/>
            </a:pPr>
            <a:r>
              <a:rPr lang="en-IN" b="1" dirty="0"/>
              <a:t>XML View - &gt; 80%</a:t>
            </a:r>
          </a:p>
          <a:p>
            <a:pPr marL="342900" indent="-342900">
              <a:buAutoNum type="arabicPeriod"/>
            </a:pPr>
            <a:r>
              <a:rPr lang="en-IN" dirty="0"/>
              <a:t>JSON View – 0 %</a:t>
            </a:r>
          </a:p>
          <a:p>
            <a:pPr marL="342900" indent="-342900">
              <a:buAutoNum type="arabicPeriod"/>
            </a:pPr>
            <a:r>
              <a:rPr lang="en-IN" dirty="0"/>
              <a:t>HTML View – 0%</a:t>
            </a:r>
          </a:p>
          <a:p>
            <a:pPr marL="342900" indent="-342900"/>
            <a:endParaRPr lang="en-IN" dirty="0"/>
          </a:p>
          <a:p>
            <a:pPr marL="342900" indent="-342900"/>
            <a:r>
              <a:rPr lang="en-IN" b="1" dirty="0"/>
              <a:t>Why we use XML views rather JS view ?</a:t>
            </a:r>
          </a:p>
          <a:p>
            <a:pPr marL="342900" indent="-342900">
              <a:buAutoNum type="arabicPeriod"/>
            </a:pPr>
            <a:r>
              <a:rPr lang="en-IN" dirty="0"/>
              <a:t>XML views are industry standard, all the other MVC paradigm technologies like Android, Angular JS, Bootstrap framework, usage XML as standard view.</a:t>
            </a:r>
          </a:p>
          <a:p>
            <a:pPr marL="342900" indent="-342900">
              <a:buAutoNum type="arabicPeriod"/>
            </a:pPr>
            <a:r>
              <a:rPr lang="en-IN" dirty="0"/>
              <a:t>JS is a programming language, if a developer usage JS as view, then it is possible that a developer may end up coding processing logic inside of a view. </a:t>
            </a:r>
            <a:r>
              <a:rPr lang="en-IN" b="1" i="1" dirty="0"/>
              <a:t>That’s a violation of MVC principle.</a:t>
            </a:r>
          </a:p>
          <a:p>
            <a:pPr marL="342900" indent="-342900">
              <a:buAutoNum type="arabicPeriod"/>
            </a:pPr>
            <a:r>
              <a:rPr lang="en-IN" dirty="0"/>
              <a:t>Parsing of XML view is faster as compared to JS view in mobile devices.</a:t>
            </a:r>
          </a:p>
          <a:p>
            <a:pPr marL="342900" indent="-342900">
              <a:buAutoNum type="arabicPeriod"/>
            </a:pPr>
            <a:endParaRPr lang="en-IN" dirty="0"/>
          </a:p>
          <a:p>
            <a:r>
              <a:rPr lang="en-IN" b="1" dirty="0"/>
              <a:t>how to debug XML views?</a:t>
            </a:r>
            <a:endParaRPr lang="en-IN" dirty="0"/>
          </a:p>
          <a:p>
            <a:r>
              <a:rPr lang="en-IN" dirty="0"/>
              <a:t>How can you debug something which is not at all a programming language.</a:t>
            </a:r>
          </a:p>
          <a:p>
            <a:endParaRPr lang="en-IN" dirty="0"/>
          </a:p>
          <a:p>
            <a:r>
              <a:rPr lang="en-IN" b="1" dirty="0"/>
              <a:t>You have been given an ABAP report task, You have written ABAP report in SE38. You colleague has been given same </a:t>
            </a:r>
            <a:r>
              <a:rPr lang="en-IN" b="1" dirty="0" err="1"/>
              <a:t>taks</a:t>
            </a:r>
            <a:r>
              <a:rPr lang="en-IN" b="1" dirty="0"/>
              <a:t>, Will the code change if he/she writes in SE80?</a:t>
            </a:r>
          </a:p>
          <a:p>
            <a:r>
              <a:rPr lang="en-IN" dirty="0"/>
              <a:t>NO.</a:t>
            </a:r>
          </a:p>
          <a:p>
            <a:br>
              <a:rPr lang="en-IN" dirty="0"/>
            </a:br>
            <a:endParaRPr lang="en-IN" dirty="0"/>
          </a:p>
        </p:txBody>
      </p:sp>
    </p:spTree>
    <p:extLst>
      <p:ext uri="{BB962C8B-B14F-4D97-AF65-F5344CB8AC3E}">
        <p14:creationId xmlns:p14="http://schemas.microsoft.com/office/powerpoint/2010/main" val="3404876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43933" y="194733"/>
            <a:ext cx="11768667" cy="5909310"/>
          </a:xfrm>
          <a:prstGeom prst="rect">
            <a:avLst/>
          </a:prstGeom>
          <a:noFill/>
        </p:spPr>
        <p:txBody>
          <a:bodyPr wrap="square" rtlCol="0">
            <a:spAutoFit/>
          </a:bodyPr>
          <a:lstStyle/>
          <a:p>
            <a:r>
              <a:rPr lang="en-IN" b="1" dirty="0"/>
              <a:t>Can multiple views use same controller and is vice-versa possible?</a:t>
            </a:r>
          </a:p>
          <a:p>
            <a:r>
              <a:rPr lang="en-IN" dirty="0"/>
              <a:t>Yes but vice-versa not possible.</a:t>
            </a:r>
          </a:p>
          <a:p>
            <a:endParaRPr lang="en-IN" dirty="0"/>
          </a:p>
          <a:p>
            <a:r>
              <a:rPr lang="en-IN" b="1" i="1" dirty="0"/>
              <a:t>What is XML?</a:t>
            </a:r>
          </a:p>
          <a:p>
            <a:r>
              <a:rPr lang="en-IN" dirty="0"/>
              <a:t>XML stands for </a:t>
            </a:r>
            <a:r>
              <a:rPr lang="en-IN" dirty="0" err="1"/>
              <a:t>eXtensible</a:t>
            </a:r>
            <a:r>
              <a:rPr lang="en-IN" dirty="0"/>
              <a:t> </a:t>
            </a:r>
            <a:r>
              <a:rPr lang="en-IN" dirty="0" err="1"/>
              <a:t>Markup</a:t>
            </a:r>
            <a:r>
              <a:rPr lang="en-IN" dirty="0"/>
              <a:t> Language. The purpose of xml was to establish a common language to transfer data between heterogeneous technologies.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Every programming language must have to have methods, interfaces, APIs, classes to process XML.</a:t>
            </a:r>
          </a:p>
          <a:p>
            <a:r>
              <a:rPr lang="en-IN" dirty="0"/>
              <a:t>Creates an XML from </a:t>
            </a:r>
            <a:r>
              <a:rPr lang="en-IN" dirty="0" err="1"/>
              <a:t>Itab</a:t>
            </a:r>
            <a:r>
              <a:rPr lang="en-IN" dirty="0"/>
              <a:t> = Rendering (Data type </a:t>
            </a:r>
            <a:r>
              <a:rPr lang="en-IN" dirty="0">
                <a:sym typeface="Wingdings" pitchFamily="2" charset="2"/>
              </a:rPr>
              <a:t> XML)</a:t>
            </a:r>
          </a:p>
          <a:p>
            <a:r>
              <a:rPr lang="en-IN" dirty="0"/>
              <a:t>Converts XML to Collections in Java = Rendering (XML </a:t>
            </a:r>
            <a:r>
              <a:rPr lang="en-IN" dirty="0">
                <a:sym typeface="Wingdings" pitchFamily="2" charset="2"/>
              </a:rPr>
              <a:t> Data Type)</a:t>
            </a:r>
          </a:p>
          <a:p>
            <a:r>
              <a:rPr lang="en-IN" dirty="0">
                <a:sym typeface="Wingdings" pitchFamily="2" charset="2"/>
              </a:rPr>
              <a:t>PI, XI – </a:t>
            </a:r>
            <a:r>
              <a:rPr lang="en-IN" dirty="0" err="1">
                <a:sym typeface="Wingdings" pitchFamily="2" charset="2"/>
              </a:rPr>
              <a:t>if_ixml_document</a:t>
            </a:r>
            <a:r>
              <a:rPr lang="en-IN" dirty="0">
                <a:sym typeface="Wingdings" pitchFamily="2" charset="2"/>
              </a:rPr>
              <a:t>, </a:t>
            </a:r>
            <a:r>
              <a:rPr lang="en-IN" dirty="0" err="1">
                <a:sym typeface="Wingdings" pitchFamily="2" charset="2"/>
              </a:rPr>
              <a:t>if_ixml</a:t>
            </a:r>
            <a:endParaRPr lang="en-IN" dirty="0"/>
          </a:p>
        </p:txBody>
      </p:sp>
      <p:sp>
        <p:nvSpPr>
          <p:cNvPr id="4" name="Rectangle 3"/>
          <p:cNvSpPr/>
          <p:nvPr/>
        </p:nvSpPr>
        <p:spPr>
          <a:xfrm>
            <a:off x="1693334" y="2099733"/>
            <a:ext cx="1794933" cy="999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IBM</a:t>
            </a:r>
          </a:p>
          <a:p>
            <a:pPr algn="ctr"/>
            <a:r>
              <a:rPr lang="en-IN" dirty="0"/>
              <a:t>Mainframe</a:t>
            </a:r>
          </a:p>
          <a:p>
            <a:pPr algn="ctr"/>
            <a:r>
              <a:rPr lang="en-IN" dirty="0"/>
              <a:t>C#</a:t>
            </a:r>
          </a:p>
        </p:txBody>
      </p:sp>
      <p:sp>
        <p:nvSpPr>
          <p:cNvPr id="5" name="Rectangle 4"/>
          <p:cNvSpPr/>
          <p:nvPr/>
        </p:nvSpPr>
        <p:spPr>
          <a:xfrm>
            <a:off x="8991601" y="2108199"/>
            <a:ext cx="1794933" cy="999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SAP </a:t>
            </a:r>
          </a:p>
          <a:p>
            <a:pPr algn="ctr"/>
            <a:r>
              <a:rPr lang="en-IN" dirty="0"/>
              <a:t>Business Suite</a:t>
            </a:r>
          </a:p>
          <a:p>
            <a:pPr algn="ctr"/>
            <a:r>
              <a:rPr lang="en-IN" dirty="0"/>
              <a:t>ABAP</a:t>
            </a:r>
          </a:p>
        </p:txBody>
      </p:sp>
      <p:sp>
        <p:nvSpPr>
          <p:cNvPr id="6" name="Rectangle 5"/>
          <p:cNvSpPr/>
          <p:nvPr/>
        </p:nvSpPr>
        <p:spPr>
          <a:xfrm>
            <a:off x="4978400" y="3801533"/>
            <a:ext cx="1794933" cy="999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SalesForce</a:t>
            </a:r>
            <a:endParaRPr lang="en-IN" dirty="0"/>
          </a:p>
          <a:p>
            <a:pPr algn="ctr"/>
            <a:r>
              <a:rPr lang="en-IN" dirty="0"/>
              <a:t>CRM</a:t>
            </a:r>
          </a:p>
          <a:p>
            <a:pPr algn="ctr"/>
            <a:r>
              <a:rPr lang="en-IN" dirty="0"/>
              <a:t>Java</a:t>
            </a:r>
          </a:p>
        </p:txBody>
      </p:sp>
      <p:cxnSp>
        <p:nvCxnSpPr>
          <p:cNvPr id="8" name="Straight Arrow Connector 7"/>
          <p:cNvCxnSpPr>
            <a:stCxn id="4" idx="3"/>
            <a:endCxn id="5" idx="1"/>
          </p:cNvCxnSpPr>
          <p:nvPr/>
        </p:nvCxnSpPr>
        <p:spPr>
          <a:xfrm>
            <a:off x="3488267" y="2599267"/>
            <a:ext cx="5503334" cy="846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2"/>
            <a:endCxn id="6" idx="1"/>
          </p:cNvCxnSpPr>
          <p:nvPr/>
        </p:nvCxnSpPr>
        <p:spPr>
          <a:xfrm rot="16200000" flipH="1">
            <a:off x="3183467" y="2506133"/>
            <a:ext cx="1202267" cy="238759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3"/>
            <a:endCxn id="5" idx="2"/>
          </p:cNvCxnSpPr>
          <p:nvPr/>
        </p:nvCxnSpPr>
        <p:spPr>
          <a:xfrm flipV="1">
            <a:off x="6773333" y="3107266"/>
            <a:ext cx="3115735" cy="119380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300133" y="2370667"/>
            <a:ext cx="1955800" cy="369332"/>
          </a:xfrm>
          <a:prstGeom prst="rect">
            <a:avLst/>
          </a:prstGeom>
          <a:noFill/>
        </p:spPr>
        <p:txBody>
          <a:bodyPr wrap="square" rtlCol="0">
            <a:spAutoFit/>
          </a:bodyPr>
          <a:lstStyle/>
          <a:p>
            <a:r>
              <a:rPr lang="en-IN" dirty="0"/>
              <a:t>&lt;xml&gt;</a:t>
            </a:r>
          </a:p>
        </p:txBody>
      </p:sp>
    </p:spTree>
    <p:extLst>
      <p:ext uri="{BB962C8B-B14F-4D97-AF65-F5344CB8AC3E}">
        <p14:creationId xmlns:p14="http://schemas.microsoft.com/office/powerpoint/2010/main" val="3404876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304800" y="152400"/>
            <a:ext cx="11573933" cy="5078313"/>
          </a:xfrm>
          <a:prstGeom prst="rect">
            <a:avLst/>
          </a:prstGeom>
          <a:noFill/>
        </p:spPr>
        <p:txBody>
          <a:bodyPr wrap="square" rtlCol="0">
            <a:spAutoFit/>
          </a:bodyPr>
          <a:lstStyle/>
          <a:p>
            <a:r>
              <a:rPr lang="en-IN" b="1" dirty="0"/>
              <a:t>Exercise</a:t>
            </a:r>
            <a:r>
              <a:rPr lang="en-IN" dirty="0"/>
              <a:t>: if the total value is more than 100, make the switch on else switch off.</a:t>
            </a:r>
          </a:p>
          <a:p>
            <a:endParaRPr lang="en-IN" dirty="0"/>
          </a:p>
          <a:p>
            <a:r>
              <a:rPr lang="en-IN" dirty="0"/>
              <a:t>&lt;</a:t>
            </a:r>
            <a:r>
              <a:rPr lang="en-IN" dirty="0" err="1"/>
              <a:t>core:View</a:t>
            </a:r>
            <a:r>
              <a:rPr lang="en-IN" dirty="0"/>
              <a:t> </a:t>
            </a:r>
            <a:r>
              <a:rPr lang="en-IN" dirty="0" err="1"/>
              <a:t>xmlns:core</a:t>
            </a:r>
            <a:r>
              <a:rPr lang="en-IN" dirty="0"/>
              <a:t>=“</a:t>
            </a:r>
            <a:r>
              <a:rPr lang="en-IN" dirty="0" err="1"/>
              <a:t>sap.ui.core</a:t>
            </a:r>
            <a:r>
              <a:rPr lang="en-IN" dirty="0"/>
              <a:t>” </a:t>
            </a:r>
            <a:r>
              <a:rPr lang="en-IN" dirty="0" err="1"/>
              <a:t>xmlns</a:t>
            </a:r>
            <a:r>
              <a:rPr lang="en-IN" dirty="0"/>
              <a:t>=“</a:t>
            </a:r>
            <a:r>
              <a:rPr lang="en-IN" dirty="0" err="1"/>
              <a:t>sap.m</a:t>
            </a:r>
            <a:r>
              <a:rPr lang="en-IN" dirty="0"/>
              <a:t>” </a:t>
            </a:r>
            <a:r>
              <a:rPr lang="en-IN" dirty="0" err="1"/>
              <a:t>xmlns:form</a:t>
            </a:r>
            <a:r>
              <a:rPr lang="en-IN" dirty="0"/>
              <a:t>=“</a:t>
            </a:r>
            <a:r>
              <a:rPr lang="en-IN" dirty="0" err="1"/>
              <a:t>sap.ui.layout.form</a:t>
            </a:r>
            <a:r>
              <a:rPr lang="en-IN" dirty="0"/>
              <a:t>”&gt;</a:t>
            </a:r>
          </a:p>
          <a:p>
            <a:r>
              <a:rPr lang="en-IN" dirty="0"/>
              <a:t>	&lt;Button id=“</a:t>
            </a:r>
            <a:r>
              <a:rPr lang="en-IN" dirty="0" err="1"/>
              <a:t>anubhav</a:t>
            </a:r>
            <a:r>
              <a:rPr lang="en-IN" dirty="0"/>
              <a:t>” text=“click me” /&gt;</a:t>
            </a:r>
          </a:p>
          <a:p>
            <a:r>
              <a:rPr lang="en-IN" dirty="0"/>
              <a:t>	&lt;</a:t>
            </a:r>
            <a:r>
              <a:rPr lang="en-IN" dirty="0" err="1"/>
              <a:t>form:SimpleForm</a:t>
            </a:r>
            <a:r>
              <a:rPr lang="en-IN" dirty="0"/>
              <a:t>&gt;&lt;/</a:t>
            </a:r>
            <a:r>
              <a:rPr lang="en-IN" dirty="0" err="1"/>
              <a:t>form:SimpleForm</a:t>
            </a:r>
            <a:r>
              <a:rPr lang="en-IN" dirty="0"/>
              <a:t>&gt;</a:t>
            </a:r>
          </a:p>
          <a:p>
            <a:r>
              <a:rPr lang="en-IN" dirty="0"/>
              <a:t>&lt;/</a:t>
            </a:r>
            <a:r>
              <a:rPr lang="en-IN" dirty="0" err="1"/>
              <a:t>core:View</a:t>
            </a:r>
            <a:r>
              <a:rPr lang="en-IN" dirty="0"/>
              <a:t>&gt;</a:t>
            </a:r>
          </a:p>
          <a:p>
            <a:endParaRPr lang="en-IN" dirty="0"/>
          </a:p>
          <a:p>
            <a:r>
              <a:rPr lang="en-IN" b="1" u="sng" dirty="0" err="1"/>
              <a:t>Funda</a:t>
            </a:r>
            <a:r>
              <a:rPr lang="en-IN" b="1" u="sng" dirty="0"/>
              <a:t> Fox:</a:t>
            </a:r>
          </a:p>
          <a:p>
            <a:endParaRPr lang="en-IN" dirty="0"/>
          </a:p>
          <a:p>
            <a:pPr>
              <a:buFont typeface="Wingdings"/>
              <a:buChar char="Ø"/>
            </a:pPr>
            <a:r>
              <a:rPr lang="en-IN" dirty="0"/>
              <a:t> When the DOM is created for an XML view, the UI control(s) will have an id created as</a:t>
            </a:r>
          </a:p>
          <a:p>
            <a:pPr lvl="1"/>
            <a:r>
              <a:rPr lang="en-IN" dirty="0"/>
              <a:t>	</a:t>
            </a:r>
            <a:r>
              <a:rPr lang="en-IN" dirty="0" err="1"/>
              <a:t>viewid-controlId</a:t>
            </a:r>
            <a:r>
              <a:rPr lang="en-IN" dirty="0"/>
              <a:t>	</a:t>
            </a:r>
            <a:r>
              <a:rPr lang="en-IN" dirty="0">
                <a:sym typeface="Wingdings" pitchFamily="2" charset="2"/>
              </a:rPr>
              <a:t> </a:t>
            </a:r>
            <a:r>
              <a:rPr lang="en-IN" dirty="0" err="1">
                <a:sym typeface="Wingdings" pitchFamily="2" charset="2"/>
              </a:rPr>
              <a:t>myView—anubhav</a:t>
            </a:r>
            <a:endParaRPr lang="en-IN" dirty="0">
              <a:sym typeface="Wingdings" pitchFamily="2" charset="2"/>
            </a:endParaRPr>
          </a:p>
          <a:p>
            <a:pPr lvl="1"/>
            <a:r>
              <a:rPr lang="en-IN" dirty="0" err="1">
                <a:sym typeface="Wingdings" pitchFamily="2" charset="2"/>
              </a:rPr>
              <a:t>Sap.ui.getCore</a:t>
            </a:r>
            <a:r>
              <a:rPr lang="en-IN" dirty="0">
                <a:sym typeface="Wingdings" pitchFamily="2" charset="2"/>
              </a:rPr>
              <a:t>().</a:t>
            </a:r>
            <a:r>
              <a:rPr lang="en-IN" dirty="0" err="1">
                <a:sym typeface="Wingdings" pitchFamily="2" charset="2"/>
              </a:rPr>
              <a:t>byId</a:t>
            </a:r>
            <a:r>
              <a:rPr lang="en-IN" dirty="0">
                <a:sym typeface="Wingdings" pitchFamily="2" charset="2"/>
              </a:rPr>
              <a:t>(“</a:t>
            </a:r>
            <a:r>
              <a:rPr lang="en-IN" dirty="0" err="1">
                <a:sym typeface="Wingdings" pitchFamily="2" charset="2"/>
              </a:rPr>
              <a:t>anubhav</a:t>
            </a:r>
            <a:r>
              <a:rPr lang="en-IN" dirty="0">
                <a:sym typeface="Wingdings" pitchFamily="2" charset="2"/>
              </a:rPr>
              <a:t>”); -- </a:t>
            </a:r>
            <a:r>
              <a:rPr lang="en-IN" b="1" dirty="0">
                <a:solidFill>
                  <a:srgbClr val="FF0000"/>
                </a:solidFill>
                <a:sym typeface="Wingdings" pitchFamily="2" charset="2"/>
              </a:rPr>
              <a:t>code will not work</a:t>
            </a:r>
          </a:p>
          <a:p>
            <a:pPr lvl="1"/>
            <a:r>
              <a:rPr lang="en-IN" b="1" dirty="0" err="1">
                <a:sym typeface="Wingdings" pitchFamily="2" charset="2"/>
              </a:rPr>
              <a:t>sap.ui.getCore</a:t>
            </a:r>
            <a:r>
              <a:rPr lang="en-IN" b="1" dirty="0">
                <a:sym typeface="Wingdings" pitchFamily="2" charset="2"/>
              </a:rPr>
              <a:t>().</a:t>
            </a:r>
            <a:r>
              <a:rPr lang="en-IN" b="1" dirty="0" err="1">
                <a:sym typeface="Wingdings" pitchFamily="2" charset="2"/>
              </a:rPr>
              <a:t>byId</a:t>
            </a:r>
            <a:r>
              <a:rPr lang="en-IN" b="1" dirty="0">
                <a:sym typeface="Wingdings" pitchFamily="2" charset="2"/>
              </a:rPr>
              <a:t>(“</a:t>
            </a:r>
            <a:r>
              <a:rPr lang="en-IN" b="1" dirty="0" err="1">
                <a:sym typeface="Wingdings" pitchFamily="2" charset="2"/>
              </a:rPr>
              <a:t>myview—anubhav</a:t>
            </a:r>
            <a:r>
              <a:rPr lang="en-IN" b="1" dirty="0">
                <a:sym typeface="Wingdings" pitchFamily="2" charset="2"/>
              </a:rPr>
              <a:t>”) </a:t>
            </a:r>
            <a:r>
              <a:rPr lang="en-IN" dirty="0">
                <a:sym typeface="Wingdings" pitchFamily="2" charset="2"/>
              </a:rPr>
              <a:t>= </a:t>
            </a:r>
            <a:r>
              <a:rPr lang="en-IN" b="1" dirty="0">
                <a:sym typeface="Wingdings" pitchFamily="2" charset="2"/>
              </a:rPr>
              <a:t>this will work</a:t>
            </a:r>
          </a:p>
          <a:p>
            <a:pPr>
              <a:buFont typeface="Wingdings"/>
              <a:buChar char="Ø"/>
            </a:pPr>
            <a:r>
              <a:rPr lang="en-IN" dirty="0">
                <a:sym typeface="Wingdings" pitchFamily="2" charset="2"/>
              </a:rPr>
              <a:t> How to obtain object of the view inside of the controller</a:t>
            </a:r>
          </a:p>
          <a:p>
            <a:pPr lvl="1"/>
            <a:r>
              <a:rPr lang="en-IN" dirty="0" err="1"/>
              <a:t>this.getView</a:t>
            </a:r>
            <a:r>
              <a:rPr lang="en-IN" dirty="0"/>
              <a:t>() = obtain the object of the view inside of controller</a:t>
            </a:r>
          </a:p>
          <a:p>
            <a:pPr lvl="1"/>
            <a:r>
              <a:rPr lang="en-IN" b="1" dirty="0" err="1"/>
              <a:t>this.getView</a:t>
            </a:r>
            <a:r>
              <a:rPr lang="en-IN" b="1" dirty="0"/>
              <a:t>().</a:t>
            </a:r>
            <a:r>
              <a:rPr lang="en-IN" b="1" dirty="0" err="1"/>
              <a:t>byId</a:t>
            </a:r>
            <a:r>
              <a:rPr lang="en-IN" b="1" dirty="0"/>
              <a:t>(“</a:t>
            </a:r>
            <a:r>
              <a:rPr lang="en-IN" b="1" dirty="0" err="1"/>
              <a:t>anubhav</a:t>
            </a:r>
            <a:r>
              <a:rPr lang="en-IN" b="1" dirty="0"/>
              <a:t>”) </a:t>
            </a:r>
            <a:r>
              <a:rPr lang="en-IN" dirty="0"/>
              <a:t>– will work beautifully</a:t>
            </a:r>
          </a:p>
          <a:p>
            <a:pPr lvl="1"/>
            <a:endParaRPr lang="en-IN" dirty="0"/>
          </a:p>
          <a:p>
            <a:endParaRPr lang="en-IN" dirty="0"/>
          </a:p>
        </p:txBody>
      </p:sp>
      <p:sp>
        <p:nvSpPr>
          <p:cNvPr id="4" name="Right Brace 3"/>
          <p:cNvSpPr/>
          <p:nvPr/>
        </p:nvSpPr>
        <p:spPr>
          <a:xfrm>
            <a:off x="8602133" y="762000"/>
            <a:ext cx="397934" cy="100753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 name="TextBox 4"/>
          <p:cNvSpPr txBox="1"/>
          <p:nvPr/>
        </p:nvSpPr>
        <p:spPr>
          <a:xfrm>
            <a:off x="9076267" y="1049867"/>
            <a:ext cx="1854200" cy="369332"/>
          </a:xfrm>
          <a:prstGeom prst="rect">
            <a:avLst/>
          </a:prstGeom>
          <a:noFill/>
        </p:spPr>
        <p:txBody>
          <a:bodyPr wrap="square" rtlCol="0">
            <a:spAutoFit/>
          </a:bodyPr>
          <a:lstStyle/>
          <a:p>
            <a:r>
              <a:rPr lang="en-IN" dirty="0" err="1"/>
              <a:t>myView</a:t>
            </a:r>
            <a:endParaRPr lang="en-IN" dirty="0"/>
          </a:p>
        </p:txBody>
      </p:sp>
      <p:sp>
        <p:nvSpPr>
          <p:cNvPr id="6" name="Rectangle 5"/>
          <p:cNvSpPr/>
          <p:nvPr/>
        </p:nvSpPr>
        <p:spPr>
          <a:xfrm>
            <a:off x="9245600" y="4682067"/>
            <a:ext cx="2226733" cy="139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View</a:t>
            </a:r>
          </a:p>
          <a:p>
            <a:pPr algn="ctr"/>
            <a:endParaRPr lang="en-IN" dirty="0"/>
          </a:p>
          <a:p>
            <a:pPr algn="ctr"/>
            <a:r>
              <a:rPr lang="en-IN" dirty="0"/>
              <a:t>Button(</a:t>
            </a:r>
            <a:r>
              <a:rPr lang="en-IN" dirty="0" err="1"/>
              <a:t>anubhav</a:t>
            </a:r>
            <a:r>
              <a:rPr lang="en-IN" dirty="0"/>
              <a:t>)</a:t>
            </a:r>
          </a:p>
        </p:txBody>
      </p:sp>
      <p:sp>
        <p:nvSpPr>
          <p:cNvPr id="7" name="Oval 6"/>
          <p:cNvSpPr/>
          <p:nvPr/>
        </p:nvSpPr>
        <p:spPr>
          <a:xfrm>
            <a:off x="6620933" y="4614333"/>
            <a:ext cx="2125134" cy="5757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view0</a:t>
            </a:r>
          </a:p>
        </p:txBody>
      </p:sp>
      <p:sp>
        <p:nvSpPr>
          <p:cNvPr id="8" name="Oval 7"/>
          <p:cNvSpPr/>
          <p:nvPr/>
        </p:nvSpPr>
        <p:spPr>
          <a:xfrm>
            <a:off x="6646333" y="5460999"/>
            <a:ext cx="2125134" cy="5757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view1</a:t>
            </a:r>
          </a:p>
        </p:txBody>
      </p:sp>
      <p:sp>
        <p:nvSpPr>
          <p:cNvPr id="9" name="Rectangle 8"/>
          <p:cNvSpPr/>
          <p:nvPr/>
        </p:nvSpPr>
        <p:spPr>
          <a:xfrm>
            <a:off x="3962400" y="4715933"/>
            <a:ext cx="1718733" cy="1363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View 2</a:t>
            </a:r>
          </a:p>
          <a:p>
            <a:pPr algn="ctr"/>
            <a:r>
              <a:rPr lang="en-IN" dirty="0"/>
              <a:t>Button1</a:t>
            </a:r>
          </a:p>
          <a:p>
            <a:pPr algn="ctr"/>
            <a:r>
              <a:rPr lang="en-IN" dirty="0"/>
              <a:t>Button2</a:t>
            </a:r>
          </a:p>
        </p:txBody>
      </p:sp>
      <p:cxnSp>
        <p:nvCxnSpPr>
          <p:cNvPr id="11" name="Elbow Connector 10"/>
          <p:cNvCxnSpPr>
            <a:stCxn id="7" idx="2"/>
          </p:cNvCxnSpPr>
          <p:nvPr/>
        </p:nvCxnSpPr>
        <p:spPr>
          <a:xfrm rot="10800000" flipV="1">
            <a:off x="5630333" y="4902199"/>
            <a:ext cx="990600" cy="29633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8" idx="2"/>
            <a:endCxn id="9" idx="3"/>
          </p:cNvCxnSpPr>
          <p:nvPr/>
        </p:nvCxnSpPr>
        <p:spPr>
          <a:xfrm rot="10800000">
            <a:off x="5681133" y="5397500"/>
            <a:ext cx="965200" cy="35136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4876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69333" y="169333"/>
            <a:ext cx="11802534" cy="2308324"/>
          </a:xfrm>
          <a:prstGeom prst="rect">
            <a:avLst/>
          </a:prstGeom>
          <a:noFill/>
        </p:spPr>
        <p:txBody>
          <a:bodyPr wrap="square" rtlCol="0">
            <a:spAutoFit/>
          </a:bodyPr>
          <a:lstStyle/>
          <a:p>
            <a:r>
              <a:rPr lang="en-IN" dirty="0" err="1"/>
              <a:t>Funda</a:t>
            </a:r>
            <a:r>
              <a:rPr lang="en-IN" dirty="0"/>
              <a:t> fox</a:t>
            </a:r>
          </a:p>
          <a:p>
            <a:pPr>
              <a:buFont typeface="Wingdings"/>
              <a:buChar char="Ø"/>
            </a:pPr>
            <a:r>
              <a:rPr lang="en-IN" dirty="0"/>
              <a:t> We should have one controller per view.</a:t>
            </a:r>
          </a:p>
          <a:p>
            <a:pPr>
              <a:buFont typeface="Wingdings"/>
              <a:buChar char="Ø"/>
            </a:pPr>
            <a:endParaRPr lang="en-IN" dirty="0"/>
          </a:p>
          <a:p>
            <a:r>
              <a:rPr lang="en-IN" dirty="0"/>
              <a:t>If you try to be the best, You will be number 1,</a:t>
            </a:r>
          </a:p>
          <a:p>
            <a:r>
              <a:rPr lang="en-IN" dirty="0"/>
              <a:t>If you try to be unique, you will be only one.</a:t>
            </a:r>
          </a:p>
          <a:p>
            <a:endParaRPr lang="en-IN" dirty="0"/>
          </a:p>
          <a:p>
            <a:r>
              <a:rPr lang="en-IN" b="1" dirty="0"/>
              <a:t>Exercise: </a:t>
            </a:r>
            <a:r>
              <a:rPr lang="en-IN" dirty="0"/>
              <a:t>Design a screen for user to enter personal address. When user click on Punch button. Display the address below the input fields in text control.</a:t>
            </a:r>
          </a:p>
        </p:txBody>
      </p:sp>
      <p:sp>
        <p:nvSpPr>
          <p:cNvPr id="4" name="Rounded Rectangle 3"/>
          <p:cNvSpPr/>
          <p:nvPr/>
        </p:nvSpPr>
        <p:spPr>
          <a:xfrm>
            <a:off x="1930400" y="2802467"/>
            <a:ext cx="2607733" cy="1151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Input Fields</a:t>
            </a:r>
          </a:p>
        </p:txBody>
      </p:sp>
      <p:sp>
        <p:nvSpPr>
          <p:cNvPr id="5" name="Rectangle 4"/>
          <p:cNvSpPr/>
          <p:nvPr/>
        </p:nvSpPr>
        <p:spPr>
          <a:xfrm>
            <a:off x="1930400" y="4106333"/>
            <a:ext cx="1811867"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Punch</a:t>
            </a:r>
          </a:p>
        </p:txBody>
      </p:sp>
      <p:sp>
        <p:nvSpPr>
          <p:cNvPr id="6" name="Rounded Rectangle 5"/>
          <p:cNvSpPr/>
          <p:nvPr/>
        </p:nvSpPr>
        <p:spPr>
          <a:xfrm>
            <a:off x="1955800" y="4588933"/>
            <a:ext cx="2540000" cy="1058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Display Address</a:t>
            </a:r>
          </a:p>
        </p:txBody>
      </p:sp>
    </p:spTree>
    <p:extLst>
      <p:ext uri="{BB962C8B-B14F-4D97-AF65-F5344CB8AC3E}">
        <p14:creationId xmlns:p14="http://schemas.microsoft.com/office/powerpoint/2010/main" val="3404876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Which is the runtime engine of JS?</a:t>
            </a:r>
          </a:p>
        </p:txBody>
      </p:sp>
      <p:sp>
        <p:nvSpPr>
          <p:cNvPr id="3" name="Content Placeholder 2"/>
          <p:cNvSpPr>
            <a:spLocks noGrp="1"/>
          </p:cNvSpPr>
          <p:nvPr>
            <p:ph idx="1"/>
          </p:nvPr>
        </p:nvSpPr>
        <p:spPr/>
        <p:txBody>
          <a:bodyPr>
            <a:normAutofit lnSpcReduction="10000"/>
          </a:bodyPr>
          <a:lstStyle/>
          <a:p>
            <a:r>
              <a:rPr lang="en-IN" dirty="0"/>
              <a:t>Mozilla Firefox – Mozilla Spider monkey</a:t>
            </a:r>
          </a:p>
          <a:p>
            <a:r>
              <a:rPr lang="en-IN" dirty="0"/>
              <a:t>Google and other – Google V8</a:t>
            </a:r>
          </a:p>
          <a:p>
            <a:endParaRPr lang="en-IN" dirty="0"/>
          </a:p>
          <a:p>
            <a:pPr marL="514350" indent="-514350">
              <a:buAutoNum type="arabicPeriod"/>
            </a:pPr>
            <a:r>
              <a:rPr lang="en-IN" dirty="0"/>
              <a:t>Once you talked about Open UI5, can you explain the difference between open UI5 and SAP UI5.</a:t>
            </a:r>
          </a:p>
          <a:p>
            <a:pPr marL="514350" indent="-514350">
              <a:buAutoNum type="arabicPeriod"/>
            </a:pPr>
            <a:r>
              <a:rPr lang="en-IN" dirty="0"/>
              <a:t>I wish to use global variable in controller. This variable should be accessible by all my methods. Like in ABAP we can define class level variables and use them using me-&gt; keyword in all methods. All the methods share that instance/static variable. Sharing data between methods within the controller.</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a:extLst>
              <a:ext uri="{FF2B5EF4-FFF2-40B4-BE49-F238E27FC236}">
                <a16:creationId xmlns:a16="http://schemas.microsoft.com/office/drawing/2014/main" id="{76DF65E5-BACB-4EF1-BD9D-37DB5FB52EAE}"/>
              </a:ext>
            </a:extLst>
          </p:cNvPr>
          <p:cNvSpPr txBox="1"/>
          <p:nvPr/>
        </p:nvSpPr>
        <p:spPr>
          <a:xfrm>
            <a:off x="91440" y="0"/>
            <a:ext cx="11926389" cy="1200329"/>
          </a:xfrm>
          <a:prstGeom prst="rect">
            <a:avLst/>
          </a:prstGeom>
          <a:noFill/>
        </p:spPr>
        <p:txBody>
          <a:bodyPr wrap="square" rtlCol="0">
            <a:spAutoFit/>
          </a:bodyPr>
          <a:lstStyle/>
          <a:p>
            <a:r>
              <a:rPr lang="en-US" dirty="0"/>
              <a:t>Open UI5 v/s SAP UI5?</a:t>
            </a:r>
          </a:p>
          <a:p>
            <a:endParaRPr lang="en-US" dirty="0"/>
          </a:p>
          <a:p>
            <a:r>
              <a:rPr lang="en-US" dirty="0"/>
              <a:t>Open UI5 is </a:t>
            </a:r>
            <a:r>
              <a:rPr lang="en-US" b="1" i="1" dirty="0"/>
              <a:t>subset</a:t>
            </a:r>
            <a:r>
              <a:rPr lang="en-US" dirty="0"/>
              <a:t> of SAP UI5 which is free for use, it comes under open source Apache license. Anyone can use, adapt and change the UI5 framework. However SAP UI5 is a licensed product which comes with SAP NW.</a:t>
            </a:r>
          </a:p>
        </p:txBody>
      </p:sp>
      <p:pic>
        <p:nvPicPr>
          <p:cNvPr id="5" name="Picture 4">
            <a:extLst>
              <a:ext uri="{FF2B5EF4-FFF2-40B4-BE49-F238E27FC236}">
                <a16:creationId xmlns:a16="http://schemas.microsoft.com/office/drawing/2014/main" id="{E8CB1DD0-0B48-4F14-815E-78BFBD05D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999" y="1200329"/>
            <a:ext cx="10994001" cy="5043498"/>
          </a:xfrm>
          <a:prstGeom prst="rect">
            <a:avLst/>
          </a:prstGeom>
        </p:spPr>
      </p:pic>
    </p:spTree>
    <p:extLst>
      <p:ext uri="{BB962C8B-B14F-4D97-AF65-F5344CB8AC3E}">
        <p14:creationId xmlns:p14="http://schemas.microsoft.com/office/powerpoint/2010/main" val="28056719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211667" y="186267"/>
            <a:ext cx="11777133" cy="4616648"/>
          </a:xfrm>
          <a:prstGeom prst="rect">
            <a:avLst/>
          </a:prstGeom>
          <a:noFill/>
        </p:spPr>
        <p:txBody>
          <a:bodyPr wrap="square" rtlCol="0">
            <a:spAutoFit/>
          </a:bodyPr>
          <a:lstStyle/>
          <a:p>
            <a:r>
              <a:rPr lang="en-IN" dirty="0" err="1"/>
              <a:t>Funda</a:t>
            </a:r>
            <a:r>
              <a:rPr lang="en-IN" dirty="0"/>
              <a:t> Fox:</a:t>
            </a:r>
          </a:p>
          <a:p>
            <a:endParaRPr lang="en-IN" dirty="0"/>
          </a:p>
          <a:p>
            <a:pPr>
              <a:buFont typeface="Wingdings"/>
              <a:buChar char="Ø"/>
            </a:pPr>
            <a:r>
              <a:rPr lang="en-IN" dirty="0"/>
              <a:t>“</a:t>
            </a:r>
            <a:r>
              <a:rPr lang="en-IN" b="1" i="1" dirty="0"/>
              <a:t>this</a:t>
            </a:r>
            <a:r>
              <a:rPr lang="en-IN" b="1" dirty="0"/>
              <a:t>” </a:t>
            </a:r>
            <a:r>
              <a:rPr lang="en-IN" dirty="0"/>
              <a:t>is the object of controller (with in the controller, object of controller)</a:t>
            </a:r>
          </a:p>
          <a:p>
            <a:endParaRPr lang="en-IN" dirty="0"/>
          </a:p>
          <a:p>
            <a:r>
              <a:rPr lang="en-IN" dirty="0"/>
              <a:t>Technique to define global variables</a:t>
            </a:r>
          </a:p>
          <a:p>
            <a:pPr marL="342900" indent="-342900">
              <a:buAutoNum type="arabicPeriod"/>
            </a:pPr>
            <a:r>
              <a:rPr lang="en-IN" dirty="0" err="1"/>
              <a:t>variablename</a:t>
            </a:r>
            <a:r>
              <a:rPr lang="en-IN" dirty="0"/>
              <a:t>: value, </a:t>
            </a:r>
          </a:p>
          <a:p>
            <a:pPr marL="342900" indent="-342900">
              <a:buAutoNum type="arabicPeriod"/>
            </a:pPr>
            <a:r>
              <a:rPr lang="en-IN" dirty="0"/>
              <a:t>Inside of </a:t>
            </a:r>
            <a:r>
              <a:rPr lang="en-IN" dirty="0" err="1"/>
              <a:t>onInit</a:t>
            </a:r>
            <a:r>
              <a:rPr lang="en-IN" dirty="0"/>
              <a:t> method, write </a:t>
            </a:r>
            <a:r>
              <a:rPr lang="en-IN" b="1" i="1" dirty="0" err="1"/>
              <a:t>this.variableName</a:t>
            </a:r>
            <a:r>
              <a:rPr lang="en-IN" b="1" i="1" dirty="0"/>
              <a:t> = value;</a:t>
            </a:r>
          </a:p>
          <a:p>
            <a:pPr marL="342900" indent="-342900">
              <a:buAutoNum type="arabicPeriod"/>
            </a:pPr>
            <a:r>
              <a:rPr lang="en-IN" dirty="0"/>
              <a:t>Using scaffolding template</a:t>
            </a:r>
          </a:p>
          <a:p>
            <a:pPr marL="342900" indent="-342900">
              <a:buAutoNum type="arabicPeriod"/>
            </a:pPr>
            <a:endParaRPr lang="en-IN" dirty="0"/>
          </a:p>
          <a:p>
            <a:pPr marL="342900" indent="-342900"/>
            <a:r>
              <a:rPr lang="en-IN" sz="4400" dirty="0">
                <a:solidFill>
                  <a:srgbClr val="FF0000"/>
                </a:solidFill>
              </a:rPr>
              <a:t>When it comes to </a:t>
            </a:r>
            <a:r>
              <a:rPr lang="en-IN" sz="4400" dirty="0" err="1">
                <a:solidFill>
                  <a:srgbClr val="FF0000"/>
                </a:solidFill>
              </a:rPr>
              <a:t>js</a:t>
            </a:r>
            <a:r>
              <a:rPr lang="en-IN" sz="4400" dirty="0">
                <a:solidFill>
                  <a:srgbClr val="FF0000"/>
                </a:solidFill>
              </a:rPr>
              <a:t> view, </a:t>
            </a:r>
            <a:r>
              <a:rPr lang="en-IN" sz="4400" b="1" i="1" dirty="0">
                <a:solidFill>
                  <a:srgbClr val="FF0000"/>
                </a:solidFill>
              </a:rPr>
              <a:t>this </a:t>
            </a:r>
            <a:r>
              <a:rPr lang="en-IN" sz="4400" dirty="0">
                <a:solidFill>
                  <a:srgbClr val="FF0000"/>
                </a:solidFill>
              </a:rPr>
              <a:t>pointer will only and only work </a:t>
            </a:r>
            <a:r>
              <a:rPr lang="en-IN" sz="4400" b="1" i="1" dirty="0">
                <a:solidFill>
                  <a:srgbClr val="FF0000"/>
                </a:solidFill>
              </a:rPr>
              <a:t>as a controller </a:t>
            </a:r>
            <a:r>
              <a:rPr lang="en-IN" sz="4400" dirty="0">
                <a:solidFill>
                  <a:srgbClr val="FF0000"/>
                </a:solidFill>
              </a:rPr>
              <a:t>object provided the object of controller is passed explicitly. </a:t>
            </a:r>
          </a:p>
        </p:txBody>
      </p:sp>
    </p:spTree>
    <p:extLst>
      <p:ext uri="{BB962C8B-B14F-4D97-AF65-F5344CB8AC3E}">
        <p14:creationId xmlns:p14="http://schemas.microsoft.com/office/powerpoint/2010/main" val="340487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8667" y="431800"/>
            <a:ext cx="3352800" cy="5046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endParaRPr lang="en-IN" dirty="0"/>
          </a:p>
          <a:p>
            <a:pPr algn="ctr"/>
            <a:endParaRPr lang="en-IN" dirty="0"/>
          </a:p>
          <a:p>
            <a:pPr algn="ctr"/>
            <a:endParaRPr lang="en-IN" dirty="0"/>
          </a:p>
          <a:p>
            <a:pPr algn="ctr"/>
            <a:r>
              <a:rPr lang="en-IN" dirty="0"/>
              <a:t>Index.html</a:t>
            </a:r>
          </a:p>
          <a:p>
            <a:pPr algn="ctr"/>
            <a:endParaRPr lang="en-IN" dirty="0"/>
          </a:p>
          <a:p>
            <a:pPr algn="ctr"/>
            <a:endParaRPr lang="en-IN" dirty="0"/>
          </a:p>
          <a:p>
            <a:pPr algn="ctr"/>
            <a:endParaRPr lang="en-IN" dirty="0"/>
          </a:p>
          <a:p>
            <a:pPr algn="ctr"/>
            <a:r>
              <a:rPr lang="en-IN" dirty="0"/>
              <a:t>&lt;head&gt;</a:t>
            </a:r>
          </a:p>
          <a:p>
            <a:pPr algn="ctr"/>
            <a:r>
              <a:rPr lang="en-IN" dirty="0"/>
              <a:t>initialization</a:t>
            </a:r>
          </a:p>
          <a:p>
            <a:pPr algn="ctr"/>
            <a:r>
              <a:rPr lang="en-IN" dirty="0"/>
              <a:t>&lt;/head&gt;</a:t>
            </a:r>
          </a:p>
          <a:p>
            <a:pPr algn="ctr"/>
            <a:endParaRPr lang="en-IN" dirty="0"/>
          </a:p>
          <a:p>
            <a:pPr algn="ctr"/>
            <a:endParaRPr lang="en-IN" dirty="0"/>
          </a:p>
          <a:p>
            <a:pPr algn="ctr"/>
            <a:r>
              <a:rPr lang="en-IN" dirty="0"/>
              <a:t>&lt;body&gt;</a:t>
            </a:r>
          </a:p>
          <a:p>
            <a:pPr algn="ctr"/>
            <a:r>
              <a:rPr lang="en-IN" dirty="0"/>
              <a:t>&lt;/body&gt;</a:t>
            </a:r>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p:txBody>
      </p:sp>
      <p:cxnSp>
        <p:nvCxnSpPr>
          <p:cNvPr id="4" name="Straight Arrow Connector 3"/>
          <p:cNvCxnSpPr/>
          <p:nvPr/>
        </p:nvCxnSpPr>
        <p:spPr>
          <a:xfrm flipV="1">
            <a:off x="2624667" y="1066800"/>
            <a:ext cx="2556933" cy="1600200"/>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5" name="Oval 4"/>
          <p:cNvSpPr/>
          <p:nvPr/>
        </p:nvSpPr>
        <p:spPr>
          <a:xfrm>
            <a:off x="5046133" y="541867"/>
            <a:ext cx="2082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CDN</a:t>
            </a:r>
          </a:p>
        </p:txBody>
      </p:sp>
      <p:sp>
        <p:nvSpPr>
          <p:cNvPr id="6" name="TextBox 5"/>
          <p:cNvSpPr txBox="1"/>
          <p:nvPr/>
        </p:nvSpPr>
        <p:spPr>
          <a:xfrm>
            <a:off x="4055533" y="1735667"/>
            <a:ext cx="1921934" cy="369332"/>
          </a:xfrm>
          <a:prstGeom prst="rect">
            <a:avLst/>
          </a:prstGeom>
          <a:noFill/>
        </p:spPr>
        <p:txBody>
          <a:bodyPr wrap="square" rtlCol="0">
            <a:spAutoFit/>
          </a:bodyPr>
          <a:lstStyle/>
          <a:p>
            <a:r>
              <a:rPr lang="en-IN" dirty="0"/>
              <a:t>bootstrap</a:t>
            </a:r>
          </a:p>
        </p:txBody>
      </p:sp>
      <p:sp>
        <p:nvSpPr>
          <p:cNvPr id="7" name="TextBox 6"/>
          <p:cNvSpPr txBox="1"/>
          <p:nvPr/>
        </p:nvSpPr>
        <p:spPr>
          <a:xfrm>
            <a:off x="6400800" y="1566333"/>
            <a:ext cx="5596467" cy="2862322"/>
          </a:xfrm>
          <a:prstGeom prst="rect">
            <a:avLst/>
          </a:prstGeom>
          <a:noFill/>
        </p:spPr>
        <p:txBody>
          <a:bodyPr wrap="square" rtlCol="0">
            <a:spAutoFit/>
          </a:bodyPr>
          <a:lstStyle/>
          <a:p>
            <a:r>
              <a:rPr lang="en-IN" dirty="0"/>
              <a:t>Data: </a:t>
            </a:r>
            <a:r>
              <a:rPr lang="en-IN" dirty="0" err="1"/>
              <a:t>lv_matnr</a:t>
            </a:r>
            <a:r>
              <a:rPr lang="en-IN" dirty="0"/>
              <a:t> type </a:t>
            </a:r>
            <a:r>
              <a:rPr lang="en-IN" dirty="0" err="1"/>
              <a:t>matnr</a:t>
            </a:r>
            <a:r>
              <a:rPr lang="en-IN" dirty="0"/>
              <a:t>.</a:t>
            </a:r>
          </a:p>
          <a:p>
            <a:endParaRPr lang="en-IN" dirty="0"/>
          </a:p>
          <a:p>
            <a:r>
              <a:rPr lang="en-IN" b="1" dirty="0" err="1"/>
              <a:t>var</a:t>
            </a:r>
            <a:r>
              <a:rPr lang="en-IN" dirty="0"/>
              <a:t> </a:t>
            </a:r>
            <a:r>
              <a:rPr lang="en-IN" dirty="0" err="1"/>
              <a:t>variableName</a:t>
            </a:r>
            <a:r>
              <a:rPr lang="en-IN" dirty="0"/>
              <a:t> = </a:t>
            </a:r>
            <a:r>
              <a:rPr lang="en-IN" b="1" dirty="0"/>
              <a:t>new</a:t>
            </a:r>
            <a:r>
              <a:rPr lang="en-IN" dirty="0"/>
              <a:t> </a:t>
            </a:r>
            <a:r>
              <a:rPr lang="en-IN" dirty="0" err="1"/>
              <a:t>libraryName.ClassName</a:t>
            </a:r>
            <a:r>
              <a:rPr lang="en-IN" dirty="0"/>
              <a:t>(</a:t>
            </a:r>
            <a:r>
              <a:rPr lang="en-IN" dirty="0" err="1"/>
              <a:t>sId</a:t>
            </a:r>
            <a:r>
              <a:rPr lang="en-IN" dirty="0"/>
              <a:t>, </a:t>
            </a:r>
            <a:r>
              <a:rPr lang="en-IN" dirty="0" err="1"/>
              <a:t>SProp</a:t>
            </a:r>
            <a:r>
              <a:rPr lang="en-IN" dirty="0"/>
              <a:t>);</a:t>
            </a:r>
          </a:p>
          <a:p>
            <a:endParaRPr lang="en-IN" dirty="0"/>
          </a:p>
          <a:p>
            <a:r>
              <a:rPr lang="en-IN" dirty="0" err="1"/>
              <a:t>sId</a:t>
            </a:r>
            <a:r>
              <a:rPr lang="en-IN" dirty="0"/>
              <a:t> – unique id of your UI Control</a:t>
            </a:r>
          </a:p>
          <a:p>
            <a:r>
              <a:rPr lang="en-IN" dirty="0" err="1"/>
              <a:t>sProp</a:t>
            </a:r>
            <a:r>
              <a:rPr lang="en-IN" dirty="0"/>
              <a:t> = properties of a UI control e.g. label, value, text, width, height, enable, visible etc.</a:t>
            </a:r>
          </a:p>
          <a:p>
            <a:r>
              <a:rPr lang="en-IN" dirty="0"/>
              <a:t>Event name and action handler.</a:t>
            </a:r>
          </a:p>
          <a:p>
            <a:endParaRPr lang="en-I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43933" y="101600"/>
            <a:ext cx="11819467" cy="3416320"/>
          </a:xfrm>
          <a:prstGeom prst="rect">
            <a:avLst/>
          </a:prstGeom>
          <a:noFill/>
        </p:spPr>
        <p:txBody>
          <a:bodyPr wrap="square" rtlCol="0">
            <a:spAutoFit/>
          </a:bodyPr>
          <a:lstStyle/>
          <a:p>
            <a:r>
              <a:rPr lang="en-IN" dirty="0"/>
              <a:t>Model: in MVC architecture the model is represented by Data. This data can come from an SAP server or hard coded inside project files. Depending on the source and format of data we have verity of models to choose from.</a:t>
            </a:r>
          </a:p>
          <a:p>
            <a:endParaRPr lang="en-IN" dirty="0"/>
          </a:p>
          <a:p>
            <a:r>
              <a:rPr lang="en-IN" dirty="0"/>
              <a:t>We have four types of models in SAP UI5</a:t>
            </a:r>
          </a:p>
          <a:p>
            <a:endParaRPr lang="en-IN" dirty="0"/>
          </a:p>
          <a:p>
            <a:endParaRPr lang="en-IN" dirty="0"/>
          </a:p>
          <a:p>
            <a:r>
              <a:rPr lang="en-IN" dirty="0"/>
              <a:t>JSON Model</a:t>
            </a:r>
          </a:p>
          <a:p>
            <a:r>
              <a:rPr lang="en-IN" dirty="0"/>
              <a:t>XML Model</a:t>
            </a:r>
          </a:p>
          <a:p>
            <a:r>
              <a:rPr lang="en-IN" dirty="0"/>
              <a:t>Resource Model</a:t>
            </a:r>
          </a:p>
          <a:p>
            <a:endParaRPr lang="en-IN" dirty="0"/>
          </a:p>
          <a:p>
            <a:endParaRPr lang="en-IN" dirty="0"/>
          </a:p>
          <a:p>
            <a:r>
              <a:rPr lang="en-IN" dirty="0" err="1"/>
              <a:t>OData</a:t>
            </a:r>
            <a:r>
              <a:rPr lang="en-IN" dirty="0"/>
              <a:t> Model</a:t>
            </a:r>
          </a:p>
        </p:txBody>
      </p:sp>
      <p:sp>
        <p:nvSpPr>
          <p:cNvPr id="4" name="Right Brace 3"/>
          <p:cNvSpPr/>
          <p:nvPr/>
        </p:nvSpPr>
        <p:spPr>
          <a:xfrm>
            <a:off x="1625600" y="1600200"/>
            <a:ext cx="1354667" cy="11768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 name="TextBox 4"/>
          <p:cNvSpPr txBox="1"/>
          <p:nvPr/>
        </p:nvSpPr>
        <p:spPr>
          <a:xfrm>
            <a:off x="3107267" y="1549400"/>
            <a:ext cx="8974666" cy="1200329"/>
          </a:xfrm>
          <a:prstGeom prst="rect">
            <a:avLst/>
          </a:prstGeom>
          <a:noFill/>
        </p:spPr>
        <p:txBody>
          <a:bodyPr wrap="square" rtlCol="0">
            <a:spAutoFit/>
          </a:bodyPr>
          <a:lstStyle/>
          <a:p>
            <a:r>
              <a:rPr lang="en-IN" b="1" dirty="0"/>
              <a:t>Client Side Model</a:t>
            </a:r>
            <a:r>
              <a:rPr lang="en-IN" dirty="0"/>
              <a:t>: A client side model is used to keep all the data in client (downloaded in browser @ one shot), There no communication to server. The usage of client side model is, cases when we want data to be exchanged between view. We can use them in cases where the volume of data is small. It is like Internal table and Work area in ABAP.</a:t>
            </a:r>
          </a:p>
        </p:txBody>
      </p:sp>
      <p:sp>
        <p:nvSpPr>
          <p:cNvPr id="6" name="TextBox 5"/>
          <p:cNvSpPr txBox="1"/>
          <p:nvPr/>
        </p:nvSpPr>
        <p:spPr>
          <a:xfrm>
            <a:off x="3098800" y="2912534"/>
            <a:ext cx="8974666" cy="923330"/>
          </a:xfrm>
          <a:prstGeom prst="rect">
            <a:avLst/>
          </a:prstGeom>
          <a:noFill/>
        </p:spPr>
        <p:txBody>
          <a:bodyPr wrap="square" rtlCol="0">
            <a:spAutoFit/>
          </a:bodyPr>
          <a:lstStyle/>
          <a:p>
            <a:r>
              <a:rPr lang="en-IN" b="1" dirty="0"/>
              <a:t>Server Side Model</a:t>
            </a:r>
            <a:r>
              <a:rPr lang="en-IN" dirty="0"/>
              <a:t>: A server side model is used when there is a communication required to SAP server, The communication happens through request and response (via HTTP). Most suitable for creating real-time business applications on top of ERP.</a:t>
            </a:r>
          </a:p>
        </p:txBody>
      </p:sp>
      <p:sp>
        <p:nvSpPr>
          <p:cNvPr id="7" name="Right Brace 6"/>
          <p:cNvSpPr/>
          <p:nvPr/>
        </p:nvSpPr>
        <p:spPr>
          <a:xfrm>
            <a:off x="1600200" y="2921000"/>
            <a:ext cx="1507067" cy="905933"/>
          </a:xfrm>
          <a:prstGeom prst="righ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404876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18533" y="127000"/>
            <a:ext cx="11921067" cy="6463308"/>
          </a:xfrm>
          <a:prstGeom prst="rect">
            <a:avLst/>
          </a:prstGeom>
          <a:noFill/>
        </p:spPr>
        <p:txBody>
          <a:bodyPr wrap="square" rtlCol="0">
            <a:spAutoFit/>
          </a:bodyPr>
          <a:lstStyle/>
          <a:p>
            <a:r>
              <a:rPr lang="en-IN" b="1" dirty="0"/>
              <a:t>Steps to work with a Model:</a:t>
            </a:r>
          </a:p>
          <a:p>
            <a:pPr marL="342900" indent="-342900">
              <a:buAutoNum type="arabicPeriod"/>
            </a:pPr>
            <a:r>
              <a:rPr lang="en-IN" i="1" dirty="0"/>
              <a:t>Create the model object</a:t>
            </a:r>
          </a:p>
          <a:p>
            <a:pPr marL="342900" indent="-342900"/>
            <a:r>
              <a:rPr lang="en-IN" dirty="0"/>
              <a:t>	</a:t>
            </a:r>
            <a:r>
              <a:rPr lang="en-IN" dirty="0" err="1"/>
              <a:t>var</a:t>
            </a:r>
            <a:r>
              <a:rPr lang="en-IN" dirty="0"/>
              <a:t> </a:t>
            </a:r>
            <a:r>
              <a:rPr lang="en-IN" dirty="0" err="1"/>
              <a:t>oModel</a:t>
            </a:r>
            <a:r>
              <a:rPr lang="en-IN" dirty="0"/>
              <a:t> = new </a:t>
            </a:r>
            <a:r>
              <a:rPr lang="en-IN" dirty="0" err="1"/>
              <a:t>sap.ui.model.modeltype.ModelObj</a:t>
            </a:r>
            <a:r>
              <a:rPr lang="en-IN" dirty="0"/>
              <a:t>();</a:t>
            </a:r>
          </a:p>
          <a:p>
            <a:pPr marL="342900" indent="-342900"/>
            <a:r>
              <a:rPr lang="en-IN" dirty="0"/>
              <a:t>	</a:t>
            </a:r>
            <a:r>
              <a:rPr lang="en-IN" dirty="0" err="1"/>
              <a:t>var</a:t>
            </a:r>
            <a:r>
              <a:rPr lang="en-IN" dirty="0"/>
              <a:t> </a:t>
            </a:r>
            <a:r>
              <a:rPr lang="en-IN" dirty="0" err="1"/>
              <a:t>oModel</a:t>
            </a:r>
            <a:r>
              <a:rPr lang="en-IN" dirty="0"/>
              <a:t> = new </a:t>
            </a:r>
            <a:r>
              <a:rPr lang="en-IN" dirty="0" err="1"/>
              <a:t>sap.ui.model.json.JSONModel</a:t>
            </a:r>
            <a:r>
              <a:rPr lang="en-IN" dirty="0"/>
              <a:t>(); -- Create a </a:t>
            </a:r>
            <a:r>
              <a:rPr lang="en-IN" dirty="0" err="1"/>
              <a:t>json</a:t>
            </a:r>
            <a:r>
              <a:rPr lang="en-IN" dirty="0"/>
              <a:t> model</a:t>
            </a:r>
          </a:p>
          <a:p>
            <a:pPr marL="342900" indent="-342900"/>
            <a:r>
              <a:rPr lang="en-IN" dirty="0"/>
              <a:t>	</a:t>
            </a:r>
            <a:r>
              <a:rPr lang="en-IN" dirty="0" err="1"/>
              <a:t>var</a:t>
            </a:r>
            <a:r>
              <a:rPr lang="en-IN" dirty="0"/>
              <a:t> </a:t>
            </a:r>
            <a:r>
              <a:rPr lang="en-IN" dirty="0" err="1"/>
              <a:t>oModel</a:t>
            </a:r>
            <a:r>
              <a:rPr lang="en-IN" dirty="0"/>
              <a:t> = new </a:t>
            </a:r>
            <a:r>
              <a:rPr lang="en-IN" dirty="0" err="1"/>
              <a:t>sap.ui.model.xml.XMLModel</a:t>
            </a:r>
            <a:r>
              <a:rPr lang="en-IN" dirty="0"/>
              <a:t>(); --create an XML model</a:t>
            </a:r>
          </a:p>
          <a:p>
            <a:pPr marL="342900" indent="-342900"/>
            <a:r>
              <a:rPr lang="en-IN" dirty="0"/>
              <a:t>	</a:t>
            </a:r>
            <a:r>
              <a:rPr lang="en-IN" dirty="0" err="1"/>
              <a:t>var</a:t>
            </a:r>
            <a:r>
              <a:rPr lang="en-IN" dirty="0"/>
              <a:t> </a:t>
            </a:r>
            <a:r>
              <a:rPr lang="en-IN" dirty="0" err="1"/>
              <a:t>oModel</a:t>
            </a:r>
            <a:r>
              <a:rPr lang="en-IN" dirty="0"/>
              <a:t> = new </a:t>
            </a:r>
            <a:r>
              <a:rPr lang="en-IN" dirty="0" err="1"/>
              <a:t>sap.ui.model.resource.ResourceModel</a:t>
            </a:r>
            <a:r>
              <a:rPr lang="en-IN" dirty="0"/>
              <a:t>();</a:t>
            </a:r>
          </a:p>
          <a:p>
            <a:pPr marL="342900" indent="-342900"/>
            <a:r>
              <a:rPr lang="en-IN" dirty="0"/>
              <a:t>	</a:t>
            </a:r>
            <a:r>
              <a:rPr lang="en-IN" dirty="0" err="1"/>
              <a:t>var</a:t>
            </a:r>
            <a:r>
              <a:rPr lang="en-IN" dirty="0"/>
              <a:t> </a:t>
            </a:r>
            <a:r>
              <a:rPr lang="en-IN" dirty="0" err="1"/>
              <a:t>oModel</a:t>
            </a:r>
            <a:r>
              <a:rPr lang="en-IN" dirty="0"/>
              <a:t> = new sap.ui.model.odata.v2.ODataModel(); -- V4 is the latest Odata model object</a:t>
            </a:r>
          </a:p>
          <a:p>
            <a:pPr marL="342900" indent="-342900"/>
            <a:endParaRPr lang="en-IN" dirty="0"/>
          </a:p>
          <a:p>
            <a:pPr marL="342900" indent="-342900">
              <a:buAutoNum type="arabicPeriod" startAt="2"/>
            </a:pPr>
            <a:r>
              <a:rPr lang="en-IN" i="1" dirty="0"/>
              <a:t>Set the data or Load the data to model object</a:t>
            </a:r>
          </a:p>
          <a:p>
            <a:pPr marL="342900" indent="-342900"/>
            <a:r>
              <a:rPr lang="en-IN" dirty="0"/>
              <a:t>	</a:t>
            </a:r>
            <a:r>
              <a:rPr lang="en-IN" dirty="0" err="1"/>
              <a:t>oModel.setData</a:t>
            </a:r>
            <a:r>
              <a:rPr lang="en-IN" dirty="0"/>
              <a:t>( data in required format ); </a:t>
            </a:r>
          </a:p>
          <a:p>
            <a:pPr marL="342900" indent="-342900"/>
            <a:r>
              <a:rPr lang="en-IN" dirty="0"/>
              <a:t>	</a:t>
            </a:r>
            <a:r>
              <a:rPr lang="en-IN" dirty="0" err="1"/>
              <a:t>oModel.loadData</a:t>
            </a:r>
            <a:r>
              <a:rPr lang="en-IN" dirty="0"/>
              <a:t>(“path of file”);</a:t>
            </a:r>
          </a:p>
          <a:p>
            <a:pPr marL="342900" indent="-342900"/>
            <a:endParaRPr lang="en-IN" dirty="0"/>
          </a:p>
          <a:p>
            <a:pPr marL="342900" indent="-342900">
              <a:buAutoNum type="arabicPeriod" startAt="3"/>
            </a:pPr>
            <a:r>
              <a:rPr lang="en-IN" i="1" dirty="0"/>
              <a:t>Make the model aware to your UI or Application or UI Control. We must set the model at App level OR View Level OR Control level.</a:t>
            </a:r>
          </a:p>
          <a:p>
            <a:pPr marL="342900" indent="-342900"/>
            <a:r>
              <a:rPr lang="en-IN" dirty="0"/>
              <a:t>	</a:t>
            </a:r>
            <a:r>
              <a:rPr lang="en-IN" dirty="0" err="1"/>
              <a:t>sap.ui.getCore</a:t>
            </a:r>
            <a:r>
              <a:rPr lang="en-IN" dirty="0"/>
              <a:t>().</a:t>
            </a:r>
            <a:r>
              <a:rPr lang="en-IN" dirty="0" err="1"/>
              <a:t>setModel</a:t>
            </a:r>
            <a:r>
              <a:rPr lang="en-IN" dirty="0"/>
              <a:t>(</a:t>
            </a:r>
            <a:r>
              <a:rPr lang="en-IN" dirty="0" err="1"/>
              <a:t>oModel</a:t>
            </a:r>
            <a:r>
              <a:rPr lang="en-IN" dirty="0"/>
              <a:t>);	--application level</a:t>
            </a:r>
          </a:p>
          <a:p>
            <a:pPr marL="342900" indent="-342900"/>
            <a:r>
              <a:rPr lang="en-IN" dirty="0"/>
              <a:t>	</a:t>
            </a:r>
            <a:r>
              <a:rPr lang="en-IN" dirty="0" err="1"/>
              <a:t>this.getView</a:t>
            </a:r>
            <a:r>
              <a:rPr lang="en-IN" dirty="0"/>
              <a:t>().</a:t>
            </a:r>
            <a:r>
              <a:rPr lang="en-IN" dirty="0" err="1"/>
              <a:t>setModel</a:t>
            </a:r>
            <a:r>
              <a:rPr lang="en-IN" dirty="0"/>
              <a:t>(</a:t>
            </a:r>
            <a:r>
              <a:rPr lang="en-IN" dirty="0" err="1"/>
              <a:t>oModel</a:t>
            </a:r>
            <a:r>
              <a:rPr lang="en-IN" dirty="0"/>
              <a:t>);		--View Level inside controller write the code</a:t>
            </a:r>
          </a:p>
          <a:p>
            <a:pPr marL="342900" indent="-342900"/>
            <a:r>
              <a:rPr lang="en-IN" dirty="0"/>
              <a:t>	</a:t>
            </a:r>
            <a:r>
              <a:rPr lang="en-IN" dirty="0" err="1"/>
              <a:t>this.getView</a:t>
            </a:r>
            <a:r>
              <a:rPr lang="en-IN" dirty="0"/>
              <a:t>().</a:t>
            </a:r>
            <a:r>
              <a:rPr lang="en-IN" dirty="0" err="1"/>
              <a:t>byId</a:t>
            </a:r>
            <a:r>
              <a:rPr lang="en-IN" dirty="0"/>
              <a:t>(“control id”).</a:t>
            </a:r>
            <a:r>
              <a:rPr lang="en-IN" dirty="0" err="1"/>
              <a:t>setModel</a:t>
            </a:r>
            <a:r>
              <a:rPr lang="en-IN" dirty="0"/>
              <a:t>()	--Model object @ control level</a:t>
            </a:r>
          </a:p>
          <a:p>
            <a:pPr marL="342900" indent="-342900"/>
            <a:r>
              <a:rPr lang="en-IN" dirty="0"/>
              <a:t>	</a:t>
            </a:r>
          </a:p>
          <a:p>
            <a:pPr marL="342900" indent="-342900"/>
            <a:r>
              <a:rPr lang="en-IN" dirty="0"/>
              <a:t>Whenever we want the data to be loaded in UI, The UI Control (text field, label, table) has to bind the address (path) of the model data.</a:t>
            </a:r>
          </a:p>
          <a:p>
            <a:pPr marL="342900" indent="-342900"/>
            <a:r>
              <a:rPr lang="en-IN" dirty="0"/>
              <a:t>	</a:t>
            </a:r>
          </a:p>
          <a:p>
            <a:pPr marL="342900" indent="-342900"/>
            <a:endParaRPr lang="en-IN" dirty="0"/>
          </a:p>
          <a:p>
            <a:pPr marL="342900" indent="-342900"/>
            <a:r>
              <a:rPr lang="en-IN" dirty="0"/>
              <a:t>	</a:t>
            </a:r>
          </a:p>
        </p:txBody>
      </p:sp>
    </p:spTree>
    <p:extLst>
      <p:ext uri="{BB962C8B-B14F-4D97-AF65-F5344CB8AC3E}">
        <p14:creationId xmlns:p14="http://schemas.microsoft.com/office/powerpoint/2010/main" val="3404876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18533" y="143933"/>
            <a:ext cx="11921067" cy="923330"/>
          </a:xfrm>
          <a:prstGeom prst="rect">
            <a:avLst/>
          </a:prstGeom>
          <a:noFill/>
        </p:spPr>
        <p:txBody>
          <a:bodyPr wrap="square" rtlCol="0">
            <a:spAutoFit/>
          </a:bodyPr>
          <a:lstStyle/>
          <a:p>
            <a:r>
              <a:rPr lang="en-IN" dirty="0" err="1"/>
              <a:t>Funda</a:t>
            </a:r>
            <a:r>
              <a:rPr lang="en-IN" dirty="0"/>
              <a:t> Fox:</a:t>
            </a:r>
          </a:p>
          <a:p>
            <a:pPr marL="342900" indent="-342900">
              <a:buAutoNum type="arabicPeriod"/>
            </a:pPr>
            <a:r>
              <a:rPr lang="en-IN" dirty="0"/>
              <a:t>It doesn’t matter which type of view you use, You can choose any model of your choice.</a:t>
            </a:r>
          </a:p>
          <a:p>
            <a:pPr marL="342900" indent="-342900">
              <a:buAutoNum type="arabicPeriod"/>
            </a:pPr>
            <a:r>
              <a:rPr lang="en-IN" dirty="0"/>
              <a:t>If your data is in JSON format, use JSON model.</a:t>
            </a:r>
          </a:p>
        </p:txBody>
      </p:sp>
      <p:sp>
        <p:nvSpPr>
          <p:cNvPr id="4" name="TextBox 3"/>
          <p:cNvSpPr txBox="1"/>
          <p:nvPr/>
        </p:nvSpPr>
        <p:spPr>
          <a:xfrm>
            <a:off x="152400" y="1718734"/>
            <a:ext cx="11768666" cy="1661993"/>
          </a:xfrm>
          <a:prstGeom prst="rect">
            <a:avLst/>
          </a:prstGeom>
          <a:noFill/>
        </p:spPr>
        <p:txBody>
          <a:bodyPr wrap="square" rtlCol="0">
            <a:spAutoFit/>
          </a:bodyPr>
          <a:lstStyle/>
          <a:p>
            <a:r>
              <a:rPr lang="en-IN" b="1" dirty="0"/>
              <a:t>Sample JSON to build path:</a:t>
            </a:r>
          </a:p>
          <a:p>
            <a:r>
              <a:rPr lang="en-IN" dirty="0"/>
              <a:t>Every curly braces is represented by  </a:t>
            </a:r>
            <a:r>
              <a:rPr lang="en-IN" sz="2800" b="1" dirty="0"/>
              <a:t>/</a:t>
            </a:r>
          </a:p>
          <a:p>
            <a:r>
              <a:rPr lang="en-IN" sz="2000" dirty="0"/>
              <a:t>Every [] is represented by </a:t>
            </a:r>
            <a:r>
              <a:rPr lang="en-IN" sz="2000" b="1" dirty="0"/>
              <a:t>/index</a:t>
            </a:r>
          </a:p>
          <a:p>
            <a:endParaRPr lang="en-IN" b="1" dirty="0"/>
          </a:p>
          <a:p>
            <a:endParaRPr lang="en-IN" dirty="0"/>
          </a:p>
        </p:txBody>
      </p:sp>
    </p:spTree>
    <p:extLst>
      <p:ext uri="{BB962C8B-B14F-4D97-AF65-F5344CB8AC3E}">
        <p14:creationId xmlns:p14="http://schemas.microsoft.com/office/powerpoint/2010/main" val="3404876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Rectangle 2"/>
          <p:cNvSpPr/>
          <p:nvPr/>
        </p:nvSpPr>
        <p:spPr>
          <a:xfrm>
            <a:off x="-1" y="0"/>
            <a:ext cx="11904133" cy="7386638"/>
          </a:xfrm>
          <a:prstGeom prst="rect">
            <a:avLst/>
          </a:prstGeom>
        </p:spPr>
        <p:txBody>
          <a:bodyPr wrap="square">
            <a:spAutoFit/>
          </a:bodyPr>
          <a:lstStyle/>
          <a:p>
            <a:r>
              <a:rPr lang="en-IN" sz="1600" dirty="0"/>
              <a:t>{</a:t>
            </a:r>
          </a:p>
          <a:p>
            <a:r>
              <a:rPr lang="en-IN" sz="1600" dirty="0"/>
              <a:t>	"</a:t>
            </a:r>
            <a:r>
              <a:rPr lang="en-IN" sz="1600" dirty="0" err="1"/>
              <a:t>empTab</a:t>
            </a:r>
            <a:r>
              <a:rPr lang="en-IN" sz="1600" dirty="0"/>
              <a:t>": [</a:t>
            </a:r>
          </a:p>
          <a:p>
            <a:r>
              <a:rPr lang="en-IN" sz="1600" dirty="0"/>
              <a:t>	  	{</a:t>
            </a:r>
          </a:p>
          <a:p>
            <a:r>
              <a:rPr lang="en-IN" sz="1600" dirty="0"/>
              <a:t>			"</a:t>
            </a:r>
            <a:r>
              <a:rPr lang="en-IN" sz="1600" dirty="0" err="1"/>
              <a:t>empNo</a:t>
            </a:r>
            <a:r>
              <a:rPr lang="en-IN" sz="1600" dirty="0"/>
              <a:t>": 100,</a:t>
            </a:r>
          </a:p>
          <a:p>
            <a:r>
              <a:rPr lang="en-IN" sz="1600" dirty="0"/>
              <a:t>			"</a:t>
            </a:r>
            <a:r>
              <a:rPr lang="en-IN" sz="1600" dirty="0" err="1"/>
              <a:t>empName</a:t>
            </a:r>
            <a:r>
              <a:rPr lang="en-IN" sz="1600" dirty="0"/>
              <a:t>": "Anubhav",</a:t>
            </a:r>
          </a:p>
          <a:p>
            <a:r>
              <a:rPr lang="en-IN" sz="1600" dirty="0"/>
              <a:t>			"salary": 800,</a:t>
            </a:r>
          </a:p>
          <a:p>
            <a:r>
              <a:rPr lang="en-IN" sz="1600" dirty="0"/>
              <a:t>			"currency": "EUR",</a:t>
            </a:r>
          </a:p>
          <a:p>
            <a:r>
              <a:rPr lang="en-IN" sz="1600" dirty="0"/>
              <a:t>			"skills": ["ABAP", "</a:t>
            </a:r>
            <a:r>
              <a:rPr lang="en-IN" sz="1600" dirty="0" err="1"/>
              <a:t>Webdynpro</a:t>
            </a:r>
            <a:r>
              <a:rPr lang="en-IN" sz="1600" dirty="0"/>
              <a:t>", "UI5"]</a:t>
            </a:r>
          </a:p>
          <a:p>
            <a:r>
              <a:rPr lang="en-IN" sz="1600" dirty="0"/>
              <a:t>		},</a:t>
            </a:r>
          </a:p>
          <a:p>
            <a:r>
              <a:rPr lang="en-IN" sz="1600" dirty="0"/>
              <a:t>		{</a:t>
            </a:r>
          </a:p>
          <a:p>
            <a:r>
              <a:rPr lang="en-IN" sz="1600" dirty="0"/>
              <a:t>			"</a:t>
            </a:r>
            <a:r>
              <a:rPr lang="en-IN" sz="1600" dirty="0" err="1"/>
              <a:t>empNo</a:t>
            </a:r>
            <a:r>
              <a:rPr lang="en-IN" sz="1600" dirty="0"/>
              <a:t>": 200,</a:t>
            </a:r>
          </a:p>
          <a:p>
            <a:r>
              <a:rPr lang="en-IN" sz="1600" dirty="0"/>
              <a:t>			"</a:t>
            </a:r>
            <a:r>
              <a:rPr lang="en-IN" sz="1600" dirty="0" err="1"/>
              <a:t>empName</a:t>
            </a:r>
            <a:r>
              <a:rPr lang="en-IN" sz="1600" dirty="0"/>
              <a:t>": "</a:t>
            </a:r>
            <a:r>
              <a:rPr lang="en-IN" sz="1600" dirty="0" err="1"/>
              <a:t>Archana</a:t>
            </a:r>
            <a:r>
              <a:rPr lang="en-IN" sz="1600" dirty="0"/>
              <a:t>",</a:t>
            </a:r>
          </a:p>
          <a:p>
            <a:r>
              <a:rPr lang="en-IN" sz="1600" dirty="0"/>
              <a:t>			"salary": 900,</a:t>
            </a:r>
          </a:p>
          <a:p>
            <a:r>
              <a:rPr lang="en-IN" sz="1600" dirty="0"/>
              <a:t>			"currency": "USD",</a:t>
            </a:r>
          </a:p>
          <a:p>
            <a:r>
              <a:rPr lang="en-IN" sz="1600" dirty="0"/>
              <a:t>			"skills": ["OOPSABAP", "</a:t>
            </a:r>
            <a:r>
              <a:rPr lang="en-IN" sz="1600" dirty="0" err="1"/>
              <a:t>AoH</a:t>
            </a:r>
            <a:r>
              <a:rPr lang="en-IN" sz="1600" dirty="0"/>
              <a:t>", "S/4"]</a:t>
            </a:r>
          </a:p>
          <a:p>
            <a:r>
              <a:rPr lang="en-IN" sz="1600" dirty="0"/>
              <a:t>		} 	],</a:t>
            </a:r>
          </a:p>
          <a:p>
            <a:r>
              <a:rPr lang="en-IN" sz="1600" dirty="0"/>
              <a:t>	"</a:t>
            </a:r>
            <a:r>
              <a:rPr lang="en-IN" sz="1600" dirty="0" err="1"/>
              <a:t>empStr</a:t>
            </a:r>
            <a:r>
              <a:rPr lang="en-IN" sz="1600" dirty="0"/>
              <a:t>": {</a:t>
            </a:r>
          </a:p>
          <a:p>
            <a:r>
              <a:rPr lang="en-IN" sz="1600" dirty="0"/>
              <a:t>		"</a:t>
            </a:r>
            <a:r>
              <a:rPr lang="en-IN" sz="1600" dirty="0" err="1"/>
              <a:t>empNo</a:t>
            </a:r>
            <a:r>
              <a:rPr lang="en-IN" sz="1600" dirty="0"/>
              <a:t>": 999,</a:t>
            </a:r>
          </a:p>
          <a:p>
            <a:r>
              <a:rPr lang="en-IN" sz="1600" dirty="0"/>
              <a:t>		"</a:t>
            </a:r>
            <a:r>
              <a:rPr lang="en-IN" sz="1600" dirty="0" err="1"/>
              <a:t>empName</a:t>
            </a:r>
            <a:r>
              <a:rPr lang="en-IN" sz="1600" dirty="0"/>
              <a:t>": "Roger",</a:t>
            </a:r>
          </a:p>
          <a:p>
            <a:r>
              <a:rPr lang="en-IN" sz="1600" dirty="0"/>
              <a:t>		"salary": 999,</a:t>
            </a:r>
          </a:p>
          <a:p>
            <a:r>
              <a:rPr lang="en-IN" sz="1600" dirty="0"/>
              <a:t>		"currency": "INR"</a:t>
            </a:r>
          </a:p>
          <a:p>
            <a:r>
              <a:rPr lang="en-IN" sz="1600" dirty="0"/>
              <a:t>	}</a:t>
            </a:r>
          </a:p>
          <a:p>
            <a:r>
              <a:rPr lang="en-IN" sz="1600" dirty="0"/>
              <a:t>}</a:t>
            </a:r>
          </a:p>
          <a:p>
            <a:r>
              <a:rPr lang="en-IN" b="1" dirty="0"/>
              <a:t>/</a:t>
            </a:r>
            <a:r>
              <a:rPr lang="en-IN" b="1" dirty="0" err="1"/>
              <a:t>empStr</a:t>
            </a:r>
            <a:r>
              <a:rPr lang="en-IN" b="1" dirty="0"/>
              <a:t>/</a:t>
            </a:r>
            <a:r>
              <a:rPr lang="en-IN" b="1" dirty="0" err="1"/>
              <a:t>empName</a:t>
            </a:r>
            <a:r>
              <a:rPr lang="en-IN" b="1" dirty="0" err="1">
                <a:sym typeface="Wingdings" panose="05000000000000000000" pitchFamily="2" charset="2"/>
              </a:rPr>
              <a:t>Roger</a:t>
            </a:r>
            <a:endParaRPr lang="en-IN" b="1" dirty="0"/>
          </a:p>
          <a:p>
            <a:r>
              <a:rPr lang="en-IN" b="1" dirty="0"/>
              <a:t>/</a:t>
            </a:r>
            <a:r>
              <a:rPr lang="en-IN" b="1" dirty="0" err="1"/>
              <a:t>empTab</a:t>
            </a:r>
            <a:r>
              <a:rPr lang="en-IN" b="1" dirty="0"/>
              <a:t>/1/empNo</a:t>
            </a:r>
            <a:r>
              <a:rPr lang="en-IN" b="1" dirty="0">
                <a:sym typeface="Wingdings" panose="05000000000000000000" pitchFamily="2" charset="2"/>
              </a:rPr>
              <a:t>200</a:t>
            </a:r>
            <a:endParaRPr lang="en-IN" b="1" dirty="0"/>
          </a:p>
          <a:p>
            <a:r>
              <a:rPr lang="en-IN" b="1" dirty="0"/>
              <a:t>/</a:t>
            </a:r>
            <a:r>
              <a:rPr lang="en-IN" b="1" dirty="0" err="1"/>
              <a:t>empTab</a:t>
            </a:r>
            <a:r>
              <a:rPr lang="en-IN" b="1" dirty="0"/>
              <a:t>/1/skills/0</a:t>
            </a:r>
            <a:r>
              <a:rPr lang="en-IN" b="1" dirty="0">
                <a:sym typeface="Wingdings" panose="05000000000000000000" pitchFamily="2" charset="2"/>
              </a:rPr>
              <a:t>OOPSABAP</a:t>
            </a:r>
            <a:endParaRPr lang="en-IN" b="1" dirty="0"/>
          </a:p>
          <a:p>
            <a:r>
              <a:rPr lang="en-IN" b="1" dirty="0"/>
              <a:t>/</a:t>
            </a:r>
            <a:r>
              <a:rPr lang="en-IN" b="1" dirty="0" err="1"/>
              <a:t>empTab</a:t>
            </a:r>
            <a:r>
              <a:rPr lang="en-IN" b="1" dirty="0"/>
              <a:t>/0/skills/1</a:t>
            </a:r>
            <a:r>
              <a:rPr lang="en-IN" b="1" dirty="0">
                <a:sym typeface="Wingdings" panose="05000000000000000000" pitchFamily="2" charset="2"/>
              </a:rPr>
              <a:t>Webdynpro</a:t>
            </a:r>
            <a:endParaRPr lang="en-IN" b="1" dirty="0"/>
          </a:p>
          <a:p>
            <a:endParaRPr lang="en-IN" b="1" dirty="0"/>
          </a:p>
        </p:txBody>
      </p:sp>
    </p:spTree>
    <p:extLst>
      <p:ext uri="{BB962C8B-B14F-4D97-AF65-F5344CB8AC3E}">
        <p14:creationId xmlns:p14="http://schemas.microsoft.com/office/powerpoint/2010/main" val="3404876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94733" y="160867"/>
            <a:ext cx="11794067" cy="2862322"/>
          </a:xfrm>
          <a:prstGeom prst="rect">
            <a:avLst/>
          </a:prstGeom>
          <a:noFill/>
        </p:spPr>
        <p:txBody>
          <a:bodyPr wrap="square" rtlCol="0">
            <a:spAutoFit/>
          </a:bodyPr>
          <a:lstStyle/>
          <a:p>
            <a:r>
              <a:rPr lang="en-IN" dirty="0"/>
              <a:t>What is a model?</a:t>
            </a:r>
          </a:p>
          <a:p>
            <a:r>
              <a:rPr lang="en-IN" dirty="0"/>
              <a:t>Model is an object and if want to manipulate data inside model we can use the methods of this object.</a:t>
            </a:r>
          </a:p>
          <a:p>
            <a:endParaRPr lang="en-IN" dirty="0"/>
          </a:p>
          <a:p>
            <a:r>
              <a:rPr lang="en-IN" dirty="0"/>
              <a:t>Change the data of model </a:t>
            </a:r>
          </a:p>
          <a:p>
            <a:r>
              <a:rPr lang="en-IN" dirty="0" err="1"/>
              <a:t>oModel.setProperty</a:t>
            </a:r>
            <a:r>
              <a:rPr lang="en-IN" dirty="0"/>
              <a:t>(“</a:t>
            </a:r>
            <a:r>
              <a:rPr lang="en-IN" dirty="0" err="1"/>
              <a:t>path”,”value</a:t>
            </a:r>
            <a:r>
              <a:rPr lang="en-IN" dirty="0"/>
              <a:t>”);</a:t>
            </a:r>
          </a:p>
          <a:p>
            <a:r>
              <a:rPr lang="en-IN" dirty="0" err="1"/>
              <a:t>oModel.getProperty</a:t>
            </a:r>
            <a:r>
              <a:rPr lang="en-IN" dirty="0"/>
              <a:t>(“path”);</a:t>
            </a:r>
          </a:p>
          <a:p>
            <a:endParaRPr lang="en-IN" dirty="0"/>
          </a:p>
          <a:p>
            <a:r>
              <a:rPr lang="en-IN" b="1" dirty="0"/>
              <a:t>Property Binding</a:t>
            </a:r>
            <a:r>
              <a:rPr lang="en-IN" dirty="0"/>
              <a:t>: When you bind UI control’s property to Model path, it is property binding.</a:t>
            </a:r>
          </a:p>
          <a:p>
            <a:endParaRPr lang="en-IN" dirty="0"/>
          </a:p>
          <a:p>
            <a:r>
              <a:rPr lang="en-IN" dirty="0"/>
              <a:t>Exercise: Every time </a:t>
            </a:r>
            <a:r>
              <a:rPr lang="en-IN" dirty="0" err="1"/>
              <a:t>i</a:t>
            </a:r>
            <a:r>
              <a:rPr lang="en-IN" dirty="0"/>
              <a:t> click on button, it should toggle field read only to enabled and vice-versa.</a:t>
            </a:r>
          </a:p>
        </p:txBody>
      </p:sp>
      <p:sp>
        <p:nvSpPr>
          <p:cNvPr id="4" name="Rectangle 3"/>
          <p:cNvSpPr/>
          <p:nvPr/>
        </p:nvSpPr>
        <p:spPr>
          <a:xfrm>
            <a:off x="3073400" y="3132667"/>
            <a:ext cx="2861734" cy="28448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(Object)</a:t>
            </a:r>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p:txBody>
      </p:sp>
      <p:sp>
        <p:nvSpPr>
          <p:cNvPr id="5" name="Rectangle 4"/>
          <p:cNvSpPr/>
          <p:nvPr/>
        </p:nvSpPr>
        <p:spPr>
          <a:xfrm>
            <a:off x="6858000" y="3098800"/>
            <a:ext cx="3708400" cy="2844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View</a:t>
            </a:r>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p:txBody>
      </p:sp>
      <p:sp>
        <p:nvSpPr>
          <p:cNvPr id="6" name="Rectangle 5"/>
          <p:cNvSpPr/>
          <p:nvPr/>
        </p:nvSpPr>
        <p:spPr>
          <a:xfrm>
            <a:off x="7476067" y="3674533"/>
            <a:ext cx="2455333" cy="56726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UI Field 1</a:t>
            </a:r>
          </a:p>
        </p:txBody>
      </p:sp>
      <p:sp>
        <p:nvSpPr>
          <p:cNvPr id="7" name="Rectangle 6"/>
          <p:cNvSpPr/>
          <p:nvPr/>
        </p:nvSpPr>
        <p:spPr>
          <a:xfrm>
            <a:off x="7476067" y="4411133"/>
            <a:ext cx="2455333" cy="56726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UI Field 2</a:t>
            </a:r>
          </a:p>
        </p:txBody>
      </p:sp>
      <p:sp>
        <p:nvSpPr>
          <p:cNvPr id="8" name="Rounded Rectangle 7"/>
          <p:cNvSpPr/>
          <p:nvPr/>
        </p:nvSpPr>
        <p:spPr>
          <a:xfrm>
            <a:off x="3225800" y="3623734"/>
            <a:ext cx="2446866" cy="4656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r>
              <a:rPr lang="en-IN" dirty="0" err="1"/>
              <a:t>empStr</a:t>
            </a:r>
            <a:r>
              <a:rPr lang="en-IN" dirty="0"/>
              <a:t>/</a:t>
            </a:r>
            <a:r>
              <a:rPr lang="en-IN" dirty="0" err="1"/>
              <a:t>empNo</a:t>
            </a:r>
            <a:endParaRPr lang="en-IN" dirty="0"/>
          </a:p>
        </p:txBody>
      </p:sp>
      <p:sp>
        <p:nvSpPr>
          <p:cNvPr id="9" name="Rounded Rectangle 8"/>
          <p:cNvSpPr/>
          <p:nvPr/>
        </p:nvSpPr>
        <p:spPr>
          <a:xfrm>
            <a:off x="3234267" y="4241800"/>
            <a:ext cx="2446866" cy="4656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r>
              <a:rPr lang="en-IN" dirty="0" err="1"/>
              <a:t>empStr</a:t>
            </a:r>
            <a:r>
              <a:rPr lang="en-IN" dirty="0"/>
              <a:t>/</a:t>
            </a:r>
            <a:r>
              <a:rPr lang="en-IN" dirty="0" err="1"/>
              <a:t>empName</a:t>
            </a:r>
            <a:endParaRPr lang="en-IN" dirty="0"/>
          </a:p>
        </p:txBody>
      </p:sp>
      <p:cxnSp>
        <p:nvCxnSpPr>
          <p:cNvPr id="11" name="Straight Arrow Connector 10"/>
          <p:cNvCxnSpPr>
            <a:stCxn id="8" idx="3"/>
            <a:endCxn id="6" idx="1"/>
          </p:cNvCxnSpPr>
          <p:nvPr/>
        </p:nvCxnSpPr>
        <p:spPr>
          <a:xfrm>
            <a:off x="5672666" y="3856568"/>
            <a:ext cx="1803401" cy="101599"/>
          </a:xfrm>
          <a:prstGeom prst="straightConnector1">
            <a:avLst/>
          </a:prstGeom>
          <a:ln>
            <a:headEnd type="arrow"/>
            <a:tailEnd type="arrow"/>
          </a:ln>
        </p:spPr>
        <p:style>
          <a:lnRef idx="3">
            <a:schemeClr val="accent4"/>
          </a:lnRef>
          <a:fillRef idx="0">
            <a:schemeClr val="accent4"/>
          </a:fillRef>
          <a:effectRef idx="2">
            <a:schemeClr val="accent4"/>
          </a:effectRef>
          <a:fontRef idx="minor">
            <a:schemeClr val="tx1"/>
          </a:fontRef>
        </p:style>
      </p:cxnSp>
      <p:cxnSp>
        <p:nvCxnSpPr>
          <p:cNvPr id="13" name="Straight Arrow Connector 12"/>
          <p:cNvCxnSpPr>
            <a:stCxn id="9" idx="3"/>
            <a:endCxn id="7" idx="1"/>
          </p:cNvCxnSpPr>
          <p:nvPr/>
        </p:nvCxnSpPr>
        <p:spPr>
          <a:xfrm>
            <a:off x="5681133" y="4474634"/>
            <a:ext cx="1794934" cy="220133"/>
          </a:xfrm>
          <a:prstGeom prst="straightConnector1">
            <a:avLst/>
          </a:prstGeom>
          <a:ln>
            <a:headEnd type="arrow"/>
            <a:tailEnd type="arrow"/>
          </a:ln>
        </p:spPr>
        <p:style>
          <a:lnRef idx="3">
            <a:schemeClr val="accent4"/>
          </a:lnRef>
          <a:fillRef idx="0">
            <a:schemeClr val="accent4"/>
          </a:fillRef>
          <a:effectRef idx="2">
            <a:schemeClr val="accent4"/>
          </a:effectRef>
          <a:fontRef idx="minor">
            <a:schemeClr val="tx1"/>
          </a:fontRef>
        </p:style>
      </p:cxnSp>
      <p:sp>
        <p:nvSpPr>
          <p:cNvPr id="16" name="Vertical Scroll 15"/>
          <p:cNvSpPr/>
          <p:nvPr/>
        </p:nvSpPr>
        <p:spPr>
          <a:xfrm>
            <a:off x="296333" y="3699933"/>
            <a:ext cx="1143000" cy="1608667"/>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json</a:t>
            </a:r>
            <a:endParaRPr lang="en-IN" dirty="0"/>
          </a:p>
        </p:txBody>
      </p:sp>
      <p:sp>
        <p:nvSpPr>
          <p:cNvPr id="17" name="Right Arrow 16"/>
          <p:cNvSpPr/>
          <p:nvPr/>
        </p:nvSpPr>
        <p:spPr>
          <a:xfrm>
            <a:off x="1380067" y="4114800"/>
            <a:ext cx="1693333" cy="778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04876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296334" y="152400"/>
            <a:ext cx="11895666" cy="7294305"/>
          </a:xfrm>
          <a:prstGeom prst="rect">
            <a:avLst/>
          </a:prstGeom>
          <a:noFill/>
        </p:spPr>
        <p:txBody>
          <a:bodyPr wrap="square" rtlCol="0">
            <a:spAutoFit/>
          </a:bodyPr>
          <a:lstStyle/>
          <a:p>
            <a:r>
              <a:rPr lang="en-IN" b="1" dirty="0"/>
              <a:t>One Way : </a:t>
            </a:r>
            <a:r>
              <a:rPr lang="en-IN" dirty="0"/>
              <a:t>Data from the model will reflect in the view but vice-versa not possible.</a:t>
            </a:r>
            <a:endParaRPr lang="en-IN" b="1" dirty="0"/>
          </a:p>
          <a:p>
            <a:r>
              <a:rPr lang="en-IN" b="1" dirty="0"/>
              <a:t>Two Way : </a:t>
            </a:r>
            <a:r>
              <a:rPr lang="en-IN" dirty="0"/>
              <a:t>Data from model will reflect in view and vice-versa will happen.</a:t>
            </a:r>
            <a:endParaRPr lang="en-IN" b="1" dirty="0"/>
          </a:p>
          <a:p>
            <a:r>
              <a:rPr lang="en-IN" b="1" dirty="0"/>
              <a:t>One time: </a:t>
            </a:r>
            <a:r>
              <a:rPr lang="en-IN" dirty="0"/>
              <a:t>is like one way binding but only works when view loads at first time. After that there is no connection between view and model.</a:t>
            </a:r>
          </a:p>
          <a:p>
            <a:endParaRPr lang="en-IN" b="1" dirty="0"/>
          </a:p>
          <a:p>
            <a:r>
              <a:rPr lang="en-IN" b="1" dirty="0"/>
              <a:t>What is the default binding mode for JSON also XML model?</a:t>
            </a:r>
          </a:p>
          <a:p>
            <a:r>
              <a:rPr lang="en-IN" dirty="0"/>
              <a:t>Two Way</a:t>
            </a:r>
          </a:p>
          <a:p>
            <a:endParaRPr lang="en-IN" b="1" dirty="0"/>
          </a:p>
          <a:p>
            <a:r>
              <a:rPr lang="en-IN" b="1" dirty="0"/>
              <a:t>Can we change binding modes for model?</a:t>
            </a:r>
          </a:p>
          <a:p>
            <a:r>
              <a:rPr lang="en-IN" dirty="0"/>
              <a:t>Yes.</a:t>
            </a:r>
          </a:p>
          <a:p>
            <a:endParaRPr lang="en-IN" dirty="0"/>
          </a:p>
          <a:p>
            <a:r>
              <a:rPr lang="en-IN" b="1" dirty="0"/>
              <a:t>Can we use multiple models in an Application?</a:t>
            </a:r>
          </a:p>
          <a:p>
            <a:r>
              <a:rPr lang="en-IN" dirty="0"/>
              <a:t>Yes, When we work with multiple models, the application should be able to differentiate between these models.</a:t>
            </a:r>
          </a:p>
          <a:p>
            <a:r>
              <a:rPr lang="en-IN" dirty="0"/>
              <a:t>Use Named model control to set multiple models @ app level.</a:t>
            </a:r>
          </a:p>
          <a:p>
            <a:endParaRPr lang="en-IN" dirty="0"/>
          </a:p>
          <a:p>
            <a:r>
              <a:rPr lang="en-IN" dirty="0"/>
              <a:t>Two twin brothers joins a company and both have same name.</a:t>
            </a:r>
          </a:p>
          <a:p>
            <a:r>
              <a:rPr lang="en-IN" b="1" dirty="0"/>
              <a:t>Employee ID</a:t>
            </a:r>
          </a:p>
          <a:p>
            <a:endParaRPr lang="en-IN" b="1" dirty="0"/>
          </a:p>
          <a:p>
            <a:r>
              <a:rPr lang="en-IN" b="1" dirty="0"/>
              <a:t>How to bind with named model?</a:t>
            </a:r>
          </a:p>
          <a:p>
            <a:r>
              <a:rPr lang="en-IN" dirty="0"/>
              <a:t>When you have name of a model, you can use </a:t>
            </a:r>
            <a:r>
              <a:rPr lang="en-IN" b="1" i="1" dirty="0" err="1"/>
              <a:t>modelName</a:t>
            </a:r>
            <a:r>
              <a:rPr lang="en-IN" b="1" i="1" dirty="0"/>
              <a:t>&gt;</a:t>
            </a:r>
            <a:r>
              <a:rPr lang="en-IN" dirty="0"/>
              <a:t> in binding.</a:t>
            </a:r>
          </a:p>
          <a:p>
            <a:r>
              <a:rPr lang="en-IN" b="1" u="sng" dirty="0"/>
              <a:t>Exercise:</a:t>
            </a:r>
          </a:p>
          <a:p>
            <a:r>
              <a:rPr lang="en-IN" dirty="0"/>
              <a:t>On click of print button, flip the model objects, as a result we should see the data in fields will change.</a:t>
            </a:r>
          </a:p>
          <a:p>
            <a:endParaRPr lang="en-IN" dirty="0"/>
          </a:p>
          <a:p>
            <a:endParaRPr lang="en-IN" b="1" dirty="0"/>
          </a:p>
          <a:p>
            <a:endParaRPr lang="en-IN" dirty="0"/>
          </a:p>
        </p:txBody>
      </p:sp>
    </p:spTree>
    <p:extLst>
      <p:ext uri="{BB962C8B-B14F-4D97-AF65-F5344CB8AC3E}">
        <p14:creationId xmlns:p14="http://schemas.microsoft.com/office/powerpoint/2010/main" val="3404876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60867" y="101600"/>
            <a:ext cx="11726333" cy="3416320"/>
          </a:xfrm>
          <a:prstGeom prst="rect">
            <a:avLst/>
          </a:prstGeom>
          <a:noFill/>
        </p:spPr>
        <p:txBody>
          <a:bodyPr wrap="square" rtlCol="0">
            <a:spAutoFit/>
          </a:bodyPr>
          <a:lstStyle/>
          <a:p>
            <a:r>
              <a:rPr lang="en-IN" dirty="0"/>
              <a:t>Syntax to be used in binding:</a:t>
            </a:r>
          </a:p>
          <a:p>
            <a:r>
              <a:rPr lang="en-IN" b="1" dirty="0"/>
              <a:t> option 1</a:t>
            </a:r>
            <a:r>
              <a:rPr lang="en-IN" dirty="0"/>
              <a:t>: use of curly braces with path</a:t>
            </a:r>
          </a:p>
          <a:p>
            <a:r>
              <a:rPr lang="en-IN" dirty="0"/>
              <a:t>{</a:t>
            </a:r>
            <a:r>
              <a:rPr lang="en-IN" dirty="0" err="1"/>
              <a:t>json</a:t>
            </a:r>
            <a:r>
              <a:rPr lang="en-IN" dirty="0"/>
              <a:t> path}</a:t>
            </a:r>
          </a:p>
          <a:p>
            <a:r>
              <a:rPr lang="en-IN" b="1" dirty="0"/>
              <a:t>Option 2: </a:t>
            </a:r>
            <a:r>
              <a:rPr lang="en-IN" dirty="0"/>
              <a:t>path as a prefix.</a:t>
            </a:r>
          </a:p>
          <a:p>
            <a:r>
              <a:rPr lang="en-IN" dirty="0"/>
              <a:t>{ path : ‘</a:t>
            </a:r>
            <a:r>
              <a:rPr lang="en-IN" dirty="0" err="1"/>
              <a:t>json</a:t>
            </a:r>
            <a:r>
              <a:rPr lang="en-IN" dirty="0"/>
              <a:t> path’ }</a:t>
            </a:r>
          </a:p>
          <a:p>
            <a:endParaRPr lang="en-IN" dirty="0"/>
          </a:p>
          <a:p>
            <a:r>
              <a:rPr lang="en-IN" b="1" dirty="0" err="1"/>
              <a:t>Funda</a:t>
            </a:r>
            <a:r>
              <a:rPr lang="en-IN" b="1" dirty="0"/>
              <a:t> fox:</a:t>
            </a:r>
          </a:p>
          <a:p>
            <a:endParaRPr lang="en-IN" dirty="0"/>
          </a:p>
          <a:p>
            <a:r>
              <a:rPr lang="en-IN" dirty="0"/>
              <a:t>Whenever we use the binding syntax as option 2, we must use a setting in bootstrap to tell SAP UI5 that the binding type is of complex binding.</a:t>
            </a:r>
          </a:p>
          <a:p>
            <a:r>
              <a:rPr lang="en-IN" dirty="0"/>
              <a:t>data-sap-</a:t>
            </a:r>
            <a:r>
              <a:rPr lang="en-IN" dirty="0" err="1"/>
              <a:t>ui</a:t>
            </a:r>
            <a:r>
              <a:rPr lang="en-IN" dirty="0"/>
              <a:t>-xx-</a:t>
            </a:r>
            <a:r>
              <a:rPr lang="en-IN" b="1" dirty="0" err="1"/>
              <a:t>bindingSyntax</a:t>
            </a:r>
            <a:r>
              <a:rPr lang="en-IN" dirty="0"/>
              <a:t>="</a:t>
            </a:r>
            <a:r>
              <a:rPr lang="en-IN" b="1" dirty="0"/>
              <a:t>complex</a:t>
            </a:r>
            <a:r>
              <a:rPr lang="en-IN" dirty="0"/>
              <a:t>"</a:t>
            </a:r>
          </a:p>
          <a:p>
            <a:endParaRPr lang="en-IN" dirty="0"/>
          </a:p>
        </p:txBody>
      </p:sp>
    </p:spTree>
    <p:extLst>
      <p:ext uri="{BB962C8B-B14F-4D97-AF65-F5344CB8AC3E}">
        <p14:creationId xmlns:p14="http://schemas.microsoft.com/office/powerpoint/2010/main" val="3404876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graphicFrame>
        <p:nvGraphicFramePr>
          <p:cNvPr id="3" name="Table 2"/>
          <p:cNvGraphicFramePr>
            <a:graphicFrameLocks noGrp="1"/>
          </p:cNvGraphicFramePr>
          <p:nvPr/>
        </p:nvGraphicFramePr>
        <p:xfrm>
          <a:off x="2032000" y="719666"/>
          <a:ext cx="8128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000"/>
                  </a:ext>
                </a:extLst>
              </a:tr>
              <a:tr h="370840">
                <a:tc>
                  <a:txBody>
                    <a:bodyPr/>
                    <a:lstStyle/>
                    <a:p>
                      <a:r>
                        <a:rPr lang="en-IN" dirty="0"/>
                        <a:t>Input Field</a:t>
                      </a:r>
                    </a:p>
                  </a:txBody>
                  <a:tcPr/>
                </a:tc>
                <a:tc>
                  <a:txBody>
                    <a:bodyPr/>
                    <a:lstStyle/>
                    <a:p>
                      <a:r>
                        <a:rPr lang="en-IN" dirty="0" err="1"/>
                        <a:t>CheckBox</a:t>
                      </a:r>
                      <a:endParaRPr lang="en-IN" dirty="0"/>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10001"/>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002"/>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003"/>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004"/>
                  </a:ext>
                </a:extLst>
              </a:tr>
            </a:tbl>
          </a:graphicData>
        </a:graphic>
      </p:graphicFrame>
      <p:sp>
        <p:nvSpPr>
          <p:cNvPr id="4" name="Left Brace 3"/>
          <p:cNvSpPr/>
          <p:nvPr/>
        </p:nvSpPr>
        <p:spPr>
          <a:xfrm>
            <a:off x="1515533" y="1134533"/>
            <a:ext cx="465667" cy="1498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 name="TextBox 4"/>
          <p:cNvSpPr txBox="1"/>
          <p:nvPr/>
        </p:nvSpPr>
        <p:spPr>
          <a:xfrm>
            <a:off x="304800" y="1608667"/>
            <a:ext cx="1193800" cy="369332"/>
          </a:xfrm>
          <a:prstGeom prst="rect">
            <a:avLst/>
          </a:prstGeom>
          <a:noFill/>
        </p:spPr>
        <p:txBody>
          <a:bodyPr wrap="square" rtlCol="0">
            <a:spAutoFit/>
          </a:bodyPr>
          <a:lstStyle/>
          <a:p>
            <a:r>
              <a:rPr lang="en-IN" dirty="0"/>
              <a:t>Rows</a:t>
            </a:r>
          </a:p>
        </p:txBody>
      </p:sp>
      <p:sp>
        <p:nvSpPr>
          <p:cNvPr id="6" name="Right Brace 5"/>
          <p:cNvSpPr/>
          <p:nvPr/>
        </p:nvSpPr>
        <p:spPr>
          <a:xfrm rot="16200000">
            <a:off x="5903385" y="-3532717"/>
            <a:ext cx="389467" cy="81915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TextBox 6"/>
          <p:cNvSpPr txBox="1"/>
          <p:nvPr/>
        </p:nvSpPr>
        <p:spPr>
          <a:xfrm>
            <a:off x="5461000" y="0"/>
            <a:ext cx="1456267" cy="369332"/>
          </a:xfrm>
          <a:prstGeom prst="rect">
            <a:avLst/>
          </a:prstGeom>
          <a:noFill/>
        </p:spPr>
        <p:txBody>
          <a:bodyPr wrap="square" rtlCol="0">
            <a:spAutoFit/>
          </a:bodyPr>
          <a:lstStyle/>
          <a:p>
            <a:r>
              <a:rPr lang="en-IN" dirty="0"/>
              <a:t>Columns</a:t>
            </a:r>
          </a:p>
        </p:txBody>
      </p:sp>
      <p:cxnSp>
        <p:nvCxnSpPr>
          <p:cNvPr id="9" name="Straight Arrow Connector 8"/>
          <p:cNvCxnSpPr/>
          <p:nvPr/>
        </p:nvCxnSpPr>
        <p:spPr>
          <a:xfrm rot="5400000">
            <a:off x="2616201" y="3149600"/>
            <a:ext cx="1007533" cy="84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998133" y="3767667"/>
            <a:ext cx="3759200" cy="1200329"/>
          </a:xfrm>
          <a:prstGeom prst="rect">
            <a:avLst/>
          </a:prstGeom>
          <a:noFill/>
        </p:spPr>
        <p:txBody>
          <a:bodyPr wrap="square" rtlCol="0">
            <a:spAutoFit/>
          </a:bodyPr>
          <a:lstStyle/>
          <a:p>
            <a:r>
              <a:rPr lang="en-IN" b="1" dirty="0"/>
              <a:t>label: </a:t>
            </a:r>
            <a:r>
              <a:rPr lang="en-IN" dirty="0"/>
              <a:t>decide the title of the column</a:t>
            </a:r>
          </a:p>
          <a:p>
            <a:r>
              <a:rPr lang="en-IN" b="1" dirty="0"/>
              <a:t>template: </a:t>
            </a:r>
            <a:r>
              <a:rPr lang="en-IN" dirty="0"/>
              <a:t>it receives a UI control object and this will decide what type of cell will be created.</a:t>
            </a:r>
          </a:p>
        </p:txBody>
      </p:sp>
      <p:sp>
        <p:nvSpPr>
          <p:cNvPr id="11" name="TextBox 10"/>
          <p:cNvSpPr txBox="1"/>
          <p:nvPr/>
        </p:nvSpPr>
        <p:spPr>
          <a:xfrm>
            <a:off x="270933" y="5003800"/>
            <a:ext cx="11667067" cy="646331"/>
          </a:xfrm>
          <a:prstGeom prst="rect">
            <a:avLst/>
          </a:prstGeom>
          <a:noFill/>
        </p:spPr>
        <p:txBody>
          <a:bodyPr wrap="square" rtlCol="0">
            <a:spAutoFit/>
          </a:bodyPr>
          <a:lstStyle/>
          <a:p>
            <a:r>
              <a:rPr lang="en-IN" dirty="0" err="1"/>
              <a:t>Funda</a:t>
            </a:r>
            <a:r>
              <a:rPr lang="en-IN" dirty="0"/>
              <a:t> Fox: When we put columns inside table, it is important to assign the template property along with label to display the desired columns and cells.</a:t>
            </a:r>
          </a:p>
        </p:txBody>
      </p:sp>
    </p:spTree>
    <p:extLst>
      <p:ext uri="{BB962C8B-B14F-4D97-AF65-F5344CB8AC3E}">
        <p14:creationId xmlns:p14="http://schemas.microsoft.com/office/powerpoint/2010/main" val="3404876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0" y="135467"/>
            <a:ext cx="12022667" cy="5909310"/>
          </a:xfrm>
          <a:prstGeom prst="rect">
            <a:avLst/>
          </a:prstGeom>
          <a:noFill/>
        </p:spPr>
        <p:txBody>
          <a:bodyPr wrap="square" rtlCol="0">
            <a:spAutoFit/>
          </a:bodyPr>
          <a:lstStyle/>
          <a:p>
            <a:r>
              <a:rPr lang="en-IN" b="1" dirty="0"/>
              <a:t>Absolute path and relative path</a:t>
            </a:r>
            <a:r>
              <a:rPr lang="en-IN" dirty="0"/>
              <a:t>: An absolute path is the path with which the parent control is connected, usually it is root child of dataset. The relative path is the path with which the child elements of a control connects. System will treat relative path as a subset of absolute path. These paths are used in cases of Aggregation binding where parent control (table) binds to Absolute path and </a:t>
            </a:r>
            <a:r>
              <a:rPr lang="en-IN" dirty="0" err="1"/>
              <a:t>childrens</a:t>
            </a:r>
            <a:r>
              <a:rPr lang="en-IN" dirty="0"/>
              <a:t> (columns) binds to relative path.</a:t>
            </a:r>
          </a:p>
          <a:p>
            <a:endParaRPr lang="en-IN" dirty="0"/>
          </a:p>
          <a:p>
            <a:r>
              <a:rPr lang="en-IN" b="1" dirty="0"/>
              <a:t>Exercise: </a:t>
            </a:r>
            <a:r>
              <a:rPr lang="en-IN" dirty="0"/>
              <a:t>Make the Employee name editable. Remove multi select for table, it should only allow single selection. Marital status should be a dropdown (</a:t>
            </a:r>
            <a:r>
              <a:rPr lang="en-IN" dirty="0" err="1"/>
              <a:t>combobox</a:t>
            </a:r>
            <a:r>
              <a:rPr lang="en-IN" dirty="0"/>
              <a:t>), with 2 values (Married and Single).</a:t>
            </a:r>
          </a:p>
          <a:p>
            <a:endParaRPr lang="en-IN" b="1" dirty="0"/>
          </a:p>
          <a:p>
            <a:endParaRPr lang="en-IN" b="1" dirty="0"/>
          </a:p>
          <a:p>
            <a:r>
              <a:rPr lang="en-IN" b="1" dirty="0"/>
              <a:t>Pass by value – The value of a variable passed to the function.</a:t>
            </a:r>
          </a:p>
          <a:p>
            <a:r>
              <a:rPr lang="en-IN" b="1" dirty="0"/>
              <a:t>Pass by reference – The pointer to the memory is passed to the function.</a:t>
            </a:r>
          </a:p>
          <a:p>
            <a:endParaRPr lang="en-IN" b="1" dirty="0"/>
          </a:p>
          <a:p>
            <a:r>
              <a:rPr lang="en-IN" b="1" dirty="0" err="1"/>
              <a:t>Funda</a:t>
            </a:r>
            <a:r>
              <a:rPr lang="en-IN" b="1" dirty="0"/>
              <a:t> Fox:</a:t>
            </a:r>
          </a:p>
          <a:p>
            <a:r>
              <a:rPr lang="en-IN" dirty="0"/>
              <a:t>Every event handler method in SAP UI5 will received an event object, which carries the information about the action taken by user on UI and also the information about the UI Control on which action was taken. Example when we select a table record, an event object will tell me which row of the table (index) was selected by user.</a:t>
            </a:r>
          </a:p>
          <a:p>
            <a:endParaRPr lang="en-IN" dirty="0"/>
          </a:p>
          <a:p>
            <a:r>
              <a:rPr lang="en-IN" dirty="0"/>
              <a:t>This event object has some methods like</a:t>
            </a:r>
          </a:p>
          <a:p>
            <a:r>
              <a:rPr lang="en-IN" dirty="0" err="1"/>
              <a:t>oEvent.getParameter</a:t>
            </a:r>
            <a:r>
              <a:rPr lang="en-IN" dirty="0"/>
              <a:t>(“</a:t>
            </a:r>
            <a:r>
              <a:rPr lang="en-IN" dirty="0" err="1"/>
              <a:t>pname</a:t>
            </a:r>
            <a:r>
              <a:rPr lang="en-IN" dirty="0"/>
              <a:t>”);</a:t>
            </a:r>
          </a:p>
          <a:p>
            <a:r>
              <a:rPr lang="en-IN" dirty="0" err="1"/>
              <a:t>oEvent.getSource</a:t>
            </a:r>
            <a:r>
              <a:rPr lang="en-IN" dirty="0"/>
              <a:t>() – object of source control, so we don’t need to do </a:t>
            </a:r>
            <a:r>
              <a:rPr lang="en-IN" dirty="0" err="1"/>
              <a:t>this.getView</a:t>
            </a:r>
            <a:r>
              <a:rPr lang="en-IN" dirty="0"/>
              <a:t>().</a:t>
            </a:r>
            <a:r>
              <a:rPr lang="en-IN" dirty="0" err="1"/>
              <a:t>byId</a:t>
            </a:r>
            <a:r>
              <a:rPr lang="en-IN" dirty="0"/>
              <a:t>();</a:t>
            </a:r>
          </a:p>
          <a:p>
            <a:r>
              <a:rPr lang="en-IN" dirty="0" err="1"/>
              <a:t>oEvent.getParameters</a:t>
            </a:r>
            <a:r>
              <a:rPr lang="en-IN" dirty="0"/>
              <a:t>();</a:t>
            </a:r>
          </a:p>
        </p:txBody>
      </p:sp>
    </p:spTree>
    <p:extLst>
      <p:ext uri="{BB962C8B-B14F-4D97-AF65-F5344CB8AC3E}">
        <p14:creationId xmlns:p14="http://schemas.microsoft.com/office/powerpoint/2010/main" val="3404876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216995">
            <a:off x="2743200" y="790350"/>
            <a:ext cx="1512418" cy="1451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9851777">
            <a:off x="7505101" y="703908"/>
            <a:ext cx="2027391" cy="1945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3542597">
            <a:off x="7539593" y="4514414"/>
            <a:ext cx="1998748" cy="19184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7689547">
            <a:off x="3885541" y="2039082"/>
            <a:ext cx="1257715" cy="1257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3257559">
            <a:off x="6649576" y="2391872"/>
            <a:ext cx="1257715" cy="1257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6"/>
          <p:cNvPicPr>
            <a:picLocks noChangeAspect="1" noChangeArrowheads="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7374201">
            <a:off x="6117915" y="4362044"/>
            <a:ext cx="1257715" cy="1257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descr="C:\Users\i062040\Desktop\084-51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1390" y="3368069"/>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664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 calcmode="lin" valueType="num">
                                      <p:cBhvr>
                                        <p:cTn id="11" dur="500" fill="hold"/>
                                        <p:tgtEl>
                                          <p:spTgt spid="1026"/>
                                        </p:tgtEl>
                                        <p:attrNameLst>
                                          <p:attrName>ppt_w</p:attrName>
                                        </p:attrNameLst>
                                      </p:cBhvr>
                                      <p:tavLst>
                                        <p:tav tm="0">
                                          <p:val>
                                            <p:fltVal val="0"/>
                                          </p:val>
                                        </p:tav>
                                        <p:tav tm="100000">
                                          <p:val>
                                            <p:strVal val="#ppt_w"/>
                                          </p:val>
                                        </p:tav>
                                      </p:tavLst>
                                    </p:anim>
                                    <p:anim calcmode="lin" valueType="num">
                                      <p:cBhvr>
                                        <p:cTn id="12" dur="500" fill="hold"/>
                                        <p:tgtEl>
                                          <p:spTgt spid="1026"/>
                                        </p:tgtEl>
                                        <p:attrNameLst>
                                          <p:attrName>ppt_h</p:attrName>
                                        </p:attrNameLst>
                                      </p:cBhvr>
                                      <p:tavLst>
                                        <p:tav tm="0">
                                          <p:val>
                                            <p:fltVal val="0"/>
                                          </p:val>
                                        </p:tav>
                                        <p:tav tm="100000">
                                          <p:val>
                                            <p:strVal val="#ppt_h"/>
                                          </p:val>
                                        </p:tav>
                                      </p:tavLst>
                                    </p:anim>
                                    <p:animEffect transition="in" filter="fade">
                                      <p:cBhvr>
                                        <p:cTn id="13" dur="500"/>
                                        <p:tgtEl>
                                          <p:spTgt spid="1026"/>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1028"/>
                                        </p:tgtEl>
                                        <p:attrNameLst>
                                          <p:attrName>style.visibility</p:attrName>
                                        </p:attrNameLst>
                                      </p:cBhvr>
                                      <p:to>
                                        <p:strVal val="visible"/>
                                      </p:to>
                                    </p:set>
                                    <p:anim calcmode="lin" valueType="num">
                                      <p:cBhvr>
                                        <p:cTn id="18" dur="500" fill="hold"/>
                                        <p:tgtEl>
                                          <p:spTgt spid="1028"/>
                                        </p:tgtEl>
                                        <p:attrNameLst>
                                          <p:attrName>ppt_w</p:attrName>
                                        </p:attrNameLst>
                                      </p:cBhvr>
                                      <p:tavLst>
                                        <p:tav tm="0">
                                          <p:val>
                                            <p:fltVal val="0"/>
                                          </p:val>
                                        </p:tav>
                                        <p:tav tm="100000">
                                          <p:val>
                                            <p:strVal val="#ppt_w"/>
                                          </p:val>
                                        </p:tav>
                                      </p:tavLst>
                                    </p:anim>
                                    <p:anim calcmode="lin" valueType="num">
                                      <p:cBhvr>
                                        <p:cTn id="19" dur="500" fill="hold"/>
                                        <p:tgtEl>
                                          <p:spTgt spid="1028"/>
                                        </p:tgtEl>
                                        <p:attrNameLst>
                                          <p:attrName>ppt_h</p:attrName>
                                        </p:attrNameLst>
                                      </p:cBhvr>
                                      <p:tavLst>
                                        <p:tav tm="0">
                                          <p:val>
                                            <p:fltVal val="0"/>
                                          </p:val>
                                        </p:tav>
                                        <p:tav tm="100000">
                                          <p:val>
                                            <p:strVal val="#ppt_h"/>
                                          </p:val>
                                        </p:tav>
                                      </p:tavLst>
                                    </p:anim>
                                    <p:animEffect transition="in" filter="fade">
                                      <p:cBhvr>
                                        <p:cTn id="20" dur="500"/>
                                        <p:tgtEl>
                                          <p:spTgt spid="1028"/>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1029"/>
                                        </p:tgtEl>
                                        <p:attrNameLst>
                                          <p:attrName>style.visibility</p:attrName>
                                        </p:attrNameLst>
                                      </p:cBhvr>
                                      <p:to>
                                        <p:strVal val="visible"/>
                                      </p:to>
                                    </p:set>
                                    <p:anim calcmode="lin" valueType="num">
                                      <p:cBhvr>
                                        <p:cTn id="25" dur="500" fill="hold"/>
                                        <p:tgtEl>
                                          <p:spTgt spid="1029"/>
                                        </p:tgtEl>
                                        <p:attrNameLst>
                                          <p:attrName>ppt_w</p:attrName>
                                        </p:attrNameLst>
                                      </p:cBhvr>
                                      <p:tavLst>
                                        <p:tav tm="0">
                                          <p:val>
                                            <p:fltVal val="0"/>
                                          </p:val>
                                        </p:tav>
                                        <p:tav tm="100000">
                                          <p:val>
                                            <p:strVal val="#ppt_w"/>
                                          </p:val>
                                        </p:tav>
                                      </p:tavLst>
                                    </p:anim>
                                    <p:anim calcmode="lin" valueType="num">
                                      <p:cBhvr>
                                        <p:cTn id="26" dur="500" fill="hold"/>
                                        <p:tgtEl>
                                          <p:spTgt spid="1029"/>
                                        </p:tgtEl>
                                        <p:attrNameLst>
                                          <p:attrName>ppt_h</p:attrName>
                                        </p:attrNameLst>
                                      </p:cBhvr>
                                      <p:tavLst>
                                        <p:tav tm="0">
                                          <p:val>
                                            <p:fltVal val="0"/>
                                          </p:val>
                                        </p:tav>
                                        <p:tav tm="100000">
                                          <p:val>
                                            <p:strVal val="#ppt_h"/>
                                          </p:val>
                                        </p:tav>
                                      </p:tavLst>
                                    </p:anim>
                                    <p:animEffect transition="in" filter="fade">
                                      <p:cBhvr>
                                        <p:cTn id="27" dur="500"/>
                                        <p:tgtEl>
                                          <p:spTgt spid="1029"/>
                                        </p:tgtEl>
                                      </p:cBhvr>
                                    </p:animEffect>
                                  </p:childTnLst>
                                </p:cTn>
                              </p:par>
                            </p:childTnLst>
                          </p:cTn>
                        </p:par>
                      </p:childTnLst>
                    </p:cTn>
                  </p:par>
                  <p:par>
                    <p:cTn id="28" fill="hold">
                      <p:stCondLst>
                        <p:cond delay="indefinite"/>
                      </p:stCondLst>
                      <p:childTnLst>
                        <p:par>
                          <p:cTn id="29" fill="hold">
                            <p:stCondLst>
                              <p:cond delay="0"/>
                            </p:stCondLst>
                            <p:childTnLst>
                              <p:par>
                                <p:cTn id="30" presetID="31" presetClass="entr" presetSubtype="0" fill="hold" nodeType="clickEffect">
                                  <p:stCondLst>
                                    <p:cond delay="0"/>
                                  </p:stCondLst>
                                  <p:childTnLst>
                                    <p:set>
                                      <p:cBhvr>
                                        <p:cTn id="31" dur="1" fill="hold">
                                          <p:stCondLst>
                                            <p:cond delay="0"/>
                                          </p:stCondLst>
                                        </p:cTn>
                                        <p:tgtEl>
                                          <p:spTgt spid="1030"/>
                                        </p:tgtEl>
                                        <p:attrNameLst>
                                          <p:attrName>style.visibility</p:attrName>
                                        </p:attrNameLst>
                                      </p:cBhvr>
                                      <p:to>
                                        <p:strVal val="visible"/>
                                      </p:to>
                                    </p:set>
                                    <p:anim calcmode="lin" valueType="num">
                                      <p:cBhvr>
                                        <p:cTn id="32" dur="1000" fill="hold"/>
                                        <p:tgtEl>
                                          <p:spTgt spid="1030"/>
                                        </p:tgtEl>
                                        <p:attrNameLst>
                                          <p:attrName>ppt_w</p:attrName>
                                        </p:attrNameLst>
                                      </p:cBhvr>
                                      <p:tavLst>
                                        <p:tav tm="0">
                                          <p:val>
                                            <p:fltVal val="0"/>
                                          </p:val>
                                        </p:tav>
                                        <p:tav tm="100000">
                                          <p:val>
                                            <p:strVal val="#ppt_w"/>
                                          </p:val>
                                        </p:tav>
                                      </p:tavLst>
                                    </p:anim>
                                    <p:anim calcmode="lin" valueType="num">
                                      <p:cBhvr>
                                        <p:cTn id="33" dur="1000" fill="hold"/>
                                        <p:tgtEl>
                                          <p:spTgt spid="1030"/>
                                        </p:tgtEl>
                                        <p:attrNameLst>
                                          <p:attrName>ppt_h</p:attrName>
                                        </p:attrNameLst>
                                      </p:cBhvr>
                                      <p:tavLst>
                                        <p:tav tm="0">
                                          <p:val>
                                            <p:fltVal val="0"/>
                                          </p:val>
                                        </p:tav>
                                        <p:tav tm="100000">
                                          <p:val>
                                            <p:strVal val="#ppt_h"/>
                                          </p:val>
                                        </p:tav>
                                      </p:tavLst>
                                    </p:anim>
                                    <p:anim calcmode="lin" valueType="num">
                                      <p:cBhvr>
                                        <p:cTn id="34" dur="1000" fill="hold"/>
                                        <p:tgtEl>
                                          <p:spTgt spid="1030"/>
                                        </p:tgtEl>
                                        <p:attrNameLst>
                                          <p:attrName>style.rotation</p:attrName>
                                        </p:attrNameLst>
                                      </p:cBhvr>
                                      <p:tavLst>
                                        <p:tav tm="0">
                                          <p:val>
                                            <p:fltVal val="90"/>
                                          </p:val>
                                        </p:tav>
                                        <p:tav tm="100000">
                                          <p:val>
                                            <p:fltVal val="0"/>
                                          </p:val>
                                        </p:tav>
                                      </p:tavLst>
                                    </p:anim>
                                    <p:animEffect transition="in" filter="fade">
                                      <p:cBhvr>
                                        <p:cTn id="35" dur="1000"/>
                                        <p:tgtEl>
                                          <p:spTgt spid="1030"/>
                                        </p:tgtEl>
                                      </p:cBhvr>
                                    </p:animEffect>
                                  </p:childTnLst>
                                </p:cTn>
                              </p:par>
                            </p:childTnLst>
                          </p:cTn>
                        </p:par>
                      </p:childTnLst>
                    </p:cTn>
                  </p:par>
                  <p:par>
                    <p:cTn id="36" fill="hold">
                      <p:stCondLst>
                        <p:cond delay="indefinite"/>
                      </p:stCondLst>
                      <p:childTnLst>
                        <p:par>
                          <p:cTn id="37" fill="hold">
                            <p:stCondLst>
                              <p:cond delay="0"/>
                            </p:stCondLst>
                            <p:childTnLst>
                              <p:par>
                                <p:cTn id="38" presetID="31" presetClass="entr" presetSubtype="0"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p:cTn id="40" dur="1000" fill="hold"/>
                                        <p:tgtEl>
                                          <p:spTgt spid="7"/>
                                        </p:tgtEl>
                                        <p:attrNameLst>
                                          <p:attrName>ppt_w</p:attrName>
                                        </p:attrNameLst>
                                      </p:cBhvr>
                                      <p:tavLst>
                                        <p:tav tm="0">
                                          <p:val>
                                            <p:fltVal val="0"/>
                                          </p:val>
                                        </p:tav>
                                        <p:tav tm="100000">
                                          <p:val>
                                            <p:strVal val="#ppt_w"/>
                                          </p:val>
                                        </p:tav>
                                      </p:tavLst>
                                    </p:anim>
                                    <p:anim calcmode="lin" valueType="num">
                                      <p:cBhvr>
                                        <p:cTn id="41" dur="1000" fill="hold"/>
                                        <p:tgtEl>
                                          <p:spTgt spid="7"/>
                                        </p:tgtEl>
                                        <p:attrNameLst>
                                          <p:attrName>ppt_h</p:attrName>
                                        </p:attrNameLst>
                                      </p:cBhvr>
                                      <p:tavLst>
                                        <p:tav tm="0">
                                          <p:val>
                                            <p:fltVal val="0"/>
                                          </p:val>
                                        </p:tav>
                                        <p:tav tm="100000">
                                          <p:val>
                                            <p:strVal val="#ppt_h"/>
                                          </p:val>
                                        </p:tav>
                                      </p:tavLst>
                                    </p:anim>
                                    <p:anim calcmode="lin" valueType="num">
                                      <p:cBhvr>
                                        <p:cTn id="42" dur="1000" fill="hold"/>
                                        <p:tgtEl>
                                          <p:spTgt spid="7"/>
                                        </p:tgtEl>
                                        <p:attrNameLst>
                                          <p:attrName>style.rotation</p:attrName>
                                        </p:attrNameLst>
                                      </p:cBhvr>
                                      <p:tavLst>
                                        <p:tav tm="0">
                                          <p:val>
                                            <p:fltVal val="90"/>
                                          </p:val>
                                        </p:tav>
                                        <p:tav tm="100000">
                                          <p:val>
                                            <p:fltVal val="0"/>
                                          </p:val>
                                        </p:tav>
                                      </p:tavLst>
                                    </p:anim>
                                    <p:animEffect transition="in" filter="fade">
                                      <p:cBhvr>
                                        <p:cTn id="43" dur="10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31" presetClass="entr" presetSubtype="0" fill="hold" nodeType="click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p:cTn id="48" dur="1000" fill="hold"/>
                                        <p:tgtEl>
                                          <p:spTgt spid="8"/>
                                        </p:tgtEl>
                                        <p:attrNameLst>
                                          <p:attrName>ppt_w</p:attrName>
                                        </p:attrNameLst>
                                      </p:cBhvr>
                                      <p:tavLst>
                                        <p:tav tm="0">
                                          <p:val>
                                            <p:fltVal val="0"/>
                                          </p:val>
                                        </p:tav>
                                        <p:tav tm="100000">
                                          <p:val>
                                            <p:strVal val="#ppt_w"/>
                                          </p:val>
                                        </p:tav>
                                      </p:tavLst>
                                    </p:anim>
                                    <p:anim calcmode="lin" valueType="num">
                                      <p:cBhvr>
                                        <p:cTn id="49" dur="1000" fill="hold"/>
                                        <p:tgtEl>
                                          <p:spTgt spid="8"/>
                                        </p:tgtEl>
                                        <p:attrNameLst>
                                          <p:attrName>ppt_h</p:attrName>
                                        </p:attrNameLst>
                                      </p:cBhvr>
                                      <p:tavLst>
                                        <p:tav tm="0">
                                          <p:val>
                                            <p:fltVal val="0"/>
                                          </p:val>
                                        </p:tav>
                                        <p:tav tm="100000">
                                          <p:val>
                                            <p:strVal val="#ppt_h"/>
                                          </p:val>
                                        </p:tav>
                                      </p:tavLst>
                                    </p:anim>
                                    <p:anim calcmode="lin" valueType="num">
                                      <p:cBhvr>
                                        <p:cTn id="50" dur="1000" fill="hold"/>
                                        <p:tgtEl>
                                          <p:spTgt spid="8"/>
                                        </p:tgtEl>
                                        <p:attrNameLst>
                                          <p:attrName>style.rotation</p:attrName>
                                        </p:attrNameLst>
                                      </p:cBhvr>
                                      <p:tavLst>
                                        <p:tav tm="0">
                                          <p:val>
                                            <p:fltVal val="90"/>
                                          </p:val>
                                        </p:tav>
                                        <p:tav tm="100000">
                                          <p:val>
                                            <p:fltVal val="0"/>
                                          </p:val>
                                        </p:tav>
                                      </p:tavLst>
                                    </p:anim>
                                    <p:animEffect transition="in" filter="fade">
                                      <p:cBhvr>
                                        <p:cTn id="5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59133" y="1202267"/>
            <a:ext cx="3496734" cy="3310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Web server</a:t>
            </a:r>
          </a:p>
          <a:p>
            <a:pPr algn="ctr"/>
            <a:r>
              <a:rPr lang="en-IN" dirty="0"/>
              <a:t>(</a:t>
            </a:r>
            <a:r>
              <a:rPr lang="en-IN" dirty="0" err="1"/>
              <a:t>ip</a:t>
            </a:r>
            <a:r>
              <a:rPr lang="en-IN" dirty="0"/>
              <a:t> address – 102.165.20.3)</a:t>
            </a:r>
          </a:p>
          <a:p>
            <a:pPr algn="ctr"/>
            <a:r>
              <a:rPr lang="en-IN" dirty="0"/>
              <a:t>HTTP, FTP, SMTP</a:t>
            </a:r>
          </a:p>
          <a:p>
            <a:pPr algn="ctr"/>
            <a:endParaRPr lang="en-IN" dirty="0"/>
          </a:p>
          <a:p>
            <a:pPr algn="ctr"/>
            <a:r>
              <a:rPr lang="en-IN" dirty="0"/>
              <a:t>ABAP, Java, .NET, Perl, Python,</a:t>
            </a:r>
          </a:p>
          <a:p>
            <a:pPr algn="ctr"/>
            <a:r>
              <a:rPr lang="en-IN" dirty="0"/>
              <a:t>Node JS, XSJS</a:t>
            </a:r>
          </a:p>
        </p:txBody>
      </p:sp>
      <p:sp>
        <p:nvSpPr>
          <p:cNvPr id="3" name="Rectangle 2"/>
          <p:cNvSpPr/>
          <p:nvPr/>
        </p:nvSpPr>
        <p:spPr>
          <a:xfrm>
            <a:off x="3395134" y="872067"/>
            <a:ext cx="283633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www.example.com</a:t>
            </a:r>
          </a:p>
        </p:txBody>
      </p:sp>
      <p:sp>
        <p:nvSpPr>
          <p:cNvPr id="4" name="Rectangle 3"/>
          <p:cNvSpPr/>
          <p:nvPr/>
        </p:nvSpPr>
        <p:spPr>
          <a:xfrm>
            <a:off x="3369733" y="1574800"/>
            <a:ext cx="2844800" cy="499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102.165.20.3</a:t>
            </a:r>
          </a:p>
        </p:txBody>
      </p:sp>
      <p:sp>
        <p:nvSpPr>
          <p:cNvPr id="5" name="Right Arrow 4"/>
          <p:cNvSpPr/>
          <p:nvPr/>
        </p:nvSpPr>
        <p:spPr>
          <a:xfrm>
            <a:off x="1811867" y="846667"/>
            <a:ext cx="1566333" cy="5503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160867" y="389467"/>
            <a:ext cx="1659466" cy="1439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a:p>
            <a:pPr algn="ctr"/>
            <a:r>
              <a:rPr lang="en-IN" dirty="0"/>
              <a:t>Mobile</a:t>
            </a:r>
          </a:p>
          <a:p>
            <a:pPr algn="ctr"/>
            <a:r>
              <a:rPr lang="en-IN" dirty="0"/>
              <a:t>(Client)</a:t>
            </a:r>
          </a:p>
          <a:p>
            <a:pPr algn="ctr"/>
            <a:r>
              <a:rPr lang="en-IN" dirty="0"/>
              <a:t>Angular JS, UI5</a:t>
            </a:r>
          </a:p>
        </p:txBody>
      </p:sp>
      <p:cxnSp>
        <p:nvCxnSpPr>
          <p:cNvPr id="8" name="Shape 7"/>
          <p:cNvCxnSpPr>
            <a:stCxn id="4" idx="2"/>
          </p:cNvCxnSpPr>
          <p:nvPr/>
        </p:nvCxnSpPr>
        <p:spPr>
          <a:xfrm rot="16200000" flipH="1">
            <a:off x="5837767" y="1028699"/>
            <a:ext cx="541867" cy="263313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435600" y="2311400"/>
            <a:ext cx="1693333" cy="369332"/>
          </a:xfrm>
          <a:prstGeom prst="rect">
            <a:avLst/>
          </a:prstGeom>
          <a:noFill/>
        </p:spPr>
        <p:txBody>
          <a:bodyPr wrap="square" rtlCol="0">
            <a:spAutoFit/>
          </a:bodyPr>
          <a:lstStyle/>
          <a:p>
            <a:r>
              <a:rPr lang="en-IN" dirty="0"/>
              <a:t>request</a:t>
            </a:r>
          </a:p>
        </p:txBody>
      </p:sp>
      <p:cxnSp>
        <p:nvCxnSpPr>
          <p:cNvPr id="11" name="Shape 10"/>
          <p:cNvCxnSpPr>
            <a:endCxn id="6" idx="2"/>
          </p:cNvCxnSpPr>
          <p:nvPr/>
        </p:nvCxnSpPr>
        <p:spPr>
          <a:xfrm rot="10800000">
            <a:off x="990601" y="1828800"/>
            <a:ext cx="6485467" cy="1676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208867" y="3217333"/>
            <a:ext cx="2463800" cy="381000"/>
          </a:xfrm>
          <a:prstGeom prst="rect">
            <a:avLst/>
          </a:prstGeom>
          <a:noFill/>
        </p:spPr>
        <p:txBody>
          <a:bodyPr wrap="square" rtlCol="0">
            <a:spAutoFit/>
          </a:bodyPr>
          <a:lstStyle/>
          <a:p>
            <a:r>
              <a:rPr lang="en-IN" dirty="0"/>
              <a:t>response</a:t>
            </a:r>
          </a:p>
        </p:txBody>
      </p:sp>
      <p:sp>
        <p:nvSpPr>
          <p:cNvPr id="13" name="Rounded Rectangle 12"/>
          <p:cNvSpPr/>
          <p:nvPr/>
        </p:nvSpPr>
        <p:spPr>
          <a:xfrm>
            <a:off x="9271000" y="4648200"/>
            <a:ext cx="1786467" cy="7704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Web Projects</a:t>
            </a:r>
          </a:p>
        </p:txBody>
      </p:sp>
      <p:sp>
        <p:nvSpPr>
          <p:cNvPr id="14" name="Rounded Rectangle 13"/>
          <p:cNvSpPr/>
          <p:nvPr/>
        </p:nvSpPr>
        <p:spPr>
          <a:xfrm>
            <a:off x="9423400" y="4800600"/>
            <a:ext cx="1786467" cy="7704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Web Projects</a:t>
            </a:r>
          </a:p>
        </p:txBody>
      </p:sp>
      <p:sp>
        <p:nvSpPr>
          <p:cNvPr id="15" name="Rounded Rectangle 14"/>
          <p:cNvSpPr/>
          <p:nvPr/>
        </p:nvSpPr>
        <p:spPr>
          <a:xfrm>
            <a:off x="9575800" y="4953000"/>
            <a:ext cx="1786467" cy="7704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Web Projects</a:t>
            </a:r>
          </a:p>
        </p:txBody>
      </p:sp>
      <p:sp>
        <p:nvSpPr>
          <p:cNvPr id="16" name="Rounded Rectangle 15"/>
          <p:cNvSpPr/>
          <p:nvPr/>
        </p:nvSpPr>
        <p:spPr>
          <a:xfrm>
            <a:off x="9728200" y="5105400"/>
            <a:ext cx="1786467" cy="7704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Web Projects</a:t>
            </a:r>
          </a:p>
        </p:txBody>
      </p:sp>
      <p:cxnSp>
        <p:nvCxnSpPr>
          <p:cNvPr id="18" name="Straight Arrow Connector 17"/>
          <p:cNvCxnSpPr>
            <a:endCxn id="15" idx="0"/>
          </p:cNvCxnSpPr>
          <p:nvPr/>
        </p:nvCxnSpPr>
        <p:spPr>
          <a:xfrm rot="16200000" flipH="1">
            <a:off x="9848851" y="4332816"/>
            <a:ext cx="905933" cy="334434"/>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19" name="Down Arrow 18"/>
          <p:cNvSpPr/>
          <p:nvPr/>
        </p:nvSpPr>
        <p:spPr>
          <a:xfrm>
            <a:off x="10219267" y="5858933"/>
            <a:ext cx="364066" cy="3386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Flowchart: Magnetic Disk 19"/>
          <p:cNvSpPr/>
          <p:nvPr/>
        </p:nvSpPr>
        <p:spPr>
          <a:xfrm>
            <a:off x="9889067" y="6155267"/>
            <a:ext cx="973666" cy="60113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Down Arrow 20"/>
          <p:cNvSpPr/>
          <p:nvPr/>
        </p:nvSpPr>
        <p:spPr>
          <a:xfrm>
            <a:off x="296333" y="1845733"/>
            <a:ext cx="440267" cy="2413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ounded Rectangle 21"/>
          <p:cNvSpPr/>
          <p:nvPr/>
        </p:nvSpPr>
        <p:spPr>
          <a:xfrm>
            <a:off x="211667" y="4258733"/>
            <a:ext cx="2506133" cy="778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 CSS, JS</a:t>
            </a:r>
          </a:p>
        </p:txBody>
      </p:sp>
      <p:sp>
        <p:nvSpPr>
          <p:cNvPr id="23" name="Rounded Rectangle 22"/>
          <p:cNvSpPr/>
          <p:nvPr/>
        </p:nvSpPr>
        <p:spPr>
          <a:xfrm>
            <a:off x="364067" y="4411133"/>
            <a:ext cx="2506133" cy="778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 CSS, JS</a:t>
            </a:r>
          </a:p>
        </p:txBody>
      </p:sp>
      <p:sp>
        <p:nvSpPr>
          <p:cNvPr id="24" name="Rounded Rectangle 23"/>
          <p:cNvSpPr/>
          <p:nvPr/>
        </p:nvSpPr>
        <p:spPr>
          <a:xfrm>
            <a:off x="516467" y="4563533"/>
            <a:ext cx="2506133" cy="778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 CSS, JS</a:t>
            </a:r>
          </a:p>
        </p:txBody>
      </p:sp>
      <p:sp>
        <p:nvSpPr>
          <p:cNvPr id="25" name="Rounded Rectangle 24"/>
          <p:cNvSpPr/>
          <p:nvPr/>
        </p:nvSpPr>
        <p:spPr>
          <a:xfrm>
            <a:off x="668867" y="4715933"/>
            <a:ext cx="2506133" cy="778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 CSS, JS</a:t>
            </a:r>
          </a:p>
        </p:txBody>
      </p:sp>
      <p:sp>
        <p:nvSpPr>
          <p:cNvPr id="26" name="Rectangle 25"/>
          <p:cNvSpPr/>
          <p:nvPr/>
        </p:nvSpPr>
        <p:spPr>
          <a:xfrm>
            <a:off x="4165600" y="4800600"/>
            <a:ext cx="1524000" cy="1007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Webdynpro</a:t>
            </a:r>
            <a:endParaRPr lang="en-IN" dirty="0"/>
          </a:p>
        </p:txBody>
      </p:sp>
      <p:sp>
        <p:nvSpPr>
          <p:cNvPr id="27" name="Rectangle 26"/>
          <p:cNvSpPr/>
          <p:nvPr/>
        </p:nvSpPr>
        <p:spPr>
          <a:xfrm>
            <a:off x="5994400" y="4792134"/>
            <a:ext cx="1524000" cy="1007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UI5</a:t>
            </a:r>
          </a:p>
        </p:txBody>
      </p:sp>
      <p:sp>
        <p:nvSpPr>
          <p:cNvPr id="28" name="Rectangle 27"/>
          <p:cNvSpPr/>
          <p:nvPr/>
        </p:nvSpPr>
        <p:spPr>
          <a:xfrm>
            <a:off x="7484532" y="1405466"/>
            <a:ext cx="948267" cy="347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8080</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Rectangle 2"/>
          <p:cNvSpPr/>
          <p:nvPr/>
        </p:nvSpPr>
        <p:spPr>
          <a:xfrm>
            <a:off x="194733" y="541867"/>
            <a:ext cx="2099734" cy="1684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Data</a:t>
            </a:r>
          </a:p>
          <a:p>
            <a:pPr algn="ctr"/>
            <a:r>
              <a:rPr lang="en-IN" dirty="0"/>
              <a:t>/</a:t>
            </a:r>
            <a:r>
              <a:rPr lang="en-IN" dirty="0" err="1"/>
              <a:t>empTab</a:t>
            </a:r>
            <a:endParaRPr lang="en-IN" dirty="0"/>
          </a:p>
        </p:txBody>
      </p:sp>
      <p:sp>
        <p:nvSpPr>
          <p:cNvPr id="4" name="Rectangle 3"/>
          <p:cNvSpPr/>
          <p:nvPr/>
        </p:nvSpPr>
        <p:spPr>
          <a:xfrm>
            <a:off x="3979333" y="745067"/>
            <a:ext cx="2421467" cy="1913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Table</a:t>
            </a:r>
          </a:p>
          <a:p>
            <a:pPr algn="ctr"/>
            <a:endParaRPr lang="en-IN" dirty="0"/>
          </a:p>
          <a:p>
            <a:pPr algn="ctr"/>
            <a:r>
              <a:rPr lang="en-IN" dirty="0"/>
              <a:t>Row 1</a:t>
            </a:r>
          </a:p>
          <a:p>
            <a:pPr algn="ctr"/>
            <a:r>
              <a:rPr lang="en-IN" dirty="0"/>
              <a:t>Row 2</a:t>
            </a:r>
          </a:p>
          <a:p>
            <a:pPr algn="ctr"/>
            <a:r>
              <a:rPr lang="en-IN" dirty="0"/>
              <a:t>Row 3</a:t>
            </a:r>
          </a:p>
        </p:txBody>
      </p:sp>
      <p:cxnSp>
        <p:nvCxnSpPr>
          <p:cNvPr id="6" name="Straight Arrow Connector 5"/>
          <p:cNvCxnSpPr/>
          <p:nvPr/>
        </p:nvCxnSpPr>
        <p:spPr>
          <a:xfrm>
            <a:off x="1778000" y="1524000"/>
            <a:ext cx="2142067" cy="16933"/>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7" name="Oval 6"/>
          <p:cNvSpPr/>
          <p:nvPr/>
        </p:nvSpPr>
        <p:spPr>
          <a:xfrm>
            <a:off x="8034867" y="618067"/>
            <a:ext cx="3699933" cy="63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100 Anubhav 99 EUR</a:t>
            </a:r>
          </a:p>
        </p:txBody>
      </p:sp>
      <p:sp>
        <p:nvSpPr>
          <p:cNvPr id="8" name="Oval 7"/>
          <p:cNvSpPr/>
          <p:nvPr/>
        </p:nvSpPr>
        <p:spPr>
          <a:xfrm>
            <a:off x="8026400" y="2480734"/>
            <a:ext cx="3699933" cy="63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300 </a:t>
            </a:r>
            <a:r>
              <a:rPr lang="en-IN" dirty="0" err="1"/>
              <a:t>Sonali</a:t>
            </a:r>
            <a:endParaRPr lang="en-IN" dirty="0"/>
          </a:p>
        </p:txBody>
      </p:sp>
      <p:sp>
        <p:nvSpPr>
          <p:cNvPr id="9" name="Oval 8"/>
          <p:cNvSpPr/>
          <p:nvPr/>
        </p:nvSpPr>
        <p:spPr>
          <a:xfrm>
            <a:off x="8085667" y="1524001"/>
            <a:ext cx="3699933" cy="635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200 </a:t>
            </a:r>
            <a:r>
              <a:rPr lang="en-IN" dirty="0" err="1"/>
              <a:t>Archana</a:t>
            </a:r>
            <a:r>
              <a:rPr lang="en-IN" dirty="0"/>
              <a:t> 900 USD</a:t>
            </a:r>
          </a:p>
        </p:txBody>
      </p:sp>
      <p:sp>
        <p:nvSpPr>
          <p:cNvPr id="10" name="TextBox 9"/>
          <p:cNvSpPr txBox="1"/>
          <p:nvPr/>
        </p:nvSpPr>
        <p:spPr>
          <a:xfrm>
            <a:off x="7814733" y="0"/>
            <a:ext cx="4064000" cy="646331"/>
          </a:xfrm>
          <a:prstGeom prst="rect">
            <a:avLst/>
          </a:prstGeom>
          <a:noFill/>
        </p:spPr>
        <p:txBody>
          <a:bodyPr wrap="square" rtlCol="0">
            <a:spAutoFit/>
          </a:bodyPr>
          <a:lstStyle/>
          <a:p>
            <a:r>
              <a:rPr lang="en-IN" dirty="0"/>
              <a:t>Element – memory allocated for each record</a:t>
            </a:r>
          </a:p>
        </p:txBody>
      </p:sp>
      <p:cxnSp>
        <p:nvCxnSpPr>
          <p:cNvPr id="12" name="Straight Arrow Connector 11"/>
          <p:cNvCxnSpPr>
            <a:endCxn id="7" idx="2"/>
          </p:cNvCxnSpPr>
          <p:nvPr/>
        </p:nvCxnSpPr>
        <p:spPr>
          <a:xfrm flipV="1">
            <a:off x="5596467" y="935567"/>
            <a:ext cx="2438400" cy="7577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9" idx="2"/>
          </p:cNvCxnSpPr>
          <p:nvPr/>
        </p:nvCxnSpPr>
        <p:spPr>
          <a:xfrm flipV="1">
            <a:off x="5571067" y="1841501"/>
            <a:ext cx="2514600" cy="114299"/>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6" name="Straight Arrow Connector 15"/>
          <p:cNvCxnSpPr>
            <a:endCxn id="8" idx="2"/>
          </p:cNvCxnSpPr>
          <p:nvPr/>
        </p:nvCxnSpPr>
        <p:spPr>
          <a:xfrm>
            <a:off x="5511800" y="2243667"/>
            <a:ext cx="2514600" cy="5545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04000" y="829733"/>
            <a:ext cx="1566333" cy="369332"/>
          </a:xfrm>
          <a:prstGeom prst="rect">
            <a:avLst/>
          </a:prstGeom>
          <a:noFill/>
        </p:spPr>
        <p:txBody>
          <a:bodyPr wrap="square" rtlCol="0">
            <a:spAutoFit/>
          </a:bodyPr>
          <a:lstStyle/>
          <a:p>
            <a:r>
              <a:rPr lang="en-IN" dirty="0"/>
              <a:t>/</a:t>
            </a:r>
            <a:r>
              <a:rPr lang="en-IN" dirty="0" err="1"/>
              <a:t>emptab</a:t>
            </a:r>
            <a:r>
              <a:rPr lang="en-IN" dirty="0"/>
              <a:t>/0</a:t>
            </a:r>
          </a:p>
        </p:txBody>
      </p:sp>
      <p:sp>
        <p:nvSpPr>
          <p:cNvPr id="18" name="Rectangle 17"/>
          <p:cNvSpPr/>
          <p:nvPr/>
        </p:nvSpPr>
        <p:spPr>
          <a:xfrm>
            <a:off x="6679245" y="1483267"/>
            <a:ext cx="1204176" cy="369332"/>
          </a:xfrm>
          <a:prstGeom prst="rect">
            <a:avLst/>
          </a:prstGeom>
        </p:spPr>
        <p:txBody>
          <a:bodyPr wrap="none">
            <a:spAutoFit/>
          </a:bodyPr>
          <a:lstStyle/>
          <a:p>
            <a:r>
              <a:rPr lang="en-IN" dirty="0"/>
              <a:t>/</a:t>
            </a:r>
            <a:r>
              <a:rPr lang="en-IN" dirty="0" err="1"/>
              <a:t>emptab</a:t>
            </a:r>
            <a:r>
              <a:rPr lang="en-IN" dirty="0"/>
              <a:t>/1</a:t>
            </a:r>
          </a:p>
        </p:txBody>
      </p:sp>
      <p:sp>
        <p:nvSpPr>
          <p:cNvPr id="19" name="Rectangle 18"/>
          <p:cNvSpPr/>
          <p:nvPr/>
        </p:nvSpPr>
        <p:spPr>
          <a:xfrm>
            <a:off x="6484512" y="2262200"/>
            <a:ext cx="1204176" cy="369332"/>
          </a:xfrm>
          <a:prstGeom prst="rect">
            <a:avLst/>
          </a:prstGeom>
        </p:spPr>
        <p:txBody>
          <a:bodyPr wrap="none">
            <a:spAutoFit/>
          </a:bodyPr>
          <a:lstStyle/>
          <a:p>
            <a:r>
              <a:rPr lang="en-IN" dirty="0"/>
              <a:t>/</a:t>
            </a:r>
            <a:r>
              <a:rPr lang="en-IN" dirty="0" err="1"/>
              <a:t>emptab</a:t>
            </a:r>
            <a:r>
              <a:rPr lang="en-IN" dirty="0"/>
              <a:t>/2</a:t>
            </a:r>
          </a:p>
        </p:txBody>
      </p:sp>
      <p:sp>
        <p:nvSpPr>
          <p:cNvPr id="20" name="Rectangle 19"/>
          <p:cNvSpPr/>
          <p:nvPr/>
        </p:nvSpPr>
        <p:spPr>
          <a:xfrm>
            <a:off x="2548467" y="3716867"/>
            <a:ext cx="5359400" cy="2523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Simple Form</a:t>
            </a:r>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p:txBody>
      </p:sp>
      <p:sp>
        <p:nvSpPr>
          <p:cNvPr id="21" name="Down Arrow 20"/>
          <p:cNvSpPr/>
          <p:nvPr/>
        </p:nvSpPr>
        <p:spPr>
          <a:xfrm rot="1874903">
            <a:off x="7625597" y="1831012"/>
            <a:ext cx="296333" cy="204080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2" name="Rounded Rectangle 21"/>
          <p:cNvSpPr/>
          <p:nvPr/>
        </p:nvSpPr>
        <p:spPr>
          <a:xfrm>
            <a:off x="2878667" y="4309533"/>
            <a:ext cx="4622800" cy="174413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Input Fields</a:t>
            </a:r>
          </a:p>
        </p:txBody>
      </p:sp>
      <p:sp>
        <p:nvSpPr>
          <p:cNvPr id="23" name="TextBox 22"/>
          <p:cNvSpPr txBox="1"/>
          <p:nvPr/>
        </p:nvSpPr>
        <p:spPr>
          <a:xfrm>
            <a:off x="7797800" y="3251200"/>
            <a:ext cx="3268133" cy="369332"/>
          </a:xfrm>
          <a:prstGeom prst="rect">
            <a:avLst/>
          </a:prstGeom>
          <a:noFill/>
        </p:spPr>
        <p:txBody>
          <a:bodyPr wrap="square" rtlCol="0">
            <a:spAutoFit/>
          </a:bodyPr>
          <a:lstStyle/>
          <a:p>
            <a:r>
              <a:rPr lang="en-IN" dirty="0" err="1"/>
              <a:t>bindElement</a:t>
            </a:r>
            <a:r>
              <a:rPr lang="en-IN" dirty="0"/>
              <a:t>(path)</a:t>
            </a:r>
          </a:p>
        </p:txBody>
      </p:sp>
      <p:sp>
        <p:nvSpPr>
          <p:cNvPr id="24" name="Oval 23"/>
          <p:cNvSpPr/>
          <p:nvPr/>
        </p:nvSpPr>
        <p:spPr>
          <a:xfrm>
            <a:off x="8830733" y="4783667"/>
            <a:ext cx="3699933" cy="635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999 Roger 950 EUR</a:t>
            </a:r>
          </a:p>
        </p:txBody>
      </p:sp>
      <p:cxnSp>
        <p:nvCxnSpPr>
          <p:cNvPr id="26" name="Straight Arrow Connector 25"/>
          <p:cNvCxnSpPr>
            <a:stCxn id="24" idx="2"/>
          </p:cNvCxnSpPr>
          <p:nvPr/>
        </p:nvCxnSpPr>
        <p:spPr>
          <a:xfrm rot="10800000" flipV="1">
            <a:off x="8348133" y="5101166"/>
            <a:ext cx="482600" cy="550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034867" y="4351867"/>
            <a:ext cx="1591733" cy="369332"/>
          </a:xfrm>
          <a:prstGeom prst="rect">
            <a:avLst/>
          </a:prstGeom>
          <a:noFill/>
        </p:spPr>
        <p:txBody>
          <a:bodyPr wrap="square" rtlCol="0">
            <a:spAutoFit/>
          </a:bodyPr>
          <a:lstStyle/>
          <a:p>
            <a:r>
              <a:rPr lang="en-IN" dirty="0" err="1"/>
              <a:t>empStr</a:t>
            </a:r>
            <a:endParaRPr lang="en-IN" dirty="0"/>
          </a:p>
        </p:txBody>
      </p:sp>
    </p:spTree>
    <p:extLst>
      <p:ext uri="{BB962C8B-B14F-4D97-AF65-F5344CB8AC3E}">
        <p14:creationId xmlns:p14="http://schemas.microsoft.com/office/powerpoint/2010/main" val="3404876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60867" y="220133"/>
            <a:ext cx="11802533" cy="923330"/>
          </a:xfrm>
          <a:prstGeom prst="rect">
            <a:avLst/>
          </a:prstGeom>
          <a:noFill/>
        </p:spPr>
        <p:txBody>
          <a:bodyPr wrap="square" rtlCol="0">
            <a:spAutoFit/>
          </a:bodyPr>
          <a:lstStyle/>
          <a:p>
            <a:r>
              <a:rPr lang="en-IN" dirty="0"/>
              <a:t>Property binding always use relative path. Aggregation and Element binding is used to set absolute path.</a:t>
            </a:r>
          </a:p>
          <a:p>
            <a:endParaRPr lang="en-IN" dirty="0"/>
          </a:p>
          <a:p>
            <a:endParaRPr lang="en-IN" dirty="0"/>
          </a:p>
        </p:txBody>
      </p:sp>
      <p:sp>
        <p:nvSpPr>
          <p:cNvPr id="4" name="Rectangle 3"/>
          <p:cNvSpPr/>
          <p:nvPr/>
        </p:nvSpPr>
        <p:spPr>
          <a:xfrm>
            <a:off x="922867" y="838200"/>
            <a:ext cx="3064933" cy="2150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View</a:t>
            </a:r>
          </a:p>
          <a:p>
            <a:pPr algn="ctr"/>
            <a:endParaRPr lang="en-IN" dirty="0"/>
          </a:p>
          <a:p>
            <a:pPr algn="ctr"/>
            <a:endParaRPr lang="en-IN" dirty="0"/>
          </a:p>
          <a:p>
            <a:pPr algn="ctr"/>
            <a:endParaRPr lang="en-IN" dirty="0"/>
          </a:p>
          <a:p>
            <a:pPr algn="ctr"/>
            <a:endParaRPr lang="en-IN" dirty="0"/>
          </a:p>
          <a:p>
            <a:pPr algn="ctr"/>
            <a:endParaRPr lang="en-IN" dirty="0"/>
          </a:p>
        </p:txBody>
      </p:sp>
      <p:sp>
        <p:nvSpPr>
          <p:cNvPr id="5" name="Rectangle 4"/>
          <p:cNvSpPr/>
          <p:nvPr/>
        </p:nvSpPr>
        <p:spPr>
          <a:xfrm>
            <a:off x="1219200" y="1574800"/>
            <a:ext cx="2421467"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UI Element</a:t>
            </a:r>
          </a:p>
        </p:txBody>
      </p:sp>
      <p:sp>
        <p:nvSpPr>
          <p:cNvPr id="6" name="Rectangle 5"/>
          <p:cNvSpPr/>
          <p:nvPr/>
        </p:nvSpPr>
        <p:spPr>
          <a:xfrm>
            <a:off x="7264401" y="778933"/>
            <a:ext cx="3064933" cy="2150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a:t>
            </a:r>
          </a:p>
          <a:p>
            <a:pPr algn="ctr"/>
            <a:endParaRPr lang="en-IN" dirty="0"/>
          </a:p>
          <a:p>
            <a:pPr algn="ctr"/>
            <a:endParaRPr lang="en-IN" dirty="0"/>
          </a:p>
          <a:p>
            <a:pPr algn="ctr"/>
            <a:endParaRPr lang="en-IN" dirty="0"/>
          </a:p>
          <a:p>
            <a:pPr algn="ctr"/>
            <a:endParaRPr lang="en-IN" dirty="0"/>
          </a:p>
          <a:p>
            <a:pPr algn="ctr"/>
            <a:endParaRPr lang="en-IN" dirty="0"/>
          </a:p>
        </p:txBody>
      </p:sp>
      <p:sp>
        <p:nvSpPr>
          <p:cNvPr id="7" name="Oval 6"/>
          <p:cNvSpPr/>
          <p:nvPr/>
        </p:nvSpPr>
        <p:spPr>
          <a:xfrm>
            <a:off x="7382933" y="1566333"/>
            <a:ext cx="2785534" cy="67733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Anubhav</a:t>
            </a:r>
          </a:p>
        </p:txBody>
      </p:sp>
      <p:sp>
        <p:nvSpPr>
          <p:cNvPr id="8" name="Rectangle 7"/>
          <p:cNvSpPr/>
          <p:nvPr/>
        </p:nvSpPr>
        <p:spPr>
          <a:xfrm>
            <a:off x="4504267" y="2489200"/>
            <a:ext cx="2074333" cy="4826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Formatter function</a:t>
            </a:r>
          </a:p>
        </p:txBody>
      </p:sp>
      <p:cxnSp>
        <p:nvCxnSpPr>
          <p:cNvPr id="10" name="Elbow Connector 9"/>
          <p:cNvCxnSpPr>
            <a:stCxn id="7" idx="2"/>
            <a:endCxn id="8" idx="3"/>
          </p:cNvCxnSpPr>
          <p:nvPr/>
        </p:nvCxnSpPr>
        <p:spPr>
          <a:xfrm rot="10800000" flipV="1">
            <a:off x="6578601" y="1905000"/>
            <a:ext cx="804333" cy="825500"/>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2" name="Elbow Connector 11"/>
          <p:cNvCxnSpPr>
            <a:stCxn id="8" idx="1"/>
            <a:endCxn id="5" idx="3"/>
          </p:cNvCxnSpPr>
          <p:nvPr/>
        </p:nvCxnSpPr>
        <p:spPr>
          <a:xfrm rot="10800000">
            <a:off x="3640667" y="1917700"/>
            <a:ext cx="863600" cy="812800"/>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sp>
        <p:nvSpPr>
          <p:cNvPr id="14" name="TextBox 13"/>
          <p:cNvSpPr txBox="1"/>
          <p:nvPr/>
        </p:nvSpPr>
        <p:spPr>
          <a:xfrm>
            <a:off x="8144934" y="3141133"/>
            <a:ext cx="4047066" cy="646331"/>
          </a:xfrm>
          <a:prstGeom prst="rect">
            <a:avLst/>
          </a:prstGeom>
          <a:noFill/>
        </p:spPr>
        <p:txBody>
          <a:bodyPr wrap="square" rtlCol="0">
            <a:spAutoFit/>
          </a:bodyPr>
          <a:lstStyle/>
          <a:p>
            <a:r>
              <a:rPr lang="en-IN" dirty="0"/>
              <a:t>CONVERSION_ALPHA_INPUT</a:t>
            </a:r>
          </a:p>
          <a:p>
            <a:r>
              <a:rPr lang="en-IN" dirty="0"/>
              <a:t>CONVERSION_ALPHA_OUTPUT</a:t>
            </a:r>
          </a:p>
        </p:txBody>
      </p:sp>
      <p:cxnSp>
        <p:nvCxnSpPr>
          <p:cNvPr id="16" name="Straight Arrow Connector 15"/>
          <p:cNvCxnSpPr/>
          <p:nvPr/>
        </p:nvCxnSpPr>
        <p:spPr>
          <a:xfrm flipV="1">
            <a:off x="3632200" y="1710267"/>
            <a:ext cx="3793067" cy="8466"/>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17" name="TextBox 16"/>
          <p:cNvSpPr txBox="1"/>
          <p:nvPr/>
        </p:nvSpPr>
        <p:spPr>
          <a:xfrm>
            <a:off x="186267" y="3699933"/>
            <a:ext cx="11726333" cy="1754326"/>
          </a:xfrm>
          <a:prstGeom prst="rect">
            <a:avLst/>
          </a:prstGeom>
          <a:noFill/>
        </p:spPr>
        <p:txBody>
          <a:bodyPr wrap="square" rtlCol="0">
            <a:spAutoFit/>
          </a:bodyPr>
          <a:lstStyle/>
          <a:p>
            <a:r>
              <a:rPr lang="en-IN" dirty="0"/>
              <a:t>When we apply formatter, that particular filed becomes one way binding.</a:t>
            </a:r>
          </a:p>
          <a:p>
            <a:endParaRPr lang="en-IN" dirty="0"/>
          </a:p>
          <a:p>
            <a:r>
              <a:rPr lang="en-IN" dirty="0"/>
              <a:t>Syntax for expression binding:</a:t>
            </a:r>
          </a:p>
          <a:p>
            <a:r>
              <a:rPr lang="en-IN" dirty="0"/>
              <a:t>{= condition ? True(what </a:t>
            </a:r>
            <a:r>
              <a:rPr lang="en-IN" dirty="0" err="1"/>
              <a:t>todo</a:t>
            </a:r>
            <a:r>
              <a:rPr lang="en-IN" dirty="0"/>
              <a:t>) : Else(what to do)}</a:t>
            </a:r>
          </a:p>
          <a:p>
            <a:r>
              <a:rPr lang="en-IN" dirty="0"/>
              <a:t>Within the expression binding you can use binding element properties </a:t>
            </a:r>
            <a:r>
              <a:rPr lang="en-IN"/>
              <a:t>also like ${path}</a:t>
            </a:r>
            <a:endParaRPr lang="en-IN" dirty="0"/>
          </a:p>
          <a:p>
            <a:endParaRPr lang="en-IN" dirty="0"/>
          </a:p>
        </p:txBody>
      </p:sp>
      <p:sp>
        <p:nvSpPr>
          <p:cNvPr id="18" name="Rectangle 17"/>
          <p:cNvSpPr/>
          <p:nvPr/>
        </p:nvSpPr>
        <p:spPr>
          <a:xfrm>
            <a:off x="4495800" y="770467"/>
            <a:ext cx="2065867" cy="46566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Expression</a:t>
            </a:r>
          </a:p>
        </p:txBody>
      </p:sp>
    </p:spTree>
    <p:extLst>
      <p:ext uri="{BB962C8B-B14F-4D97-AF65-F5344CB8AC3E}">
        <p14:creationId xmlns:p14="http://schemas.microsoft.com/office/powerpoint/2010/main" val="3404876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35467" y="169333"/>
            <a:ext cx="11827933" cy="5355312"/>
          </a:xfrm>
          <a:prstGeom prst="rect">
            <a:avLst/>
          </a:prstGeom>
          <a:noFill/>
        </p:spPr>
        <p:txBody>
          <a:bodyPr wrap="square" rtlCol="0">
            <a:spAutoFit/>
          </a:bodyPr>
          <a:lstStyle/>
          <a:p>
            <a:r>
              <a:rPr lang="en-IN" dirty="0"/>
              <a:t>Xml Model makes use of XML data.</a:t>
            </a:r>
          </a:p>
          <a:p>
            <a:r>
              <a:rPr lang="en-IN" dirty="0"/>
              <a:t>OTR – Online Text Repository ?</a:t>
            </a:r>
          </a:p>
          <a:p>
            <a:r>
              <a:rPr lang="en-IN" dirty="0"/>
              <a:t>Translation.</a:t>
            </a:r>
          </a:p>
          <a:p>
            <a:endParaRPr lang="en-IN" dirty="0"/>
          </a:p>
          <a:p>
            <a:r>
              <a:rPr lang="en-IN" b="1" dirty="0"/>
              <a:t>Internationalization : </a:t>
            </a:r>
            <a:r>
              <a:rPr lang="en-IN" dirty="0"/>
              <a:t>standard which tells that software should support multiple languages. This purpose SAP UI5 provides me a technique called Resource Model.</a:t>
            </a:r>
          </a:p>
          <a:p>
            <a:r>
              <a:rPr lang="en-IN" dirty="0"/>
              <a:t>All the texts relevant for UI element Labels and translation are kept in a separate file, later these texts are translated to different languages.</a:t>
            </a:r>
          </a:p>
          <a:p>
            <a:r>
              <a:rPr lang="en-IN" dirty="0"/>
              <a:t>+</a:t>
            </a:r>
          </a:p>
          <a:p>
            <a:endParaRPr lang="en-IN" dirty="0"/>
          </a:p>
          <a:p>
            <a:endParaRPr lang="en-IN" dirty="0"/>
          </a:p>
          <a:p>
            <a:endParaRPr lang="en-IN" dirty="0"/>
          </a:p>
          <a:p>
            <a:endParaRPr lang="en-IN" dirty="0"/>
          </a:p>
          <a:p>
            <a:endParaRPr lang="en-IN" dirty="0"/>
          </a:p>
          <a:p>
            <a:r>
              <a:rPr lang="en-IN" dirty="0"/>
              <a:t>As a developer your job is to make sure that labels are used only and only from the internalization file (i18n.properties). Create resource model and bind the labels from the UI texts.</a:t>
            </a:r>
          </a:p>
          <a:p>
            <a:r>
              <a:rPr lang="en-IN" dirty="0"/>
              <a:t>Once the deadline for development close is done, UI is frozen. The KM developer starts translation of UI labels, He/she creates a copy of i18n file and creates language specific files with lang. Codes. Example, if </a:t>
            </a:r>
            <a:r>
              <a:rPr lang="en-IN" dirty="0" err="1"/>
              <a:t>i</a:t>
            </a:r>
            <a:r>
              <a:rPr lang="en-IN" dirty="0"/>
              <a:t> need software to run in </a:t>
            </a:r>
            <a:r>
              <a:rPr lang="en-IN" dirty="0" err="1"/>
              <a:t>hindi</a:t>
            </a:r>
            <a:r>
              <a:rPr lang="en-IN" dirty="0"/>
              <a:t> language, the language code is hi.</a:t>
            </a:r>
          </a:p>
        </p:txBody>
      </p:sp>
      <p:sp>
        <p:nvSpPr>
          <p:cNvPr id="4" name="Rectangle 3"/>
          <p:cNvSpPr/>
          <p:nvPr/>
        </p:nvSpPr>
        <p:spPr>
          <a:xfrm>
            <a:off x="2328333" y="2844800"/>
            <a:ext cx="2497667" cy="88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Developer</a:t>
            </a:r>
          </a:p>
        </p:txBody>
      </p:sp>
      <p:sp>
        <p:nvSpPr>
          <p:cNvPr id="5" name="Rectangle 4"/>
          <p:cNvSpPr/>
          <p:nvPr/>
        </p:nvSpPr>
        <p:spPr>
          <a:xfrm>
            <a:off x="6993467" y="2870200"/>
            <a:ext cx="2497667" cy="88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KM Developer</a:t>
            </a:r>
          </a:p>
          <a:p>
            <a:pPr algn="ctr"/>
            <a:r>
              <a:rPr lang="en-IN" dirty="0"/>
              <a:t>(Doc. &amp; translation)</a:t>
            </a:r>
          </a:p>
        </p:txBody>
      </p:sp>
    </p:spTree>
    <p:extLst>
      <p:ext uri="{BB962C8B-B14F-4D97-AF65-F5344CB8AC3E}">
        <p14:creationId xmlns:p14="http://schemas.microsoft.com/office/powerpoint/2010/main" val="3404876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52400" y="143933"/>
            <a:ext cx="11836400" cy="923330"/>
          </a:xfrm>
          <a:prstGeom prst="rect">
            <a:avLst/>
          </a:prstGeom>
          <a:noFill/>
        </p:spPr>
        <p:txBody>
          <a:bodyPr wrap="square" rtlCol="0">
            <a:spAutoFit/>
          </a:bodyPr>
          <a:lstStyle/>
          <a:p>
            <a:r>
              <a:rPr lang="en-IN" dirty="0"/>
              <a:t>How do business users launch </a:t>
            </a:r>
            <a:r>
              <a:rPr lang="en-IN" dirty="0" err="1"/>
              <a:t>fiori</a:t>
            </a:r>
            <a:r>
              <a:rPr lang="en-IN" dirty="0"/>
              <a:t> apps:</a:t>
            </a:r>
          </a:p>
          <a:p>
            <a:r>
              <a:rPr lang="en-IN" dirty="0"/>
              <a:t>Fiori apps are accessed by a single starting point for app applications called SAP Fiori </a:t>
            </a:r>
            <a:r>
              <a:rPr lang="en-IN" dirty="0" err="1"/>
              <a:t>launchpad</a:t>
            </a:r>
            <a:r>
              <a:rPr lang="en-IN" dirty="0"/>
              <a:t>.</a:t>
            </a:r>
          </a:p>
          <a:p>
            <a:endParaRPr lang="en-IN" dirty="0"/>
          </a:p>
        </p:txBody>
      </p:sp>
      <p:pic>
        <p:nvPicPr>
          <p:cNvPr id="27650" name="Picture 2" descr="Image result for SAP Fiori launchpad"/>
          <p:cNvPicPr>
            <a:picLocks noChangeAspect="1" noChangeArrowheads="1"/>
          </p:cNvPicPr>
          <p:nvPr/>
        </p:nvPicPr>
        <p:blipFill>
          <a:blip r:embed="rId2"/>
          <a:srcRect/>
          <a:stretch>
            <a:fillRect/>
          </a:stretch>
        </p:blipFill>
        <p:spPr bwMode="auto">
          <a:xfrm>
            <a:off x="6145170" y="1274913"/>
            <a:ext cx="5640429" cy="4383560"/>
          </a:xfrm>
          <a:prstGeom prst="rect">
            <a:avLst/>
          </a:prstGeom>
          <a:noFill/>
        </p:spPr>
      </p:pic>
      <p:pic>
        <p:nvPicPr>
          <p:cNvPr id="27652" name="Picture 4" descr="Image result for SAP Fiori launchpad logon"/>
          <p:cNvPicPr>
            <a:picLocks noChangeAspect="1" noChangeArrowheads="1"/>
          </p:cNvPicPr>
          <p:nvPr/>
        </p:nvPicPr>
        <p:blipFill>
          <a:blip r:embed="rId3"/>
          <a:srcRect/>
          <a:stretch>
            <a:fillRect/>
          </a:stretch>
        </p:blipFill>
        <p:spPr bwMode="auto">
          <a:xfrm>
            <a:off x="164018" y="2159000"/>
            <a:ext cx="4337050" cy="2222500"/>
          </a:xfrm>
          <a:prstGeom prst="rect">
            <a:avLst/>
          </a:prstGeom>
          <a:noFill/>
        </p:spPr>
      </p:pic>
      <p:sp>
        <p:nvSpPr>
          <p:cNvPr id="6" name="Right Arrow 5"/>
          <p:cNvSpPr/>
          <p:nvPr/>
        </p:nvSpPr>
        <p:spPr>
          <a:xfrm>
            <a:off x="4648200" y="2497667"/>
            <a:ext cx="1413933" cy="15832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6103620" y="792480"/>
            <a:ext cx="5379720" cy="369332"/>
          </a:xfrm>
          <a:prstGeom prst="rect">
            <a:avLst/>
          </a:prstGeom>
          <a:noFill/>
        </p:spPr>
        <p:txBody>
          <a:bodyPr wrap="square" rtlCol="0">
            <a:spAutoFit/>
          </a:bodyPr>
          <a:lstStyle/>
          <a:p>
            <a:r>
              <a:rPr lang="en-IN" dirty="0"/>
              <a:t>?sap-</a:t>
            </a:r>
            <a:r>
              <a:rPr lang="en-IN" dirty="0" err="1"/>
              <a:t>ui</a:t>
            </a:r>
            <a:r>
              <a:rPr lang="en-IN" dirty="0"/>
              <a:t>-language=&lt;</a:t>
            </a:r>
            <a:r>
              <a:rPr lang="en-IN" dirty="0" err="1"/>
              <a:t>lang</a:t>
            </a:r>
            <a:r>
              <a:rPr lang="en-IN" dirty="0"/>
              <a:t> code&gt;</a:t>
            </a:r>
          </a:p>
        </p:txBody>
      </p:sp>
    </p:spTree>
    <p:extLst>
      <p:ext uri="{BB962C8B-B14F-4D97-AF65-F5344CB8AC3E}">
        <p14:creationId xmlns:p14="http://schemas.microsoft.com/office/powerpoint/2010/main" val="3404876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37160" y="137160"/>
            <a:ext cx="12054840" cy="3416320"/>
          </a:xfrm>
          <a:prstGeom prst="rect">
            <a:avLst/>
          </a:prstGeom>
          <a:noFill/>
        </p:spPr>
        <p:txBody>
          <a:bodyPr wrap="square" rtlCol="0">
            <a:spAutoFit/>
          </a:bodyPr>
          <a:lstStyle/>
          <a:p>
            <a:r>
              <a:rPr lang="en-IN" dirty="0"/>
              <a:t>By far we saw how to create user interface using SAP UI5. But we have a concept called UX (User </a:t>
            </a:r>
            <a:r>
              <a:rPr lang="en-IN" dirty="0" err="1"/>
              <a:t>eXperience</a:t>
            </a:r>
            <a:r>
              <a:rPr lang="en-IN" dirty="0"/>
              <a:t>).</a:t>
            </a:r>
          </a:p>
          <a:p>
            <a:r>
              <a:rPr lang="en-IN" dirty="0"/>
              <a:t>What is difference between UI and UX. </a:t>
            </a:r>
          </a:p>
          <a:p>
            <a:r>
              <a:rPr lang="en-IN" dirty="0"/>
              <a:t>UI is the technical user interface however UX is how user is used to using apps. You can change UI but cannot change UX.</a:t>
            </a:r>
          </a:p>
          <a:p>
            <a:r>
              <a:rPr lang="en-IN" dirty="0"/>
              <a:t>You must try to make your UI as close to UX as possible.</a:t>
            </a:r>
          </a:p>
          <a:p>
            <a:endParaRPr lang="en-IN" dirty="0"/>
          </a:p>
          <a:p>
            <a:r>
              <a:rPr lang="en-IN" dirty="0"/>
              <a:t>Fiori is all about UX. There are UX guidelines provided by SAP to make sure that if you create your application using these guidelines, you will be able to achieve a great user experience.</a:t>
            </a:r>
          </a:p>
          <a:p>
            <a:r>
              <a:rPr lang="en-IN" dirty="0">
                <a:hlinkClick r:id="rId2"/>
              </a:rPr>
              <a:t>http://design.sap.com/fiori-ux.html</a:t>
            </a:r>
            <a:endParaRPr lang="en-IN" dirty="0"/>
          </a:p>
          <a:p>
            <a:r>
              <a:rPr lang="en-IN" dirty="0">
                <a:hlinkClick r:id="rId3"/>
              </a:rPr>
              <a:t>https://experience.sap.com/fiori-design/</a:t>
            </a:r>
            <a:endParaRPr lang="en-IN" dirty="0"/>
          </a:p>
          <a:p>
            <a:r>
              <a:rPr lang="en-IN" dirty="0">
                <a:hlinkClick r:id="rId4"/>
              </a:rPr>
              <a:t>http://sapfioritrial.com</a:t>
            </a:r>
            <a:endParaRPr lang="en-IN" dirty="0"/>
          </a:p>
          <a:p>
            <a:endParaRPr lang="en-IN" dirty="0"/>
          </a:p>
          <a:p>
            <a:r>
              <a:rPr lang="en-IN" dirty="0"/>
              <a:t>Fiori apps created by using SAP UI5 framework.</a:t>
            </a:r>
          </a:p>
        </p:txBody>
      </p:sp>
    </p:spTree>
    <p:extLst>
      <p:ext uri="{BB962C8B-B14F-4D97-AF65-F5344CB8AC3E}">
        <p14:creationId xmlns:p14="http://schemas.microsoft.com/office/powerpoint/2010/main" val="3404876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52400" y="327660"/>
            <a:ext cx="11849100" cy="646331"/>
          </a:xfrm>
          <a:prstGeom prst="rect">
            <a:avLst/>
          </a:prstGeom>
          <a:noFill/>
        </p:spPr>
        <p:txBody>
          <a:bodyPr wrap="square" rtlCol="0">
            <a:spAutoFit/>
          </a:bodyPr>
          <a:lstStyle/>
          <a:p>
            <a:r>
              <a:rPr lang="en-IN" dirty="0"/>
              <a:t>Fiori UX application:</a:t>
            </a:r>
          </a:p>
          <a:p>
            <a:endParaRPr lang="en-IN" dirty="0"/>
          </a:p>
        </p:txBody>
      </p:sp>
      <p:sp>
        <p:nvSpPr>
          <p:cNvPr id="4" name="Rectangle 3"/>
          <p:cNvSpPr/>
          <p:nvPr/>
        </p:nvSpPr>
        <p:spPr>
          <a:xfrm>
            <a:off x="868680" y="922020"/>
            <a:ext cx="1630680" cy="2042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Index.html</a:t>
            </a:r>
          </a:p>
          <a:p>
            <a:pPr algn="ctr"/>
            <a:endParaRPr lang="en-IN" dirty="0"/>
          </a:p>
          <a:p>
            <a:pPr algn="ctr"/>
            <a:endParaRPr lang="en-IN" dirty="0"/>
          </a:p>
          <a:p>
            <a:pPr algn="ctr"/>
            <a:endParaRPr lang="en-IN" dirty="0"/>
          </a:p>
          <a:p>
            <a:pPr algn="ctr"/>
            <a:endParaRPr lang="en-IN" dirty="0"/>
          </a:p>
          <a:p>
            <a:pPr algn="ctr"/>
            <a:endParaRPr lang="en-IN" dirty="0"/>
          </a:p>
        </p:txBody>
      </p:sp>
      <p:sp>
        <p:nvSpPr>
          <p:cNvPr id="5" name="Rectangle 4"/>
          <p:cNvSpPr/>
          <p:nvPr/>
        </p:nvSpPr>
        <p:spPr>
          <a:xfrm>
            <a:off x="1074420" y="1546860"/>
            <a:ext cx="1219200" cy="115824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Object of view</a:t>
            </a:r>
          </a:p>
        </p:txBody>
      </p:sp>
      <p:sp>
        <p:nvSpPr>
          <p:cNvPr id="6" name="Rounded Rectangle 5"/>
          <p:cNvSpPr/>
          <p:nvPr/>
        </p:nvSpPr>
        <p:spPr>
          <a:xfrm>
            <a:off x="3665220" y="1356360"/>
            <a:ext cx="1821180" cy="15925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View.xml</a:t>
            </a:r>
          </a:p>
          <a:p>
            <a:pPr algn="ctr"/>
            <a:endParaRPr lang="en-IN" dirty="0"/>
          </a:p>
          <a:p>
            <a:pPr algn="ctr"/>
            <a:r>
              <a:rPr lang="en-IN" dirty="0"/>
              <a:t>Return </a:t>
            </a:r>
            <a:r>
              <a:rPr lang="en-IN" dirty="0" err="1"/>
              <a:t>oControl</a:t>
            </a:r>
            <a:r>
              <a:rPr lang="en-IN" dirty="0"/>
              <a:t>;</a:t>
            </a:r>
          </a:p>
        </p:txBody>
      </p:sp>
      <p:sp>
        <p:nvSpPr>
          <p:cNvPr id="7" name="Right Arrow 6"/>
          <p:cNvSpPr/>
          <p:nvPr/>
        </p:nvSpPr>
        <p:spPr>
          <a:xfrm>
            <a:off x="2308860" y="1737360"/>
            <a:ext cx="1348740" cy="69342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TextBox 7"/>
          <p:cNvSpPr txBox="1"/>
          <p:nvPr/>
        </p:nvSpPr>
        <p:spPr>
          <a:xfrm>
            <a:off x="228600" y="3169920"/>
            <a:ext cx="11795760" cy="369332"/>
          </a:xfrm>
          <a:prstGeom prst="rect">
            <a:avLst/>
          </a:prstGeom>
          <a:noFill/>
        </p:spPr>
        <p:txBody>
          <a:bodyPr wrap="square" rtlCol="0">
            <a:spAutoFit/>
          </a:bodyPr>
          <a:lstStyle/>
          <a:p>
            <a:r>
              <a:rPr lang="en-IN" dirty="0"/>
              <a:t>Fiori Application always has a container control (usually </a:t>
            </a:r>
            <a:r>
              <a:rPr lang="en-IN" dirty="0" err="1"/>
              <a:t>sap.m.App</a:t>
            </a:r>
            <a:r>
              <a:rPr lang="en-IN" dirty="0"/>
              <a:t>) which encapsulates all the views.</a:t>
            </a:r>
          </a:p>
        </p:txBody>
      </p:sp>
      <p:sp>
        <p:nvSpPr>
          <p:cNvPr id="9" name="Rectangle 8"/>
          <p:cNvSpPr/>
          <p:nvPr/>
        </p:nvSpPr>
        <p:spPr>
          <a:xfrm>
            <a:off x="830580" y="3954780"/>
            <a:ext cx="1630680" cy="2042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Index.html</a:t>
            </a:r>
          </a:p>
          <a:p>
            <a:pPr algn="ctr"/>
            <a:endParaRPr lang="en-IN" dirty="0"/>
          </a:p>
          <a:p>
            <a:pPr algn="ctr"/>
            <a:endParaRPr lang="en-IN" dirty="0"/>
          </a:p>
          <a:p>
            <a:pPr algn="ctr"/>
            <a:endParaRPr lang="en-IN" dirty="0"/>
          </a:p>
          <a:p>
            <a:pPr algn="ctr"/>
            <a:endParaRPr lang="en-IN" dirty="0"/>
          </a:p>
          <a:p>
            <a:pPr algn="ctr"/>
            <a:endParaRPr lang="en-IN" dirty="0"/>
          </a:p>
        </p:txBody>
      </p:sp>
      <p:sp>
        <p:nvSpPr>
          <p:cNvPr id="10" name="Rounded Rectangle 9"/>
          <p:cNvSpPr/>
          <p:nvPr/>
        </p:nvSpPr>
        <p:spPr>
          <a:xfrm>
            <a:off x="937260" y="4594860"/>
            <a:ext cx="1402080" cy="1249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sap.m.App</a:t>
            </a:r>
            <a:endParaRPr lang="en-IN" dirty="0"/>
          </a:p>
        </p:txBody>
      </p:sp>
      <p:sp>
        <p:nvSpPr>
          <p:cNvPr id="11" name="Rectangle 10"/>
          <p:cNvSpPr/>
          <p:nvPr/>
        </p:nvSpPr>
        <p:spPr>
          <a:xfrm>
            <a:off x="3779520" y="4183380"/>
            <a:ext cx="1996440" cy="1059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Main.view.xml</a:t>
            </a:r>
            <a:endParaRPr lang="en-IN" dirty="0"/>
          </a:p>
        </p:txBody>
      </p:sp>
      <p:sp>
        <p:nvSpPr>
          <p:cNvPr id="12" name="Rectangle 11"/>
          <p:cNvSpPr/>
          <p:nvPr/>
        </p:nvSpPr>
        <p:spPr>
          <a:xfrm>
            <a:off x="3771900" y="5394960"/>
            <a:ext cx="1996440" cy="1059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Second.view.xml</a:t>
            </a:r>
            <a:endParaRPr lang="en-IN" dirty="0"/>
          </a:p>
        </p:txBody>
      </p:sp>
      <p:sp>
        <p:nvSpPr>
          <p:cNvPr id="13" name="Right Arrow 12"/>
          <p:cNvSpPr/>
          <p:nvPr/>
        </p:nvSpPr>
        <p:spPr>
          <a:xfrm>
            <a:off x="2339340" y="4754880"/>
            <a:ext cx="1447800"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ight Arrow 13"/>
          <p:cNvSpPr/>
          <p:nvPr/>
        </p:nvSpPr>
        <p:spPr>
          <a:xfrm>
            <a:off x="2339340" y="5440680"/>
            <a:ext cx="1440180" cy="297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8572500" y="4602480"/>
            <a:ext cx="1432560" cy="518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Brother 1</a:t>
            </a:r>
          </a:p>
        </p:txBody>
      </p:sp>
      <p:sp>
        <p:nvSpPr>
          <p:cNvPr id="16" name="Rectangle 15"/>
          <p:cNvSpPr/>
          <p:nvPr/>
        </p:nvSpPr>
        <p:spPr>
          <a:xfrm>
            <a:off x="10500360" y="4587240"/>
            <a:ext cx="1432560" cy="518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Brother 2</a:t>
            </a:r>
          </a:p>
        </p:txBody>
      </p:sp>
      <p:sp>
        <p:nvSpPr>
          <p:cNvPr id="17" name="Rounded Rectangle 16"/>
          <p:cNvSpPr/>
          <p:nvPr/>
        </p:nvSpPr>
        <p:spPr>
          <a:xfrm>
            <a:off x="9326880" y="3558540"/>
            <a:ext cx="1805940" cy="487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parents</a:t>
            </a:r>
          </a:p>
        </p:txBody>
      </p:sp>
      <p:cxnSp>
        <p:nvCxnSpPr>
          <p:cNvPr id="19" name="Straight Arrow Connector 18"/>
          <p:cNvCxnSpPr/>
          <p:nvPr/>
        </p:nvCxnSpPr>
        <p:spPr>
          <a:xfrm rot="16200000" flipV="1">
            <a:off x="9269730" y="4293870"/>
            <a:ext cx="579120" cy="22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6200000" flipH="1">
            <a:off x="10340340" y="4328160"/>
            <a:ext cx="594360" cy="152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4876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52400" y="342900"/>
            <a:ext cx="11902440" cy="646331"/>
          </a:xfrm>
          <a:prstGeom prst="rect">
            <a:avLst/>
          </a:prstGeom>
          <a:noFill/>
        </p:spPr>
        <p:txBody>
          <a:bodyPr wrap="square" rtlCol="0">
            <a:spAutoFit/>
          </a:bodyPr>
          <a:lstStyle/>
          <a:p>
            <a:r>
              <a:rPr lang="en-IN" dirty="0"/>
              <a:t>List Control: Is a single column table, used to display multiple items.</a:t>
            </a:r>
          </a:p>
          <a:p>
            <a:endParaRPr lang="en-IN" dirty="0"/>
          </a:p>
        </p:txBody>
      </p:sp>
      <p:graphicFrame>
        <p:nvGraphicFramePr>
          <p:cNvPr id="4" name="Table 3"/>
          <p:cNvGraphicFramePr>
            <a:graphicFrameLocks noGrp="1"/>
          </p:cNvGraphicFramePr>
          <p:nvPr/>
        </p:nvGraphicFramePr>
        <p:xfrm>
          <a:off x="2115820" y="1253066"/>
          <a:ext cx="4003040" cy="2225040"/>
        </p:xfrm>
        <a:graphic>
          <a:graphicData uri="http://schemas.openxmlformats.org/drawingml/2006/table">
            <a:tbl>
              <a:tblPr firstRow="1" bandRow="1">
                <a:tableStyleId>{5C22544A-7EE6-4342-B048-85BDC9FD1C3A}</a:tableStyleId>
              </a:tblPr>
              <a:tblGrid>
                <a:gridCol w="4003040">
                  <a:extLst>
                    <a:ext uri="{9D8B030D-6E8A-4147-A177-3AD203B41FA5}">
                      <a16:colId xmlns:a16="http://schemas.microsoft.com/office/drawing/2014/main" val="20000"/>
                    </a:ext>
                  </a:extLst>
                </a:gridCol>
              </a:tblGrid>
              <a:tr h="370840">
                <a:tc>
                  <a:txBody>
                    <a:bodyPr/>
                    <a:lstStyle/>
                    <a:p>
                      <a:endParaRPr lang="en-IN" dirty="0"/>
                    </a:p>
                  </a:txBody>
                  <a:tcPr/>
                </a:tc>
                <a:extLst>
                  <a:ext uri="{0D108BD9-81ED-4DB2-BD59-A6C34878D82A}">
                    <a16:rowId xmlns:a16="http://schemas.microsoft.com/office/drawing/2014/main" val="10000"/>
                  </a:ext>
                </a:extLst>
              </a:tr>
              <a:tr h="370840">
                <a:tc>
                  <a:txBody>
                    <a:bodyPr/>
                    <a:lstStyle/>
                    <a:p>
                      <a:r>
                        <a:rPr lang="en-IN" dirty="0"/>
                        <a:t>Item</a:t>
                      </a:r>
                      <a:r>
                        <a:rPr lang="en-IN" baseline="0" dirty="0"/>
                        <a:t> 1</a:t>
                      </a:r>
                      <a:endParaRPr lang="en-IN" dirty="0"/>
                    </a:p>
                  </a:txBody>
                  <a:tcPr/>
                </a:tc>
                <a:extLst>
                  <a:ext uri="{0D108BD9-81ED-4DB2-BD59-A6C34878D82A}">
                    <a16:rowId xmlns:a16="http://schemas.microsoft.com/office/drawing/2014/main" val="10001"/>
                  </a:ext>
                </a:extLst>
              </a:tr>
              <a:tr h="370840">
                <a:tc>
                  <a:txBody>
                    <a:bodyPr/>
                    <a:lstStyle/>
                    <a:p>
                      <a:r>
                        <a:rPr lang="en-IN" dirty="0"/>
                        <a:t>Item</a:t>
                      </a:r>
                      <a:r>
                        <a:rPr lang="en-IN" baseline="0" dirty="0"/>
                        <a:t> 2</a:t>
                      </a:r>
                      <a:endParaRPr lang="en-IN" dirty="0"/>
                    </a:p>
                  </a:txBody>
                  <a:tcPr/>
                </a:tc>
                <a:extLst>
                  <a:ext uri="{0D108BD9-81ED-4DB2-BD59-A6C34878D82A}">
                    <a16:rowId xmlns:a16="http://schemas.microsoft.com/office/drawing/2014/main" val="10002"/>
                  </a:ext>
                </a:extLst>
              </a:tr>
              <a:tr h="370840">
                <a:tc>
                  <a:txBody>
                    <a:bodyPr/>
                    <a:lstStyle/>
                    <a:p>
                      <a:r>
                        <a:rPr lang="en-IN" dirty="0"/>
                        <a:t>Item</a:t>
                      </a:r>
                      <a:r>
                        <a:rPr lang="en-IN" baseline="0" dirty="0"/>
                        <a:t> 3</a:t>
                      </a:r>
                      <a:endParaRPr lang="en-IN" dirty="0"/>
                    </a:p>
                  </a:txBody>
                  <a:tcPr/>
                </a:tc>
                <a:extLst>
                  <a:ext uri="{0D108BD9-81ED-4DB2-BD59-A6C34878D82A}">
                    <a16:rowId xmlns:a16="http://schemas.microsoft.com/office/drawing/2014/main" val="10003"/>
                  </a:ext>
                </a:extLst>
              </a:tr>
              <a:tr h="370840">
                <a:tc>
                  <a:txBody>
                    <a:bodyPr/>
                    <a:lstStyle/>
                    <a:p>
                      <a:r>
                        <a:rPr lang="en-IN" dirty="0"/>
                        <a:t>...</a:t>
                      </a:r>
                    </a:p>
                  </a:txBody>
                  <a:tcPr/>
                </a:tc>
                <a:extLst>
                  <a:ext uri="{0D108BD9-81ED-4DB2-BD59-A6C34878D82A}">
                    <a16:rowId xmlns:a16="http://schemas.microsoft.com/office/drawing/2014/main" val="10004"/>
                  </a:ext>
                </a:extLst>
              </a:tr>
              <a:tr h="370840">
                <a:tc>
                  <a:txBody>
                    <a:bodyPr/>
                    <a:lstStyle/>
                    <a:p>
                      <a:r>
                        <a:rPr lang="en-IN" dirty="0"/>
                        <a:t>...</a:t>
                      </a:r>
                    </a:p>
                  </a:txBody>
                  <a:tcPr/>
                </a:tc>
                <a:extLst>
                  <a:ext uri="{0D108BD9-81ED-4DB2-BD59-A6C34878D82A}">
                    <a16:rowId xmlns:a16="http://schemas.microsoft.com/office/drawing/2014/main" val="10005"/>
                  </a:ext>
                </a:extLst>
              </a:tr>
            </a:tbl>
          </a:graphicData>
        </a:graphic>
      </p:graphicFrame>
      <p:sp>
        <p:nvSpPr>
          <p:cNvPr id="5" name="Left Brace 4"/>
          <p:cNvSpPr/>
          <p:nvPr/>
        </p:nvSpPr>
        <p:spPr>
          <a:xfrm>
            <a:off x="1173480" y="1028700"/>
            <a:ext cx="906780" cy="609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TextBox 5"/>
          <p:cNvSpPr txBox="1"/>
          <p:nvPr/>
        </p:nvSpPr>
        <p:spPr>
          <a:xfrm>
            <a:off x="205740" y="1112520"/>
            <a:ext cx="1668780" cy="369332"/>
          </a:xfrm>
          <a:prstGeom prst="rect">
            <a:avLst/>
          </a:prstGeom>
          <a:noFill/>
        </p:spPr>
        <p:txBody>
          <a:bodyPr wrap="square" rtlCol="0">
            <a:spAutoFit/>
          </a:bodyPr>
          <a:lstStyle/>
          <a:p>
            <a:r>
              <a:rPr lang="en-IN" dirty="0"/>
              <a:t>header</a:t>
            </a:r>
          </a:p>
        </p:txBody>
      </p:sp>
      <p:sp>
        <p:nvSpPr>
          <p:cNvPr id="7" name="Left Brace 6"/>
          <p:cNvSpPr/>
          <p:nvPr/>
        </p:nvSpPr>
        <p:spPr>
          <a:xfrm>
            <a:off x="1440180" y="1699260"/>
            <a:ext cx="624840" cy="17907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TextBox 7"/>
          <p:cNvSpPr txBox="1"/>
          <p:nvPr/>
        </p:nvSpPr>
        <p:spPr>
          <a:xfrm>
            <a:off x="487680" y="2354580"/>
            <a:ext cx="1356360" cy="369332"/>
          </a:xfrm>
          <a:prstGeom prst="rect">
            <a:avLst/>
          </a:prstGeom>
          <a:noFill/>
        </p:spPr>
        <p:txBody>
          <a:bodyPr wrap="square" rtlCol="0">
            <a:spAutoFit/>
          </a:bodyPr>
          <a:lstStyle/>
          <a:p>
            <a:r>
              <a:rPr lang="en-IN" dirty="0"/>
              <a:t>items</a:t>
            </a:r>
          </a:p>
        </p:txBody>
      </p:sp>
      <p:cxnSp>
        <p:nvCxnSpPr>
          <p:cNvPr id="10" name="Straight Arrow Connector 9"/>
          <p:cNvCxnSpPr/>
          <p:nvPr/>
        </p:nvCxnSpPr>
        <p:spPr>
          <a:xfrm rot="5400000">
            <a:off x="224790" y="3409950"/>
            <a:ext cx="1310640" cy="7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3860" y="4046220"/>
            <a:ext cx="6789420" cy="646331"/>
          </a:xfrm>
          <a:prstGeom prst="rect">
            <a:avLst/>
          </a:prstGeom>
          <a:noFill/>
        </p:spPr>
        <p:txBody>
          <a:bodyPr wrap="square" rtlCol="0">
            <a:spAutoFit/>
          </a:bodyPr>
          <a:lstStyle/>
          <a:p>
            <a:r>
              <a:rPr lang="en-IN" b="1" dirty="0"/>
              <a:t>Path</a:t>
            </a:r>
            <a:r>
              <a:rPr lang="en-IN" dirty="0"/>
              <a:t>: binding path from where it takes the data from (optional)</a:t>
            </a:r>
          </a:p>
          <a:p>
            <a:r>
              <a:rPr lang="en-IN" b="1" dirty="0"/>
              <a:t>Template</a:t>
            </a:r>
            <a:r>
              <a:rPr lang="en-IN" dirty="0"/>
              <a:t>: decide which type of list item we want to use</a:t>
            </a:r>
          </a:p>
        </p:txBody>
      </p:sp>
      <p:sp>
        <p:nvSpPr>
          <p:cNvPr id="12" name="TextBox 11"/>
          <p:cNvSpPr txBox="1"/>
          <p:nvPr/>
        </p:nvSpPr>
        <p:spPr>
          <a:xfrm>
            <a:off x="3063240" y="792480"/>
            <a:ext cx="2415540" cy="369332"/>
          </a:xfrm>
          <a:prstGeom prst="rect">
            <a:avLst/>
          </a:prstGeom>
          <a:noFill/>
        </p:spPr>
        <p:txBody>
          <a:bodyPr wrap="square" rtlCol="0">
            <a:spAutoFit/>
          </a:bodyPr>
          <a:lstStyle/>
          <a:p>
            <a:r>
              <a:rPr lang="en-IN" dirty="0"/>
              <a:t>List</a:t>
            </a:r>
          </a:p>
        </p:txBody>
      </p:sp>
    </p:spTree>
    <p:extLst>
      <p:ext uri="{BB962C8B-B14F-4D97-AF65-F5344CB8AC3E}">
        <p14:creationId xmlns:p14="http://schemas.microsoft.com/office/powerpoint/2010/main" val="3404876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992880" y="6492875"/>
            <a:ext cx="4114800" cy="365125"/>
          </a:xfrm>
        </p:spPr>
        <p:txBody>
          <a:bodyPr/>
          <a:lstStyle/>
          <a:p>
            <a:r>
              <a:rPr lang="en-US" dirty="0"/>
              <a:t>For more www.onlinefioritrainings.com</a:t>
            </a:r>
          </a:p>
        </p:txBody>
      </p:sp>
      <p:sp>
        <p:nvSpPr>
          <p:cNvPr id="3" name="Rectangle 2"/>
          <p:cNvSpPr/>
          <p:nvPr/>
        </p:nvSpPr>
        <p:spPr>
          <a:xfrm>
            <a:off x="754380" y="3055620"/>
            <a:ext cx="2598420" cy="75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sap.m.List</a:t>
            </a:r>
            <a:endParaRPr lang="en-IN" dirty="0"/>
          </a:p>
        </p:txBody>
      </p:sp>
      <p:sp>
        <p:nvSpPr>
          <p:cNvPr id="4" name="Rectangle 3"/>
          <p:cNvSpPr/>
          <p:nvPr/>
        </p:nvSpPr>
        <p:spPr>
          <a:xfrm>
            <a:off x="594360" y="891540"/>
            <a:ext cx="2948940" cy="998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sap.m.ListBase</a:t>
            </a:r>
            <a:endParaRPr lang="en-IN" dirty="0"/>
          </a:p>
        </p:txBody>
      </p:sp>
      <p:cxnSp>
        <p:nvCxnSpPr>
          <p:cNvPr id="6" name="Elbow Connector 5"/>
          <p:cNvCxnSpPr>
            <a:stCxn id="3" idx="0"/>
            <a:endCxn id="4" idx="2"/>
          </p:cNvCxnSpPr>
          <p:nvPr/>
        </p:nvCxnSpPr>
        <p:spPr>
          <a:xfrm rot="5400000" flipH="1" flipV="1">
            <a:off x="1478280" y="2465070"/>
            <a:ext cx="1165860" cy="1524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468880" y="1592580"/>
            <a:ext cx="1074420" cy="28956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items</a:t>
            </a:r>
          </a:p>
        </p:txBody>
      </p:sp>
      <p:sp>
        <p:nvSpPr>
          <p:cNvPr id="9" name="Rectangle 8"/>
          <p:cNvSpPr/>
          <p:nvPr/>
        </p:nvSpPr>
        <p:spPr>
          <a:xfrm>
            <a:off x="6720840" y="815340"/>
            <a:ext cx="3535680" cy="922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sap.m.ListItemBase</a:t>
            </a:r>
            <a:endParaRPr lang="en-IN" dirty="0"/>
          </a:p>
        </p:txBody>
      </p:sp>
      <p:cxnSp>
        <p:nvCxnSpPr>
          <p:cNvPr id="11" name="Elbow Connector 10"/>
          <p:cNvCxnSpPr>
            <a:stCxn id="8" idx="3"/>
            <a:endCxn id="9" idx="1"/>
          </p:cNvCxnSpPr>
          <p:nvPr/>
        </p:nvCxnSpPr>
        <p:spPr>
          <a:xfrm flipV="1">
            <a:off x="3543300" y="1276350"/>
            <a:ext cx="3177540" cy="46101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494020" y="2621280"/>
            <a:ext cx="2956560"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sap.m.DisplayListItem</a:t>
            </a:r>
            <a:endParaRPr lang="en-IN" dirty="0"/>
          </a:p>
        </p:txBody>
      </p:sp>
      <p:sp>
        <p:nvSpPr>
          <p:cNvPr id="13" name="Rectangle 12"/>
          <p:cNvSpPr/>
          <p:nvPr/>
        </p:nvSpPr>
        <p:spPr>
          <a:xfrm>
            <a:off x="8747760" y="2598420"/>
            <a:ext cx="3032760"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sap.m.StandardListItem</a:t>
            </a:r>
            <a:endParaRPr lang="en-IN" dirty="0"/>
          </a:p>
        </p:txBody>
      </p:sp>
      <p:sp>
        <p:nvSpPr>
          <p:cNvPr id="14" name="Rectangle 13"/>
          <p:cNvSpPr/>
          <p:nvPr/>
        </p:nvSpPr>
        <p:spPr>
          <a:xfrm>
            <a:off x="5501640" y="3345180"/>
            <a:ext cx="2956560"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sap.m.ObjectListItem</a:t>
            </a:r>
            <a:endParaRPr lang="en-IN" dirty="0"/>
          </a:p>
        </p:txBody>
      </p:sp>
      <p:sp>
        <p:nvSpPr>
          <p:cNvPr id="15" name="Rectangle 14"/>
          <p:cNvSpPr/>
          <p:nvPr/>
        </p:nvSpPr>
        <p:spPr>
          <a:xfrm>
            <a:off x="8808720" y="3322320"/>
            <a:ext cx="2956560"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sap.m.ActionListItem</a:t>
            </a:r>
            <a:endParaRPr lang="en-IN" dirty="0"/>
          </a:p>
        </p:txBody>
      </p:sp>
      <p:sp>
        <p:nvSpPr>
          <p:cNvPr id="16" name="Rectangle 15"/>
          <p:cNvSpPr/>
          <p:nvPr/>
        </p:nvSpPr>
        <p:spPr>
          <a:xfrm>
            <a:off x="5494020" y="4107180"/>
            <a:ext cx="2956560"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sap.m.InputListItem</a:t>
            </a:r>
            <a:endParaRPr lang="en-IN" dirty="0"/>
          </a:p>
        </p:txBody>
      </p:sp>
      <p:sp>
        <p:nvSpPr>
          <p:cNvPr id="17" name="Rectangle 16"/>
          <p:cNvSpPr/>
          <p:nvPr/>
        </p:nvSpPr>
        <p:spPr>
          <a:xfrm>
            <a:off x="8801100" y="4091940"/>
            <a:ext cx="2956560"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sap.m.FeedListItem</a:t>
            </a:r>
            <a:endParaRPr lang="en-IN" dirty="0"/>
          </a:p>
        </p:txBody>
      </p:sp>
      <p:sp>
        <p:nvSpPr>
          <p:cNvPr id="18" name="Left Brace 17"/>
          <p:cNvSpPr/>
          <p:nvPr/>
        </p:nvSpPr>
        <p:spPr>
          <a:xfrm rot="5400000">
            <a:off x="8404860" y="-861060"/>
            <a:ext cx="388620" cy="64998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20" name="Straight Arrow Connector 19"/>
          <p:cNvCxnSpPr>
            <a:stCxn id="18" idx="1"/>
            <a:endCxn id="9" idx="2"/>
          </p:cNvCxnSpPr>
          <p:nvPr/>
        </p:nvCxnSpPr>
        <p:spPr>
          <a:xfrm rot="16200000" flipV="1">
            <a:off x="8315325" y="1910715"/>
            <a:ext cx="457200" cy="1104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494020" y="4846320"/>
            <a:ext cx="2956560"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sap.m.ColumnListItem</a:t>
            </a:r>
            <a:endParaRPr lang="en-IN" dirty="0"/>
          </a:p>
        </p:txBody>
      </p:sp>
      <p:sp>
        <p:nvSpPr>
          <p:cNvPr id="22" name="Rectangle 21"/>
          <p:cNvSpPr/>
          <p:nvPr/>
        </p:nvSpPr>
        <p:spPr>
          <a:xfrm>
            <a:off x="8801100" y="4823460"/>
            <a:ext cx="2956560"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sap.m.CustomListItem</a:t>
            </a:r>
            <a:endParaRPr lang="en-IN" dirty="0"/>
          </a:p>
        </p:txBody>
      </p:sp>
    </p:spTree>
    <p:extLst>
      <p:ext uri="{BB962C8B-B14F-4D97-AF65-F5344CB8AC3E}">
        <p14:creationId xmlns:p14="http://schemas.microsoft.com/office/powerpoint/2010/main" val="3404876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37160" y="358140"/>
            <a:ext cx="11879580" cy="5909310"/>
          </a:xfrm>
          <a:prstGeom prst="rect">
            <a:avLst/>
          </a:prstGeom>
          <a:noFill/>
        </p:spPr>
        <p:txBody>
          <a:bodyPr wrap="square" rtlCol="0">
            <a:spAutoFit/>
          </a:bodyPr>
          <a:lstStyle/>
          <a:p>
            <a:r>
              <a:rPr lang="en-IN" dirty="0"/>
              <a:t>500 fruits, will you add 500 list items manually like today?</a:t>
            </a:r>
          </a:p>
          <a:p>
            <a:r>
              <a:rPr lang="en-IN" dirty="0"/>
              <a:t>No.</a:t>
            </a:r>
          </a:p>
          <a:p>
            <a:r>
              <a:rPr lang="en-IN" dirty="0"/>
              <a:t>What would do?</a:t>
            </a:r>
          </a:p>
          <a:p>
            <a:r>
              <a:rPr lang="en-IN" dirty="0"/>
              <a:t>Binding.  - aggregation binding with list control (just like rows of tables)</a:t>
            </a:r>
          </a:p>
          <a:p>
            <a:endParaRPr lang="en-IN" dirty="0"/>
          </a:p>
          <a:p>
            <a:r>
              <a:rPr lang="en-IN" b="1" dirty="0"/>
              <a:t>Exercise: </a:t>
            </a:r>
            <a:r>
              <a:rPr lang="en-IN" dirty="0"/>
              <a:t>Design a </a:t>
            </a:r>
            <a:r>
              <a:rPr lang="en-IN" dirty="0" err="1"/>
              <a:t>json</a:t>
            </a:r>
            <a:r>
              <a:rPr lang="en-IN" dirty="0"/>
              <a:t> for fruit store. This JSON will have 3 </a:t>
            </a:r>
            <a:r>
              <a:rPr lang="en-IN" dirty="0" err="1"/>
              <a:t>entitysets</a:t>
            </a:r>
            <a:r>
              <a:rPr lang="en-IN" dirty="0"/>
              <a:t> (fruits: [], cities: [], suppliers: [])</a:t>
            </a:r>
          </a:p>
          <a:p>
            <a:r>
              <a:rPr lang="en-IN" dirty="0"/>
              <a:t>Each ES has to have multiple records, May be 20 Fruits, 10 cities and 15 suppliers.</a:t>
            </a:r>
          </a:p>
          <a:p>
            <a:r>
              <a:rPr lang="en-IN" b="1" dirty="0"/>
              <a:t>Fruits (20)</a:t>
            </a:r>
            <a:r>
              <a:rPr lang="en-IN" dirty="0"/>
              <a:t>: name, </a:t>
            </a:r>
            <a:r>
              <a:rPr lang="en-IN" dirty="0" err="1"/>
              <a:t>color</a:t>
            </a:r>
            <a:r>
              <a:rPr lang="en-IN" dirty="0"/>
              <a:t>, benefit, availability (Available, Out of Stock, Discontinued), image, price, currency</a:t>
            </a:r>
          </a:p>
          <a:p>
            <a:r>
              <a:rPr lang="en-IN" b="1" dirty="0"/>
              <a:t>Cities (10)</a:t>
            </a:r>
            <a:r>
              <a:rPr lang="en-IN" dirty="0"/>
              <a:t>: city, state, famous</a:t>
            </a:r>
          </a:p>
          <a:p>
            <a:r>
              <a:rPr lang="en-IN" b="1" dirty="0"/>
              <a:t>Suppliers (15): </a:t>
            </a:r>
            <a:r>
              <a:rPr lang="en-IN" dirty="0"/>
              <a:t>name, city, </a:t>
            </a:r>
            <a:r>
              <a:rPr lang="en-IN" dirty="0" err="1"/>
              <a:t>sinceWhen</a:t>
            </a:r>
            <a:r>
              <a:rPr lang="en-IN" dirty="0"/>
              <a:t> (</a:t>
            </a:r>
            <a:r>
              <a:rPr lang="en-IN" dirty="0" err="1"/>
              <a:t>yyyy</a:t>
            </a:r>
            <a:r>
              <a:rPr lang="en-IN" dirty="0"/>
              <a:t>-mm-</a:t>
            </a:r>
            <a:r>
              <a:rPr lang="en-IN" dirty="0" err="1"/>
              <a:t>dd</a:t>
            </a:r>
            <a:r>
              <a:rPr lang="en-IN" dirty="0"/>
              <a:t>), country, </a:t>
            </a:r>
            <a:r>
              <a:rPr lang="en-IN" dirty="0" err="1"/>
              <a:t>supplierId</a:t>
            </a:r>
            <a:r>
              <a:rPr lang="en-IN" dirty="0"/>
              <a:t> (1001,1002,1003,1004)</a:t>
            </a:r>
          </a:p>
          <a:p>
            <a:r>
              <a:rPr lang="en-IN" b="1" dirty="0"/>
              <a:t>Deadline Next 12 hours.</a:t>
            </a:r>
          </a:p>
          <a:p>
            <a:endParaRPr lang="en-IN" b="1" dirty="0"/>
          </a:p>
          <a:p>
            <a:r>
              <a:rPr lang="en-IN" dirty="0"/>
              <a:t>Nagpur – The Orange City. Nagpur is synonymous with Oranges. ...</a:t>
            </a:r>
            <a:br>
              <a:rPr lang="en-IN" dirty="0"/>
            </a:br>
            <a:r>
              <a:rPr lang="en-IN" dirty="0" err="1"/>
              <a:t>Mahabaleshwar</a:t>
            </a:r>
            <a:r>
              <a:rPr lang="en-IN" dirty="0"/>
              <a:t> – Strawberry. ...</a:t>
            </a:r>
            <a:br>
              <a:rPr lang="en-IN" dirty="0"/>
            </a:br>
            <a:r>
              <a:rPr lang="en-IN" dirty="0" err="1"/>
              <a:t>Ratnagiri</a:t>
            </a:r>
            <a:r>
              <a:rPr lang="en-IN" dirty="0"/>
              <a:t> – </a:t>
            </a:r>
            <a:r>
              <a:rPr lang="en-IN" dirty="0" err="1"/>
              <a:t>Alphonso</a:t>
            </a:r>
            <a:r>
              <a:rPr lang="en-IN" dirty="0"/>
              <a:t> Mangoes. ...</a:t>
            </a:r>
            <a:br>
              <a:rPr lang="en-IN" dirty="0"/>
            </a:br>
            <a:r>
              <a:rPr lang="en-IN" dirty="0" err="1"/>
              <a:t>Nashik</a:t>
            </a:r>
            <a:r>
              <a:rPr lang="en-IN" dirty="0"/>
              <a:t> – Grapes. ...</a:t>
            </a:r>
            <a:br>
              <a:rPr lang="en-IN" dirty="0"/>
            </a:br>
            <a:r>
              <a:rPr lang="en-IN" dirty="0" err="1"/>
              <a:t>Siliguri</a:t>
            </a:r>
            <a:r>
              <a:rPr lang="en-IN" dirty="0"/>
              <a:t> – </a:t>
            </a:r>
            <a:r>
              <a:rPr lang="en-IN" dirty="0" err="1"/>
              <a:t>Pinapples</a:t>
            </a:r>
            <a:r>
              <a:rPr lang="en-IN" dirty="0"/>
              <a:t>. ...</a:t>
            </a:r>
            <a:br>
              <a:rPr lang="en-IN" dirty="0"/>
            </a:br>
            <a:r>
              <a:rPr lang="en-IN" dirty="0" err="1"/>
              <a:t>Jalgaon</a:t>
            </a:r>
            <a:r>
              <a:rPr lang="en-IN" dirty="0"/>
              <a:t> – Bananas. ...</a:t>
            </a:r>
            <a:br>
              <a:rPr lang="en-IN" dirty="0"/>
            </a:br>
            <a:r>
              <a:rPr lang="en-IN" dirty="0" err="1"/>
              <a:t>Dahanu</a:t>
            </a:r>
            <a:r>
              <a:rPr lang="en-IN" dirty="0"/>
              <a:t> </a:t>
            </a:r>
            <a:r>
              <a:rPr lang="en-IN" dirty="0" err="1"/>
              <a:t>Bordi</a:t>
            </a:r>
            <a:r>
              <a:rPr lang="en-IN" dirty="0"/>
              <a:t> – </a:t>
            </a:r>
            <a:r>
              <a:rPr lang="en-IN" dirty="0" err="1"/>
              <a:t>Chiku</a:t>
            </a:r>
            <a:r>
              <a:rPr lang="en-IN" dirty="0"/>
              <a:t> Orchards. ...</a:t>
            </a:r>
            <a:br>
              <a:rPr lang="en-IN" dirty="0"/>
            </a:br>
            <a:r>
              <a:rPr lang="en-IN" dirty="0"/>
              <a:t>Goa – Cashew Nuts</a:t>
            </a:r>
            <a:endParaRPr lang="en-IN" b="1" dirty="0"/>
          </a:p>
          <a:p>
            <a:endParaRPr lang="en-IN" dirty="0"/>
          </a:p>
        </p:txBody>
      </p:sp>
    </p:spTree>
    <p:extLst>
      <p:ext uri="{BB962C8B-B14F-4D97-AF65-F5344CB8AC3E}">
        <p14:creationId xmlns:p14="http://schemas.microsoft.com/office/powerpoint/2010/main" val="3404876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4" name="Rectangle 3"/>
          <p:cNvSpPr/>
          <p:nvPr/>
        </p:nvSpPr>
        <p:spPr>
          <a:xfrm>
            <a:off x="1211580" y="647700"/>
            <a:ext cx="3794760" cy="311658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6964680" y="678180"/>
            <a:ext cx="3794760" cy="311658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339340" y="1440180"/>
            <a:ext cx="2072640" cy="563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2385060" y="2278380"/>
            <a:ext cx="2072640" cy="563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ight Arrow 7"/>
          <p:cNvSpPr/>
          <p:nvPr/>
        </p:nvSpPr>
        <p:spPr>
          <a:xfrm>
            <a:off x="5006340" y="1363980"/>
            <a:ext cx="1943100" cy="15925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Down Arrow 8"/>
          <p:cNvSpPr/>
          <p:nvPr/>
        </p:nvSpPr>
        <p:spPr>
          <a:xfrm>
            <a:off x="2499360" y="3749040"/>
            <a:ext cx="1181100" cy="16306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odata</a:t>
            </a:r>
            <a:endParaRPr lang="en-IN" dirty="0"/>
          </a:p>
        </p:txBody>
      </p:sp>
      <p:sp>
        <p:nvSpPr>
          <p:cNvPr id="10" name="Flowchart: Magnetic Disk 9"/>
          <p:cNvSpPr/>
          <p:nvPr/>
        </p:nvSpPr>
        <p:spPr>
          <a:xfrm>
            <a:off x="2049780" y="5341620"/>
            <a:ext cx="2087880" cy="11201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4785360" y="3863340"/>
            <a:ext cx="3627120" cy="369332"/>
          </a:xfrm>
          <a:prstGeom prst="rect">
            <a:avLst/>
          </a:prstGeom>
          <a:noFill/>
        </p:spPr>
        <p:txBody>
          <a:bodyPr wrap="square" rtlCol="0">
            <a:spAutoFit/>
          </a:bodyPr>
          <a:lstStyle/>
          <a:p>
            <a:r>
              <a:rPr lang="en-IN" dirty="0"/>
              <a:t>JSON Model which is global</a:t>
            </a:r>
          </a:p>
        </p:txBody>
      </p:sp>
    </p:spTree>
    <p:extLst>
      <p:ext uri="{BB962C8B-B14F-4D97-AF65-F5344CB8AC3E}">
        <p14:creationId xmlns:p14="http://schemas.microsoft.com/office/powerpoint/2010/main" val="340487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27000" y="110067"/>
            <a:ext cx="11921067" cy="2585323"/>
          </a:xfrm>
          <a:prstGeom prst="rect">
            <a:avLst/>
          </a:prstGeom>
          <a:noFill/>
        </p:spPr>
        <p:txBody>
          <a:bodyPr wrap="square" rtlCol="0">
            <a:spAutoFit/>
          </a:bodyPr>
          <a:lstStyle/>
          <a:p>
            <a:r>
              <a:rPr lang="en-IN" b="1" dirty="0"/>
              <a:t>HTML</a:t>
            </a:r>
            <a:r>
              <a:rPr lang="en-IN" dirty="0"/>
              <a:t> – stands for </a:t>
            </a:r>
            <a:r>
              <a:rPr lang="en-IN" i="1" dirty="0"/>
              <a:t>Hyper Text Mark up Language </a:t>
            </a:r>
            <a:r>
              <a:rPr lang="en-IN" dirty="0"/>
              <a:t>, It is not a programming language, HTML is used for creating static web Content. The content is created by using HTML tags. E.g. Input, div, </a:t>
            </a:r>
            <a:r>
              <a:rPr lang="en-IN" dirty="0" err="1"/>
              <a:t>img</a:t>
            </a:r>
            <a:r>
              <a:rPr lang="en-IN" dirty="0"/>
              <a:t>, button etc.</a:t>
            </a:r>
          </a:p>
          <a:p>
            <a:r>
              <a:rPr lang="en-IN" b="1" dirty="0"/>
              <a:t>CSS</a:t>
            </a:r>
            <a:r>
              <a:rPr lang="en-IN" dirty="0"/>
              <a:t> – Stands for </a:t>
            </a:r>
            <a:r>
              <a:rPr lang="en-IN" i="1" dirty="0"/>
              <a:t>Cascading Style Sheet, </a:t>
            </a:r>
            <a:r>
              <a:rPr lang="en-IN" dirty="0"/>
              <a:t>it is used to beautify the HTML content e.g. Formatting, text colouring, boarder, width etc.</a:t>
            </a:r>
            <a:r>
              <a:rPr lang="en-IN" i="1" dirty="0"/>
              <a:t> </a:t>
            </a:r>
          </a:p>
          <a:p>
            <a:r>
              <a:rPr lang="en-IN" b="1" dirty="0"/>
              <a:t>JS</a:t>
            </a:r>
            <a:r>
              <a:rPr lang="en-IN" dirty="0"/>
              <a:t> – Stands for </a:t>
            </a:r>
            <a:r>
              <a:rPr lang="en-IN" i="1" dirty="0"/>
              <a:t>Java Script, </a:t>
            </a:r>
            <a:r>
              <a:rPr lang="en-IN" dirty="0"/>
              <a:t>this is the programming language of browser. It is no where related to Java programming language.</a:t>
            </a:r>
          </a:p>
          <a:p>
            <a:endParaRPr lang="en-IN" dirty="0"/>
          </a:p>
          <a:p>
            <a:r>
              <a:rPr lang="en-IN" b="1" dirty="0" err="1"/>
              <a:t>Funda</a:t>
            </a:r>
            <a:r>
              <a:rPr lang="en-IN" b="1" dirty="0"/>
              <a:t> Fox:</a:t>
            </a:r>
          </a:p>
          <a:p>
            <a:pPr>
              <a:buFont typeface="Wingdings"/>
              <a:buChar char="Ø"/>
            </a:pPr>
            <a:r>
              <a:rPr lang="en-IN" dirty="0"/>
              <a:t> Browser only understand HTML, CSS and Java script directly.</a:t>
            </a:r>
          </a:p>
          <a:p>
            <a:endParaRPr lang="en-IN" dirty="0"/>
          </a:p>
        </p:txBody>
      </p:sp>
      <p:sp>
        <p:nvSpPr>
          <p:cNvPr id="4" name="Rectangle 3"/>
          <p:cNvSpPr/>
          <p:nvPr/>
        </p:nvSpPr>
        <p:spPr>
          <a:xfrm>
            <a:off x="1346199" y="2751666"/>
            <a:ext cx="3674533" cy="880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Eclipse (Open Source IDE)</a:t>
            </a:r>
          </a:p>
        </p:txBody>
      </p:sp>
      <p:sp>
        <p:nvSpPr>
          <p:cNvPr id="5" name="Rectangle 4"/>
          <p:cNvSpPr/>
          <p:nvPr/>
        </p:nvSpPr>
        <p:spPr>
          <a:xfrm>
            <a:off x="6248400" y="2768601"/>
            <a:ext cx="3674533" cy="880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SAP WebIDE</a:t>
            </a:r>
          </a:p>
        </p:txBody>
      </p:sp>
      <p:sp>
        <p:nvSpPr>
          <p:cNvPr id="6" name="Rectangle 5"/>
          <p:cNvSpPr/>
          <p:nvPr/>
        </p:nvSpPr>
        <p:spPr>
          <a:xfrm>
            <a:off x="5503333" y="4309533"/>
            <a:ext cx="1989667" cy="80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Trial Edition</a:t>
            </a:r>
          </a:p>
          <a:p>
            <a:pPr algn="ctr"/>
            <a:r>
              <a:rPr lang="en-IN" dirty="0"/>
              <a:t>(single developer)</a:t>
            </a:r>
          </a:p>
        </p:txBody>
      </p:sp>
      <p:sp>
        <p:nvSpPr>
          <p:cNvPr id="7" name="Rectangle 6"/>
          <p:cNvSpPr/>
          <p:nvPr/>
        </p:nvSpPr>
        <p:spPr>
          <a:xfrm>
            <a:off x="8898466" y="4326466"/>
            <a:ext cx="1989667" cy="80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Productive version</a:t>
            </a:r>
          </a:p>
          <a:p>
            <a:pPr algn="ctr"/>
            <a:r>
              <a:rPr lang="en-IN" dirty="0"/>
              <a:t>(SCP)</a:t>
            </a:r>
          </a:p>
        </p:txBody>
      </p:sp>
      <p:cxnSp>
        <p:nvCxnSpPr>
          <p:cNvPr id="9" name="Elbow Connector 8"/>
          <p:cNvCxnSpPr>
            <a:stCxn id="5" idx="2"/>
            <a:endCxn id="6" idx="0"/>
          </p:cNvCxnSpPr>
          <p:nvPr/>
        </p:nvCxnSpPr>
        <p:spPr>
          <a:xfrm rot="5400000">
            <a:off x="6961718" y="3185583"/>
            <a:ext cx="660399" cy="1587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5" idx="2"/>
            <a:endCxn id="7" idx="0"/>
          </p:cNvCxnSpPr>
          <p:nvPr/>
        </p:nvCxnSpPr>
        <p:spPr>
          <a:xfrm rot="16200000" flipH="1">
            <a:off x="8650817" y="3083983"/>
            <a:ext cx="677332" cy="180763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94733" y="3860800"/>
            <a:ext cx="5088467" cy="1754326"/>
          </a:xfrm>
          <a:prstGeom prst="rect">
            <a:avLst/>
          </a:prstGeom>
          <a:noFill/>
        </p:spPr>
        <p:txBody>
          <a:bodyPr wrap="square" rtlCol="0">
            <a:spAutoFit/>
          </a:bodyPr>
          <a:lstStyle/>
          <a:p>
            <a:r>
              <a:rPr lang="en-IN" dirty="0"/>
              <a:t>Benefits of WebIDE</a:t>
            </a:r>
          </a:p>
          <a:p>
            <a:pPr marL="342900" indent="-342900">
              <a:buAutoNum type="arabicPeriod"/>
            </a:pPr>
            <a:r>
              <a:rPr lang="en-IN" dirty="0"/>
              <a:t>It runs on browser, hence you can access from anywhere, any device, any time</a:t>
            </a:r>
          </a:p>
          <a:p>
            <a:pPr marL="342900" indent="-342900">
              <a:buAutoNum type="arabicPeriod"/>
            </a:pPr>
            <a:r>
              <a:rPr lang="en-IN" dirty="0"/>
              <a:t>It built for UI5 development</a:t>
            </a:r>
          </a:p>
          <a:p>
            <a:pPr marL="800100" lvl="1" indent="-342900">
              <a:buAutoNum type="arabicPeriod"/>
            </a:pPr>
            <a:r>
              <a:rPr lang="en-IN" dirty="0"/>
              <a:t>Connectivity to SAP server</a:t>
            </a:r>
          </a:p>
          <a:p>
            <a:pPr marL="800100" lvl="1" indent="-342900">
              <a:buAutoNum type="arabicPeriod"/>
            </a:pPr>
            <a:r>
              <a:rPr lang="en-IN" dirty="0"/>
              <a:t>SAP Extensibility Pane</a:t>
            </a:r>
          </a:p>
        </p:txBody>
      </p:sp>
    </p:spTree>
    <p:extLst>
      <p:ext uri="{BB962C8B-B14F-4D97-AF65-F5344CB8AC3E}">
        <p14:creationId xmlns:p14="http://schemas.microsoft.com/office/powerpoint/2010/main" val="3404876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98120" y="388620"/>
            <a:ext cx="11856720" cy="923330"/>
          </a:xfrm>
          <a:prstGeom prst="rect">
            <a:avLst/>
          </a:prstGeom>
          <a:noFill/>
        </p:spPr>
        <p:txBody>
          <a:bodyPr wrap="square" rtlCol="0">
            <a:spAutoFit/>
          </a:bodyPr>
          <a:lstStyle/>
          <a:p>
            <a:r>
              <a:rPr lang="en-IN" b="1" dirty="0"/>
              <a:t>SAP Fiori </a:t>
            </a:r>
            <a:r>
              <a:rPr lang="en-IN" b="1" dirty="0" err="1"/>
              <a:t>Worklist</a:t>
            </a:r>
            <a:r>
              <a:rPr lang="en-IN" b="1" dirty="0"/>
              <a:t> Application</a:t>
            </a:r>
            <a:r>
              <a:rPr lang="en-IN" dirty="0"/>
              <a:t>: An application where first screen displays list of data and when we select an item, it navigates to next screen and display details of selected item.</a:t>
            </a:r>
          </a:p>
          <a:p>
            <a:r>
              <a:rPr lang="en-IN" dirty="0"/>
              <a:t> </a:t>
            </a:r>
          </a:p>
        </p:txBody>
      </p:sp>
      <p:sp>
        <p:nvSpPr>
          <p:cNvPr id="4" name="Rectangle 3"/>
          <p:cNvSpPr/>
          <p:nvPr/>
        </p:nvSpPr>
        <p:spPr>
          <a:xfrm>
            <a:off x="998220" y="1706880"/>
            <a:ext cx="3108960" cy="982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Transactional App</a:t>
            </a:r>
          </a:p>
          <a:p>
            <a:pPr algn="ctr"/>
            <a:r>
              <a:rPr lang="en-IN" dirty="0"/>
              <a:t>60%</a:t>
            </a:r>
          </a:p>
        </p:txBody>
      </p:sp>
      <p:sp>
        <p:nvSpPr>
          <p:cNvPr id="5" name="Rectangle 4"/>
          <p:cNvSpPr/>
          <p:nvPr/>
        </p:nvSpPr>
        <p:spPr>
          <a:xfrm>
            <a:off x="1676400" y="2788920"/>
            <a:ext cx="1996440" cy="480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Work List</a:t>
            </a:r>
          </a:p>
        </p:txBody>
      </p:sp>
      <p:sp>
        <p:nvSpPr>
          <p:cNvPr id="6" name="Rectangle 5"/>
          <p:cNvSpPr/>
          <p:nvPr/>
        </p:nvSpPr>
        <p:spPr>
          <a:xfrm>
            <a:off x="1638300" y="3368040"/>
            <a:ext cx="1996440" cy="480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Master Detail</a:t>
            </a:r>
          </a:p>
        </p:txBody>
      </p:sp>
      <p:sp>
        <p:nvSpPr>
          <p:cNvPr id="7" name="Rectangle 6"/>
          <p:cNvSpPr/>
          <p:nvPr/>
        </p:nvSpPr>
        <p:spPr>
          <a:xfrm>
            <a:off x="1645920" y="3962400"/>
            <a:ext cx="1996440" cy="480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Editable</a:t>
            </a:r>
          </a:p>
        </p:txBody>
      </p:sp>
      <p:sp>
        <p:nvSpPr>
          <p:cNvPr id="8" name="Rectangle 7"/>
          <p:cNvSpPr/>
          <p:nvPr/>
        </p:nvSpPr>
        <p:spPr>
          <a:xfrm>
            <a:off x="1623060" y="4594860"/>
            <a:ext cx="1996440" cy="480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SAP UI5 kind</a:t>
            </a:r>
          </a:p>
        </p:txBody>
      </p:sp>
      <p:sp>
        <p:nvSpPr>
          <p:cNvPr id="9" name="Rectangle 8"/>
          <p:cNvSpPr/>
          <p:nvPr/>
        </p:nvSpPr>
        <p:spPr>
          <a:xfrm>
            <a:off x="4823460" y="1668780"/>
            <a:ext cx="3108960" cy="982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Analytical App</a:t>
            </a:r>
          </a:p>
          <a:p>
            <a:pPr algn="ctr"/>
            <a:r>
              <a:rPr lang="en-IN" dirty="0"/>
              <a:t>40%</a:t>
            </a:r>
          </a:p>
        </p:txBody>
      </p:sp>
      <p:sp>
        <p:nvSpPr>
          <p:cNvPr id="10" name="Rectangle 9"/>
          <p:cNvSpPr/>
          <p:nvPr/>
        </p:nvSpPr>
        <p:spPr>
          <a:xfrm>
            <a:off x="5471160" y="2857500"/>
            <a:ext cx="1844040" cy="434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OVP</a:t>
            </a:r>
          </a:p>
        </p:txBody>
      </p:sp>
      <p:sp>
        <p:nvSpPr>
          <p:cNvPr id="11" name="Rectangle 10"/>
          <p:cNvSpPr/>
          <p:nvPr/>
        </p:nvSpPr>
        <p:spPr>
          <a:xfrm>
            <a:off x="5471160" y="3421380"/>
            <a:ext cx="1844040" cy="434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ALP</a:t>
            </a:r>
          </a:p>
        </p:txBody>
      </p:sp>
      <p:sp>
        <p:nvSpPr>
          <p:cNvPr id="12" name="Rectangle 11"/>
          <p:cNvSpPr/>
          <p:nvPr/>
        </p:nvSpPr>
        <p:spPr>
          <a:xfrm>
            <a:off x="5463540" y="4015740"/>
            <a:ext cx="1844040" cy="434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Smart Filter</a:t>
            </a:r>
          </a:p>
        </p:txBody>
      </p:sp>
      <p:sp>
        <p:nvSpPr>
          <p:cNvPr id="13" name="Rectangle 12"/>
          <p:cNvSpPr/>
          <p:nvPr/>
        </p:nvSpPr>
        <p:spPr>
          <a:xfrm>
            <a:off x="5448300" y="4594860"/>
            <a:ext cx="1844040" cy="434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KPI Tile</a:t>
            </a:r>
          </a:p>
        </p:txBody>
      </p:sp>
      <p:sp>
        <p:nvSpPr>
          <p:cNvPr id="14" name="Rectangle 13"/>
          <p:cNvSpPr/>
          <p:nvPr/>
        </p:nvSpPr>
        <p:spPr>
          <a:xfrm>
            <a:off x="8534400" y="1668780"/>
            <a:ext cx="3108960" cy="982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Fact Sheet App</a:t>
            </a:r>
          </a:p>
        </p:txBody>
      </p:sp>
    </p:spTree>
    <p:extLst>
      <p:ext uri="{BB962C8B-B14F-4D97-AF65-F5344CB8AC3E}">
        <p14:creationId xmlns:p14="http://schemas.microsoft.com/office/powerpoint/2010/main" val="3404876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70760" y="312420"/>
            <a:ext cx="8488680" cy="47472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Footer Placeholder 1"/>
          <p:cNvSpPr>
            <a:spLocks noGrp="1"/>
          </p:cNvSpPr>
          <p:nvPr>
            <p:ph type="ftr" sz="quarter" idx="11"/>
          </p:nvPr>
        </p:nvSpPr>
        <p:spPr/>
        <p:txBody>
          <a:bodyPr/>
          <a:lstStyle/>
          <a:p>
            <a:r>
              <a:rPr lang="en-US" dirty="0"/>
              <a:t>For more www.onlinefioritrainings.com</a:t>
            </a:r>
          </a:p>
        </p:txBody>
      </p:sp>
      <p:sp>
        <p:nvSpPr>
          <p:cNvPr id="3" name="Rectangle 2"/>
          <p:cNvSpPr/>
          <p:nvPr/>
        </p:nvSpPr>
        <p:spPr>
          <a:xfrm>
            <a:off x="2689860" y="1394460"/>
            <a:ext cx="7505700" cy="345186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4" name="Rectangle 3"/>
          <p:cNvSpPr/>
          <p:nvPr/>
        </p:nvSpPr>
        <p:spPr>
          <a:xfrm>
            <a:off x="5372100" y="1379220"/>
            <a:ext cx="4823460" cy="348996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5" name="TextBox 4"/>
          <p:cNvSpPr txBox="1"/>
          <p:nvPr/>
        </p:nvSpPr>
        <p:spPr>
          <a:xfrm>
            <a:off x="2948940" y="2080260"/>
            <a:ext cx="2065020" cy="369332"/>
          </a:xfrm>
          <a:prstGeom prst="rect">
            <a:avLst/>
          </a:prstGeom>
          <a:noFill/>
        </p:spPr>
        <p:txBody>
          <a:bodyPr wrap="square" rtlCol="0">
            <a:spAutoFit/>
          </a:bodyPr>
          <a:lstStyle/>
          <a:p>
            <a:r>
              <a:rPr lang="en-IN" dirty="0"/>
              <a:t>Master</a:t>
            </a:r>
          </a:p>
        </p:txBody>
      </p:sp>
      <p:sp>
        <p:nvSpPr>
          <p:cNvPr id="6" name="TextBox 5"/>
          <p:cNvSpPr txBox="1"/>
          <p:nvPr/>
        </p:nvSpPr>
        <p:spPr>
          <a:xfrm>
            <a:off x="5760720" y="2141220"/>
            <a:ext cx="2065020" cy="369332"/>
          </a:xfrm>
          <a:prstGeom prst="rect">
            <a:avLst/>
          </a:prstGeom>
          <a:noFill/>
        </p:spPr>
        <p:txBody>
          <a:bodyPr wrap="square" rtlCol="0">
            <a:spAutoFit/>
          </a:bodyPr>
          <a:lstStyle/>
          <a:p>
            <a:r>
              <a:rPr lang="en-IN" dirty="0"/>
              <a:t>Details</a:t>
            </a:r>
          </a:p>
        </p:txBody>
      </p:sp>
      <p:sp>
        <p:nvSpPr>
          <p:cNvPr id="8" name="Rounded Rectangle 7"/>
          <p:cNvSpPr/>
          <p:nvPr/>
        </p:nvSpPr>
        <p:spPr>
          <a:xfrm>
            <a:off x="2979420" y="2636520"/>
            <a:ext cx="2019300" cy="20345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First</a:t>
            </a:r>
          </a:p>
        </p:txBody>
      </p:sp>
      <p:sp>
        <p:nvSpPr>
          <p:cNvPr id="9" name="Rounded Rectangle 8"/>
          <p:cNvSpPr/>
          <p:nvPr/>
        </p:nvSpPr>
        <p:spPr>
          <a:xfrm>
            <a:off x="5707380" y="2651760"/>
            <a:ext cx="2019300" cy="20345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Second</a:t>
            </a:r>
          </a:p>
        </p:txBody>
      </p:sp>
      <p:sp>
        <p:nvSpPr>
          <p:cNvPr id="10" name="TextBox 9"/>
          <p:cNvSpPr txBox="1"/>
          <p:nvPr/>
        </p:nvSpPr>
        <p:spPr>
          <a:xfrm>
            <a:off x="4419600" y="396240"/>
            <a:ext cx="3230880" cy="584775"/>
          </a:xfrm>
          <a:prstGeom prst="rect">
            <a:avLst/>
          </a:prstGeom>
          <a:noFill/>
        </p:spPr>
        <p:txBody>
          <a:bodyPr wrap="square" rtlCol="0">
            <a:spAutoFit/>
          </a:bodyPr>
          <a:lstStyle/>
          <a:p>
            <a:r>
              <a:rPr lang="en-IN" sz="3200" dirty="0" err="1">
                <a:solidFill>
                  <a:schemeClr val="bg1"/>
                </a:solidFill>
              </a:rPr>
              <a:t>SplitApp</a:t>
            </a:r>
            <a:endParaRPr lang="en-IN" sz="3200" dirty="0">
              <a:solidFill>
                <a:schemeClr val="bg1"/>
              </a:solidFill>
            </a:endParaRPr>
          </a:p>
        </p:txBody>
      </p:sp>
    </p:spTree>
    <p:extLst>
      <p:ext uri="{BB962C8B-B14F-4D97-AF65-F5344CB8AC3E}">
        <p14:creationId xmlns:p14="http://schemas.microsoft.com/office/powerpoint/2010/main" val="3404876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4" name="TextBox 3"/>
          <p:cNvSpPr txBox="1"/>
          <p:nvPr/>
        </p:nvSpPr>
        <p:spPr>
          <a:xfrm>
            <a:off x="144780" y="365760"/>
            <a:ext cx="11742420" cy="2031325"/>
          </a:xfrm>
          <a:prstGeom prst="rect">
            <a:avLst/>
          </a:prstGeom>
          <a:noFill/>
        </p:spPr>
        <p:txBody>
          <a:bodyPr wrap="square" rtlCol="0">
            <a:spAutoFit/>
          </a:bodyPr>
          <a:lstStyle/>
          <a:p>
            <a:r>
              <a:rPr lang="en-IN" dirty="0"/>
              <a:t>In  real time Fiori apps we do not use App or </a:t>
            </a:r>
            <a:r>
              <a:rPr lang="en-IN" dirty="0" err="1"/>
              <a:t>SplitApp</a:t>
            </a:r>
            <a:r>
              <a:rPr lang="en-IN" dirty="0"/>
              <a:t> for navigation, we use concept of Router.</a:t>
            </a:r>
          </a:p>
          <a:p>
            <a:endParaRPr lang="en-IN" dirty="0"/>
          </a:p>
          <a:p>
            <a:r>
              <a:rPr lang="en-IN" dirty="0"/>
              <a:t>For (</a:t>
            </a:r>
            <a:r>
              <a:rPr lang="en-IN" dirty="0" err="1"/>
              <a:t>var</a:t>
            </a:r>
            <a:r>
              <a:rPr lang="en-IN" dirty="0"/>
              <a:t> </a:t>
            </a:r>
            <a:r>
              <a:rPr lang="en-IN" dirty="0" err="1"/>
              <a:t>i</a:t>
            </a:r>
            <a:r>
              <a:rPr lang="en-IN" dirty="0"/>
              <a:t>=0;i&lt;</a:t>
            </a:r>
            <a:r>
              <a:rPr lang="en-IN" dirty="0" err="1"/>
              <a:t>oList.getSelectedItems</a:t>
            </a:r>
            <a:r>
              <a:rPr lang="en-IN" dirty="0"/>
              <a:t>().</a:t>
            </a:r>
            <a:r>
              <a:rPr lang="en-IN" dirty="0" err="1"/>
              <a:t>length;i</a:t>
            </a:r>
            <a:r>
              <a:rPr lang="en-IN" dirty="0"/>
              <a:t>++)</a:t>
            </a:r>
          </a:p>
          <a:p>
            <a:r>
              <a:rPr lang="en-IN" dirty="0"/>
              <a:t>{	</a:t>
            </a:r>
          </a:p>
          <a:p>
            <a:r>
              <a:rPr lang="en-IN" dirty="0"/>
              <a:t>	console.log(</a:t>
            </a:r>
            <a:r>
              <a:rPr lang="en-IN" dirty="0" err="1"/>
              <a:t>oList.getSelectedItems</a:t>
            </a:r>
            <a:r>
              <a:rPr lang="en-IN" dirty="0"/>
              <a:t>()[</a:t>
            </a:r>
            <a:r>
              <a:rPr lang="en-IN" dirty="0" err="1"/>
              <a:t>i</a:t>
            </a:r>
            <a:r>
              <a:rPr lang="en-IN" dirty="0"/>
              <a:t>].</a:t>
            </a:r>
            <a:r>
              <a:rPr lang="en-IN" dirty="0" err="1"/>
              <a:t>getBindingContextPath</a:t>
            </a:r>
            <a:r>
              <a:rPr lang="en-IN"/>
              <a:t>());</a:t>
            </a:r>
          </a:p>
          <a:p>
            <a:r>
              <a:rPr lang="en-IN"/>
              <a:t>}</a:t>
            </a:r>
            <a:endParaRPr lang="en-IN" dirty="0"/>
          </a:p>
          <a:p>
            <a:endParaRPr lang="en-IN" dirty="0"/>
          </a:p>
        </p:txBody>
      </p:sp>
    </p:spTree>
    <p:extLst>
      <p:ext uri="{BB962C8B-B14F-4D97-AF65-F5344CB8AC3E}">
        <p14:creationId xmlns:p14="http://schemas.microsoft.com/office/powerpoint/2010/main" val="3404876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60020" y="335280"/>
            <a:ext cx="11803380" cy="3139321"/>
          </a:xfrm>
          <a:prstGeom prst="rect">
            <a:avLst/>
          </a:prstGeom>
          <a:noFill/>
        </p:spPr>
        <p:txBody>
          <a:bodyPr wrap="square" rtlCol="0">
            <a:spAutoFit/>
          </a:bodyPr>
          <a:lstStyle/>
          <a:p>
            <a:r>
              <a:rPr lang="en-IN" dirty="0"/>
              <a:t>Input</a:t>
            </a:r>
          </a:p>
          <a:p>
            <a:endParaRPr lang="en-IN" dirty="0"/>
          </a:p>
          <a:p>
            <a:r>
              <a:rPr lang="en-IN" dirty="0" err="1"/>
              <a:t>getBinding</a:t>
            </a:r>
            <a:r>
              <a:rPr lang="en-IN" dirty="0"/>
              <a:t>(“name of aggregation or property”)</a:t>
            </a:r>
          </a:p>
          <a:p>
            <a:r>
              <a:rPr lang="en-IN" dirty="0" err="1"/>
              <a:t>getBinding</a:t>
            </a:r>
            <a:r>
              <a:rPr lang="en-IN" dirty="0"/>
              <a:t>(“items”).filter()</a:t>
            </a:r>
          </a:p>
          <a:p>
            <a:endParaRPr lang="en-IN" dirty="0"/>
          </a:p>
          <a:p>
            <a:r>
              <a:rPr lang="en-IN" dirty="0" err="1"/>
              <a:t>oContext</a:t>
            </a:r>
            <a:r>
              <a:rPr lang="en-IN" dirty="0"/>
              <a:t> = </a:t>
            </a:r>
            <a:r>
              <a:rPr lang="en-IN" dirty="0" err="1"/>
              <a:t>getBindingContext</a:t>
            </a:r>
            <a:r>
              <a:rPr lang="en-IN" dirty="0"/>
              <a:t>(“path”)</a:t>
            </a:r>
          </a:p>
          <a:p>
            <a:r>
              <a:rPr lang="en-IN" dirty="0"/>
              <a:t>Data object</a:t>
            </a:r>
          </a:p>
          <a:p>
            <a:endParaRPr lang="en-IN" dirty="0"/>
          </a:p>
          <a:p>
            <a:endParaRPr lang="en-IN" dirty="0"/>
          </a:p>
          <a:p>
            <a:endParaRPr lang="en-IN" dirty="0"/>
          </a:p>
          <a:p>
            <a:endParaRPr lang="en-IN" dirty="0"/>
          </a:p>
        </p:txBody>
      </p:sp>
      <p:sp>
        <p:nvSpPr>
          <p:cNvPr id="4" name="Rectangle 3"/>
          <p:cNvSpPr/>
          <p:nvPr/>
        </p:nvSpPr>
        <p:spPr>
          <a:xfrm>
            <a:off x="9395460" y="510540"/>
            <a:ext cx="2331720" cy="153162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Leave </a:t>
            </a:r>
            <a:r>
              <a:rPr lang="en-IN" dirty="0" err="1"/>
              <a:t>req</a:t>
            </a:r>
            <a:r>
              <a:rPr lang="en-IN" dirty="0"/>
              <a:t> of user</a:t>
            </a:r>
          </a:p>
        </p:txBody>
      </p:sp>
      <p:sp>
        <p:nvSpPr>
          <p:cNvPr id="5" name="Rounded Rectangle 4"/>
          <p:cNvSpPr/>
          <p:nvPr/>
        </p:nvSpPr>
        <p:spPr>
          <a:xfrm>
            <a:off x="9296400" y="2674620"/>
            <a:ext cx="2468880" cy="21259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1000s of </a:t>
            </a:r>
            <a:r>
              <a:rPr lang="en-IN" dirty="0" err="1"/>
              <a:t>req</a:t>
            </a:r>
            <a:endParaRPr lang="en-IN" dirty="0"/>
          </a:p>
        </p:txBody>
      </p:sp>
      <p:sp>
        <p:nvSpPr>
          <p:cNvPr id="7" name="Up Arrow 6"/>
          <p:cNvSpPr/>
          <p:nvPr/>
        </p:nvSpPr>
        <p:spPr>
          <a:xfrm>
            <a:off x="11285220" y="2019300"/>
            <a:ext cx="228600" cy="107442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Magnetic Disk 7"/>
          <p:cNvSpPr/>
          <p:nvPr/>
        </p:nvSpPr>
        <p:spPr>
          <a:xfrm>
            <a:off x="9235440" y="5280660"/>
            <a:ext cx="2506980" cy="10439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HANA</a:t>
            </a:r>
          </a:p>
        </p:txBody>
      </p:sp>
      <p:sp>
        <p:nvSpPr>
          <p:cNvPr id="10" name="Up Arrow 9"/>
          <p:cNvSpPr/>
          <p:nvPr/>
        </p:nvSpPr>
        <p:spPr>
          <a:xfrm>
            <a:off x="11193780" y="4457700"/>
            <a:ext cx="228600" cy="107442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04876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14300" y="320040"/>
            <a:ext cx="11826240" cy="3693319"/>
          </a:xfrm>
          <a:prstGeom prst="rect">
            <a:avLst/>
          </a:prstGeom>
          <a:noFill/>
        </p:spPr>
        <p:txBody>
          <a:bodyPr wrap="square" rtlCol="0">
            <a:spAutoFit/>
          </a:bodyPr>
          <a:lstStyle/>
          <a:p>
            <a:r>
              <a:rPr lang="en-IN" dirty="0"/>
              <a:t>Table in Fiori (</a:t>
            </a:r>
            <a:r>
              <a:rPr lang="en-IN" dirty="0" err="1"/>
              <a:t>sap.m.Table</a:t>
            </a:r>
            <a:r>
              <a:rPr lang="en-IN" dirty="0"/>
              <a:t>)</a:t>
            </a:r>
          </a:p>
          <a:p>
            <a:r>
              <a:rPr lang="en-IN" dirty="0"/>
              <a:t>Is a multi column list control.</a:t>
            </a:r>
          </a:p>
          <a:p>
            <a:endParaRPr lang="en-IN" dirty="0"/>
          </a:p>
          <a:p>
            <a:r>
              <a:rPr lang="en-IN" b="1" dirty="0"/>
              <a:t>Component.js</a:t>
            </a:r>
          </a:p>
          <a:p>
            <a:r>
              <a:rPr lang="en-IN" dirty="0"/>
              <a:t>Component.js in SAP </a:t>
            </a:r>
            <a:r>
              <a:rPr lang="en-IN" dirty="0" err="1"/>
              <a:t>fiori</a:t>
            </a:r>
            <a:r>
              <a:rPr lang="en-IN" dirty="0"/>
              <a:t> wraps the complete functionality of your application. If you want to integration your </a:t>
            </a:r>
            <a:r>
              <a:rPr lang="en-IN" dirty="0" err="1"/>
              <a:t>fiori</a:t>
            </a:r>
            <a:r>
              <a:rPr lang="en-IN" dirty="0"/>
              <a:t> application to SAP Fiori Launchpad, You must use a Component.js file in your application.</a:t>
            </a:r>
          </a:p>
          <a:p>
            <a:r>
              <a:rPr lang="en-IN" dirty="0"/>
              <a:t>Technically, it is a reuse of </a:t>
            </a:r>
            <a:r>
              <a:rPr lang="en-IN" b="1" dirty="0" err="1"/>
              <a:t>sap.ui.core.UIComponent</a:t>
            </a:r>
            <a:r>
              <a:rPr lang="en-IN" b="1" dirty="0"/>
              <a:t> </a:t>
            </a:r>
            <a:r>
              <a:rPr lang="en-IN" dirty="0"/>
              <a:t>class.</a:t>
            </a:r>
          </a:p>
          <a:p>
            <a:r>
              <a:rPr lang="en-IN" b="1" dirty="0" err="1"/>
              <a:t>Funda</a:t>
            </a:r>
            <a:r>
              <a:rPr lang="en-IN" b="1" dirty="0"/>
              <a:t> fox</a:t>
            </a:r>
            <a:r>
              <a:rPr lang="en-IN" dirty="0"/>
              <a:t>: </a:t>
            </a:r>
          </a:p>
          <a:p>
            <a:pPr>
              <a:buFont typeface="Wingdings"/>
              <a:buChar char="Ø"/>
            </a:pPr>
            <a:r>
              <a:rPr lang="en-IN" dirty="0"/>
              <a:t> if you want a </a:t>
            </a:r>
            <a:r>
              <a:rPr lang="en-IN" dirty="0" err="1"/>
              <a:t>fiori</a:t>
            </a:r>
            <a:r>
              <a:rPr lang="en-IN" dirty="0"/>
              <a:t> application called as </a:t>
            </a:r>
            <a:r>
              <a:rPr lang="en-IN" b="1" i="1" dirty="0"/>
              <a:t>“</a:t>
            </a:r>
            <a:r>
              <a:rPr lang="en-IN" b="1" i="1" dirty="0" err="1"/>
              <a:t>fiori</a:t>
            </a:r>
            <a:r>
              <a:rPr lang="en-IN" b="1" i="1" dirty="0"/>
              <a:t>-like app”</a:t>
            </a:r>
            <a:r>
              <a:rPr lang="en-IN" i="1" dirty="0"/>
              <a:t> </a:t>
            </a:r>
            <a:r>
              <a:rPr lang="en-IN" dirty="0"/>
              <a:t>You must have to have Component.js in your app.</a:t>
            </a:r>
          </a:p>
          <a:p>
            <a:pPr>
              <a:buFont typeface="Wingdings"/>
              <a:buChar char="Ø"/>
            </a:pPr>
            <a:r>
              <a:rPr lang="en-IN" dirty="0"/>
              <a:t> You must always have one Component.js file at the app level, it is not possible to have more than one component.js file inside an app.</a:t>
            </a:r>
          </a:p>
          <a:p>
            <a:pPr>
              <a:buFont typeface="Wingdings"/>
              <a:buChar char="Ø"/>
            </a:pPr>
            <a:r>
              <a:rPr lang="en-IN" dirty="0"/>
              <a:t> The file name HAS to be </a:t>
            </a:r>
            <a:r>
              <a:rPr lang="en-IN" b="1" dirty="0"/>
              <a:t>Component.js</a:t>
            </a:r>
          </a:p>
          <a:p>
            <a:pPr>
              <a:buFont typeface="Wingdings"/>
              <a:buChar char="Ø"/>
            </a:pPr>
            <a:r>
              <a:rPr lang="en-IN" dirty="0"/>
              <a:t> it is a good practice that we put the file inside the root folder.</a:t>
            </a:r>
          </a:p>
        </p:txBody>
      </p:sp>
    </p:spTree>
    <p:extLst>
      <p:ext uri="{BB962C8B-B14F-4D97-AF65-F5344CB8AC3E}">
        <p14:creationId xmlns:p14="http://schemas.microsoft.com/office/powerpoint/2010/main" val="34048765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Rounded Rectangle 2"/>
          <p:cNvSpPr/>
          <p:nvPr/>
        </p:nvSpPr>
        <p:spPr>
          <a:xfrm>
            <a:off x="289560" y="441960"/>
            <a:ext cx="1722120" cy="17449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Index.html</a:t>
            </a:r>
          </a:p>
        </p:txBody>
      </p:sp>
      <p:sp>
        <p:nvSpPr>
          <p:cNvPr id="4" name="Rectangle 3"/>
          <p:cNvSpPr/>
          <p:nvPr/>
        </p:nvSpPr>
        <p:spPr>
          <a:xfrm>
            <a:off x="594360" y="1478280"/>
            <a:ext cx="1127760" cy="58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SplitApp</a:t>
            </a:r>
            <a:endParaRPr lang="en-IN" dirty="0"/>
          </a:p>
        </p:txBody>
      </p:sp>
      <p:sp>
        <p:nvSpPr>
          <p:cNvPr id="5" name="Right Arrow 4"/>
          <p:cNvSpPr/>
          <p:nvPr/>
        </p:nvSpPr>
        <p:spPr>
          <a:xfrm>
            <a:off x="1775460" y="1760220"/>
            <a:ext cx="4053840" cy="4495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ight Arrow 5"/>
          <p:cNvSpPr/>
          <p:nvPr/>
        </p:nvSpPr>
        <p:spPr>
          <a:xfrm>
            <a:off x="1821180" y="1371600"/>
            <a:ext cx="1455420" cy="4495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3314700" y="457200"/>
            <a:ext cx="1188720" cy="1325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masterPafges</a:t>
            </a:r>
            <a:endParaRPr lang="en-IN" dirty="0"/>
          </a:p>
        </p:txBody>
      </p:sp>
      <p:sp>
        <p:nvSpPr>
          <p:cNvPr id="8" name="Rectangle 7"/>
          <p:cNvSpPr/>
          <p:nvPr/>
        </p:nvSpPr>
        <p:spPr>
          <a:xfrm>
            <a:off x="5806440" y="822960"/>
            <a:ext cx="1188720" cy="1325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detailPages</a:t>
            </a:r>
            <a:endParaRPr lang="en-IN" dirty="0"/>
          </a:p>
        </p:txBody>
      </p:sp>
      <p:sp>
        <p:nvSpPr>
          <p:cNvPr id="9" name="Right Arrow 8"/>
          <p:cNvSpPr/>
          <p:nvPr/>
        </p:nvSpPr>
        <p:spPr>
          <a:xfrm>
            <a:off x="4503420" y="510540"/>
            <a:ext cx="3695700" cy="297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8252460" y="434340"/>
            <a:ext cx="1501140" cy="594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View 1</a:t>
            </a:r>
          </a:p>
        </p:txBody>
      </p:sp>
      <p:sp>
        <p:nvSpPr>
          <p:cNvPr id="11" name="Rounded Rectangle 10"/>
          <p:cNvSpPr/>
          <p:nvPr/>
        </p:nvSpPr>
        <p:spPr>
          <a:xfrm>
            <a:off x="8945880" y="1379220"/>
            <a:ext cx="1501140" cy="594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View 2</a:t>
            </a:r>
          </a:p>
        </p:txBody>
      </p:sp>
      <p:sp>
        <p:nvSpPr>
          <p:cNvPr id="12" name="Right Arrow 11"/>
          <p:cNvSpPr/>
          <p:nvPr/>
        </p:nvSpPr>
        <p:spPr>
          <a:xfrm>
            <a:off x="6979920" y="1531620"/>
            <a:ext cx="1950720" cy="32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358140" y="2377440"/>
            <a:ext cx="11422380" cy="646331"/>
          </a:xfrm>
          <a:prstGeom prst="rect">
            <a:avLst/>
          </a:prstGeom>
          <a:noFill/>
        </p:spPr>
        <p:txBody>
          <a:bodyPr wrap="square" rtlCol="0">
            <a:spAutoFit/>
          </a:bodyPr>
          <a:lstStyle/>
          <a:p>
            <a:r>
              <a:rPr lang="en-IN" dirty="0"/>
              <a:t>KILL the dependency on Index.html, remember that in a productive </a:t>
            </a:r>
            <a:r>
              <a:rPr lang="en-IN" dirty="0" err="1"/>
              <a:t>fiori</a:t>
            </a:r>
            <a:r>
              <a:rPr lang="en-IN" dirty="0"/>
              <a:t> app system, there is no concept of index.html.</a:t>
            </a:r>
          </a:p>
          <a:p>
            <a:r>
              <a:rPr lang="en-IN" dirty="0"/>
              <a:t>Index.html however will be used for local testing.</a:t>
            </a:r>
          </a:p>
        </p:txBody>
      </p:sp>
      <p:sp>
        <p:nvSpPr>
          <p:cNvPr id="14" name="Rounded Rectangle 13"/>
          <p:cNvSpPr/>
          <p:nvPr/>
        </p:nvSpPr>
        <p:spPr>
          <a:xfrm>
            <a:off x="152400" y="3268980"/>
            <a:ext cx="1722120" cy="17449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Index.html</a:t>
            </a:r>
          </a:p>
        </p:txBody>
      </p:sp>
      <p:sp>
        <p:nvSpPr>
          <p:cNvPr id="15" name="Rounded Rectangle 14"/>
          <p:cNvSpPr/>
          <p:nvPr/>
        </p:nvSpPr>
        <p:spPr>
          <a:xfrm>
            <a:off x="297180" y="4335780"/>
            <a:ext cx="1470660" cy="56388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Component Container</a:t>
            </a:r>
          </a:p>
        </p:txBody>
      </p:sp>
      <p:sp>
        <p:nvSpPr>
          <p:cNvPr id="16" name="Rectangle 15"/>
          <p:cNvSpPr/>
          <p:nvPr/>
        </p:nvSpPr>
        <p:spPr>
          <a:xfrm>
            <a:off x="2727960" y="3352800"/>
            <a:ext cx="2293620" cy="266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Component.js</a:t>
            </a:r>
          </a:p>
          <a:p>
            <a:pPr algn="ctr"/>
            <a:r>
              <a:rPr lang="en-IN" dirty="0"/>
              <a:t>(Wrapper for everything)</a:t>
            </a:r>
          </a:p>
          <a:p>
            <a:pPr algn="ctr"/>
            <a:endParaRPr lang="en-IN" dirty="0"/>
          </a:p>
          <a:p>
            <a:pPr algn="ctr"/>
            <a:endParaRPr lang="en-IN" dirty="0"/>
          </a:p>
          <a:p>
            <a:pPr algn="ctr"/>
            <a:endParaRPr lang="en-IN" dirty="0"/>
          </a:p>
          <a:p>
            <a:pPr algn="ctr"/>
            <a:endParaRPr lang="en-IN" dirty="0"/>
          </a:p>
          <a:p>
            <a:pPr algn="ctr"/>
            <a:endParaRPr lang="en-IN" dirty="0"/>
          </a:p>
        </p:txBody>
      </p:sp>
      <p:sp>
        <p:nvSpPr>
          <p:cNvPr id="17" name="Right Arrow 16"/>
          <p:cNvSpPr/>
          <p:nvPr/>
        </p:nvSpPr>
        <p:spPr>
          <a:xfrm>
            <a:off x="1744980" y="4358640"/>
            <a:ext cx="102108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p:nvSpPr>
        <p:spPr>
          <a:xfrm>
            <a:off x="2979420" y="4549140"/>
            <a:ext cx="1783080" cy="12725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App.view.xml</a:t>
            </a:r>
            <a:endParaRPr lang="en-IN" dirty="0"/>
          </a:p>
        </p:txBody>
      </p:sp>
      <p:sp>
        <p:nvSpPr>
          <p:cNvPr id="19" name="Right Arrow 18"/>
          <p:cNvSpPr/>
          <p:nvPr/>
        </p:nvSpPr>
        <p:spPr>
          <a:xfrm>
            <a:off x="4792980" y="4724400"/>
            <a:ext cx="1066800" cy="8915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p:cNvSpPr/>
          <p:nvPr/>
        </p:nvSpPr>
        <p:spPr>
          <a:xfrm>
            <a:off x="5867400" y="4130040"/>
            <a:ext cx="1584960" cy="1851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a:t>
            </a:r>
          </a:p>
          <a:p>
            <a:pPr algn="ctr"/>
            <a:endParaRPr lang="en-IN" dirty="0"/>
          </a:p>
          <a:p>
            <a:pPr algn="ctr"/>
            <a:endParaRPr lang="en-IN" dirty="0"/>
          </a:p>
          <a:p>
            <a:pPr algn="ctr"/>
            <a:endParaRPr lang="en-IN" dirty="0"/>
          </a:p>
          <a:p>
            <a:pPr algn="ctr"/>
            <a:endParaRPr lang="en-IN" dirty="0"/>
          </a:p>
        </p:txBody>
      </p:sp>
      <p:sp>
        <p:nvSpPr>
          <p:cNvPr id="21" name="Rectangle 20"/>
          <p:cNvSpPr/>
          <p:nvPr/>
        </p:nvSpPr>
        <p:spPr>
          <a:xfrm>
            <a:off x="6050280" y="4709160"/>
            <a:ext cx="1264920" cy="1089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SplitApp</a:t>
            </a:r>
            <a:endParaRPr lang="en-IN" dirty="0"/>
          </a:p>
        </p:txBody>
      </p:sp>
      <p:sp>
        <p:nvSpPr>
          <p:cNvPr id="22" name="Rectangle 21"/>
          <p:cNvSpPr/>
          <p:nvPr/>
        </p:nvSpPr>
        <p:spPr>
          <a:xfrm>
            <a:off x="8168640" y="4076700"/>
            <a:ext cx="1188720" cy="1325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masterPafges</a:t>
            </a:r>
            <a:endParaRPr lang="en-IN" dirty="0"/>
          </a:p>
        </p:txBody>
      </p:sp>
      <p:sp>
        <p:nvSpPr>
          <p:cNvPr id="24" name="Right Arrow 23"/>
          <p:cNvSpPr/>
          <p:nvPr/>
        </p:nvSpPr>
        <p:spPr>
          <a:xfrm>
            <a:off x="9357360" y="4533900"/>
            <a:ext cx="1059180" cy="297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ounded Rectangle 24"/>
          <p:cNvSpPr/>
          <p:nvPr/>
        </p:nvSpPr>
        <p:spPr>
          <a:xfrm>
            <a:off x="10439400" y="4381500"/>
            <a:ext cx="1501140" cy="594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View 1</a:t>
            </a:r>
          </a:p>
        </p:txBody>
      </p:sp>
      <p:sp>
        <p:nvSpPr>
          <p:cNvPr id="26" name="Rounded Rectangle 25"/>
          <p:cNvSpPr/>
          <p:nvPr/>
        </p:nvSpPr>
        <p:spPr>
          <a:xfrm>
            <a:off x="10370820" y="6088380"/>
            <a:ext cx="1501140" cy="594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View 2</a:t>
            </a:r>
          </a:p>
        </p:txBody>
      </p:sp>
      <p:sp>
        <p:nvSpPr>
          <p:cNvPr id="28" name="Rectangle 27"/>
          <p:cNvSpPr/>
          <p:nvPr/>
        </p:nvSpPr>
        <p:spPr>
          <a:xfrm>
            <a:off x="8161020" y="5532120"/>
            <a:ext cx="1188720" cy="1325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detailPages</a:t>
            </a:r>
            <a:endParaRPr lang="en-IN" dirty="0"/>
          </a:p>
        </p:txBody>
      </p:sp>
      <p:sp>
        <p:nvSpPr>
          <p:cNvPr id="29" name="Right Arrow 28"/>
          <p:cNvSpPr/>
          <p:nvPr/>
        </p:nvSpPr>
        <p:spPr>
          <a:xfrm>
            <a:off x="9334500" y="6240780"/>
            <a:ext cx="1051560" cy="32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1" name="Elbow Connector 30"/>
          <p:cNvCxnSpPr>
            <a:stCxn id="20" idx="3"/>
            <a:endCxn id="22" idx="1"/>
          </p:cNvCxnSpPr>
          <p:nvPr/>
        </p:nvCxnSpPr>
        <p:spPr>
          <a:xfrm flipV="1">
            <a:off x="7452360" y="4739640"/>
            <a:ext cx="716280" cy="31623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hape 32"/>
          <p:cNvCxnSpPr>
            <a:endCxn id="28" idx="1"/>
          </p:cNvCxnSpPr>
          <p:nvPr/>
        </p:nvCxnSpPr>
        <p:spPr>
          <a:xfrm rot="16200000" flipH="1">
            <a:off x="7376160" y="5410200"/>
            <a:ext cx="876300" cy="69342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4876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29540" y="320040"/>
            <a:ext cx="11780520" cy="5909310"/>
          </a:xfrm>
          <a:prstGeom prst="rect">
            <a:avLst/>
          </a:prstGeom>
          <a:noFill/>
        </p:spPr>
        <p:txBody>
          <a:bodyPr wrap="square" rtlCol="0">
            <a:spAutoFit/>
          </a:bodyPr>
          <a:lstStyle/>
          <a:p>
            <a:r>
              <a:rPr lang="en-IN" dirty="0"/>
              <a:t>Component.js drives followings:</a:t>
            </a:r>
          </a:p>
          <a:p>
            <a:endParaRPr lang="en-IN" dirty="0"/>
          </a:p>
          <a:p>
            <a:pPr>
              <a:buFont typeface="Wingdings"/>
              <a:buChar char="Ø"/>
            </a:pPr>
            <a:r>
              <a:rPr lang="en-IN" dirty="0"/>
              <a:t> Information about your application like version, name, author, type</a:t>
            </a:r>
          </a:p>
          <a:p>
            <a:pPr>
              <a:buFont typeface="Wingdings"/>
              <a:buChar char="Ø"/>
            </a:pPr>
            <a:r>
              <a:rPr lang="en-IN" dirty="0"/>
              <a:t> Details about supported devices and themes</a:t>
            </a:r>
          </a:p>
          <a:p>
            <a:pPr>
              <a:buFont typeface="Wingdings"/>
              <a:buChar char="Ø"/>
            </a:pPr>
            <a:r>
              <a:rPr lang="en-IN" dirty="0"/>
              <a:t> Odata service information</a:t>
            </a:r>
          </a:p>
          <a:p>
            <a:pPr>
              <a:buFont typeface="Wingdings"/>
              <a:buChar char="Ø"/>
            </a:pPr>
            <a:r>
              <a:rPr lang="en-IN" dirty="0"/>
              <a:t> Complete end to end navigation between pages and views – </a:t>
            </a:r>
            <a:r>
              <a:rPr lang="en-IN" b="1" i="1" dirty="0"/>
              <a:t>Object inside Router</a:t>
            </a:r>
          </a:p>
          <a:p>
            <a:pPr>
              <a:buFont typeface="Wingdings"/>
              <a:buChar char="Ø"/>
            </a:pPr>
            <a:r>
              <a:rPr lang="en-IN" b="1" i="1" dirty="0"/>
              <a:t> </a:t>
            </a:r>
            <a:r>
              <a:rPr lang="en-IN" dirty="0"/>
              <a:t>Dependencies on SAP UI5 and Fiori</a:t>
            </a:r>
          </a:p>
          <a:p>
            <a:pPr>
              <a:buFont typeface="Wingdings"/>
              <a:buChar char="Ø"/>
            </a:pPr>
            <a:r>
              <a:rPr lang="en-IN" dirty="0"/>
              <a:t> Dependencies on other app</a:t>
            </a:r>
          </a:p>
          <a:p>
            <a:pPr>
              <a:buFont typeface="Wingdings"/>
              <a:buChar char="Ø"/>
            </a:pPr>
            <a:r>
              <a:rPr lang="en-IN" dirty="0"/>
              <a:t> ABAP system deployment information</a:t>
            </a:r>
          </a:p>
          <a:p>
            <a:pPr>
              <a:buFont typeface="Wingdings"/>
              <a:buChar char="Ø"/>
            </a:pPr>
            <a:r>
              <a:rPr lang="en-IN" dirty="0"/>
              <a:t> Models – JSON, XML, Resource, </a:t>
            </a:r>
            <a:r>
              <a:rPr lang="en-IN" dirty="0" err="1"/>
              <a:t>OData</a:t>
            </a:r>
            <a:endParaRPr lang="en-IN" dirty="0"/>
          </a:p>
          <a:p>
            <a:pPr>
              <a:buFont typeface="Wingdings"/>
              <a:buChar char="Ø"/>
            </a:pPr>
            <a:r>
              <a:rPr lang="en-IN" dirty="0"/>
              <a:t> Global methods</a:t>
            </a:r>
          </a:p>
          <a:p>
            <a:endParaRPr lang="en-IN" dirty="0"/>
          </a:p>
          <a:p>
            <a:r>
              <a:rPr lang="en-IN" dirty="0" err="1"/>
              <a:t>Manifest.json</a:t>
            </a:r>
            <a:r>
              <a:rPr lang="en-IN" dirty="0"/>
              <a:t> – it is a </a:t>
            </a:r>
            <a:r>
              <a:rPr lang="en-IN" dirty="0" err="1"/>
              <a:t>json</a:t>
            </a:r>
            <a:r>
              <a:rPr lang="en-IN" dirty="0"/>
              <a:t> file which has details about your entire application.</a:t>
            </a:r>
          </a:p>
          <a:p>
            <a:r>
              <a:rPr lang="en-IN" dirty="0"/>
              <a:t>{</a:t>
            </a:r>
          </a:p>
          <a:p>
            <a:r>
              <a:rPr lang="en-IN" dirty="0"/>
              <a:t>	//</a:t>
            </a:r>
            <a:r>
              <a:rPr lang="en-IN" dirty="0" err="1"/>
              <a:t>fiori</a:t>
            </a:r>
            <a:r>
              <a:rPr lang="en-IN" dirty="0"/>
              <a:t> app version and details like directory of i18n, application title, description etc.</a:t>
            </a:r>
          </a:p>
          <a:p>
            <a:r>
              <a:rPr lang="en-IN" dirty="0"/>
              <a:t>	“sap.app”:{},</a:t>
            </a:r>
          </a:p>
          <a:p>
            <a:r>
              <a:rPr lang="en-IN" dirty="0"/>
              <a:t>	//Dependency management for ui5 </a:t>
            </a:r>
            <a:r>
              <a:rPr lang="en-IN" dirty="0" err="1"/>
              <a:t>libs</a:t>
            </a:r>
            <a:r>
              <a:rPr lang="en-IN" dirty="0"/>
              <a:t> and themes, devices etc.</a:t>
            </a:r>
          </a:p>
          <a:p>
            <a:r>
              <a:rPr lang="en-IN" dirty="0"/>
              <a:t>	“</a:t>
            </a:r>
            <a:r>
              <a:rPr lang="en-IN" dirty="0" err="1"/>
              <a:t>sap.ui</a:t>
            </a:r>
            <a:r>
              <a:rPr lang="en-IN" dirty="0"/>
              <a:t>”:{},</a:t>
            </a:r>
          </a:p>
          <a:p>
            <a:r>
              <a:rPr lang="en-IN" dirty="0"/>
              <a:t>	//Routing configuration for navigation between views</a:t>
            </a:r>
          </a:p>
          <a:p>
            <a:r>
              <a:rPr lang="en-IN" dirty="0"/>
              <a:t>	“sap.ui5”:{}</a:t>
            </a:r>
          </a:p>
          <a:p>
            <a:r>
              <a:rPr lang="en-IN" dirty="0"/>
              <a:t>}</a:t>
            </a:r>
          </a:p>
        </p:txBody>
      </p:sp>
      <p:sp>
        <p:nvSpPr>
          <p:cNvPr id="4" name="Right Brace 3"/>
          <p:cNvSpPr/>
          <p:nvPr/>
        </p:nvSpPr>
        <p:spPr>
          <a:xfrm>
            <a:off x="7947660" y="822960"/>
            <a:ext cx="731520" cy="26822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 name="Rectangle 4"/>
          <p:cNvSpPr/>
          <p:nvPr/>
        </p:nvSpPr>
        <p:spPr>
          <a:xfrm>
            <a:off x="8694420" y="1927860"/>
            <a:ext cx="3093720" cy="480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Manifest.json</a:t>
            </a:r>
            <a:endParaRPr lang="en-IN" dirty="0"/>
          </a:p>
        </p:txBody>
      </p:sp>
      <p:cxnSp>
        <p:nvCxnSpPr>
          <p:cNvPr id="7" name="Shape 6"/>
          <p:cNvCxnSpPr>
            <a:endCxn id="5" idx="0"/>
          </p:cNvCxnSpPr>
          <p:nvPr/>
        </p:nvCxnSpPr>
        <p:spPr>
          <a:xfrm>
            <a:off x="3131820" y="487680"/>
            <a:ext cx="7109460" cy="144018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 name="Down Arrow 7"/>
          <p:cNvSpPr/>
          <p:nvPr/>
        </p:nvSpPr>
        <p:spPr>
          <a:xfrm>
            <a:off x="9944100" y="2514600"/>
            <a:ext cx="58674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8839200" y="3223260"/>
            <a:ext cx="3078480" cy="369332"/>
          </a:xfrm>
          <a:prstGeom prst="rect">
            <a:avLst/>
          </a:prstGeom>
          <a:noFill/>
        </p:spPr>
        <p:txBody>
          <a:bodyPr wrap="square" rtlCol="0">
            <a:spAutoFit/>
          </a:bodyPr>
          <a:lstStyle/>
          <a:p>
            <a:r>
              <a:rPr lang="en-IN" dirty="0"/>
              <a:t>     Application Descriptor</a:t>
            </a:r>
          </a:p>
        </p:txBody>
      </p:sp>
    </p:spTree>
    <p:extLst>
      <p:ext uri="{BB962C8B-B14F-4D97-AF65-F5344CB8AC3E}">
        <p14:creationId xmlns:p14="http://schemas.microsoft.com/office/powerpoint/2010/main" val="3404876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52400" y="312420"/>
            <a:ext cx="11818620" cy="5909310"/>
          </a:xfrm>
          <a:prstGeom prst="rect">
            <a:avLst/>
          </a:prstGeom>
          <a:noFill/>
        </p:spPr>
        <p:txBody>
          <a:bodyPr wrap="square" rtlCol="0">
            <a:spAutoFit/>
          </a:bodyPr>
          <a:lstStyle/>
          <a:p>
            <a:r>
              <a:rPr lang="en-IN" dirty="0"/>
              <a:t>Router: Is a ready made object offered by UI Component class which is used to create Component.js</a:t>
            </a:r>
          </a:p>
          <a:p>
            <a:endParaRPr lang="en-IN" dirty="0"/>
          </a:p>
          <a:p>
            <a:r>
              <a:rPr lang="en-IN" dirty="0"/>
              <a:t>Router takes care of followings:</a:t>
            </a:r>
          </a:p>
          <a:p>
            <a:pPr marL="342900" indent="-342900">
              <a:buAutoNum type="arabicPeriod"/>
            </a:pPr>
            <a:r>
              <a:rPr lang="en-IN" dirty="0"/>
              <a:t>Instantiation of </a:t>
            </a:r>
            <a:r>
              <a:rPr lang="en-IN" b="1" i="1" dirty="0"/>
              <a:t>all the views </a:t>
            </a:r>
            <a:r>
              <a:rPr lang="en-IN" dirty="0"/>
              <a:t>including </a:t>
            </a:r>
            <a:r>
              <a:rPr lang="en-IN" b="1" i="1" dirty="0"/>
              <a:t>App View</a:t>
            </a:r>
            <a:r>
              <a:rPr lang="en-IN" dirty="0"/>
              <a:t>.</a:t>
            </a:r>
          </a:p>
          <a:p>
            <a:pPr marL="342900" indent="-342900">
              <a:buAutoNum type="arabicPeriod"/>
            </a:pPr>
            <a:r>
              <a:rPr lang="en-IN" dirty="0"/>
              <a:t>It controls the complete navigation of your application. In order to do that, Router need Routing configuration. The routing configuration is maintained by developer inside </a:t>
            </a:r>
            <a:r>
              <a:rPr lang="en-IN" dirty="0" err="1"/>
              <a:t>Manifest.json</a:t>
            </a:r>
            <a:endParaRPr lang="en-IN" dirty="0"/>
          </a:p>
          <a:p>
            <a:pPr marL="342900" indent="-342900"/>
            <a:endParaRPr lang="en-IN" dirty="0"/>
          </a:p>
          <a:p>
            <a:pPr marL="342900" indent="-342900"/>
            <a:r>
              <a:rPr lang="en-IN" dirty="0"/>
              <a:t>Anubhav where is your session recordings</a:t>
            </a:r>
          </a:p>
          <a:p>
            <a:pPr marL="342900" indent="-342900">
              <a:buAutoNum type="arabicPeriod"/>
            </a:pPr>
            <a:r>
              <a:rPr lang="en-IN" dirty="0"/>
              <a:t>Open a browser, a browser is an application in windows to browse internet. Make sure you know what is internet and computer.</a:t>
            </a:r>
          </a:p>
          <a:p>
            <a:pPr marL="342900" indent="-342900">
              <a:buAutoNum type="arabicPeriod"/>
            </a:pPr>
            <a:r>
              <a:rPr lang="en-IN" dirty="0"/>
              <a:t>After opening type the below link : </a:t>
            </a:r>
            <a:r>
              <a:rPr lang="en-IN" dirty="0">
                <a:hlinkClick r:id="rId2"/>
              </a:rPr>
              <a:t>https://sites.google.com/site/sapfioribatch717/</a:t>
            </a:r>
            <a:endParaRPr lang="en-IN" dirty="0"/>
          </a:p>
          <a:p>
            <a:pPr marL="342900" indent="-342900">
              <a:buAutoNum type="arabicPeriod"/>
            </a:pPr>
            <a:r>
              <a:rPr lang="en-IN" dirty="0"/>
              <a:t>Wait for some time till the page loading completes.</a:t>
            </a:r>
          </a:p>
          <a:p>
            <a:pPr marL="342900" indent="-342900">
              <a:buFontTx/>
              <a:buAutoNum type="arabicPeriod"/>
            </a:pPr>
            <a:r>
              <a:rPr lang="en-IN" dirty="0"/>
              <a:t>On the top you will see title </a:t>
            </a:r>
            <a:r>
              <a:rPr lang="en-IN" b="1" u="sng" dirty="0">
                <a:hlinkClick r:id="rId2"/>
              </a:rPr>
              <a:t>sapfioribatch717</a:t>
            </a:r>
            <a:endParaRPr lang="en-IN" b="1" dirty="0"/>
          </a:p>
          <a:p>
            <a:pPr marL="342900" indent="-342900">
              <a:buAutoNum type="arabicPeriod"/>
            </a:pPr>
            <a:r>
              <a:rPr lang="en-IN" dirty="0"/>
              <a:t>There is a toolbar on top, in which you are at Home page</a:t>
            </a:r>
          </a:p>
          <a:p>
            <a:pPr marL="342900" indent="-342900">
              <a:buAutoNum type="arabicPeriod"/>
            </a:pPr>
            <a:r>
              <a:rPr lang="en-IN" dirty="0"/>
              <a:t>Search if you can find Session recording tab</a:t>
            </a:r>
          </a:p>
          <a:p>
            <a:pPr marL="342900" indent="-342900">
              <a:buAutoNum type="arabicPeriod"/>
            </a:pPr>
            <a:r>
              <a:rPr lang="en-IN" dirty="0"/>
              <a:t>Use your mouse left click to click on that tab. </a:t>
            </a:r>
          </a:p>
          <a:p>
            <a:pPr marL="342900" indent="-342900">
              <a:buAutoNum type="arabicPeriod"/>
            </a:pPr>
            <a:r>
              <a:rPr lang="en-IN" dirty="0"/>
              <a:t>If yes, you can see session recording.</a:t>
            </a:r>
          </a:p>
          <a:p>
            <a:pPr marL="342900" indent="-342900"/>
            <a:r>
              <a:rPr lang="en-IN" dirty="0"/>
              <a:t>Sales order-&gt; one of line item -&gt; line item details -&gt; </a:t>
            </a:r>
            <a:r>
              <a:rPr lang="en-IN" b="1" dirty="0"/>
              <a:t>scheduling info</a:t>
            </a:r>
          </a:p>
          <a:p>
            <a:pPr marL="342900" indent="-342900">
              <a:buAutoNum type="arabicPeriod"/>
            </a:pPr>
            <a:r>
              <a:rPr lang="en-IN" b="1" dirty="0"/>
              <a:t>Taking user to a direct place where the right information lies. Every </a:t>
            </a:r>
            <a:r>
              <a:rPr lang="en-IN" b="1" dirty="0" err="1"/>
              <a:t>url</a:t>
            </a:r>
            <a:r>
              <a:rPr lang="en-IN" b="1" dirty="0"/>
              <a:t> has an end point addressing to a unique page.</a:t>
            </a:r>
          </a:p>
          <a:p>
            <a:pPr marL="342900" indent="-342900">
              <a:buAutoNum type="arabicPeriod"/>
            </a:pPr>
            <a:r>
              <a:rPr lang="en-IN" b="1" dirty="0"/>
              <a:t>When we have multiple </a:t>
            </a:r>
            <a:r>
              <a:rPr lang="en-IN" b="1" dirty="0" err="1"/>
              <a:t>url</a:t>
            </a:r>
            <a:r>
              <a:rPr lang="en-IN" b="1" dirty="0"/>
              <a:t> end points and we navigate, the browser tracks the end points automatically. All the browser will keep track of history and browser back and forward button will work.</a:t>
            </a:r>
          </a:p>
        </p:txBody>
      </p:sp>
    </p:spTree>
    <p:extLst>
      <p:ext uri="{BB962C8B-B14F-4D97-AF65-F5344CB8AC3E}">
        <p14:creationId xmlns:p14="http://schemas.microsoft.com/office/powerpoint/2010/main" val="3404876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06680" y="320040"/>
            <a:ext cx="11971020" cy="6278642"/>
          </a:xfrm>
          <a:prstGeom prst="rect">
            <a:avLst/>
          </a:prstGeom>
          <a:noFill/>
        </p:spPr>
        <p:txBody>
          <a:bodyPr wrap="square" rtlCol="0">
            <a:spAutoFit/>
          </a:bodyPr>
          <a:lstStyle/>
          <a:p>
            <a:r>
              <a:rPr lang="en-IN" dirty="0"/>
              <a:t>Steps to use Router in SAP Fiori</a:t>
            </a:r>
          </a:p>
          <a:p>
            <a:pPr marL="342900" indent="-342900">
              <a:buAutoNum type="arabicPeriod"/>
            </a:pPr>
            <a:r>
              <a:rPr lang="en-IN" b="1" dirty="0"/>
              <a:t>Invoke the router</a:t>
            </a:r>
          </a:p>
          <a:p>
            <a:pPr marL="342900" indent="-342900"/>
            <a:r>
              <a:rPr lang="en-IN" dirty="0"/>
              <a:t>	in init function of Component.js, we need to call parent class. </a:t>
            </a:r>
            <a:r>
              <a:rPr lang="en-IN" dirty="0" err="1"/>
              <a:t>this.getRouter</a:t>
            </a:r>
            <a:r>
              <a:rPr lang="en-IN" dirty="0"/>
              <a:t>()</a:t>
            </a:r>
          </a:p>
          <a:p>
            <a:pPr marL="342900" indent="-342900"/>
            <a:r>
              <a:rPr lang="en-IN" dirty="0"/>
              <a:t>	You need to now call initialize() method of the router</a:t>
            </a:r>
          </a:p>
          <a:p>
            <a:pPr marL="342900" indent="-342900"/>
            <a:endParaRPr lang="en-IN" dirty="0"/>
          </a:p>
          <a:p>
            <a:pPr marL="342900" indent="-342900"/>
            <a:r>
              <a:rPr lang="en-IN" dirty="0"/>
              <a:t>2.   Make sure before we do that, we must specify the Routing configuration </a:t>
            </a:r>
          </a:p>
          <a:p>
            <a:pPr marL="342900" indent="-342900"/>
            <a:endParaRPr lang="en-IN" dirty="0"/>
          </a:p>
          <a:p>
            <a:pPr marL="342900" indent="-342900"/>
            <a:r>
              <a:rPr lang="en-IN" dirty="0"/>
              <a:t>2.1 – the root view – the initial view which will be launched. </a:t>
            </a:r>
            <a:r>
              <a:rPr lang="en-IN" dirty="0" err="1"/>
              <a:t>App.view.xml</a:t>
            </a:r>
            <a:endParaRPr lang="en-IN" dirty="0"/>
          </a:p>
          <a:p>
            <a:pPr marL="342900" indent="-342900"/>
            <a:r>
              <a:rPr lang="en-IN" dirty="0"/>
              <a:t>Define it in sap.ui5 section as a </a:t>
            </a:r>
            <a:r>
              <a:rPr lang="en-IN" dirty="0" err="1"/>
              <a:t>json</a:t>
            </a:r>
            <a:r>
              <a:rPr lang="en-IN" dirty="0"/>
              <a:t>, view name, type, id</a:t>
            </a:r>
          </a:p>
          <a:p>
            <a:pPr marL="342900" indent="-342900"/>
            <a:r>
              <a:rPr lang="en-IN" dirty="0"/>
              <a:t>2.2 – define main routing configuration to load your other views inside the split app or app.</a:t>
            </a:r>
          </a:p>
          <a:p>
            <a:pPr marL="342900" indent="-342900"/>
            <a:endParaRPr lang="en-IN" dirty="0"/>
          </a:p>
          <a:p>
            <a:pPr marL="342900" indent="-342900"/>
            <a:r>
              <a:rPr lang="en-IN" sz="1200" dirty="0"/>
              <a:t>“routing”:{</a:t>
            </a:r>
          </a:p>
          <a:p>
            <a:pPr marL="342900" indent="-342900"/>
            <a:r>
              <a:rPr lang="en-IN" sz="1200" dirty="0"/>
              <a:t>	“</a:t>
            </a:r>
            <a:r>
              <a:rPr lang="en-IN" sz="1200" dirty="0" err="1"/>
              <a:t>config</a:t>
            </a:r>
            <a:r>
              <a:rPr lang="en-IN" sz="1200" dirty="0"/>
              <a:t>” :{</a:t>
            </a:r>
          </a:p>
          <a:p>
            <a:pPr marL="342900" indent="-342900"/>
            <a:r>
              <a:rPr lang="en-IN" sz="1200" dirty="0"/>
              <a:t>		//router class</a:t>
            </a:r>
          </a:p>
          <a:p>
            <a:pPr marL="342900" indent="-342900"/>
            <a:r>
              <a:rPr lang="en-IN" sz="1200" dirty="0"/>
              <a:t>		//view types</a:t>
            </a:r>
          </a:p>
          <a:p>
            <a:pPr marL="342900" indent="-342900"/>
            <a:r>
              <a:rPr lang="en-IN" sz="1200" dirty="0"/>
              <a:t>		//view path</a:t>
            </a:r>
          </a:p>
          <a:p>
            <a:pPr marL="342900" indent="-342900"/>
            <a:r>
              <a:rPr lang="en-IN" sz="1200" dirty="0"/>
              <a:t>		//control id</a:t>
            </a:r>
          </a:p>
          <a:p>
            <a:pPr marL="342900" indent="-342900"/>
            <a:r>
              <a:rPr lang="en-IN" sz="1200" dirty="0"/>
              <a:t>	},</a:t>
            </a:r>
          </a:p>
          <a:p>
            <a:pPr marL="342900" indent="-342900"/>
            <a:r>
              <a:rPr lang="en-IN" sz="1200" dirty="0"/>
              <a:t>	“routes”:[</a:t>
            </a:r>
          </a:p>
          <a:p>
            <a:pPr marL="342900" indent="-342900"/>
            <a:r>
              <a:rPr lang="en-IN" sz="1200" dirty="0"/>
              <a:t>		{</a:t>
            </a:r>
          </a:p>
          <a:p>
            <a:pPr marL="342900" indent="-342900"/>
            <a:r>
              <a:rPr lang="en-IN" sz="1200" dirty="0"/>
              <a:t>			pattern : </a:t>
            </a:r>
            <a:r>
              <a:rPr lang="en-IN" sz="1200" dirty="0" err="1"/>
              <a:t>url</a:t>
            </a:r>
            <a:r>
              <a:rPr lang="en-IN" sz="1200" dirty="0"/>
              <a:t> end point,</a:t>
            </a:r>
          </a:p>
          <a:p>
            <a:pPr marL="342900" indent="-342900"/>
            <a:r>
              <a:rPr lang="en-IN" sz="1200" dirty="0"/>
              <a:t>			name: “name of the route”,</a:t>
            </a:r>
          </a:p>
          <a:p>
            <a:pPr marL="342900" indent="-342900"/>
            <a:r>
              <a:rPr lang="en-IN" sz="1200" dirty="0"/>
              <a:t>			target: “target1”</a:t>
            </a:r>
          </a:p>
          <a:p>
            <a:pPr marL="342900" indent="-342900"/>
            <a:r>
              <a:rPr lang="en-IN" sz="1200" dirty="0"/>
              <a:t>],</a:t>
            </a:r>
          </a:p>
          <a:p>
            <a:pPr marL="342900" indent="-342900"/>
            <a:r>
              <a:rPr lang="en-IN" sz="1200" dirty="0"/>
              <a:t>	“targets”:{</a:t>
            </a:r>
          </a:p>
          <a:p>
            <a:pPr marL="342900" indent="-342900"/>
            <a:r>
              <a:rPr lang="en-IN" sz="1200" dirty="0"/>
              <a:t>		each target is equals to one view instantiation</a:t>
            </a:r>
          </a:p>
          <a:p>
            <a:pPr marL="342900" indent="-342900"/>
            <a:r>
              <a:rPr lang="en-IN" sz="1200" dirty="0"/>
              <a:t>	}</a:t>
            </a:r>
          </a:p>
          <a:p>
            <a:pPr marL="342900" indent="-342900"/>
            <a:r>
              <a:rPr lang="en-IN" sz="1200" dirty="0"/>
              <a:t>}</a:t>
            </a:r>
          </a:p>
        </p:txBody>
      </p:sp>
    </p:spTree>
    <p:extLst>
      <p:ext uri="{BB962C8B-B14F-4D97-AF65-F5344CB8AC3E}">
        <p14:creationId xmlns:p14="http://schemas.microsoft.com/office/powerpoint/2010/main" val="3404876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52400" y="358140"/>
            <a:ext cx="11841480" cy="923330"/>
          </a:xfrm>
          <a:prstGeom prst="rect">
            <a:avLst/>
          </a:prstGeom>
          <a:noFill/>
        </p:spPr>
        <p:txBody>
          <a:bodyPr wrap="square" rtlCol="0">
            <a:spAutoFit/>
          </a:bodyPr>
          <a:lstStyle/>
          <a:p>
            <a:r>
              <a:rPr lang="en-IN" dirty="0" err="1"/>
              <a:t>Funda</a:t>
            </a:r>
            <a:r>
              <a:rPr lang="en-IN" dirty="0"/>
              <a:t> fox:</a:t>
            </a:r>
          </a:p>
          <a:p>
            <a:r>
              <a:rPr lang="en-IN" dirty="0"/>
              <a:t>When we have new application structure including App view, we need to set the data model at App view level never at application level. </a:t>
            </a:r>
          </a:p>
        </p:txBody>
      </p:sp>
      <p:sp>
        <p:nvSpPr>
          <p:cNvPr id="4" name="Rectangle 3"/>
          <p:cNvSpPr/>
          <p:nvPr/>
        </p:nvSpPr>
        <p:spPr>
          <a:xfrm>
            <a:off x="2910840" y="1714500"/>
            <a:ext cx="1844040" cy="2430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Master</a:t>
            </a:r>
          </a:p>
        </p:txBody>
      </p:sp>
      <p:sp>
        <p:nvSpPr>
          <p:cNvPr id="5" name="Rectangle 4"/>
          <p:cNvSpPr/>
          <p:nvPr/>
        </p:nvSpPr>
        <p:spPr>
          <a:xfrm>
            <a:off x="5608320" y="1691640"/>
            <a:ext cx="1844040" cy="2430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Detail</a:t>
            </a:r>
          </a:p>
          <a:p>
            <a:pPr algn="ctr"/>
            <a:endParaRPr lang="en-IN" dirty="0"/>
          </a:p>
          <a:p>
            <a:pPr algn="ctr"/>
            <a:r>
              <a:rPr lang="en-IN" dirty="0" err="1"/>
              <a:t>onInit</a:t>
            </a:r>
            <a:r>
              <a:rPr lang="en-IN" dirty="0"/>
              <a:t>: function(){}</a:t>
            </a:r>
          </a:p>
        </p:txBody>
      </p:sp>
      <p:sp>
        <p:nvSpPr>
          <p:cNvPr id="6" name="Right Arrow 5"/>
          <p:cNvSpPr/>
          <p:nvPr/>
        </p:nvSpPr>
        <p:spPr>
          <a:xfrm>
            <a:off x="4541520" y="2011680"/>
            <a:ext cx="1066800"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ounded Rectangle 6"/>
          <p:cNvSpPr/>
          <p:nvPr/>
        </p:nvSpPr>
        <p:spPr>
          <a:xfrm>
            <a:off x="3025140" y="1988820"/>
            <a:ext cx="1470660" cy="457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accent2"/>
              </a:solidFill>
            </a:endParaRPr>
          </a:p>
        </p:txBody>
      </p:sp>
      <p:sp>
        <p:nvSpPr>
          <p:cNvPr id="8" name="Rounded Rectangle 7"/>
          <p:cNvSpPr/>
          <p:nvPr/>
        </p:nvSpPr>
        <p:spPr>
          <a:xfrm>
            <a:off x="3055620" y="3192780"/>
            <a:ext cx="1470660" cy="4572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solidFill>
                <a:schemeClr val="accent2"/>
              </a:solidFill>
            </a:endParaRPr>
          </a:p>
        </p:txBody>
      </p:sp>
      <p:sp>
        <p:nvSpPr>
          <p:cNvPr id="9" name="TextBox 8"/>
          <p:cNvSpPr txBox="1"/>
          <p:nvPr/>
        </p:nvSpPr>
        <p:spPr>
          <a:xfrm>
            <a:off x="7589520" y="1836420"/>
            <a:ext cx="4373880" cy="1477328"/>
          </a:xfrm>
          <a:prstGeom prst="rect">
            <a:avLst/>
          </a:prstGeom>
          <a:noFill/>
        </p:spPr>
        <p:txBody>
          <a:bodyPr wrap="square" rtlCol="0">
            <a:spAutoFit/>
          </a:bodyPr>
          <a:lstStyle/>
          <a:p>
            <a:r>
              <a:rPr lang="en-IN" dirty="0" err="1"/>
              <a:t>Everytime</a:t>
            </a:r>
            <a:r>
              <a:rPr lang="en-IN" dirty="0"/>
              <a:t> the view is displayed again, we need the method.</a:t>
            </a:r>
          </a:p>
          <a:p>
            <a:endParaRPr lang="en-IN" dirty="0"/>
          </a:p>
          <a:p>
            <a:r>
              <a:rPr lang="en-IN" dirty="0" err="1"/>
              <a:t>RouteMatchedHandler</a:t>
            </a:r>
            <a:endParaRPr lang="en-IN" dirty="0"/>
          </a:p>
          <a:p>
            <a:r>
              <a:rPr lang="en-IN" dirty="0" err="1"/>
              <a:t>RoutePath</a:t>
            </a:r>
            <a:endParaRPr lang="en-IN" dirty="0"/>
          </a:p>
        </p:txBody>
      </p:sp>
      <p:cxnSp>
        <p:nvCxnSpPr>
          <p:cNvPr id="11" name="Shape 10"/>
          <p:cNvCxnSpPr>
            <a:endCxn id="5" idx="2"/>
          </p:cNvCxnSpPr>
          <p:nvPr/>
        </p:nvCxnSpPr>
        <p:spPr>
          <a:xfrm rot="10800000" flipV="1">
            <a:off x="6530340" y="3398520"/>
            <a:ext cx="929640" cy="723900"/>
          </a:xfrm>
          <a:prstGeom prst="bentConnector4">
            <a:avLst>
              <a:gd name="adj1" fmla="val -93852"/>
              <a:gd name="adj2" fmla="val 131579"/>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487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60867" y="152400"/>
            <a:ext cx="11794066" cy="4801314"/>
          </a:xfrm>
          <a:prstGeom prst="rect">
            <a:avLst/>
          </a:prstGeom>
          <a:noFill/>
        </p:spPr>
        <p:txBody>
          <a:bodyPr wrap="square" rtlCol="0">
            <a:spAutoFit/>
          </a:bodyPr>
          <a:lstStyle/>
          <a:p>
            <a:pPr marL="342900" indent="-342900">
              <a:buAutoNum type="arabicPeriod"/>
            </a:pPr>
            <a:r>
              <a:rPr lang="en-IN" dirty="0"/>
              <a:t>Setup java runtime environment (JRE) to work with these tools. </a:t>
            </a:r>
            <a:r>
              <a:rPr lang="en-IN" dirty="0">
                <a:sym typeface="Wingdings" pitchFamily="2" charset="2"/>
              </a:rPr>
              <a:t> JDK (1.8)</a:t>
            </a:r>
          </a:p>
          <a:p>
            <a:pPr marL="342900" indent="-342900"/>
            <a:endParaRPr lang="en-IN" dirty="0">
              <a:sym typeface="Wingdings" pitchFamily="2" charset="2"/>
            </a:endParaRPr>
          </a:p>
          <a:p>
            <a:pPr marL="342900" indent="-342900"/>
            <a:r>
              <a:rPr lang="en-IN" dirty="0">
                <a:hlinkClick r:id="rId2"/>
              </a:rPr>
              <a:t>http://www.oracle.com/technetwork/java/javase/downloads/jdk8-downloads-2133151.html</a:t>
            </a:r>
            <a:endParaRPr lang="en-IN" dirty="0"/>
          </a:p>
          <a:p>
            <a:pPr marL="342900" indent="-342900"/>
            <a:endParaRPr lang="en-IN" dirty="0"/>
          </a:p>
          <a:p>
            <a:pPr marL="342900" indent="-342900">
              <a:buAutoNum type="arabicPeriod" startAt="2"/>
            </a:pPr>
            <a:r>
              <a:rPr lang="en-IN" dirty="0"/>
              <a:t>How to setup WebIDE (</a:t>
            </a:r>
            <a:r>
              <a:rPr lang="en-IN" dirty="0">
                <a:hlinkClick r:id="rId3"/>
              </a:rPr>
              <a:t>http://tools.hana.ondemand.com/</a:t>
            </a:r>
            <a:r>
              <a:rPr lang="en-IN" dirty="0"/>
              <a:t>)</a:t>
            </a:r>
          </a:p>
          <a:p>
            <a:pPr marL="342900" indent="-342900">
              <a:buAutoNum type="arabicPeriod" startAt="2"/>
            </a:pPr>
            <a:r>
              <a:rPr lang="en-IN" dirty="0"/>
              <a:t>Download WebIDE personal Edition (correct bit size)</a:t>
            </a:r>
          </a:p>
          <a:p>
            <a:pPr marL="342900" indent="-342900">
              <a:buAutoNum type="arabicPeriod" startAt="2"/>
            </a:pPr>
            <a:r>
              <a:rPr lang="en-IN" dirty="0"/>
              <a:t>DO NOT EXTRACT FROM DOWNLOADS FOLDER DIRECTLY,</a:t>
            </a:r>
          </a:p>
          <a:p>
            <a:pPr marL="342900" indent="-342900">
              <a:buAutoNum type="arabicPeriod" startAt="5"/>
            </a:pPr>
            <a:r>
              <a:rPr lang="en-IN" dirty="0"/>
              <a:t>Copy the downloaded file to your computer folder (D:\MyWebIDE)</a:t>
            </a:r>
          </a:p>
          <a:p>
            <a:pPr marL="342900" indent="-342900">
              <a:buAutoNum type="arabicPeriod" startAt="5"/>
            </a:pPr>
            <a:r>
              <a:rPr lang="en-IN" dirty="0"/>
              <a:t>Extract here option (</a:t>
            </a:r>
            <a:r>
              <a:rPr lang="en-IN" dirty="0" err="1"/>
              <a:t>Winrar</a:t>
            </a:r>
            <a:r>
              <a:rPr lang="en-IN" dirty="0"/>
              <a:t> software from internet)</a:t>
            </a:r>
          </a:p>
          <a:p>
            <a:pPr marL="342900" indent="-342900"/>
            <a:r>
              <a:rPr lang="en-IN" dirty="0"/>
              <a:t>		Eclipse folder will be generated in the main folder</a:t>
            </a:r>
          </a:p>
          <a:p>
            <a:pPr marL="342900" indent="-342900">
              <a:buAutoNum type="arabicPeriod" startAt="7"/>
            </a:pPr>
            <a:r>
              <a:rPr lang="en-IN" dirty="0"/>
              <a:t>Go to eclipse folder, Run orion.exe (do not close </a:t>
            </a:r>
            <a:r>
              <a:rPr lang="en-IN" dirty="0" err="1"/>
              <a:t>orion</a:t>
            </a:r>
            <a:r>
              <a:rPr lang="en-IN" dirty="0"/>
              <a:t> window)</a:t>
            </a:r>
          </a:p>
          <a:p>
            <a:pPr marL="342900" indent="-342900">
              <a:buAutoNum type="arabicPeriod" startAt="7"/>
            </a:pPr>
            <a:r>
              <a:rPr lang="en-IN" dirty="0"/>
              <a:t>Open (chrome) browser, type </a:t>
            </a:r>
            <a:r>
              <a:rPr lang="en-IN" dirty="0" err="1"/>
              <a:t>url</a:t>
            </a:r>
            <a:r>
              <a:rPr lang="en-IN" dirty="0"/>
              <a:t> </a:t>
            </a:r>
          </a:p>
          <a:p>
            <a:pPr marL="342900" indent="-342900"/>
            <a:r>
              <a:rPr lang="en-IN" dirty="0"/>
              <a:t>	localhost:8080/</a:t>
            </a:r>
            <a:r>
              <a:rPr lang="en-IN" dirty="0" err="1"/>
              <a:t>webide</a:t>
            </a:r>
            <a:r>
              <a:rPr lang="en-IN" dirty="0"/>
              <a:t>/index.html</a:t>
            </a:r>
          </a:p>
          <a:p>
            <a:pPr marL="342900" indent="-342900"/>
            <a:endParaRPr lang="en-IN" dirty="0"/>
          </a:p>
          <a:p>
            <a:pPr marL="342900" indent="-342900">
              <a:buAutoNum type="arabicPeriod" startAt="7"/>
            </a:pPr>
            <a:endParaRPr lang="en-IN" dirty="0"/>
          </a:p>
          <a:p>
            <a:pPr marL="342900" indent="-342900"/>
            <a:endParaRPr lang="en-IN" dirty="0"/>
          </a:p>
          <a:p>
            <a:pPr marL="342900" indent="-342900">
              <a:buAutoNum type="arabicPeriod" startAt="2"/>
            </a:pPr>
            <a:endParaRPr lang="en-IN" dirty="0"/>
          </a:p>
        </p:txBody>
      </p:sp>
      <p:sp>
        <p:nvSpPr>
          <p:cNvPr id="4" name="Rectangle 3"/>
          <p:cNvSpPr/>
          <p:nvPr/>
        </p:nvSpPr>
        <p:spPr>
          <a:xfrm>
            <a:off x="9355666" y="5418667"/>
            <a:ext cx="2006600" cy="804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CPU</a:t>
            </a:r>
          </a:p>
        </p:txBody>
      </p:sp>
      <p:sp>
        <p:nvSpPr>
          <p:cNvPr id="5" name="Down Arrow 4"/>
          <p:cNvSpPr/>
          <p:nvPr/>
        </p:nvSpPr>
        <p:spPr>
          <a:xfrm>
            <a:off x="9152467" y="4377267"/>
            <a:ext cx="2429933" cy="1041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Assem</a:t>
            </a:r>
            <a:endParaRPr lang="en-IN" dirty="0"/>
          </a:p>
          <a:p>
            <a:pPr algn="ctr"/>
            <a:r>
              <a:rPr lang="en-IN" dirty="0"/>
              <a:t>MOV A,B</a:t>
            </a:r>
          </a:p>
          <a:p>
            <a:pPr algn="ctr"/>
            <a:r>
              <a:rPr lang="en-IN" dirty="0"/>
              <a:t>01010101</a:t>
            </a:r>
          </a:p>
        </p:txBody>
      </p:sp>
      <p:sp>
        <p:nvSpPr>
          <p:cNvPr id="6" name="Rectangle 5"/>
          <p:cNvSpPr/>
          <p:nvPr/>
        </p:nvSpPr>
        <p:spPr>
          <a:xfrm>
            <a:off x="9347200" y="3581400"/>
            <a:ext cx="2006600" cy="804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KERNEL (OS)</a:t>
            </a:r>
          </a:p>
        </p:txBody>
      </p:sp>
      <p:sp>
        <p:nvSpPr>
          <p:cNvPr id="8" name="Down Arrow 7"/>
          <p:cNvSpPr/>
          <p:nvPr/>
        </p:nvSpPr>
        <p:spPr>
          <a:xfrm>
            <a:off x="9101667" y="2540001"/>
            <a:ext cx="2429933" cy="1041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Command line</a:t>
            </a:r>
          </a:p>
        </p:txBody>
      </p:sp>
      <p:sp>
        <p:nvSpPr>
          <p:cNvPr id="9" name="Rectangle 8"/>
          <p:cNvSpPr/>
          <p:nvPr/>
        </p:nvSpPr>
        <p:spPr>
          <a:xfrm>
            <a:off x="8932334" y="643467"/>
            <a:ext cx="2692400" cy="567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Eclipse/WebIDE</a:t>
            </a:r>
          </a:p>
        </p:txBody>
      </p:sp>
      <p:sp>
        <p:nvSpPr>
          <p:cNvPr id="11" name="Rectangle 10"/>
          <p:cNvSpPr/>
          <p:nvPr/>
        </p:nvSpPr>
        <p:spPr>
          <a:xfrm>
            <a:off x="9177867" y="1794933"/>
            <a:ext cx="2311400" cy="745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JRE</a:t>
            </a:r>
          </a:p>
        </p:txBody>
      </p:sp>
      <p:sp>
        <p:nvSpPr>
          <p:cNvPr id="12" name="Down Arrow 11"/>
          <p:cNvSpPr/>
          <p:nvPr/>
        </p:nvSpPr>
        <p:spPr>
          <a:xfrm>
            <a:off x="9160934" y="1227668"/>
            <a:ext cx="2226733"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compiled</a:t>
            </a:r>
          </a:p>
        </p:txBody>
      </p:sp>
    </p:spTree>
    <p:extLst>
      <p:ext uri="{BB962C8B-B14F-4D97-AF65-F5344CB8AC3E}">
        <p14:creationId xmlns:p14="http://schemas.microsoft.com/office/powerpoint/2010/main" val="3404876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91440" y="327660"/>
            <a:ext cx="11879580" cy="3416320"/>
          </a:xfrm>
          <a:prstGeom prst="rect">
            <a:avLst/>
          </a:prstGeom>
          <a:noFill/>
        </p:spPr>
        <p:txBody>
          <a:bodyPr wrap="square" rtlCol="0">
            <a:spAutoFit/>
          </a:bodyPr>
          <a:lstStyle/>
          <a:p>
            <a:pPr marL="342900" indent="-342900">
              <a:buAutoNum type="arabicPeriod"/>
            </a:pPr>
            <a:r>
              <a:rPr lang="en-IN" dirty="0"/>
              <a:t>Component </a:t>
            </a:r>
            <a:r>
              <a:rPr lang="en-IN" dirty="0" err="1"/>
              <a:t>js</a:t>
            </a:r>
            <a:r>
              <a:rPr lang="en-IN" dirty="0"/>
              <a:t> – it is a wrapper of complete application functionality, used for LPD integration.</a:t>
            </a:r>
          </a:p>
          <a:p>
            <a:pPr marL="342900" indent="-342900">
              <a:buAutoNum type="arabicPeriod"/>
            </a:pPr>
            <a:r>
              <a:rPr lang="en-IN" dirty="0" err="1"/>
              <a:t>Manifest.json</a:t>
            </a:r>
            <a:r>
              <a:rPr lang="en-IN" dirty="0"/>
              <a:t> – JSON file which complements </a:t>
            </a:r>
            <a:r>
              <a:rPr lang="en-IN" dirty="0" err="1"/>
              <a:t>Componentjs</a:t>
            </a:r>
            <a:r>
              <a:rPr lang="en-IN" dirty="0"/>
              <a:t>, All the required properties, dependencies, routing </a:t>
            </a:r>
            <a:r>
              <a:rPr lang="en-IN" dirty="0" err="1"/>
              <a:t>config</a:t>
            </a:r>
            <a:r>
              <a:rPr lang="en-IN" dirty="0"/>
              <a:t>, themes, model etc. Defined inside 3 sections of manifest file,. This was linked to Component.js.</a:t>
            </a:r>
          </a:p>
          <a:p>
            <a:pPr marL="342900" indent="-342900">
              <a:buAutoNum type="arabicPeriod"/>
            </a:pPr>
            <a:r>
              <a:rPr lang="en-IN" dirty="0"/>
              <a:t>Router – In order to create the object of all the views, and navigation between views was taken care by Router. Mandatory specify the routing configuration. Initialized the router.</a:t>
            </a:r>
          </a:p>
          <a:p>
            <a:pPr marL="342900" indent="-342900">
              <a:buAutoNum type="arabicPeriod"/>
            </a:pPr>
            <a:r>
              <a:rPr lang="en-IN" dirty="0"/>
              <a:t>History has to be keep tracked, element binding needs to be done with selected item. How do we know inside detail view what was selected by user?</a:t>
            </a:r>
          </a:p>
          <a:p>
            <a:pPr marL="800100" lvl="1" indent="-342900">
              <a:buAutoNum type="arabicPeriod"/>
            </a:pPr>
            <a:r>
              <a:rPr lang="en-IN" dirty="0"/>
              <a:t>Get the list object and get selected item index. This way will not let the browser track every selection. To make every selection unique, we have added a variable to Route.</a:t>
            </a:r>
          </a:p>
          <a:p>
            <a:pPr marL="800100" lvl="1" indent="-342900">
              <a:buAutoNum type="arabicPeriod"/>
            </a:pPr>
            <a:r>
              <a:rPr lang="en-IN" dirty="0"/>
              <a:t>When we select the item we are passing variable value (</a:t>
            </a:r>
            <a:r>
              <a:rPr lang="en-IN" dirty="0" err="1"/>
              <a:t>thor</a:t>
            </a:r>
            <a:r>
              <a:rPr lang="en-IN" dirty="0"/>
              <a:t>).</a:t>
            </a:r>
          </a:p>
          <a:p>
            <a:pPr marL="342900" indent="-342900">
              <a:buAutoNum type="arabicPeriod"/>
            </a:pPr>
            <a:r>
              <a:rPr lang="en-IN" dirty="0"/>
              <a:t>We have to implement a </a:t>
            </a:r>
            <a:r>
              <a:rPr lang="en-IN" dirty="0" err="1"/>
              <a:t>RouteMatchedHandler</a:t>
            </a:r>
            <a:r>
              <a:rPr lang="en-IN" dirty="0"/>
              <a:t> method which will trigger every time the Route changes. In this method now we can read the route index and </a:t>
            </a:r>
            <a:r>
              <a:rPr lang="en-IN" dirty="0" err="1"/>
              <a:t>bindElement</a:t>
            </a:r>
            <a:r>
              <a:rPr lang="en-IN" dirty="0"/>
              <a:t> with view for the item.</a:t>
            </a:r>
          </a:p>
        </p:txBody>
      </p:sp>
    </p:spTree>
    <p:extLst>
      <p:ext uri="{BB962C8B-B14F-4D97-AF65-F5344CB8AC3E}">
        <p14:creationId xmlns:p14="http://schemas.microsoft.com/office/powerpoint/2010/main" val="34048765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29540" y="335280"/>
            <a:ext cx="11917680" cy="4524315"/>
          </a:xfrm>
          <a:prstGeom prst="rect">
            <a:avLst/>
          </a:prstGeom>
          <a:noFill/>
        </p:spPr>
        <p:txBody>
          <a:bodyPr wrap="square" rtlCol="0">
            <a:spAutoFit/>
          </a:bodyPr>
          <a:lstStyle/>
          <a:p>
            <a:r>
              <a:rPr lang="en-IN" b="1" i="1" dirty="0"/>
              <a:t>SAP UI5 </a:t>
            </a:r>
            <a:r>
              <a:rPr lang="en-IN" b="1" i="1" dirty="0" err="1"/>
              <a:t>doesnt</a:t>
            </a:r>
            <a:r>
              <a:rPr lang="en-IN" b="1" i="1" dirty="0"/>
              <a:t> become a bottleneck for developer.</a:t>
            </a:r>
          </a:p>
          <a:p>
            <a:r>
              <a:rPr lang="en-IN" dirty="0"/>
              <a:t>If there is a UI control which you may need, and not available in Standard controls. You can design your own control.</a:t>
            </a:r>
          </a:p>
          <a:p>
            <a:endParaRPr lang="en-IN" dirty="0"/>
          </a:p>
          <a:p>
            <a:pPr marL="342900" indent="-342900">
              <a:buAutoNum type="arabicPeriod"/>
            </a:pPr>
            <a:r>
              <a:rPr lang="en-IN" dirty="0"/>
              <a:t>Which is immediate the parent class of all the UI5 controls?</a:t>
            </a:r>
          </a:p>
          <a:p>
            <a:pPr marL="342900" indent="-342900"/>
            <a:r>
              <a:rPr lang="en-IN" dirty="0"/>
              <a:t>	</a:t>
            </a:r>
            <a:r>
              <a:rPr lang="en-IN" b="1" dirty="0" err="1"/>
              <a:t>sap.ui.core.Control</a:t>
            </a:r>
            <a:endParaRPr lang="en-IN" b="1" dirty="0"/>
          </a:p>
          <a:p>
            <a:pPr marL="342900" indent="-342900">
              <a:buAutoNum type="arabicPeriod" startAt="2"/>
            </a:pPr>
            <a:r>
              <a:rPr lang="en-IN" dirty="0"/>
              <a:t>Which keyword you use in JS to indicate inheritance?	</a:t>
            </a:r>
          </a:p>
          <a:p>
            <a:pPr marL="342900" indent="-342900"/>
            <a:r>
              <a:rPr lang="en-IN" b="1" dirty="0"/>
              <a:t>	extend</a:t>
            </a:r>
          </a:p>
          <a:p>
            <a:pPr marL="342900" indent="-342900"/>
            <a:endParaRPr lang="en-IN" dirty="0"/>
          </a:p>
          <a:p>
            <a:pPr marL="342900" indent="-342900"/>
            <a:r>
              <a:rPr lang="en-IN" b="1" dirty="0"/>
              <a:t>What SAP UI5 does behind scenes?</a:t>
            </a:r>
          </a:p>
          <a:p>
            <a:pPr marL="342900" indent="-342900"/>
            <a:r>
              <a:rPr lang="en-IN" dirty="0"/>
              <a:t>Converts the code to Equivalent HTML.</a:t>
            </a:r>
          </a:p>
          <a:p>
            <a:pPr marL="342900" indent="-342900"/>
            <a:r>
              <a:rPr lang="en-IN" dirty="0"/>
              <a:t>SAP UI5 Runtime Environment – Renderer</a:t>
            </a:r>
          </a:p>
          <a:p>
            <a:pPr marL="342900" indent="-342900"/>
            <a:endParaRPr lang="en-IN" dirty="0"/>
          </a:p>
          <a:p>
            <a:pPr marL="342900" indent="-342900"/>
            <a:r>
              <a:rPr lang="en-IN" b="1" u="sng" dirty="0"/>
              <a:t>Exercise:</a:t>
            </a:r>
          </a:p>
          <a:p>
            <a:pPr marL="342900" indent="-342900"/>
            <a:r>
              <a:rPr lang="en-IN" dirty="0"/>
              <a:t>In this custom control heading, add a property for background </a:t>
            </a:r>
            <a:r>
              <a:rPr lang="en-IN" dirty="0" err="1"/>
              <a:t>color</a:t>
            </a:r>
            <a:r>
              <a:rPr lang="en-IN" dirty="0"/>
              <a:t> and border </a:t>
            </a:r>
            <a:r>
              <a:rPr lang="en-IN" dirty="0" err="1"/>
              <a:t>color</a:t>
            </a:r>
            <a:r>
              <a:rPr lang="en-IN" dirty="0"/>
              <a:t>. We should be able to pass the property from our xml view.</a:t>
            </a:r>
          </a:p>
          <a:p>
            <a:pPr marL="342900" indent="-342900"/>
            <a:endParaRPr lang="en-IN" dirty="0"/>
          </a:p>
        </p:txBody>
      </p:sp>
    </p:spTree>
    <p:extLst>
      <p:ext uri="{BB962C8B-B14F-4D97-AF65-F5344CB8AC3E}">
        <p14:creationId xmlns:p14="http://schemas.microsoft.com/office/powerpoint/2010/main" val="3404876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0" y="335280"/>
            <a:ext cx="12100560" cy="3970318"/>
          </a:xfrm>
          <a:prstGeom prst="rect">
            <a:avLst/>
          </a:prstGeom>
          <a:noFill/>
        </p:spPr>
        <p:txBody>
          <a:bodyPr wrap="square" rtlCol="0">
            <a:spAutoFit/>
          </a:bodyPr>
          <a:lstStyle/>
          <a:p>
            <a:r>
              <a:rPr lang="en-IN" dirty="0"/>
              <a:t>Google offers verity of services on internet, at the same time it allows us to integrate these services with our web applications. For integration purpose, it provides us different JS APIs.</a:t>
            </a:r>
          </a:p>
          <a:p>
            <a:endParaRPr lang="en-IN" dirty="0"/>
          </a:p>
          <a:p>
            <a:r>
              <a:rPr lang="en-IN" dirty="0"/>
              <a:t>How did you refer the </a:t>
            </a:r>
            <a:r>
              <a:rPr lang="en-IN" dirty="0" err="1"/>
              <a:t>jQuery</a:t>
            </a:r>
            <a:r>
              <a:rPr lang="en-IN" dirty="0"/>
              <a:t>?</a:t>
            </a:r>
          </a:p>
          <a:p>
            <a:r>
              <a:rPr lang="en-IN" dirty="0"/>
              <a:t>&lt;script </a:t>
            </a:r>
            <a:r>
              <a:rPr lang="en-IN" dirty="0" err="1"/>
              <a:t>src</a:t>
            </a:r>
            <a:r>
              <a:rPr lang="en-IN" dirty="0"/>
              <a:t>=“path” &gt;</a:t>
            </a:r>
          </a:p>
          <a:p>
            <a:endParaRPr lang="en-IN" dirty="0"/>
          </a:p>
          <a:p>
            <a:r>
              <a:rPr lang="en-IN" dirty="0"/>
              <a:t>How to integrate:</a:t>
            </a:r>
          </a:p>
          <a:p>
            <a:pPr marL="342900" indent="-342900">
              <a:buAutoNum type="arabicPeriod"/>
            </a:pPr>
            <a:r>
              <a:rPr lang="en-IN" dirty="0"/>
              <a:t>Reference the </a:t>
            </a:r>
            <a:r>
              <a:rPr lang="en-IN" dirty="0" err="1"/>
              <a:t>google</a:t>
            </a:r>
            <a:r>
              <a:rPr lang="en-IN" dirty="0"/>
              <a:t> map </a:t>
            </a:r>
            <a:r>
              <a:rPr lang="en-IN" dirty="0" err="1"/>
              <a:t>api</a:t>
            </a:r>
            <a:r>
              <a:rPr lang="en-IN" dirty="0"/>
              <a:t> java script API in your application. </a:t>
            </a:r>
          </a:p>
          <a:p>
            <a:pPr marL="342900" indent="-342900">
              <a:buAutoNum type="arabicPeriod"/>
            </a:pPr>
            <a:r>
              <a:rPr lang="en-IN" dirty="0"/>
              <a:t>Create a custom control, this custom control when used, produces a </a:t>
            </a:r>
            <a:r>
              <a:rPr lang="en-IN" b="1" dirty="0"/>
              <a:t>div </a:t>
            </a:r>
            <a:r>
              <a:rPr lang="en-IN" dirty="0"/>
              <a:t>tag.</a:t>
            </a:r>
          </a:p>
          <a:p>
            <a:pPr marL="342900" indent="-342900">
              <a:buAutoNum type="arabicPeriod"/>
            </a:pPr>
            <a:r>
              <a:rPr lang="en-IN" dirty="0"/>
              <a:t>We will call the </a:t>
            </a:r>
            <a:r>
              <a:rPr lang="en-IN" dirty="0" err="1"/>
              <a:t>google</a:t>
            </a:r>
            <a:r>
              <a:rPr lang="en-IN" dirty="0"/>
              <a:t> map API and this API will generate the map and place inside the area (you have to pass address of the area where the map </a:t>
            </a:r>
            <a:r>
              <a:rPr lang="en-IN"/>
              <a:t>will display).</a:t>
            </a:r>
            <a:endParaRPr lang="en-IN" dirty="0"/>
          </a:p>
          <a:p>
            <a:pPr marL="342900" indent="-342900"/>
            <a:endParaRPr lang="en-IN" dirty="0"/>
          </a:p>
          <a:p>
            <a:pPr marL="342900" indent="-342900">
              <a:buAutoNum type="arabicPeriod"/>
            </a:pPr>
            <a:endParaRPr lang="en-IN" dirty="0"/>
          </a:p>
          <a:p>
            <a:endParaRPr lang="en-IN" dirty="0"/>
          </a:p>
        </p:txBody>
      </p:sp>
      <p:sp>
        <p:nvSpPr>
          <p:cNvPr id="4" name="Rectangle 3"/>
          <p:cNvSpPr/>
          <p:nvPr/>
        </p:nvSpPr>
        <p:spPr>
          <a:xfrm>
            <a:off x="3886200" y="4000500"/>
            <a:ext cx="2194560" cy="1973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Screen</a:t>
            </a:r>
          </a:p>
          <a:p>
            <a:pPr algn="ctr"/>
            <a:endParaRPr lang="en-IN" dirty="0"/>
          </a:p>
          <a:p>
            <a:pPr algn="ctr"/>
            <a:endParaRPr lang="en-IN" dirty="0"/>
          </a:p>
          <a:p>
            <a:pPr algn="ctr"/>
            <a:endParaRPr lang="en-IN" dirty="0"/>
          </a:p>
          <a:p>
            <a:pPr algn="ctr"/>
            <a:endParaRPr lang="en-IN" dirty="0"/>
          </a:p>
        </p:txBody>
      </p:sp>
      <p:sp>
        <p:nvSpPr>
          <p:cNvPr id="5" name="Rectangle 4"/>
          <p:cNvSpPr/>
          <p:nvPr/>
        </p:nvSpPr>
        <p:spPr>
          <a:xfrm>
            <a:off x="4114800" y="4655820"/>
            <a:ext cx="1790700" cy="12115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6" name="Cloud Callout 5"/>
          <p:cNvSpPr/>
          <p:nvPr/>
        </p:nvSpPr>
        <p:spPr>
          <a:xfrm>
            <a:off x="7208520" y="3314700"/>
            <a:ext cx="2392680" cy="1348740"/>
          </a:xfrm>
          <a:prstGeom prst="cloudCallout">
            <a:avLst>
              <a:gd name="adj1" fmla="val -107776"/>
              <a:gd name="adj2" fmla="val 528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Map</a:t>
            </a:r>
          </a:p>
        </p:txBody>
      </p:sp>
    </p:spTree>
    <p:extLst>
      <p:ext uri="{BB962C8B-B14F-4D97-AF65-F5344CB8AC3E}">
        <p14:creationId xmlns:p14="http://schemas.microsoft.com/office/powerpoint/2010/main" val="3404876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44780" y="342900"/>
            <a:ext cx="11948160" cy="3139321"/>
          </a:xfrm>
          <a:prstGeom prst="rect">
            <a:avLst/>
          </a:prstGeom>
          <a:noFill/>
        </p:spPr>
        <p:txBody>
          <a:bodyPr wrap="square" rtlCol="0">
            <a:spAutoFit/>
          </a:bodyPr>
          <a:lstStyle/>
          <a:p>
            <a:r>
              <a:rPr lang="en-IN" dirty="0"/>
              <a:t>Fragments : Light weight UI parts used to modularize the Application UI. They are typically created as a separate file and combined with views @ Runtime or design time.</a:t>
            </a:r>
          </a:p>
          <a:p>
            <a:endParaRPr lang="en-IN" dirty="0"/>
          </a:p>
          <a:p>
            <a:r>
              <a:rPr lang="en-IN" b="1" u="sng" dirty="0" err="1"/>
              <a:t>Funda</a:t>
            </a:r>
            <a:r>
              <a:rPr lang="en-IN" b="1" u="sng" dirty="0"/>
              <a:t> Fox:</a:t>
            </a:r>
          </a:p>
          <a:p>
            <a:endParaRPr lang="en-IN" dirty="0"/>
          </a:p>
          <a:p>
            <a:r>
              <a:rPr lang="en-IN" dirty="0"/>
              <a:t>They do not have their own controller. They relay on controller of host.</a:t>
            </a:r>
          </a:p>
          <a:p>
            <a:r>
              <a:rPr lang="en-IN" b="1" u="sng" dirty="0"/>
              <a:t>Parasite: </a:t>
            </a:r>
            <a:r>
              <a:rPr lang="en-IN" dirty="0"/>
              <a:t>which </a:t>
            </a:r>
            <a:r>
              <a:rPr lang="en-IN" dirty="0" err="1"/>
              <a:t>doesnt</a:t>
            </a:r>
            <a:r>
              <a:rPr lang="en-IN" dirty="0"/>
              <a:t> cook its food own its own, it relies on the food cooked by host.</a:t>
            </a:r>
          </a:p>
          <a:p>
            <a:endParaRPr lang="en-IN" b="1" u="sng" dirty="0"/>
          </a:p>
          <a:p>
            <a:r>
              <a:rPr lang="en-IN" b="1" u="sng" dirty="0" err="1"/>
              <a:t>Exmple</a:t>
            </a:r>
            <a:r>
              <a:rPr lang="en-IN" b="1" u="sng" dirty="0"/>
              <a:t>:</a:t>
            </a:r>
            <a:r>
              <a:rPr lang="en-IN" dirty="0"/>
              <a:t> I have a need to create address fields again and again, like permanent address, temp address, office address etc.</a:t>
            </a:r>
          </a:p>
          <a:p>
            <a:r>
              <a:rPr lang="en-IN" dirty="0"/>
              <a:t>Typically address UI has fields like Name, Address line, Landmark, pin code, city, country, PO Box, Street, House no.</a:t>
            </a:r>
          </a:p>
          <a:p>
            <a:endParaRPr lang="en-IN" dirty="0"/>
          </a:p>
        </p:txBody>
      </p:sp>
      <p:sp>
        <p:nvSpPr>
          <p:cNvPr id="4" name="Rounded Rectangle 3"/>
          <p:cNvSpPr/>
          <p:nvPr/>
        </p:nvSpPr>
        <p:spPr>
          <a:xfrm>
            <a:off x="8366760" y="3665220"/>
            <a:ext cx="2385060" cy="1737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Fragment</a:t>
            </a:r>
          </a:p>
          <a:p>
            <a:pPr algn="ctr"/>
            <a:endParaRPr lang="en-IN" dirty="0"/>
          </a:p>
          <a:p>
            <a:pPr algn="ctr"/>
            <a:r>
              <a:rPr lang="en-IN" dirty="0"/>
              <a:t>Address Data fields</a:t>
            </a:r>
          </a:p>
        </p:txBody>
      </p:sp>
      <p:sp>
        <p:nvSpPr>
          <p:cNvPr id="5" name="Rounded Rectangle 4"/>
          <p:cNvSpPr/>
          <p:nvPr/>
        </p:nvSpPr>
        <p:spPr>
          <a:xfrm>
            <a:off x="3581400" y="3337560"/>
            <a:ext cx="2895600" cy="2606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View</a:t>
            </a:r>
          </a:p>
          <a:p>
            <a:pPr algn="ctr"/>
            <a:endParaRPr lang="en-IN" dirty="0"/>
          </a:p>
          <a:p>
            <a:pPr algn="ctr"/>
            <a:r>
              <a:rPr lang="en-IN" dirty="0"/>
              <a:t>Permanent</a:t>
            </a:r>
          </a:p>
          <a:p>
            <a:pPr algn="ctr"/>
            <a:endParaRPr lang="en-IN" dirty="0"/>
          </a:p>
          <a:p>
            <a:pPr algn="ctr"/>
            <a:r>
              <a:rPr lang="en-IN" dirty="0"/>
              <a:t>Office</a:t>
            </a:r>
          </a:p>
          <a:p>
            <a:pPr algn="ctr"/>
            <a:endParaRPr lang="en-IN" dirty="0"/>
          </a:p>
          <a:p>
            <a:pPr algn="ctr"/>
            <a:r>
              <a:rPr lang="en-IN" dirty="0"/>
              <a:t>Temporary</a:t>
            </a:r>
          </a:p>
          <a:p>
            <a:pPr algn="ctr"/>
            <a:endParaRPr lang="en-IN" dirty="0"/>
          </a:p>
        </p:txBody>
      </p:sp>
      <p:cxnSp>
        <p:nvCxnSpPr>
          <p:cNvPr id="7" name="Straight Arrow Connector 6"/>
          <p:cNvCxnSpPr>
            <a:stCxn id="4" idx="1"/>
          </p:cNvCxnSpPr>
          <p:nvPr/>
        </p:nvCxnSpPr>
        <p:spPr>
          <a:xfrm rot="10800000">
            <a:off x="6461760" y="4221480"/>
            <a:ext cx="1905000" cy="3124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1"/>
          </p:cNvCxnSpPr>
          <p:nvPr/>
        </p:nvCxnSpPr>
        <p:spPr>
          <a:xfrm rot="10800000" flipV="1">
            <a:off x="6477000" y="4533900"/>
            <a:ext cx="1889760" cy="281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1"/>
          </p:cNvCxnSpPr>
          <p:nvPr/>
        </p:nvCxnSpPr>
        <p:spPr>
          <a:xfrm rot="10800000" flipV="1">
            <a:off x="6469380" y="4533900"/>
            <a:ext cx="1897380" cy="861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8770620" y="5044440"/>
            <a:ext cx="1722120" cy="2819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validate</a:t>
            </a:r>
          </a:p>
        </p:txBody>
      </p:sp>
      <p:sp>
        <p:nvSpPr>
          <p:cNvPr id="13" name="Rectangle 12"/>
          <p:cNvSpPr/>
          <p:nvPr/>
        </p:nvSpPr>
        <p:spPr>
          <a:xfrm>
            <a:off x="449580" y="3413760"/>
            <a:ext cx="2446020" cy="2377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Controller</a:t>
            </a:r>
          </a:p>
          <a:p>
            <a:pPr algn="ctr"/>
            <a:endParaRPr lang="en-IN" dirty="0"/>
          </a:p>
          <a:p>
            <a:pPr algn="ctr"/>
            <a:r>
              <a:rPr lang="en-IN" dirty="0"/>
              <a:t>Validate: function(){</a:t>
            </a:r>
          </a:p>
          <a:p>
            <a:pPr algn="ctr"/>
            <a:endParaRPr lang="en-IN" dirty="0"/>
          </a:p>
          <a:p>
            <a:pPr algn="ctr"/>
            <a:r>
              <a:rPr lang="en-IN" dirty="0"/>
              <a:t>}</a:t>
            </a:r>
          </a:p>
          <a:p>
            <a:pPr algn="ctr"/>
            <a:endParaRPr lang="en-IN" dirty="0"/>
          </a:p>
          <a:p>
            <a:pPr algn="ctr"/>
            <a:endParaRPr lang="en-IN" dirty="0"/>
          </a:p>
        </p:txBody>
      </p:sp>
      <p:sp>
        <p:nvSpPr>
          <p:cNvPr id="16" name="Left-Right Arrow 15"/>
          <p:cNvSpPr/>
          <p:nvPr/>
        </p:nvSpPr>
        <p:spPr>
          <a:xfrm>
            <a:off x="2834640" y="4320540"/>
            <a:ext cx="838200" cy="4724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048765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14300" y="327660"/>
            <a:ext cx="11910060" cy="6186309"/>
          </a:xfrm>
          <a:prstGeom prst="rect">
            <a:avLst/>
          </a:prstGeom>
          <a:noFill/>
        </p:spPr>
        <p:txBody>
          <a:bodyPr wrap="square" rtlCol="0">
            <a:spAutoFit/>
          </a:bodyPr>
          <a:lstStyle/>
          <a:p>
            <a:r>
              <a:rPr lang="en-IN" dirty="0"/>
              <a:t>Define:</a:t>
            </a:r>
          </a:p>
          <a:p>
            <a:endParaRPr lang="en-IN" dirty="0"/>
          </a:p>
          <a:p>
            <a:r>
              <a:rPr lang="en-IN" dirty="0"/>
              <a:t>&lt;</a:t>
            </a:r>
            <a:r>
              <a:rPr lang="en-IN" dirty="0" err="1"/>
              <a:t>core:FragmentDefinition</a:t>
            </a:r>
            <a:r>
              <a:rPr lang="en-IN" dirty="0"/>
              <a:t> </a:t>
            </a:r>
            <a:r>
              <a:rPr lang="en-IN" dirty="0" err="1"/>
              <a:t>xmlns:core</a:t>
            </a:r>
            <a:r>
              <a:rPr lang="en-IN" dirty="0"/>
              <a:t>=“</a:t>
            </a:r>
            <a:r>
              <a:rPr lang="en-IN" dirty="0" err="1"/>
              <a:t>sap.ui.core</a:t>
            </a:r>
            <a:r>
              <a:rPr lang="en-IN" dirty="0"/>
              <a:t>” </a:t>
            </a:r>
            <a:r>
              <a:rPr lang="en-IN" dirty="0" err="1"/>
              <a:t>xmlns</a:t>
            </a:r>
            <a:r>
              <a:rPr lang="en-IN" dirty="0"/>
              <a:t>=“</a:t>
            </a:r>
            <a:r>
              <a:rPr lang="en-IN" dirty="0" err="1"/>
              <a:t>sap.m</a:t>
            </a:r>
            <a:r>
              <a:rPr lang="en-IN" dirty="0"/>
              <a:t>”&gt;&lt;/</a:t>
            </a:r>
            <a:r>
              <a:rPr lang="en-IN" dirty="0" err="1"/>
              <a:t>core:FragmentDefinition</a:t>
            </a:r>
            <a:r>
              <a:rPr lang="en-IN" dirty="0"/>
              <a:t>&gt;</a:t>
            </a:r>
          </a:p>
          <a:p>
            <a:endParaRPr lang="en-IN" dirty="0"/>
          </a:p>
          <a:p>
            <a:r>
              <a:rPr lang="en-IN" dirty="0"/>
              <a:t>Consume The fragment in View (Embed mode)</a:t>
            </a:r>
          </a:p>
          <a:p>
            <a:endParaRPr lang="en-IN" dirty="0"/>
          </a:p>
          <a:p>
            <a:r>
              <a:rPr lang="en-IN" dirty="0"/>
              <a:t>&lt;</a:t>
            </a:r>
            <a:r>
              <a:rPr lang="en-IN" dirty="0" err="1"/>
              <a:t>core:Fragment</a:t>
            </a:r>
            <a:r>
              <a:rPr lang="en-IN" dirty="0"/>
              <a:t> name=“path”&gt;</a:t>
            </a:r>
          </a:p>
          <a:p>
            <a:endParaRPr lang="en-IN" dirty="0"/>
          </a:p>
          <a:p>
            <a:r>
              <a:rPr lang="en-IN" dirty="0"/>
              <a:t>Instantiating the object of Fragment using JS code</a:t>
            </a:r>
          </a:p>
          <a:p>
            <a:endParaRPr lang="en-IN" dirty="0"/>
          </a:p>
          <a:p>
            <a:r>
              <a:rPr lang="en-IN" dirty="0" err="1"/>
              <a:t>var</a:t>
            </a:r>
            <a:r>
              <a:rPr lang="en-IN" dirty="0"/>
              <a:t> </a:t>
            </a:r>
            <a:r>
              <a:rPr lang="en-IN" dirty="0" err="1"/>
              <a:t>oFragment</a:t>
            </a:r>
            <a:r>
              <a:rPr lang="en-IN" dirty="0"/>
              <a:t> = new </a:t>
            </a:r>
            <a:r>
              <a:rPr lang="en-IN" dirty="0" err="1"/>
              <a:t>sap.ui.xmlfragment</a:t>
            </a:r>
            <a:r>
              <a:rPr lang="en-IN" dirty="0"/>
              <a:t>(“path”, this);</a:t>
            </a:r>
          </a:p>
          <a:p>
            <a:r>
              <a:rPr lang="en-IN" dirty="0" err="1"/>
              <a:t>oFragment.method</a:t>
            </a:r>
            <a:r>
              <a:rPr lang="en-IN" dirty="0"/>
              <a:t>();</a:t>
            </a:r>
          </a:p>
          <a:p>
            <a:endParaRPr lang="en-IN" dirty="0"/>
          </a:p>
          <a:p>
            <a:r>
              <a:rPr lang="en-IN" b="1" dirty="0"/>
              <a:t>Use Case:</a:t>
            </a:r>
          </a:p>
          <a:p>
            <a:r>
              <a:rPr lang="en-IN" dirty="0"/>
              <a:t>You are working in the fruit store software department, you need to design 2 </a:t>
            </a:r>
            <a:r>
              <a:rPr lang="en-IN" dirty="0" err="1"/>
              <a:t>popups</a:t>
            </a:r>
            <a:r>
              <a:rPr lang="en-IN" dirty="0"/>
              <a:t>.</a:t>
            </a:r>
          </a:p>
          <a:p>
            <a:pPr marL="342900" indent="-342900">
              <a:buAutoNum type="arabicPeriod"/>
            </a:pPr>
            <a:r>
              <a:rPr lang="en-IN" dirty="0"/>
              <a:t>When user click on settings button on the table toolbar</a:t>
            </a:r>
            <a:r>
              <a:rPr lang="en-IN" b="1" i="1" dirty="0"/>
              <a:t>, a popup </a:t>
            </a:r>
            <a:r>
              <a:rPr lang="en-IN" dirty="0"/>
              <a:t>with supplier details should appear.</a:t>
            </a:r>
          </a:p>
          <a:p>
            <a:pPr marL="342900" indent="-342900">
              <a:buAutoNum type="arabicPeriod"/>
            </a:pPr>
            <a:r>
              <a:rPr lang="en-IN" dirty="0"/>
              <a:t>When click on F4 help of our input field, a City </a:t>
            </a:r>
            <a:r>
              <a:rPr lang="en-IN" b="1" i="1" dirty="0"/>
              <a:t>popup</a:t>
            </a:r>
            <a:r>
              <a:rPr lang="en-IN" dirty="0"/>
              <a:t> should also come up. On selection of a city in the popup, the city should be added to the input field.</a:t>
            </a:r>
          </a:p>
          <a:p>
            <a:pPr marL="342900" indent="-342900"/>
            <a:endParaRPr lang="en-IN" dirty="0"/>
          </a:p>
          <a:p>
            <a:pPr marL="342900" indent="-342900"/>
            <a:r>
              <a:rPr lang="en-IN" dirty="0"/>
              <a:t>What is common in above 2 requirement?</a:t>
            </a:r>
          </a:p>
          <a:p>
            <a:pPr marL="342900" indent="-342900"/>
            <a:endParaRPr lang="en-IN" dirty="0"/>
          </a:p>
          <a:p>
            <a:endParaRPr lang="en-IN" dirty="0"/>
          </a:p>
        </p:txBody>
      </p:sp>
    </p:spTree>
    <p:extLst>
      <p:ext uri="{BB962C8B-B14F-4D97-AF65-F5344CB8AC3E}">
        <p14:creationId xmlns:p14="http://schemas.microsoft.com/office/powerpoint/2010/main" val="34048765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Rectangle 2"/>
          <p:cNvSpPr/>
          <p:nvPr/>
        </p:nvSpPr>
        <p:spPr>
          <a:xfrm>
            <a:off x="777240" y="594360"/>
            <a:ext cx="2194560" cy="20802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View</a:t>
            </a:r>
          </a:p>
        </p:txBody>
      </p:sp>
      <p:sp>
        <p:nvSpPr>
          <p:cNvPr id="4" name="Rectangle 3"/>
          <p:cNvSpPr/>
          <p:nvPr/>
        </p:nvSpPr>
        <p:spPr>
          <a:xfrm>
            <a:off x="4533900" y="1226820"/>
            <a:ext cx="2133600" cy="1874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Controller</a:t>
            </a:r>
          </a:p>
        </p:txBody>
      </p:sp>
      <p:sp>
        <p:nvSpPr>
          <p:cNvPr id="5" name="Rectangle 4"/>
          <p:cNvSpPr/>
          <p:nvPr/>
        </p:nvSpPr>
        <p:spPr>
          <a:xfrm>
            <a:off x="8869680" y="800100"/>
            <a:ext cx="2727960" cy="1394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Fragment</a:t>
            </a:r>
          </a:p>
        </p:txBody>
      </p:sp>
      <p:sp>
        <p:nvSpPr>
          <p:cNvPr id="6" name="Oval 5"/>
          <p:cNvSpPr/>
          <p:nvPr/>
        </p:nvSpPr>
        <p:spPr>
          <a:xfrm>
            <a:off x="2545080" y="3550920"/>
            <a:ext cx="2156460" cy="1508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a:t>
            </a:r>
          </a:p>
        </p:txBody>
      </p:sp>
      <p:cxnSp>
        <p:nvCxnSpPr>
          <p:cNvPr id="8" name="Straight Arrow Connector 7"/>
          <p:cNvCxnSpPr>
            <a:stCxn id="6" idx="0"/>
            <a:endCxn id="3" idx="2"/>
          </p:cNvCxnSpPr>
          <p:nvPr/>
        </p:nvCxnSpPr>
        <p:spPr>
          <a:xfrm rot="16200000" flipV="1">
            <a:off x="2310765" y="2238375"/>
            <a:ext cx="876300" cy="17487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ight Arrow 8"/>
          <p:cNvSpPr/>
          <p:nvPr/>
        </p:nvSpPr>
        <p:spPr>
          <a:xfrm>
            <a:off x="2796540" y="693420"/>
            <a:ext cx="6088380" cy="4495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929640" y="746760"/>
            <a:ext cx="2194560" cy="20802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View</a:t>
            </a:r>
          </a:p>
        </p:txBody>
      </p:sp>
      <p:sp>
        <p:nvSpPr>
          <p:cNvPr id="11" name="Rectangle 10"/>
          <p:cNvSpPr/>
          <p:nvPr/>
        </p:nvSpPr>
        <p:spPr>
          <a:xfrm>
            <a:off x="1082040" y="899160"/>
            <a:ext cx="2194560" cy="20802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View</a:t>
            </a:r>
          </a:p>
        </p:txBody>
      </p:sp>
      <p:sp>
        <p:nvSpPr>
          <p:cNvPr id="12" name="Rectangle 11"/>
          <p:cNvSpPr/>
          <p:nvPr/>
        </p:nvSpPr>
        <p:spPr>
          <a:xfrm>
            <a:off x="1234440" y="1051560"/>
            <a:ext cx="2194560" cy="20802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Views</a:t>
            </a:r>
          </a:p>
        </p:txBody>
      </p:sp>
    </p:spTree>
    <p:extLst>
      <p:ext uri="{BB962C8B-B14F-4D97-AF65-F5344CB8AC3E}">
        <p14:creationId xmlns:p14="http://schemas.microsoft.com/office/powerpoint/2010/main" val="3404876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53940" y="586740"/>
            <a:ext cx="2484120" cy="3238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502920" y="601980"/>
            <a:ext cx="2484120" cy="3238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Footer Placeholder 1"/>
          <p:cNvSpPr>
            <a:spLocks noGrp="1"/>
          </p:cNvSpPr>
          <p:nvPr>
            <p:ph type="ftr" sz="quarter" idx="11"/>
          </p:nvPr>
        </p:nvSpPr>
        <p:spPr/>
        <p:txBody>
          <a:bodyPr/>
          <a:lstStyle/>
          <a:p>
            <a:r>
              <a:rPr lang="en-US" dirty="0"/>
              <a:t>For more www.onlinefioritrainings.com</a:t>
            </a:r>
          </a:p>
        </p:txBody>
      </p:sp>
      <p:sp>
        <p:nvSpPr>
          <p:cNvPr id="5" name="Rectangle 4"/>
          <p:cNvSpPr/>
          <p:nvPr/>
        </p:nvSpPr>
        <p:spPr>
          <a:xfrm>
            <a:off x="9395460" y="640080"/>
            <a:ext cx="2484120" cy="3238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ight Arrow 5"/>
          <p:cNvSpPr/>
          <p:nvPr/>
        </p:nvSpPr>
        <p:spPr>
          <a:xfrm>
            <a:off x="3390900" y="1447800"/>
            <a:ext cx="1455420" cy="1264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ight Arrow 6"/>
          <p:cNvSpPr/>
          <p:nvPr/>
        </p:nvSpPr>
        <p:spPr>
          <a:xfrm>
            <a:off x="7703820" y="1463040"/>
            <a:ext cx="1638300" cy="15011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8" name="Chart 7"/>
          <p:cNvGraphicFramePr/>
          <p:nvPr/>
        </p:nvGraphicFramePr>
        <p:xfrm>
          <a:off x="751840" y="704427"/>
          <a:ext cx="2021840" cy="23054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p:nvPr/>
        </p:nvGraphicFramePr>
        <p:xfrm>
          <a:off x="721360" y="2068407"/>
          <a:ext cx="2021840" cy="230547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04876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27000" y="118533"/>
            <a:ext cx="11878733" cy="7017306"/>
          </a:xfrm>
          <a:prstGeom prst="rect">
            <a:avLst/>
          </a:prstGeom>
          <a:noFill/>
        </p:spPr>
        <p:txBody>
          <a:bodyPr wrap="square" rtlCol="0">
            <a:spAutoFit/>
          </a:bodyPr>
          <a:lstStyle/>
          <a:p>
            <a:r>
              <a:rPr lang="en-IN" dirty="0" err="1"/>
              <a:t>OData</a:t>
            </a:r>
            <a:r>
              <a:rPr lang="en-IN" dirty="0"/>
              <a:t> Stands for Open Data Protocol, widely used to communicate over internet these days. It follows REST (Representational State Transfer) principle.</a:t>
            </a:r>
          </a:p>
          <a:p>
            <a:r>
              <a:rPr lang="en-IN" dirty="0"/>
              <a:t>Odata is not SAP technology. Odata was initially developer by company called OASIS, later acquired by Microsoft. It is an open source.</a:t>
            </a:r>
          </a:p>
          <a:p>
            <a:r>
              <a:rPr lang="en-IN" dirty="0"/>
              <a:t>Any communication over the HTTP protocol, will be with Odata service.</a:t>
            </a:r>
          </a:p>
          <a:p>
            <a:endParaRPr lang="en-IN" dirty="0"/>
          </a:p>
          <a:p>
            <a:r>
              <a:rPr lang="en-IN" b="1" u="sng" dirty="0" err="1"/>
              <a:t>Funda</a:t>
            </a:r>
            <a:r>
              <a:rPr lang="en-IN" b="1" u="sng" dirty="0"/>
              <a:t> Fox:</a:t>
            </a:r>
          </a:p>
          <a:p>
            <a:pPr>
              <a:buFont typeface="Wingdings"/>
              <a:buChar char="Ø"/>
            </a:pPr>
            <a:r>
              <a:rPr lang="en-IN" dirty="0"/>
              <a:t> Odata is the way to communicate with SAP Backend from Fiori.</a:t>
            </a:r>
          </a:p>
          <a:p>
            <a:pPr>
              <a:buFont typeface="Wingdings"/>
              <a:buChar char="Ø"/>
            </a:pPr>
            <a:r>
              <a:rPr lang="en-IN" dirty="0"/>
              <a:t> This is one of the only way for HTTP communication to your SAP Server.</a:t>
            </a:r>
          </a:p>
          <a:p>
            <a:pPr>
              <a:buFont typeface="Wingdings"/>
              <a:buChar char="Ø"/>
            </a:pPr>
            <a:r>
              <a:rPr lang="en-IN" dirty="0"/>
              <a:t> Odata is not the </a:t>
            </a:r>
            <a:r>
              <a:rPr lang="en-IN" dirty="0" err="1"/>
              <a:t>Webservice</a:t>
            </a:r>
            <a:r>
              <a:rPr lang="en-IN" dirty="0"/>
              <a:t> concept used in SAP earlier.</a:t>
            </a:r>
          </a:p>
          <a:p>
            <a:endParaRPr lang="en-IN" dirty="0"/>
          </a:p>
          <a:p>
            <a:r>
              <a:rPr lang="en-IN" b="1" dirty="0"/>
              <a:t>SAP Servers for Odata and S/4HANA &amp; CDS &amp; HANA &amp; SQL Script &amp; Analytical Apps &amp; Launchpad &amp; Fiori Extensions:</a:t>
            </a:r>
          </a:p>
          <a:p>
            <a:r>
              <a:rPr lang="en-IN" b="1" dirty="0"/>
              <a:t>Use your own company server.</a:t>
            </a:r>
          </a:p>
          <a:p>
            <a:pPr marL="342900" indent="-342900">
              <a:buAutoNum type="arabicPeriod"/>
            </a:pPr>
            <a:r>
              <a:rPr lang="en-IN" b="1" dirty="0"/>
              <a:t>Dedicated server – S/4HANA OP 1610 – NW 7.52 with Fiori 2.0 with ADT Access -2500 INR per month per user</a:t>
            </a:r>
          </a:p>
          <a:p>
            <a:pPr marL="342900" indent="-342900"/>
            <a:r>
              <a:rPr lang="en-IN" dirty="0"/>
              <a:t>	Practicing every thing including ABAP on HANA, Fiori and Odata.</a:t>
            </a:r>
          </a:p>
          <a:p>
            <a:pPr marL="342900" indent="-342900"/>
            <a:r>
              <a:rPr lang="en-IN" dirty="0"/>
              <a:t>	Local access of SAP GUI to SAP Server, Locally you can also access Odata services built inside the server. Deploy Fiori applications and test them with Fiori </a:t>
            </a:r>
            <a:r>
              <a:rPr lang="en-IN" dirty="0" err="1"/>
              <a:t>launchpad</a:t>
            </a:r>
            <a:r>
              <a:rPr lang="en-IN" dirty="0"/>
              <a:t> . You can also connect ABAP server from ADT (ABAP Development Tools for Eclipse – ABAP on Eclipse), connect to HANA DB from HANA Studio (Remote)</a:t>
            </a:r>
          </a:p>
          <a:p>
            <a:pPr marL="342900" indent="-342900">
              <a:buAutoNum type="arabicPeriod" startAt="2"/>
            </a:pPr>
            <a:r>
              <a:rPr lang="en-IN" b="1" dirty="0"/>
              <a:t>Free server from SAP – </a:t>
            </a:r>
            <a:r>
              <a:rPr lang="en-IN" dirty="0"/>
              <a:t>You cannot do development in the system. Demo system with only read access. ES4 and ES5 servers. All the read scenarios for Odata can be tested with this free server.</a:t>
            </a:r>
          </a:p>
          <a:p>
            <a:pPr marL="342900" indent="-342900">
              <a:buAutoNum type="arabicPeriod" startAt="2"/>
            </a:pPr>
            <a:r>
              <a:rPr lang="en-IN" b="1" dirty="0"/>
              <a:t>Cloud Application Library </a:t>
            </a:r>
            <a:r>
              <a:rPr lang="en-IN" dirty="0"/>
              <a:t>– (Cost per hour for a computer online from AWS or Azure -1.63 USD per hour </a:t>
            </a:r>
            <a:r>
              <a:rPr lang="en-IN" b="1" dirty="0"/>
              <a:t>12000 INR</a:t>
            </a:r>
            <a:r>
              <a:rPr lang="en-IN" dirty="0"/>
              <a:t>)</a:t>
            </a:r>
          </a:p>
          <a:p>
            <a:pPr marL="342900" indent="-342900"/>
            <a:r>
              <a:rPr lang="en-IN" dirty="0"/>
              <a:t>	If you want to access Odata service from local computer, you need setup SAP Cloud Connector in the server.</a:t>
            </a:r>
          </a:p>
          <a:p>
            <a:pPr marL="342900" indent="-342900"/>
            <a:r>
              <a:rPr lang="en-IN" dirty="0"/>
              <a:t>	 </a:t>
            </a:r>
            <a:r>
              <a:rPr lang="en-IN" dirty="0">
                <a:hlinkClick r:id="rId2"/>
              </a:rPr>
              <a:t>https://www.youtube.com/watch?v=yrk4BjXSdy8&amp;feature=youtu.be&amp;list=PLcxqFaocb9WLtnq-rpXbRy5hnKECxr95G</a:t>
            </a:r>
            <a:endParaRPr lang="en-IN" dirty="0"/>
          </a:p>
          <a:p>
            <a:pPr marL="342900" indent="-342900"/>
            <a:endParaRPr lang="en-IN" dirty="0"/>
          </a:p>
          <a:p>
            <a:pPr marL="342900" indent="-342900"/>
            <a:endParaRPr lang="en-IN" b="1" dirty="0"/>
          </a:p>
        </p:txBody>
      </p:sp>
    </p:spTree>
    <p:extLst>
      <p:ext uri="{BB962C8B-B14F-4D97-AF65-F5344CB8AC3E}">
        <p14:creationId xmlns:p14="http://schemas.microsoft.com/office/powerpoint/2010/main" val="3404876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Rectangle 2"/>
          <p:cNvSpPr/>
          <p:nvPr/>
        </p:nvSpPr>
        <p:spPr>
          <a:xfrm>
            <a:off x="338666" y="448733"/>
            <a:ext cx="3039534" cy="84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Presentation</a:t>
            </a:r>
          </a:p>
        </p:txBody>
      </p:sp>
      <p:sp>
        <p:nvSpPr>
          <p:cNvPr id="4" name="Rectangle 3"/>
          <p:cNvSpPr/>
          <p:nvPr/>
        </p:nvSpPr>
        <p:spPr>
          <a:xfrm>
            <a:off x="355600" y="4876800"/>
            <a:ext cx="3039534"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 Layer</a:t>
            </a:r>
          </a:p>
        </p:txBody>
      </p:sp>
      <p:sp>
        <p:nvSpPr>
          <p:cNvPr id="5" name="Rectangle 4"/>
          <p:cNvSpPr/>
          <p:nvPr/>
        </p:nvSpPr>
        <p:spPr>
          <a:xfrm>
            <a:off x="347133" y="1879600"/>
            <a:ext cx="3039534" cy="2302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Application</a:t>
            </a:r>
          </a:p>
          <a:p>
            <a:pPr algn="ctr"/>
            <a:endParaRPr lang="en-IN" dirty="0"/>
          </a:p>
          <a:p>
            <a:pPr algn="ctr"/>
            <a:r>
              <a:rPr lang="en-IN" dirty="0"/>
              <a:t>NW 7.4&gt;</a:t>
            </a:r>
          </a:p>
        </p:txBody>
      </p:sp>
      <p:cxnSp>
        <p:nvCxnSpPr>
          <p:cNvPr id="7" name="Straight Arrow Connector 6"/>
          <p:cNvCxnSpPr>
            <a:stCxn id="3" idx="2"/>
            <a:endCxn id="5" idx="0"/>
          </p:cNvCxnSpPr>
          <p:nvPr/>
        </p:nvCxnSpPr>
        <p:spPr>
          <a:xfrm rot="16200000" flipH="1">
            <a:off x="1570566" y="1583266"/>
            <a:ext cx="584200" cy="846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2"/>
            <a:endCxn id="4" idx="0"/>
          </p:cNvCxnSpPr>
          <p:nvPr/>
        </p:nvCxnSpPr>
        <p:spPr>
          <a:xfrm rot="16200000" flipH="1">
            <a:off x="1524000" y="4525433"/>
            <a:ext cx="694266" cy="846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2" name="Right Arrow 11"/>
          <p:cNvSpPr/>
          <p:nvPr/>
        </p:nvSpPr>
        <p:spPr>
          <a:xfrm>
            <a:off x="3564467" y="491067"/>
            <a:ext cx="2048933" cy="88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p:nvSpPr>
        <p:spPr>
          <a:xfrm>
            <a:off x="6112933" y="313267"/>
            <a:ext cx="5080000" cy="1151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 + Mobile Devices</a:t>
            </a:r>
          </a:p>
          <a:p>
            <a:pPr algn="ctr"/>
            <a:r>
              <a:rPr lang="en-IN" dirty="0"/>
              <a:t>Fiori</a:t>
            </a:r>
          </a:p>
        </p:txBody>
      </p:sp>
      <p:sp>
        <p:nvSpPr>
          <p:cNvPr id="14" name="Rectangle 13"/>
          <p:cNvSpPr/>
          <p:nvPr/>
        </p:nvSpPr>
        <p:spPr>
          <a:xfrm>
            <a:off x="6180666" y="1879600"/>
            <a:ext cx="4969933" cy="116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SAP Gateway – Support for </a:t>
            </a:r>
            <a:r>
              <a:rPr lang="en-IN" dirty="0" err="1"/>
              <a:t>OData</a:t>
            </a:r>
            <a:endParaRPr lang="en-IN" dirty="0"/>
          </a:p>
          <a:p>
            <a:pPr algn="ctr"/>
            <a:r>
              <a:rPr lang="en-IN" dirty="0"/>
              <a:t>Hosts your Fiori Apps, Fiori Launchpad, Roles,</a:t>
            </a:r>
          </a:p>
          <a:p>
            <a:pPr algn="ctr"/>
            <a:r>
              <a:rPr lang="en-IN" dirty="0"/>
              <a:t>Theme Designer</a:t>
            </a:r>
          </a:p>
        </p:txBody>
      </p:sp>
      <p:sp>
        <p:nvSpPr>
          <p:cNvPr id="15" name="Rectangle 14"/>
          <p:cNvSpPr/>
          <p:nvPr/>
        </p:nvSpPr>
        <p:spPr>
          <a:xfrm>
            <a:off x="6180667" y="3302000"/>
            <a:ext cx="2175934" cy="116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SAP ECC</a:t>
            </a:r>
          </a:p>
        </p:txBody>
      </p:sp>
      <p:cxnSp>
        <p:nvCxnSpPr>
          <p:cNvPr id="17" name="Straight Arrow Connector 16"/>
          <p:cNvCxnSpPr>
            <a:stCxn id="14" idx="2"/>
            <a:endCxn id="15" idx="0"/>
          </p:cNvCxnSpPr>
          <p:nvPr/>
        </p:nvCxnSpPr>
        <p:spPr>
          <a:xfrm rot="5400000">
            <a:off x="7840134" y="2476501"/>
            <a:ext cx="254000" cy="139699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996267" y="1701800"/>
            <a:ext cx="2074333" cy="646331"/>
          </a:xfrm>
          <a:prstGeom prst="rect">
            <a:avLst/>
          </a:prstGeom>
          <a:noFill/>
        </p:spPr>
        <p:txBody>
          <a:bodyPr wrap="square" rtlCol="0">
            <a:spAutoFit/>
          </a:bodyPr>
          <a:lstStyle/>
          <a:p>
            <a:r>
              <a:rPr lang="en-IN" dirty="0"/>
              <a:t>Embedded Scenario</a:t>
            </a:r>
          </a:p>
          <a:p>
            <a:r>
              <a:rPr lang="en-IN" dirty="0"/>
              <a:t>Central HUB</a:t>
            </a:r>
          </a:p>
        </p:txBody>
      </p:sp>
      <p:sp>
        <p:nvSpPr>
          <p:cNvPr id="21" name="Rectangle 20"/>
          <p:cNvSpPr/>
          <p:nvPr/>
        </p:nvSpPr>
        <p:spPr>
          <a:xfrm>
            <a:off x="8881534" y="3302000"/>
            <a:ext cx="2175934" cy="116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SAP CRM</a:t>
            </a:r>
          </a:p>
        </p:txBody>
      </p:sp>
      <p:cxnSp>
        <p:nvCxnSpPr>
          <p:cNvPr id="23" name="Straight Arrow Connector 22"/>
          <p:cNvCxnSpPr>
            <a:stCxn id="14" idx="2"/>
            <a:endCxn id="21" idx="0"/>
          </p:cNvCxnSpPr>
          <p:nvPr/>
        </p:nvCxnSpPr>
        <p:spPr>
          <a:xfrm rot="16200000" flipH="1">
            <a:off x="9190567" y="2523066"/>
            <a:ext cx="254000" cy="130386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4" name="Flowchart: Magnetic Disk 23"/>
          <p:cNvSpPr/>
          <p:nvPr/>
        </p:nvSpPr>
        <p:spPr>
          <a:xfrm>
            <a:off x="6104467" y="4910667"/>
            <a:ext cx="5080000" cy="131233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HANA</a:t>
            </a:r>
          </a:p>
        </p:txBody>
      </p:sp>
      <p:sp>
        <p:nvSpPr>
          <p:cNvPr id="25" name="Right Arrow 24"/>
          <p:cNvSpPr/>
          <p:nvPr/>
        </p:nvSpPr>
        <p:spPr>
          <a:xfrm>
            <a:off x="3784600" y="5029200"/>
            <a:ext cx="1820333" cy="905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ight Arrow 25"/>
          <p:cNvSpPr/>
          <p:nvPr/>
        </p:nvSpPr>
        <p:spPr>
          <a:xfrm>
            <a:off x="3818467" y="2446867"/>
            <a:ext cx="2006600" cy="1413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Straight Connector 27"/>
          <p:cNvCxnSpPr/>
          <p:nvPr/>
        </p:nvCxnSpPr>
        <p:spPr>
          <a:xfrm>
            <a:off x="177800" y="4504267"/>
            <a:ext cx="11472333" cy="59266"/>
          </a:xfrm>
          <a:prstGeom prst="line">
            <a:avLst/>
          </a:prstGeom>
          <a:ln>
            <a:prstDash val="sysDash"/>
          </a:ln>
        </p:spPr>
        <p:style>
          <a:lnRef idx="3">
            <a:schemeClr val="accent4"/>
          </a:lnRef>
          <a:fillRef idx="0">
            <a:schemeClr val="accent4"/>
          </a:fillRef>
          <a:effectRef idx="2">
            <a:schemeClr val="accent4"/>
          </a:effectRef>
          <a:fontRef idx="minor">
            <a:schemeClr val="tx1"/>
          </a:fontRef>
        </p:style>
      </p:cxnSp>
      <p:cxnSp>
        <p:nvCxnSpPr>
          <p:cNvPr id="29" name="Straight Connector 28"/>
          <p:cNvCxnSpPr/>
          <p:nvPr/>
        </p:nvCxnSpPr>
        <p:spPr>
          <a:xfrm>
            <a:off x="152400" y="1574801"/>
            <a:ext cx="11472333" cy="59266"/>
          </a:xfrm>
          <a:prstGeom prst="line">
            <a:avLst/>
          </a:prstGeom>
          <a:ln>
            <a:prstDash val="sysDash"/>
          </a:ln>
        </p:spPr>
        <p:style>
          <a:lnRef idx="3">
            <a:schemeClr val="accent4"/>
          </a:lnRef>
          <a:fillRef idx="0">
            <a:schemeClr val="accent4"/>
          </a:fillRef>
          <a:effectRef idx="2">
            <a:schemeClr val="accent4"/>
          </a:effectRef>
          <a:fontRef idx="minor">
            <a:schemeClr val="tx1"/>
          </a:fontRef>
        </p:style>
      </p:cxnSp>
      <p:cxnSp>
        <p:nvCxnSpPr>
          <p:cNvPr id="33" name="Straight Arrow Connector 32"/>
          <p:cNvCxnSpPr>
            <a:stCxn id="13" idx="2"/>
            <a:endCxn id="14" idx="0"/>
          </p:cNvCxnSpPr>
          <p:nvPr/>
        </p:nvCxnSpPr>
        <p:spPr>
          <a:xfrm rot="16200000" flipH="1">
            <a:off x="8451850" y="1665816"/>
            <a:ext cx="414867" cy="127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8271933" y="1557867"/>
            <a:ext cx="889000" cy="1947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err="1"/>
              <a:t>odata</a:t>
            </a:r>
            <a:endParaRPr lang="en-IN" sz="1200" dirty="0"/>
          </a:p>
        </p:txBody>
      </p:sp>
    </p:spTree>
    <p:extLst>
      <p:ext uri="{BB962C8B-B14F-4D97-AF65-F5344CB8AC3E}">
        <p14:creationId xmlns:p14="http://schemas.microsoft.com/office/powerpoint/2010/main" val="34048765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52400" y="169333"/>
            <a:ext cx="11870267" cy="6740307"/>
          </a:xfrm>
          <a:prstGeom prst="rect">
            <a:avLst/>
          </a:prstGeom>
          <a:noFill/>
        </p:spPr>
        <p:txBody>
          <a:bodyPr wrap="square" rtlCol="0">
            <a:spAutoFit/>
          </a:bodyPr>
          <a:lstStyle/>
          <a:p>
            <a:r>
              <a:rPr lang="en-IN" dirty="0"/>
              <a:t>SAP hosts 2 free servers on internet for Odata practicing</a:t>
            </a:r>
          </a:p>
          <a:p>
            <a:r>
              <a:rPr lang="en-IN" dirty="0"/>
              <a:t>These internet facing SAP Servers, so you don’t need SAP Cloud connector in middle.</a:t>
            </a:r>
          </a:p>
          <a:p>
            <a:endParaRPr lang="en-IN" dirty="0"/>
          </a:p>
          <a:p>
            <a:r>
              <a:rPr lang="en-IN" dirty="0">
                <a:hlinkClick r:id="rId2"/>
              </a:rPr>
              <a:t>https://blogs.sap.com/2017/06/16/netweaver-gateway-demo-es5-now-in-beta/</a:t>
            </a:r>
            <a:endParaRPr lang="en-IN" dirty="0"/>
          </a:p>
          <a:p>
            <a:r>
              <a:rPr lang="en-IN" dirty="0">
                <a:hlinkClick r:id="rId3"/>
              </a:rPr>
              <a:t>https://www.sap.com/india/developer/tutorials/gateway-demo-signup.html</a:t>
            </a:r>
            <a:endParaRPr lang="en-IN" dirty="0"/>
          </a:p>
          <a:p>
            <a:r>
              <a:rPr lang="en-IN" dirty="0">
                <a:hlinkClick r:id="rId4"/>
              </a:rPr>
              <a:t>https://sapes5.sapdevcenter.com/sap/bc/gui/sap/its/webgui?sap-client=002&amp;sap-language=EN</a:t>
            </a:r>
            <a:endParaRPr lang="en-IN" dirty="0"/>
          </a:p>
          <a:p>
            <a:r>
              <a:rPr lang="en-IN" dirty="0">
                <a:hlinkClick r:id="rId5"/>
              </a:rPr>
              <a:t>https://sapes5.sapdevcenter.com/sap/opu/odata/IWBEP/GWSAMPLE_BASIC/</a:t>
            </a:r>
            <a:endParaRPr lang="en-IN" dirty="0"/>
          </a:p>
          <a:p>
            <a:endParaRPr lang="en-IN" dirty="0"/>
          </a:p>
          <a:p>
            <a:endParaRPr lang="en-IN" dirty="0"/>
          </a:p>
          <a:p>
            <a:r>
              <a:rPr lang="en-IN" dirty="0">
                <a:hlinkClick r:id="rId6"/>
              </a:rPr>
              <a:t>http://hxehost:8090/demo/DemoProject/services/onView.xsodata/MyView?$format=json&amp;$select=COMPANY_NAME,GROSS_AMOUNT</a:t>
            </a:r>
            <a:endParaRPr lang="en-IN" dirty="0"/>
          </a:p>
          <a:p>
            <a:r>
              <a:rPr lang="en-IN" dirty="0"/>
              <a:t>service  { </a:t>
            </a:r>
          </a:p>
          <a:p>
            <a:endParaRPr lang="en-IN" dirty="0"/>
          </a:p>
          <a:p>
            <a:r>
              <a:rPr lang="en-IN" dirty="0"/>
              <a:t>// Aggregation example: A view with ID Amount, Month, and Year columns created in </a:t>
            </a:r>
            <a:r>
              <a:rPr lang="en-IN" dirty="0" err="1"/>
              <a:t>sample.test</a:t>
            </a:r>
            <a:r>
              <a:rPr lang="en-IN" dirty="0"/>
              <a:t> package.</a:t>
            </a:r>
          </a:p>
          <a:p>
            <a:r>
              <a:rPr lang="en-IN" dirty="0"/>
              <a:t>// Call http://host:port/package/file.xsodata/MyView?$select=Year,Amount</a:t>
            </a:r>
          </a:p>
          <a:p>
            <a:endParaRPr lang="en-IN" dirty="0"/>
          </a:p>
          <a:p>
            <a:r>
              <a:rPr lang="en-IN" dirty="0"/>
              <a:t>   "_</a:t>
            </a:r>
            <a:r>
              <a:rPr lang="en-IN" dirty="0" err="1"/>
              <a:t>SYS_BIC"."demo.DemoProject.models</a:t>
            </a:r>
            <a:r>
              <a:rPr lang="en-IN" dirty="0"/>
              <a:t>/SALES_WORKLIST"                   // Table or View  </a:t>
            </a:r>
          </a:p>
          <a:p>
            <a:r>
              <a:rPr lang="en-IN" dirty="0"/>
              <a:t>   as "</a:t>
            </a:r>
            <a:r>
              <a:rPr lang="en-IN" dirty="0" err="1"/>
              <a:t>MyView</a:t>
            </a:r>
            <a:r>
              <a:rPr lang="en-IN" dirty="0"/>
              <a:t>"                             // Optional entity alias     </a:t>
            </a:r>
          </a:p>
          <a:p>
            <a:r>
              <a:rPr lang="en-IN" dirty="0"/>
              <a:t>   with ( "SO_ID","COUNTRY","COMPANY_NAME","CATEGORY","GROSS_AMOUNT")            // Optional list of exposed columns</a:t>
            </a:r>
          </a:p>
          <a:p>
            <a:r>
              <a:rPr lang="en-IN" dirty="0"/>
              <a:t>   key  ("SO_ID")                             // Optional key relevant for view</a:t>
            </a:r>
          </a:p>
          <a:p>
            <a:r>
              <a:rPr lang="en-IN" dirty="0"/>
              <a:t>   aggregates always (SUM of "GROSS_AMOUNT");    // Additional aggregation per column are MIN, MAX, AVG</a:t>
            </a:r>
          </a:p>
          <a:p>
            <a:r>
              <a:rPr lang="en-IN" dirty="0"/>
              <a:t>        </a:t>
            </a:r>
          </a:p>
          <a:p>
            <a:endParaRPr lang="en-IN" dirty="0"/>
          </a:p>
          <a:p>
            <a:r>
              <a:rPr lang="en-IN" dirty="0"/>
              <a:t>}  </a:t>
            </a:r>
          </a:p>
        </p:txBody>
      </p:sp>
    </p:spTree>
    <p:extLst>
      <p:ext uri="{BB962C8B-B14F-4D97-AF65-F5344CB8AC3E}">
        <p14:creationId xmlns:p14="http://schemas.microsoft.com/office/powerpoint/2010/main" val="340487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27000" y="127000"/>
            <a:ext cx="11861800" cy="646331"/>
          </a:xfrm>
          <a:prstGeom prst="rect">
            <a:avLst/>
          </a:prstGeom>
          <a:noFill/>
        </p:spPr>
        <p:txBody>
          <a:bodyPr wrap="square" rtlCol="0">
            <a:spAutoFit/>
          </a:bodyPr>
          <a:lstStyle/>
          <a:p>
            <a:r>
              <a:rPr lang="en-IN" dirty="0"/>
              <a:t>HTML – HTML stands for </a:t>
            </a:r>
            <a:r>
              <a:rPr lang="en-IN" i="1" dirty="0"/>
              <a:t>Hyper Text </a:t>
            </a:r>
            <a:r>
              <a:rPr lang="en-IN" i="1" dirty="0" err="1"/>
              <a:t>Markup</a:t>
            </a:r>
            <a:r>
              <a:rPr lang="en-IN" i="1" dirty="0"/>
              <a:t> Language </a:t>
            </a:r>
            <a:r>
              <a:rPr lang="en-IN" dirty="0"/>
              <a:t>It is used to create static web pages.</a:t>
            </a:r>
          </a:p>
          <a:p>
            <a:endParaRPr lang="en-IN" dirty="0"/>
          </a:p>
        </p:txBody>
      </p:sp>
      <p:graphicFrame>
        <p:nvGraphicFramePr>
          <p:cNvPr id="4" name="Table 3"/>
          <p:cNvGraphicFramePr>
            <a:graphicFrameLocks noGrp="1"/>
          </p:cNvGraphicFramePr>
          <p:nvPr/>
        </p:nvGraphicFramePr>
        <p:xfrm>
          <a:off x="2032000" y="719666"/>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IN" dirty="0"/>
                        <a:t>Version</a:t>
                      </a:r>
                    </a:p>
                  </a:txBody>
                  <a:tcPr/>
                </a:tc>
                <a:tc>
                  <a:txBody>
                    <a:bodyPr/>
                    <a:lstStyle/>
                    <a:p>
                      <a:r>
                        <a:rPr lang="en-IN" dirty="0"/>
                        <a:t>Year</a:t>
                      </a:r>
                    </a:p>
                  </a:txBody>
                  <a:tcPr/>
                </a:tc>
                <a:extLst>
                  <a:ext uri="{0D108BD9-81ED-4DB2-BD59-A6C34878D82A}">
                    <a16:rowId xmlns:a16="http://schemas.microsoft.com/office/drawing/2014/main" val="10000"/>
                  </a:ext>
                </a:extLst>
              </a:tr>
              <a:tr h="370840">
                <a:tc>
                  <a:txBody>
                    <a:bodyPr/>
                    <a:lstStyle/>
                    <a:p>
                      <a:r>
                        <a:rPr lang="en-IN" dirty="0"/>
                        <a:t>HTML</a:t>
                      </a:r>
                    </a:p>
                  </a:txBody>
                  <a:tcPr/>
                </a:tc>
                <a:tc>
                  <a:txBody>
                    <a:bodyPr/>
                    <a:lstStyle/>
                    <a:p>
                      <a:r>
                        <a:rPr lang="en-IN" dirty="0"/>
                        <a:t>1991</a:t>
                      </a:r>
                    </a:p>
                  </a:txBody>
                  <a:tcPr/>
                </a:tc>
                <a:extLst>
                  <a:ext uri="{0D108BD9-81ED-4DB2-BD59-A6C34878D82A}">
                    <a16:rowId xmlns:a16="http://schemas.microsoft.com/office/drawing/2014/main" val="10001"/>
                  </a:ext>
                </a:extLst>
              </a:tr>
              <a:tr h="370840">
                <a:tc>
                  <a:txBody>
                    <a:bodyPr/>
                    <a:lstStyle/>
                    <a:p>
                      <a:r>
                        <a:rPr lang="en-IN" dirty="0"/>
                        <a:t>HTML 2.0</a:t>
                      </a:r>
                    </a:p>
                  </a:txBody>
                  <a:tcPr/>
                </a:tc>
                <a:tc>
                  <a:txBody>
                    <a:bodyPr/>
                    <a:lstStyle/>
                    <a:p>
                      <a:r>
                        <a:rPr lang="en-IN" dirty="0"/>
                        <a:t>1995</a:t>
                      </a:r>
                    </a:p>
                  </a:txBody>
                  <a:tcPr/>
                </a:tc>
                <a:extLst>
                  <a:ext uri="{0D108BD9-81ED-4DB2-BD59-A6C34878D82A}">
                    <a16:rowId xmlns:a16="http://schemas.microsoft.com/office/drawing/2014/main" val="10002"/>
                  </a:ext>
                </a:extLst>
              </a:tr>
              <a:tr h="370840">
                <a:tc>
                  <a:txBody>
                    <a:bodyPr/>
                    <a:lstStyle/>
                    <a:p>
                      <a:r>
                        <a:rPr lang="en-IN" dirty="0"/>
                        <a:t>HTML 3.2</a:t>
                      </a:r>
                    </a:p>
                  </a:txBody>
                  <a:tcPr/>
                </a:tc>
                <a:tc>
                  <a:txBody>
                    <a:bodyPr/>
                    <a:lstStyle/>
                    <a:p>
                      <a:r>
                        <a:rPr lang="en-IN" dirty="0"/>
                        <a:t>1997</a:t>
                      </a:r>
                    </a:p>
                  </a:txBody>
                  <a:tcPr/>
                </a:tc>
                <a:extLst>
                  <a:ext uri="{0D108BD9-81ED-4DB2-BD59-A6C34878D82A}">
                    <a16:rowId xmlns:a16="http://schemas.microsoft.com/office/drawing/2014/main" val="10003"/>
                  </a:ext>
                </a:extLst>
              </a:tr>
              <a:tr h="370840">
                <a:tc>
                  <a:txBody>
                    <a:bodyPr/>
                    <a:lstStyle/>
                    <a:p>
                      <a:r>
                        <a:rPr lang="en-IN" dirty="0"/>
                        <a:t>HTML 4</a:t>
                      </a:r>
                    </a:p>
                  </a:txBody>
                  <a:tcPr/>
                </a:tc>
                <a:tc>
                  <a:txBody>
                    <a:bodyPr/>
                    <a:lstStyle/>
                    <a:p>
                      <a:r>
                        <a:rPr lang="en-IN" dirty="0"/>
                        <a:t>1999</a:t>
                      </a:r>
                    </a:p>
                  </a:txBody>
                  <a:tcPr/>
                </a:tc>
                <a:extLst>
                  <a:ext uri="{0D108BD9-81ED-4DB2-BD59-A6C34878D82A}">
                    <a16:rowId xmlns:a16="http://schemas.microsoft.com/office/drawing/2014/main" val="10004"/>
                  </a:ext>
                </a:extLst>
              </a:tr>
              <a:tr h="370840">
                <a:tc>
                  <a:txBody>
                    <a:bodyPr/>
                    <a:lstStyle/>
                    <a:p>
                      <a:r>
                        <a:rPr lang="en-IN" dirty="0"/>
                        <a:t>XHTML</a:t>
                      </a:r>
                    </a:p>
                  </a:txBody>
                  <a:tcPr/>
                </a:tc>
                <a:tc>
                  <a:txBody>
                    <a:bodyPr/>
                    <a:lstStyle/>
                    <a:p>
                      <a:r>
                        <a:rPr lang="en-IN" dirty="0"/>
                        <a:t>2000</a:t>
                      </a:r>
                    </a:p>
                  </a:txBody>
                  <a:tcPr/>
                </a:tc>
                <a:extLst>
                  <a:ext uri="{0D108BD9-81ED-4DB2-BD59-A6C34878D82A}">
                    <a16:rowId xmlns:a16="http://schemas.microsoft.com/office/drawing/2014/main" val="10005"/>
                  </a:ext>
                </a:extLst>
              </a:tr>
              <a:tr h="370840">
                <a:tc>
                  <a:txBody>
                    <a:bodyPr/>
                    <a:lstStyle/>
                    <a:p>
                      <a:r>
                        <a:rPr lang="en-IN" dirty="0"/>
                        <a:t>HTML</a:t>
                      </a:r>
                      <a:r>
                        <a:rPr lang="en-IN" baseline="0" dirty="0"/>
                        <a:t> 5</a:t>
                      </a:r>
                      <a:endParaRPr lang="en-IN" dirty="0"/>
                    </a:p>
                  </a:txBody>
                  <a:tcPr/>
                </a:tc>
                <a:tc>
                  <a:txBody>
                    <a:bodyPr/>
                    <a:lstStyle/>
                    <a:p>
                      <a:r>
                        <a:rPr lang="en-IN" dirty="0"/>
                        <a:t>2014</a:t>
                      </a:r>
                    </a:p>
                  </a:txBody>
                  <a:tcPr/>
                </a:tc>
                <a:extLst>
                  <a:ext uri="{0D108BD9-81ED-4DB2-BD59-A6C34878D82A}">
                    <a16:rowId xmlns:a16="http://schemas.microsoft.com/office/drawing/2014/main" val="10006"/>
                  </a:ext>
                </a:extLst>
              </a:tr>
            </a:tbl>
          </a:graphicData>
        </a:graphic>
      </p:graphicFrame>
      <p:sp>
        <p:nvSpPr>
          <p:cNvPr id="5" name="TextBox 4"/>
          <p:cNvSpPr txBox="1"/>
          <p:nvPr/>
        </p:nvSpPr>
        <p:spPr>
          <a:xfrm>
            <a:off x="118533" y="3505200"/>
            <a:ext cx="11819467" cy="1754326"/>
          </a:xfrm>
          <a:prstGeom prst="rect">
            <a:avLst/>
          </a:prstGeom>
          <a:noFill/>
        </p:spPr>
        <p:txBody>
          <a:bodyPr wrap="square" rtlCol="0">
            <a:spAutoFit/>
          </a:bodyPr>
          <a:lstStyle/>
          <a:p>
            <a:r>
              <a:rPr lang="en-IN" dirty="0"/>
              <a:t>W3C – World Wide Web Consortium – responsible for versions of HTML. All the browsers IE, Firefox, chrome, safari etc. Has to comply to the guidelines provided by W3C. Because browser only understand HTML directly.</a:t>
            </a:r>
          </a:p>
          <a:p>
            <a:r>
              <a:rPr lang="en-IN" dirty="0"/>
              <a:t>HTML page is also known as HTML document. To indicate that its a HTML document, we start our page using special tag called </a:t>
            </a:r>
            <a:r>
              <a:rPr lang="en-IN" dirty="0" err="1"/>
              <a:t>doctype</a:t>
            </a:r>
            <a:r>
              <a:rPr lang="en-IN" dirty="0"/>
              <a:t>.</a:t>
            </a:r>
          </a:p>
          <a:p>
            <a:r>
              <a:rPr lang="en-IN" dirty="0"/>
              <a:t>&lt;!DOCTYPE html&gt;</a:t>
            </a:r>
          </a:p>
          <a:p>
            <a:endParaRPr lang="en-IN" dirty="0"/>
          </a:p>
        </p:txBody>
      </p:sp>
    </p:spTree>
    <p:extLst>
      <p:ext uri="{BB962C8B-B14F-4D97-AF65-F5344CB8AC3E}">
        <p14:creationId xmlns:p14="http://schemas.microsoft.com/office/powerpoint/2010/main" val="3404876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5" name="Rectangle 4"/>
          <p:cNvSpPr/>
          <p:nvPr/>
        </p:nvSpPr>
        <p:spPr>
          <a:xfrm>
            <a:off x="1303867" y="431800"/>
            <a:ext cx="2633133" cy="1794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Client</a:t>
            </a:r>
          </a:p>
        </p:txBody>
      </p:sp>
      <p:sp>
        <p:nvSpPr>
          <p:cNvPr id="6" name="Rectangle 5"/>
          <p:cNvSpPr/>
          <p:nvPr/>
        </p:nvSpPr>
        <p:spPr>
          <a:xfrm>
            <a:off x="8458201" y="414866"/>
            <a:ext cx="2633133" cy="1794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Server</a:t>
            </a:r>
          </a:p>
          <a:p>
            <a:pPr algn="ctr"/>
            <a:r>
              <a:rPr lang="en-IN" dirty="0"/>
              <a:t>(Java, ABAP, </a:t>
            </a:r>
            <a:r>
              <a:rPr lang="en-IN" dirty="0" err="1"/>
              <a:t>NodeJS,.NET</a:t>
            </a:r>
            <a:r>
              <a:rPr lang="en-IN" dirty="0"/>
              <a:t>)</a:t>
            </a:r>
          </a:p>
        </p:txBody>
      </p:sp>
      <p:cxnSp>
        <p:nvCxnSpPr>
          <p:cNvPr id="8" name="Straight Arrow Connector 7"/>
          <p:cNvCxnSpPr/>
          <p:nvPr/>
        </p:nvCxnSpPr>
        <p:spPr>
          <a:xfrm>
            <a:off x="3945467" y="821267"/>
            <a:ext cx="451273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0800000" flipV="1">
            <a:off x="3945467" y="1718732"/>
            <a:ext cx="4521200" cy="84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64666" y="414867"/>
            <a:ext cx="2904067" cy="369332"/>
          </a:xfrm>
          <a:prstGeom prst="rect">
            <a:avLst/>
          </a:prstGeom>
          <a:noFill/>
        </p:spPr>
        <p:txBody>
          <a:bodyPr wrap="square" rtlCol="0">
            <a:spAutoFit/>
          </a:bodyPr>
          <a:lstStyle/>
          <a:p>
            <a:r>
              <a:rPr lang="en-IN" dirty="0"/>
              <a:t>Header + Request Body</a:t>
            </a:r>
          </a:p>
        </p:txBody>
      </p:sp>
      <p:sp>
        <p:nvSpPr>
          <p:cNvPr id="18" name="TextBox 17"/>
          <p:cNvSpPr txBox="1"/>
          <p:nvPr/>
        </p:nvSpPr>
        <p:spPr>
          <a:xfrm>
            <a:off x="4165600" y="1888067"/>
            <a:ext cx="5105400" cy="2308324"/>
          </a:xfrm>
          <a:prstGeom prst="rect">
            <a:avLst/>
          </a:prstGeom>
          <a:noFill/>
        </p:spPr>
        <p:txBody>
          <a:bodyPr wrap="square" rtlCol="0">
            <a:spAutoFit/>
          </a:bodyPr>
          <a:lstStyle/>
          <a:p>
            <a:r>
              <a:rPr lang="en-IN" dirty="0"/>
              <a:t>Header</a:t>
            </a:r>
          </a:p>
          <a:p>
            <a:r>
              <a:rPr lang="en-IN" dirty="0"/>
              <a:t>Types of data – text/plain, application/</a:t>
            </a:r>
            <a:r>
              <a:rPr lang="en-IN" dirty="0" err="1"/>
              <a:t>json</a:t>
            </a:r>
            <a:endParaRPr lang="en-IN" dirty="0"/>
          </a:p>
          <a:p>
            <a:r>
              <a:rPr lang="en-IN" dirty="0"/>
              <a:t>Type of </a:t>
            </a:r>
            <a:r>
              <a:rPr lang="en-IN" dirty="0" err="1"/>
              <a:t>Req</a:t>
            </a:r>
            <a:r>
              <a:rPr lang="en-IN" dirty="0"/>
              <a:t> – </a:t>
            </a:r>
          </a:p>
          <a:p>
            <a:r>
              <a:rPr lang="en-IN" dirty="0"/>
              <a:t>POST - Create</a:t>
            </a:r>
          </a:p>
          <a:p>
            <a:r>
              <a:rPr lang="en-IN" dirty="0"/>
              <a:t>GET - Read,  </a:t>
            </a:r>
          </a:p>
          <a:p>
            <a:r>
              <a:rPr lang="en-IN" dirty="0"/>
              <a:t>PUT - Update, </a:t>
            </a:r>
          </a:p>
          <a:p>
            <a:r>
              <a:rPr lang="en-IN" dirty="0"/>
              <a:t>DELETE – Delete,</a:t>
            </a:r>
          </a:p>
          <a:p>
            <a:r>
              <a:rPr lang="en-IN" dirty="0"/>
              <a:t>MERGE – Read and update</a:t>
            </a:r>
          </a:p>
        </p:txBody>
      </p:sp>
      <p:sp>
        <p:nvSpPr>
          <p:cNvPr id="19" name="TextBox 18"/>
          <p:cNvSpPr txBox="1"/>
          <p:nvPr/>
        </p:nvSpPr>
        <p:spPr>
          <a:xfrm>
            <a:off x="5207000" y="1456267"/>
            <a:ext cx="2717800" cy="369332"/>
          </a:xfrm>
          <a:prstGeom prst="rect">
            <a:avLst/>
          </a:prstGeom>
          <a:noFill/>
        </p:spPr>
        <p:txBody>
          <a:bodyPr wrap="square" rtlCol="0">
            <a:spAutoFit/>
          </a:bodyPr>
          <a:lstStyle/>
          <a:p>
            <a:r>
              <a:rPr lang="en-IN" dirty="0"/>
              <a:t>Header + Body (data)</a:t>
            </a:r>
          </a:p>
        </p:txBody>
      </p:sp>
      <p:sp>
        <p:nvSpPr>
          <p:cNvPr id="20" name="TextBox 19"/>
          <p:cNvSpPr txBox="1"/>
          <p:nvPr/>
        </p:nvSpPr>
        <p:spPr>
          <a:xfrm>
            <a:off x="211667" y="4377267"/>
            <a:ext cx="11802533" cy="2585323"/>
          </a:xfrm>
          <a:prstGeom prst="rect">
            <a:avLst/>
          </a:prstGeom>
          <a:noFill/>
        </p:spPr>
        <p:txBody>
          <a:bodyPr wrap="square" rtlCol="0">
            <a:spAutoFit/>
          </a:bodyPr>
          <a:lstStyle/>
          <a:p>
            <a:r>
              <a:rPr lang="en-IN" b="1" u="sng" dirty="0"/>
              <a:t>Benefits:</a:t>
            </a:r>
          </a:p>
          <a:p>
            <a:pPr marL="342900" indent="-342900">
              <a:buAutoNum type="arabicPeriod"/>
            </a:pPr>
            <a:r>
              <a:rPr lang="en-IN" dirty="0"/>
              <a:t>Open Source</a:t>
            </a:r>
          </a:p>
          <a:p>
            <a:pPr marL="342900" indent="-342900">
              <a:buAutoNum type="arabicPeriod"/>
            </a:pPr>
            <a:r>
              <a:rPr lang="en-IN" dirty="0"/>
              <a:t>Simple to use, perform verity of operations – CRUD</a:t>
            </a:r>
          </a:p>
          <a:p>
            <a:pPr marL="342900" indent="-342900">
              <a:buAutoNum type="arabicPeriod"/>
            </a:pPr>
            <a:r>
              <a:rPr lang="en-IN" dirty="0"/>
              <a:t>Hides the complexity of SQL behind the scenes, Odata is an abstraction of SQL.</a:t>
            </a:r>
          </a:p>
          <a:p>
            <a:pPr marL="342900" indent="-342900">
              <a:buAutoNum type="arabicPeriod"/>
            </a:pPr>
            <a:r>
              <a:rPr lang="en-IN" dirty="0"/>
              <a:t>Industry standard</a:t>
            </a:r>
          </a:p>
          <a:p>
            <a:pPr marL="342900" indent="-342900">
              <a:buAutoNum type="arabicPeriod"/>
            </a:pPr>
            <a:r>
              <a:rPr lang="en-IN" dirty="0"/>
              <a:t>Multiple technologies to create Odata</a:t>
            </a:r>
          </a:p>
          <a:p>
            <a:pPr marL="342900" indent="-342900">
              <a:buAutoNum type="arabicPeriod"/>
            </a:pPr>
            <a:r>
              <a:rPr lang="en-IN" dirty="0"/>
              <a:t>It is stateless which means many users can talk to Odata server simultaneously</a:t>
            </a:r>
          </a:p>
          <a:p>
            <a:pPr marL="342900" indent="-342900"/>
            <a:endParaRPr lang="en-IN" dirty="0"/>
          </a:p>
          <a:p>
            <a:pPr marL="342900" indent="-342900">
              <a:buAutoNum type="arabicPeriod"/>
            </a:pPr>
            <a:endParaRPr lang="en-IN" dirty="0"/>
          </a:p>
        </p:txBody>
      </p:sp>
      <p:sp>
        <p:nvSpPr>
          <p:cNvPr id="21" name="Flowchart: Magnetic Disk 20"/>
          <p:cNvSpPr/>
          <p:nvPr/>
        </p:nvSpPr>
        <p:spPr>
          <a:xfrm>
            <a:off x="8991600" y="2540000"/>
            <a:ext cx="1557867" cy="8636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a:t>
            </a:r>
          </a:p>
        </p:txBody>
      </p:sp>
      <p:cxnSp>
        <p:nvCxnSpPr>
          <p:cNvPr id="23" name="Straight Arrow Connector 22"/>
          <p:cNvCxnSpPr>
            <a:stCxn id="6" idx="2"/>
            <a:endCxn id="21" idx="1"/>
          </p:cNvCxnSpPr>
          <p:nvPr/>
        </p:nvCxnSpPr>
        <p:spPr>
          <a:xfrm rot="5400000">
            <a:off x="9607551" y="2372782"/>
            <a:ext cx="330201" cy="423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4" name="Snip and Round Single Corner Rectangle 23"/>
          <p:cNvSpPr/>
          <p:nvPr/>
        </p:nvSpPr>
        <p:spPr>
          <a:xfrm>
            <a:off x="9440333" y="1854200"/>
            <a:ext cx="778934" cy="347133"/>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SQL</a:t>
            </a:r>
          </a:p>
        </p:txBody>
      </p:sp>
    </p:spTree>
    <p:extLst>
      <p:ext uri="{BB962C8B-B14F-4D97-AF65-F5344CB8AC3E}">
        <p14:creationId xmlns:p14="http://schemas.microsoft.com/office/powerpoint/2010/main" val="34048765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228600" y="127000"/>
            <a:ext cx="11734800" cy="6463308"/>
          </a:xfrm>
          <a:prstGeom prst="rect">
            <a:avLst/>
          </a:prstGeom>
          <a:noFill/>
        </p:spPr>
        <p:txBody>
          <a:bodyPr wrap="square" rtlCol="0">
            <a:spAutoFit/>
          </a:bodyPr>
          <a:lstStyle/>
          <a:p>
            <a:r>
              <a:rPr lang="en-IN" dirty="0" err="1"/>
              <a:t>OData</a:t>
            </a:r>
            <a:r>
              <a:rPr lang="en-IN" dirty="0"/>
              <a:t> service in SAP looks like below</a:t>
            </a:r>
          </a:p>
          <a:p>
            <a:endParaRPr lang="en-IN" dirty="0"/>
          </a:p>
          <a:p>
            <a:r>
              <a:rPr lang="en-IN" dirty="0">
                <a:hlinkClick r:id="rId2"/>
              </a:rPr>
              <a:t>https://sapes5.sapdevcenter.com/sap/opu/odata/IWBEP/GWSAMPLE_BASIC/</a:t>
            </a:r>
            <a:endParaRPr lang="en-IN" dirty="0"/>
          </a:p>
          <a:p>
            <a:endParaRPr lang="en-IN" dirty="0"/>
          </a:p>
          <a:p>
            <a:r>
              <a:rPr lang="en-IN" dirty="0"/>
              <a:t>http:// </a:t>
            </a:r>
            <a:r>
              <a:rPr lang="en-IN" dirty="0" err="1"/>
              <a:t>host_name</a:t>
            </a:r>
            <a:r>
              <a:rPr lang="en-IN" dirty="0"/>
              <a:t> : </a:t>
            </a:r>
            <a:r>
              <a:rPr lang="en-IN" dirty="0" err="1"/>
              <a:t>port_number</a:t>
            </a:r>
            <a:r>
              <a:rPr lang="en-IN" dirty="0"/>
              <a:t> / path prefix / </a:t>
            </a:r>
            <a:r>
              <a:rPr lang="en-IN" dirty="0" err="1"/>
              <a:t>serviceName</a:t>
            </a:r>
            <a:endParaRPr lang="en-IN" dirty="0"/>
          </a:p>
          <a:p>
            <a:endParaRPr lang="en-IN" dirty="0"/>
          </a:p>
          <a:p>
            <a:r>
              <a:rPr lang="en-IN" dirty="0"/>
              <a:t>You can pass instructions to your server using </a:t>
            </a:r>
            <a:r>
              <a:rPr lang="en-IN" dirty="0" err="1"/>
              <a:t>url</a:t>
            </a:r>
            <a:r>
              <a:rPr lang="en-IN" dirty="0"/>
              <a:t> parameters, the server can understand these values and can behave accordingly</a:t>
            </a:r>
          </a:p>
          <a:p>
            <a:endParaRPr lang="en-IN" dirty="0"/>
          </a:p>
          <a:p>
            <a:r>
              <a:rPr lang="en-IN" dirty="0"/>
              <a:t>/</a:t>
            </a:r>
            <a:r>
              <a:rPr lang="en-IN" dirty="0" err="1"/>
              <a:t>url?firstParam</a:t>
            </a:r>
            <a:r>
              <a:rPr lang="en-IN" dirty="0"/>
              <a:t>=</a:t>
            </a:r>
            <a:r>
              <a:rPr lang="en-IN" dirty="0" err="1"/>
              <a:t>value&amp;nextParam</a:t>
            </a:r>
            <a:r>
              <a:rPr lang="en-IN" dirty="0"/>
              <a:t>=value&amp;nextParam2=value</a:t>
            </a:r>
          </a:p>
          <a:p>
            <a:r>
              <a:rPr lang="en-IN" dirty="0"/>
              <a:t>$ indicates Odata operators like $top, $skip, $select, $filter, $expand, $count</a:t>
            </a:r>
          </a:p>
          <a:p>
            <a:endParaRPr lang="en-IN" dirty="0"/>
          </a:p>
          <a:p>
            <a:r>
              <a:rPr lang="en-IN" dirty="0"/>
              <a:t>Odata service comes with 2 important documents</a:t>
            </a:r>
          </a:p>
          <a:p>
            <a:pPr marL="342900" indent="-342900">
              <a:buAutoNum type="arabicPeriod"/>
            </a:pPr>
            <a:r>
              <a:rPr lang="en-IN" dirty="0"/>
              <a:t>Odata Service Document – This will contain the information about Entity Set. Each Entity Set is an access point of some data. For example, if we want to create, read data for product, we have to use ES </a:t>
            </a:r>
            <a:r>
              <a:rPr lang="en-IN" b="1" dirty="0" err="1"/>
              <a:t>ProductSet</a:t>
            </a:r>
            <a:r>
              <a:rPr lang="en-IN" dirty="0"/>
              <a:t>.</a:t>
            </a:r>
          </a:p>
          <a:p>
            <a:pPr marL="342900" indent="-342900">
              <a:buAutoNum type="arabicPeriod"/>
            </a:pPr>
            <a:r>
              <a:rPr lang="en-IN" dirty="0"/>
              <a:t>Odata Metadata Document – Includes the metadata information of each Entity Type, An Entity type is a blue print of </a:t>
            </a:r>
            <a:r>
              <a:rPr lang="en-IN" dirty="0" err="1"/>
              <a:t>EntitySet</a:t>
            </a:r>
            <a:r>
              <a:rPr lang="en-IN" dirty="0"/>
              <a:t>. It includes all the properties and key fields.</a:t>
            </a:r>
          </a:p>
          <a:p>
            <a:pPr marL="342900" indent="-342900"/>
            <a:endParaRPr lang="en-IN" dirty="0"/>
          </a:p>
          <a:p>
            <a:pPr marL="342900" indent="-342900"/>
            <a:r>
              <a:rPr lang="en-IN" dirty="0"/>
              <a:t>{ </a:t>
            </a:r>
          </a:p>
          <a:p>
            <a:pPr marL="342900" indent="-342900"/>
            <a:r>
              <a:rPr lang="en-IN" dirty="0"/>
              <a:t>“fruits” : [],</a:t>
            </a:r>
          </a:p>
          <a:p>
            <a:pPr marL="342900" indent="-342900"/>
            <a:r>
              <a:rPr lang="en-IN" dirty="0"/>
              <a:t>“city”: [],</a:t>
            </a:r>
          </a:p>
          <a:p>
            <a:pPr marL="342900" indent="-342900"/>
            <a:r>
              <a:rPr lang="en-IN" dirty="0"/>
              <a:t>“supplier”:[]</a:t>
            </a:r>
          </a:p>
          <a:p>
            <a:pPr marL="342900" indent="-342900"/>
            <a:r>
              <a:rPr lang="en-IN" dirty="0"/>
              <a:t>}</a:t>
            </a:r>
          </a:p>
        </p:txBody>
      </p:sp>
    </p:spTree>
    <p:extLst>
      <p:ext uri="{BB962C8B-B14F-4D97-AF65-F5344CB8AC3E}">
        <p14:creationId xmlns:p14="http://schemas.microsoft.com/office/powerpoint/2010/main" val="34048765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01600" y="0"/>
            <a:ext cx="11954933" cy="6740307"/>
          </a:xfrm>
          <a:prstGeom prst="rect">
            <a:avLst/>
          </a:prstGeom>
          <a:noFill/>
        </p:spPr>
        <p:txBody>
          <a:bodyPr wrap="square" rtlCol="0">
            <a:spAutoFit/>
          </a:bodyPr>
          <a:lstStyle/>
          <a:p>
            <a:pPr marL="342900" indent="-342900"/>
            <a:r>
              <a:rPr lang="en-IN" dirty="0"/>
              <a:t>Service document</a:t>
            </a:r>
          </a:p>
          <a:p>
            <a:pPr marL="342900" indent="-342900"/>
            <a:r>
              <a:rPr lang="en-IN" dirty="0">
                <a:hlinkClick r:id="rId2"/>
              </a:rPr>
              <a:t>https://sapes5.sapdevcenter.com/sap/opu/odata/IWBEP/GWSAMPLE_BASIC/</a:t>
            </a:r>
            <a:endParaRPr lang="en-IN" dirty="0"/>
          </a:p>
          <a:p>
            <a:pPr marL="342900" indent="-342900"/>
            <a:r>
              <a:rPr lang="en-IN" dirty="0"/>
              <a:t>Service Metadata Document</a:t>
            </a:r>
          </a:p>
          <a:p>
            <a:pPr marL="342900" indent="-342900"/>
            <a:r>
              <a:rPr lang="en-IN" dirty="0">
                <a:hlinkClick r:id="rId3"/>
              </a:rPr>
              <a:t>https://sapes5.sapdevcenter.com/sap/opu/odata/IWBEP/GWSAMPLE_BASIC/$metadata</a:t>
            </a:r>
            <a:endParaRPr lang="en-IN" dirty="0"/>
          </a:p>
          <a:p>
            <a:pPr marL="342900" indent="-342900"/>
            <a:r>
              <a:rPr lang="en-IN" dirty="0"/>
              <a:t>How to access data from </a:t>
            </a:r>
            <a:r>
              <a:rPr lang="en-IN" dirty="0" err="1"/>
              <a:t>EntitySet</a:t>
            </a:r>
            <a:r>
              <a:rPr lang="en-IN" dirty="0"/>
              <a:t> </a:t>
            </a:r>
            <a:r>
              <a:rPr lang="en-IN" dirty="0">
                <a:sym typeface="Wingdings" pitchFamily="2" charset="2"/>
              </a:rPr>
              <a:t> /</a:t>
            </a:r>
            <a:r>
              <a:rPr lang="en-IN" dirty="0" err="1">
                <a:sym typeface="Wingdings" pitchFamily="2" charset="2"/>
              </a:rPr>
              <a:t>EntitySet</a:t>
            </a:r>
            <a:endParaRPr lang="en-IN" dirty="0">
              <a:sym typeface="Wingdings" pitchFamily="2" charset="2"/>
            </a:endParaRPr>
          </a:p>
          <a:p>
            <a:pPr marL="342900" indent="-342900"/>
            <a:r>
              <a:rPr lang="en-IN" dirty="0">
                <a:hlinkClick r:id="rId4"/>
              </a:rPr>
              <a:t>https://sapes5.sapdevcenter.com/sap/opu/odata/IWBEP/GWSAMPLE_BASIC/ProductSet</a:t>
            </a:r>
            <a:endParaRPr lang="en-IN" dirty="0"/>
          </a:p>
          <a:p>
            <a:pPr marL="342900" indent="-342900"/>
            <a:r>
              <a:rPr lang="en-IN" dirty="0"/>
              <a:t>How to count number of records</a:t>
            </a:r>
          </a:p>
          <a:p>
            <a:pPr marL="342900" indent="-342900"/>
            <a:r>
              <a:rPr lang="en-IN" dirty="0">
                <a:hlinkClick r:id="rId5"/>
              </a:rPr>
              <a:t>https://sapes5.sapdevcenter.com/sap/opu/odata/IWBEP/GWSAMPLE_BASIC/BusinessPartnerSet/$count</a:t>
            </a:r>
            <a:endParaRPr lang="en-IN" dirty="0"/>
          </a:p>
          <a:p>
            <a:pPr marL="342900" indent="-342900"/>
            <a:r>
              <a:rPr lang="en-IN" dirty="0"/>
              <a:t>Load data in </a:t>
            </a:r>
            <a:r>
              <a:rPr lang="en-IN" dirty="0" err="1"/>
              <a:t>json</a:t>
            </a:r>
            <a:r>
              <a:rPr lang="en-IN" dirty="0"/>
              <a:t> format</a:t>
            </a:r>
          </a:p>
          <a:p>
            <a:pPr marL="342900" indent="-342900"/>
            <a:r>
              <a:rPr lang="en-IN" dirty="0"/>
              <a:t>https://sapes5.sapdevcenter.com/sap/opu/odata/IWBEP/GWSAMPLE_BASIC/ProductSet</a:t>
            </a:r>
            <a:r>
              <a:rPr lang="en-IN" b="1" dirty="0"/>
              <a:t>?$format=json</a:t>
            </a:r>
          </a:p>
          <a:p>
            <a:pPr marL="342900" indent="-342900"/>
            <a:endParaRPr lang="en-IN" dirty="0"/>
          </a:p>
          <a:p>
            <a:pPr marL="342900" indent="-342900"/>
            <a:r>
              <a:rPr lang="en-IN" dirty="0"/>
              <a:t>Imagine you have 1 </a:t>
            </a:r>
            <a:r>
              <a:rPr lang="en-IN" dirty="0" err="1"/>
              <a:t>Bn</a:t>
            </a:r>
            <a:r>
              <a:rPr lang="en-IN" dirty="0"/>
              <a:t> Sales Orders in system (ERP), If you try to load all records using Odata in Mobile app, will it ever work?</a:t>
            </a:r>
          </a:p>
          <a:p>
            <a:pPr marL="342900" indent="-342900"/>
            <a:r>
              <a:rPr lang="en-IN" dirty="0"/>
              <a:t>We do paging, load data chunk by chunk. Initially load only x records (20), When user does action on UI like scroll in table or in list, load next chunk of x records. Similar to Buffering concept in </a:t>
            </a:r>
            <a:r>
              <a:rPr lang="en-IN" dirty="0" err="1"/>
              <a:t>youtube</a:t>
            </a:r>
            <a:r>
              <a:rPr lang="en-IN" dirty="0"/>
              <a:t>.</a:t>
            </a:r>
          </a:p>
          <a:p>
            <a:pPr marL="342900" indent="-342900"/>
            <a:endParaRPr lang="en-IN" dirty="0"/>
          </a:p>
          <a:p>
            <a:pPr marL="342900" indent="-342900"/>
            <a:r>
              <a:rPr lang="en-IN" dirty="0"/>
              <a:t>Loading chunk of size 2</a:t>
            </a:r>
          </a:p>
          <a:p>
            <a:pPr marL="342900" indent="-342900"/>
            <a:r>
              <a:rPr lang="en-IN" dirty="0">
                <a:hlinkClick r:id="rId6"/>
              </a:rPr>
              <a:t>https://sapes5.sapdevcenter.com/sap/opu/odata/IWBEP/GWSAMPLE_BASIC/ProductSet?$format=json&amp;$top=2</a:t>
            </a:r>
            <a:endParaRPr lang="en-IN" dirty="0"/>
          </a:p>
          <a:p>
            <a:pPr marL="342900" indent="-342900"/>
            <a:r>
              <a:rPr lang="en-IN" dirty="0"/>
              <a:t>How to load next chunk by skipping first chunk</a:t>
            </a:r>
          </a:p>
          <a:p>
            <a:pPr marL="342900" indent="-342900"/>
            <a:r>
              <a:rPr lang="en-IN" dirty="0">
                <a:hlinkClick r:id="rId7"/>
              </a:rPr>
              <a:t>https://sapes5.sapdevcenter.com/sap/opu/odata/IWBEP/GWSAMPLE_BASIC/ProductSet?$format=json&amp;$skip=4&amp;$top=2</a:t>
            </a:r>
            <a:endParaRPr lang="en-IN" dirty="0"/>
          </a:p>
          <a:p>
            <a:pPr marL="342900" indent="-342900"/>
            <a:r>
              <a:rPr lang="en-IN" dirty="0"/>
              <a:t>Selection of certain columns</a:t>
            </a:r>
          </a:p>
          <a:p>
            <a:pPr marL="342900" indent="-342900"/>
            <a:r>
              <a:rPr lang="en-IN" dirty="0">
                <a:hlinkClick r:id="rId8"/>
              </a:rPr>
              <a:t>https://sapes5.sapdevcenter.com/sap/opu/odata/IWBEP/GWSAMPLE_BASIC/ProductSet?$select=ProductID,Name,Price&amp;$top=1&amp;$format=json</a:t>
            </a:r>
            <a:endParaRPr lang="en-IN" dirty="0"/>
          </a:p>
          <a:p>
            <a:pPr marL="342900" indent="-342900"/>
            <a:endParaRPr lang="en-IN" dirty="0"/>
          </a:p>
          <a:p>
            <a:pPr marL="342900" indent="-342900"/>
            <a:endParaRPr lang="en-IN" dirty="0"/>
          </a:p>
        </p:txBody>
      </p:sp>
    </p:spTree>
    <p:extLst>
      <p:ext uri="{BB962C8B-B14F-4D97-AF65-F5344CB8AC3E}">
        <p14:creationId xmlns:p14="http://schemas.microsoft.com/office/powerpoint/2010/main" val="34048765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01600" y="118533"/>
            <a:ext cx="11938000" cy="6186309"/>
          </a:xfrm>
          <a:prstGeom prst="rect">
            <a:avLst/>
          </a:prstGeom>
          <a:noFill/>
        </p:spPr>
        <p:txBody>
          <a:bodyPr wrap="square" rtlCol="0">
            <a:spAutoFit/>
          </a:bodyPr>
          <a:lstStyle/>
          <a:p>
            <a:r>
              <a:rPr lang="en-IN" dirty="0"/>
              <a:t>Read Based on PK (In this example </a:t>
            </a:r>
            <a:r>
              <a:rPr lang="en-IN" dirty="0" err="1"/>
              <a:t>ProductID</a:t>
            </a:r>
            <a:r>
              <a:rPr lang="en-IN" dirty="0"/>
              <a:t>) SELECT SINGLE with PK</a:t>
            </a:r>
          </a:p>
          <a:p>
            <a:r>
              <a:rPr lang="en-IN" dirty="0">
                <a:hlinkClick r:id="rId2"/>
              </a:rPr>
              <a:t>https://sapes5.sapdevcenter.com/sap/opu/odata/IWBEP/GWSAMPLE_BASIC/ProductSet('HT-1010')?$format=json</a:t>
            </a:r>
            <a:endParaRPr lang="en-IN" dirty="0"/>
          </a:p>
          <a:p>
            <a:endParaRPr lang="en-IN" dirty="0"/>
          </a:p>
          <a:p>
            <a:r>
              <a:rPr lang="en-IN" dirty="0" err="1"/>
              <a:t>Funda</a:t>
            </a:r>
            <a:r>
              <a:rPr lang="en-IN" dirty="0"/>
              <a:t> Fox:</a:t>
            </a:r>
          </a:p>
          <a:p>
            <a:r>
              <a:rPr lang="en-IN" dirty="0"/>
              <a:t>The </a:t>
            </a:r>
            <a:r>
              <a:rPr lang="en-IN" dirty="0" err="1"/>
              <a:t>url</a:t>
            </a:r>
            <a:r>
              <a:rPr lang="en-IN" dirty="0"/>
              <a:t> never understand special characters and spaces. System will automatically convert them to some %Char.</a:t>
            </a:r>
          </a:p>
          <a:p>
            <a:endParaRPr lang="en-IN" dirty="0"/>
          </a:p>
          <a:p>
            <a:r>
              <a:rPr lang="en-IN" dirty="0"/>
              <a:t>Search based on where criteria using </a:t>
            </a:r>
            <a:r>
              <a:rPr lang="en-IN" b="1" dirty="0"/>
              <a:t>$filter</a:t>
            </a:r>
          </a:p>
          <a:p>
            <a:r>
              <a:rPr lang="en-IN" dirty="0">
                <a:hlinkClick r:id="rId3"/>
              </a:rPr>
              <a:t>https://sapes5.sapdevcenter.com/sap/opu/odata/IWBEP/GWSAMPLE_BASIC/ProductSet?$format=json&amp;$filter=Category%20eq%20%27Projectors%27</a:t>
            </a:r>
            <a:endParaRPr lang="en-IN" dirty="0"/>
          </a:p>
          <a:p>
            <a:endParaRPr lang="en-IN" dirty="0"/>
          </a:p>
          <a:p>
            <a:r>
              <a:rPr lang="en-IN" dirty="0">
                <a:hlinkClick r:id="rId4"/>
              </a:rPr>
              <a:t>https://sapes5.sapdevcenter.com/sap/opu/odata/IWBEP/GWSAMPLE_BASIC/ProductSet?$format=json&amp;$filter=substringof(%27lenovo%27,%27Name%27)%20eq%20true</a:t>
            </a:r>
            <a:endParaRPr lang="en-IN" dirty="0"/>
          </a:p>
          <a:p>
            <a:r>
              <a:rPr lang="en-IN" dirty="0">
                <a:hlinkClick r:id="rId5"/>
              </a:rPr>
              <a:t>http://services.odata.org/V3/(S(4htcwchwu3wzeolz004ehxym))/OData/OData.svc/Products?$format=json&amp;$filter=substringof(%27Cola%27,Name)%20eq%20true</a:t>
            </a:r>
            <a:endParaRPr lang="en-IN" dirty="0"/>
          </a:p>
          <a:p>
            <a:endParaRPr lang="en-IN" dirty="0"/>
          </a:p>
          <a:p>
            <a:r>
              <a:rPr lang="en-IN" dirty="0"/>
              <a:t>Association: Reading data between multiple entities. VBAK and VBAP</a:t>
            </a:r>
          </a:p>
          <a:p>
            <a:r>
              <a:rPr lang="en-IN" dirty="0">
                <a:hlinkClick r:id="rId6"/>
              </a:rPr>
              <a:t>https://sapes5.sapdevcenter.com/sap/opu/odata/IWBEP/GWSAMPLE_BASIC/SalesOrderSet('0500000002')/ToLineItems?$format=json</a:t>
            </a:r>
            <a:endParaRPr lang="en-IN" dirty="0"/>
          </a:p>
          <a:p>
            <a:r>
              <a:rPr lang="en-IN" dirty="0"/>
              <a:t>Loading main and sub entity data together</a:t>
            </a:r>
          </a:p>
          <a:p>
            <a:r>
              <a:rPr lang="en-IN" dirty="0">
                <a:hlinkClick r:id="rId7"/>
              </a:rPr>
              <a:t>https://sapes5.sapdevcenter.com/sap/opu/odata/IWBEP/GWSAMPLE_BASIC/SalesOrderSet('0500000002')?$format=json&amp;$expand=ToLineItems</a:t>
            </a:r>
            <a:endParaRPr lang="en-IN" dirty="0"/>
          </a:p>
          <a:p>
            <a:endParaRPr lang="en-IN" dirty="0"/>
          </a:p>
        </p:txBody>
      </p:sp>
    </p:spTree>
    <p:extLst>
      <p:ext uri="{BB962C8B-B14F-4D97-AF65-F5344CB8AC3E}">
        <p14:creationId xmlns:p14="http://schemas.microsoft.com/office/powerpoint/2010/main" val="34048765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Rectangle 2"/>
          <p:cNvSpPr/>
          <p:nvPr/>
        </p:nvSpPr>
        <p:spPr>
          <a:xfrm>
            <a:off x="694267" y="567267"/>
            <a:ext cx="3302000" cy="462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Orders</a:t>
            </a:r>
          </a:p>
        </p:txBody>
      </p:sp>
      <p:sp>
        <p:nvSpPr>
          <p:cNvPr id="4" name="Rounded Rectangle 3"/>
          <p:cNvSpPr/>
          <p:nvPr/>
        </p:nvSpPr>
        <p:spPr>
          <a:xfrm>
            <a:off x="4140200" y="584200"/>
            <a:ext cx="6341533" cy="41994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ounded Rectangle 4"/>
          <p:cNvSpPr/>
          <p:nvPr/>
        </p:nvSpPr>
        <p:spPr>
          <a:xfrm>
            <a:off x="762000" y="685800"/>
            <a:ext cx="3073400" cy="10160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ounded Rectangle 5"/>
          <p:cNvSpPr/>
          <p:nvPr/>
        </p:nvSpPr>
        <p:spPr>
          <a:xfrm>
            <a:off x="787400" y="2997200"/>
            <a:ext cx="3073400" cy="10160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1000005</a:t>
            </a:r>
          </a:p>
        </p:txBody>
      </p:sp>
      <p:sp>
        <p:nvSpPr>
          <p:cNvPr id="7" name="Rounded Rectangle 6"/>
          <p:cNvSpPr/>
          <p:nvPr/>
        </p:nvSpPr>
        <p:spPr>
          <a:xfrm>
            <a:off x="778933" y="4106335"/>
            <a:ext cx="3073400" cy="10160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p:cNvCxnSpPr/>
          <p:nvPr/>
        </p:nvCxnSpPr>
        <p:spPr>
          <a:xfrm flipV="1">
            <a:off x="3420533" y="2794000"/>
            <a:ext cx="1464734" cy="651933"/>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4048765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0" y="118533"/>
            <a:ext cx="12065000" cy="5078313"/>
          </a:xfrm>
          <a:prstGeom prst="rect">
            <a:avLst/>
          </a:prstGeom>
          <a:noFill/>
        </p:spPr>
        <p:txBody>
          <a:bodyPr wrap="square" rtlCol="0">
            <a:spAutoFit/>
          </a:bodyPr>
          <a:lstStyle/>
          <a:p>
            <a:r>
              <a:rPr lang="en-IN" dirty="0"/>
              <a:t>EPM – Enterprise Procurement Model</a:t>
            </a:r>
          </a:p>
          <a:p>
            <a:r>
              <a:rPr lang="en-IN" dirty="0"/>
              <a:t>Only used for practice, demo and training scenarios. Its has sample database tables related to product, purchase orders, BP, sales etc.</a:t>
            </a:r>
          </a:p>
          <a:p>
            <a:r>
              <a:rPr lang="en-IN" dirty="0"/>
              <a:t>There are multiple FMs for performing CRUD operations on these entities</a:t>
            </a:r>
          </a:p>
          <a:p>
            <a:endParaRPr lang="en-IN" dirty="0"/>
          </a:p>
          <a:p>
            <a:r>
              <a:rPr lang="en-IN" dirty="0"/>
              <a:t>BAPI_EPM as the starting name of the function module.</a:t>
            </a:r>
          </a:p>
          <a:p>
            <a:endParaRPr lang="en-IN" dirty="0"/>
          </a:p>
          <a:p>
            <a:r>
              <a:rPr lang="en-IN" dirty="0"/>
              <a:t>BAPI_EPM_BP_GET_LIST = all the Business Partners in the system.</a:t>
            </a:r>
          </a:p>
          <a:p>
            <a:r>
              <a:rPr lang="en-IN" dirty="0"/>
              <a:t>BAPI_EPM_BP_GET_DETAIL – read single BP</a:t>
            </a:r>
          </a:p>
          <a:p>
            <a:r>
              <a:rPr lang="en-IN" dirty="0"/>
              <a:t>BAPI_EPM_BP_CREATE – create a new BP</a:t>
            </a:r>
          </a:p>
          <a:p>
            <a:r>
              <a:rPr lang="en-IN" dirty="0"/>
              <a:t>BAPI_EPM_BP_UPDATE – update </a:t>
            </a:r>
            <a:r>
              <a:rPr lang="en-IN" dirty="0" err="1"/>
              <a:t>bp</a:t>
            </a:r>
            <a:endParaRPr lang="en-IN" dirty="0"/>
          </a:p>
          <a:p>
            <a:r>
              <a:rPr lang="en-IN" dirty="0"/>
              <a:t>BAPI_EPM_BP_DELETE – delete the BP</a:t>
            </a:r>
          </a:p>
          <a:p>
            <a:endParaRPr lang="en-IN" dirty="0"/>
          </a:p>
          <a:p>
            <a:r>
              <a:rPr lang="en-IN" dirty="0"/>
              <a:t>BAPI_EPM_PRODUCT_CREATE – create a new product</a:t>
            </a:r>
          </a:p>
          <a:p>
            <a:r>
              <a:rPr lang="en-IN" dirty="0"/>
              <a:t>BAPI_EPM_PRODUCT_DELETE – delete product</a:t>
            </a:r>
          </a:p>
          <a:p>
            <a:r>
              <a:rPr lang="en-IN" dirty="0"/>
              <a:t>BAPI_EPM_PRODUCT_GET_LIST – get the list of all products</a:t>
            </a:r>
          </a:p>
          <a:p>
            <a:r>
              <a:rPr lang="en-IN" dirty="0"/>
              <a:t>BAPI_EPM_PRODUCT_GET_DETAIL – get details of single product</a:t>
            </a:r>
          </a:p>
          <a:p>
            <a:endParaRPr lang="en-IN" dirty="0"/>
          </a:p>
        </p:txBody>
      </p:sp>
    </p:spTree>
    <p:extLst>
      <p:ext uri="{BB962C8B-B14F-4D97-AF65-F5344CB8AC3E}">
        <p14:creationId xmlns:p14="http://schemas.microsoft.com/office/powerpoint/2010/main" val="34048765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35467" y="152400"/>
            <a:ext cx="11777133" cy="2585323"/>
          </a:xfrm>
          <a:prstGeom prst="rect">
            <a:avLst/>
          </a:prstGeom>
          <a:noFill/>
        </p:spPr>
        <p:txBody>
          <a:bodyPr wrap="square" rtlCol="0">
            <a:spAutoFit/>
          </a:bodyPr>
          <a:lstStyle/>
          <a:p>
            <a:r>
              <a:rPr lang="en-IN" dirty="0"/>
              <a:t>Runtime Artifact: It includes the placeholders (actually ABAP classes) which will contain the programming code to support the requests coming to Odata, these requests could be accessing</a:t>
            </a:r>
          </a:p>
          <a:p>
            <a:pPr>
              <a:buFont typeface="Arial" pitchFamily="34" charset="0"/>
              <a:buChar char="•"/>
            </a:pPr>
            <a:r>
              <a:rPr lang="en-IN" dirty="0"/>
              <a:t> service document</a:t>
            </a:r>
          </a:p>
          <a:p>
            <a:pPr>
              <a:buFont typeface="Arial" pitchFamily="34" charset="0"/>
              <a:buChar char="•"/>
            </a:pPr>
            <a:r>
              <a:rPr lang="en-IN" dirty="0"/>
              <a:t> </a:t>
            </a:r>
            <a:r>
              <a:rPr lang="en-IN" dirty="0" err="1"/>
              <a:t>metatdata</a:t>
            </a:r>
            <a:r>
              <a:rPr lang="en-IN" dirty="0"/>
              <a:t> document</a:t>
            </a:r>
          </a:p>
          <a:p>
            <a:pPr>
              <a:buFont typeface="Arial" pitchFamily="34" charset="0"/>
              <a:buChar char="•"/>
            </a:pPr>
            <a:r>
              <a:rPr lang="en-IN" dirty="0"/>
              <a:t> get operation on ES</a:t>
            </a:r>
          </a:p>
          <a:p>
            <a:pPr>
              <a:buFont typeface="Arial" pitchFamily="34" charset="0"/>
              <a:buChar char="•"/>
            </a:pPr>
            <a:r>
              <a:rPr lang="en-IN" dirty="0"/>
              <a:t> post operation on ES</a:t>
            </a:r>
          </a:p>
          <a:p>
            <a:pPr>
              <a:buFont typeface="Arial" pitchFamily="34" charset="0"/>
              <a:buChar char="•"/>
            </a:pPr>
            <a:r>
              <a:rPr lang="en-IN" dirty="0"/>
              <a:t> put operation on ES</a:t>
            </a:r>
          </a:p>
          <a:p>
            <a:pPr>
              <a:buFont typeface="Arial" pitchFamily="34" charset="0"/>
              <a:buChar char="•"/>
            </a:pPr>
            <a:r>
              <a:rPr lang="en-IN" dirty="0"/>
              <a:t> delete operation on ES</a:t>
            </a:r>
          </a:p>
          <a:p>
            <a:endParaRPr lang="en-IN" dirty="0"/>
          </a:p>
        </p:txBody>
      </p:sp>
      <p:sp>
        <p:nvSpPr>
          <p:cNvPr id="4" name="Rectangle 3"/>
          <p:cNvSpPr/>
          <p:nvPr/>
        </p:nvSpPr>
        <p:spPr>
          <a:xfrm>
            <a:off x="668867" y="3217333"/>
            <a:ext cx="2294466" cy="2836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sp>
        <p:nvSpPr>
          <p:cNvPr id="5" name="Rectangle 4"/>
          <p:cNvSpPr/>
          <p:nvPr/>
        </p:nvSpPr>
        <p:spPr>
          <a:xfrm>
            <a:off x="7882467" y="2819400"/>
            <a:ext cx="3310466" cy="322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ABAP App Server</a:t>
            </a:r>
          </a:p>
        </p:txBody>
      </p:sp>
      <p:cxnSp>
        <p:nvCxnSpPr>
          <p:cNvPr id="7" name="Straight Arrow Connector 6"/>
          <p:cNvCxnSpPr/>
          <p:nvPr/>
        </p:nvCxnSpPr>
        <p:spPr>
          <a:xfrm>
            <a:off x="2971800" y="3606800"/>
            <a:ext cx="4902200" cy="338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021667" y="3175000"/>
            <a:ext cx="3064933" cy="369332"/>
          </a:xfrm>
          <a:prstGeom prst="rect">
            <a:avLst/>
          </a:prstGeom>
          <a:noFill/>
        </p:spPr>
        <p:txBody>
          <a:bodyPr wrap="square" rtlCol="0">
            <a:spAutoFit/>
          </a:bodyPr>
          <a:lstStyle/>
          <a:p>
            <a:r>
              <a:rPr lang="en-IN" dirty="0" err="1"/>
              <a:t>ServiceName</a:t>
            </a:r>
            <a:r>
              <a:rPr lang="en-IN" dirty="0"/>
              <a:t>, $metadata</a:t>
            </a:r>
          </a:p>
        </p:txBody>
      </p:sp>
      <p:cxnSp>
        <p:nvCxnSpPr>
          <p:cNvPr id="10" name="Straight Arrow Connector 9"/>
          <p:cNvCxnSpPr/>
          <p:nvPr/>
        </p:nvCxnSpPr>
        <p:spPr>
          <a:xfrm rot="10800000">
            <a:off x="2937934" y="4097868"/>
            <a:ext cx="4936067" cy="423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97867" y="4140200"/>
            <a:ext cx="3496733" cy="369332"/>
          </a:xfrm>
          <a:prstGeom prst="rect">
            <a:avLst/>
          </a:prstGeom>
          <a:noFill/>
        </p:spPr>
        <p:txBody>
          <a:bodyPr wrap="square" rtlCol="0">
            <a:spAutoFit/>
          </a:bodyPr>
          <a:lstStyle/>
          <a:p>
            <a:r>
              <a:rPr lang="en-IN" dirty="0"/>
              <a:t>Service /metadata Document</a:t>
            </a:r>
          </a:p>
        </p:txBody>
      </p:sp>
      <p:sp>
        <p:nvSpPr>
          <p:cNvPr id="12" name="Oval 11"/>
          <p:cNvSpPr/>
          <p:nvPr/>
        </p:nvSpPr>
        <p:spPr>
          <a:xfrm>
            <a:off x="9592733" y="3175000"/>
            <a:ext cx="1016000" cy="84666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048765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6" name="Rectangle 5"/>
          <p:cNvSpPr/>
          <p:nvPr/>
        </p:nvSpPr>
        <p:spPr>
          <a:xfrm>
            <a:off x="118532" y="270933"/>
            <a:ext cx="3462867" cy="81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SAP Generates</a:t>
            </a:r>
          </a:p>
        </p:txBody>
      </p:sp>
      <p:sp>
        <p:nvSpPr>
          <p:cNvPr id="7" name="Rectangle 6"/>
          <p:cNvSpPr/>
          <p:nvPr/>
        </p:nvSpPr>
        <p:spPr>
          <a:xfrm>
            <a:off x="118533" y="1600201"/>
            <a:ext cx="3445934" cy="8297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Code Which We have to write</a:t>
            </a:r>
          </a:p>
        </p:txBody>
      </p:sp>
      <p:sp>
        <p:nvSpPr>
          <p:cNvPr id="8" name="TextBox 7"/>
          <p:cNvSpPr txBox="1"/>
          <p:nvPr/>
        </p:nvSpPr>
        <p:spPr>
          <a:xfrm>
            <a:off x="152398" y="2683933"/>
            <a:ext cx="11684001" cy="2862322"/>
          </a:xfrm>
          <a:prstGeom prst="rect">
            <a:avLst/>
          </a:prstGeom>
          <a:noFill/>
        </p:spPr>
        <p:txBody>
          <a:bodyPr wrap="square" rtlCol="0">
            <a:spAutoFit/>
          </a:bodyPr>
          <a:lstStyle/>
          <a:p>
            <a:pPr marL="342900" indent="-342900">
              <a:buAutoNum type="arabicPeriod"/>
            </a:pPr>
            <a:r>
              <a:rPr lang="en-IN" dirty="0"/>
              <a:t>Risk of over writing sap generated code</a:t>
            </a:r>
          </a:p>
          <a:p>
            <a:pPr marL="342900" indent="-342900">
              <a:buAutoNum type="arabicPeriod"/>
            </a:pPr>
            <a:r>
              <a:rPr lang="en-IN" dirty="0"/>
              <a:t>When we regenerate our service project, All the custom code will be overwritten by SAP.</a:t>
            </a:r>
          </a:p>
          <a:p>
            <a:pPr marL="342900" indent="-342900"/>
            <a:endParaRPr lang="en-IN" dirty="0"/>
          </a:p>
          <a:p>
            <a:pPr marL="342900" indent="-342900"/>
            <a:r>
              <a:rPr lang="en-IN" dirty="0"/>
              <a:t>System generates a class which has SAP generated code and also another class called EXTENSION Class which can be used to write our own code. This way we safeguard SAP generated code and custom code.</a:t>
            </a:r>
          </a:p>
          <a:p>
            <a:pPr marL="342900" indent="-342900"/>
            <a:endParaRPr lang="en-IN" dirty="0"/>
          </a:p>
          <a:p>
            <a:pPr marL="342900" indent="-342900">
              <a:buFont typeface="Wingdings"/>
              <a:buChar char="Ø"/>
            </a:pPr>
            <a:r>
              <a:rPr lang="en-IN" dirty="0"/>
              <a:t>Service metadata – Model Definition – Model Provider Class</a:t>
            </a:r>
          </a:p>
          <a:p>
            <a:pPr marL="342900" indent="-342900">
              <a:buFont typeface="Wingdings"/>
              <a:buChar char="Ø"/>
            </a:pPr>
            <a:r>
              <a:rPr lang="en-IN" dirty="0"/>
              <a:t>Service Implementation – Model Implementation – Data Provider Class</a:t>
            </a:r>
          </a:p>
          <a:p>
            <a:pPr marL="342900" indent="-342900">
              <a:buFont typeface="Wingdings"/>
              <a:buChar char="Ø"/>
            </a:pPr>
            <a:endParaRPr lang="en-IN" dirty="0"/>
          </a:p>
          <a:p>
            <a:pPr marL="342900" indent="-342900"/>
            <a:r>
              <a:rPr lang="en-IN" dirty="0"/>
              <a:t>Odata Project name _SRV will be the name of the Odata Service which will be generated, needs to be registered once.</a:t>
            </a:r>
          </a:p>
        </p:txBody>
      </p:sp>
      <p:cxnSp>
        <p:nvCxnSpPr>
          <p:cNvPr id="10" name="Straight Arrow Connector 9"/>
          <p:cNvCxnSpPr>
            <a:stCxn id="7" idx="0"/>
            <a:endCxn id="6" idx="2"/>
          </p:cNvCxnSpPr>
          <p:nvPr/>
        </p:nvCxnSpPr>
        <p:spPr>
          <a:xfrm rot="5400000" flipH="1" flipV="1">
            <a:off x="1587499" y="1337734"/>
            <a:ext cx="516468" cy="8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961467" y="245533"/>
            <a:ext cx="2108200" cy="770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MPC</a:t>
            </a:r>
          </a:p>
        </p:txBody>
      </p:sp>
      <p:sp>
        <p:nvSpPr>
          <p:cNvPr id="13" name="Rectangle 12"/>
          <p:cNvSpPr/>
          <p:nvPr/>
        </p:nvSpPr>
        <p:spPr>
          <a:xfrm>
            <a:off x="4961467" y="1650999"/>
            <a:ext cx="2108200" cy="770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MPC_EXT</a:t>
            </a:r>
          </a:p>
        </p:txBody>
      </p:sp>
      <p:cxnSp>
        <p:nvCxnSpPr>
          <p:cNvPr id="15" name="Elbow Connector 14"/>
          <p:cNvCxnSpPr>
            <a:stCxn id="13" idx="0"/>
            <a:endCxn id="12" idx="2"/>
          </p:cNvCxnSpPr>
          <p:nvPr/>
        </p:nvCxnSpPr>
        <p:spPr>
          <a:xfrm rot="5400000" flipH="1" flipV="1">
            <a:off x="5698068" y="1333500"/>
            <a:ext cx="634999"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8500533" y="262466"/>
            <a:ext cx="2108200" cy="770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DPC</a:t>
            </a:r>
          </a:p>
        </p:txBody>
      </p:sp>
      <p:sp>
        <p:nvSpPr>
          <p:cNvPr id="17" name="Rectangle 16"/>
          <p:cNvSpPr/>
          <p:nvPr/>
        </p:nvSpPr>
        <p:spPr>
          <a:xfrm>
            <a:off x="8500533" y="1667932"/>
            <a:ext cx="2108200" cy="770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DPC_EXT</a:t>
            </a:r>
          </a:p>
        </p:txBody>
      </p:sp>
      <p:cxnSp>
        <p:nvCxnSpPr>
          <p:cNvPr id="18" name="Elbow Connector 17"/>
          <p:cNvCxnSpPr>
            <a:stCxn id="17" idx="0"/>
            <a:endCxn id="16" idx="2"/>
          </p:cNvCxnSpPr>
          <p:nvPr/>
        </p:nvCxnSpPr>
        <p:spPr>
          <a:xfrm rot="5400000" flipH="1" flipV="1">
            <a:off x="9237134" y="1350433"/>
            <a:ext cx="634999"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48765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35467" y="152400"/>
            <a:ext cx="11870266" cy="3416320"/>
          </a:xfrm>
          <a:prstGeom prst="rect">
            <a:avLst/>
          </a:prstGeom>
          <a:noFill/>
        </p:spPr>
        <p:txBody>
          <a:bodyPr wrap="square" rtlCol="0">
            <a:spAutoFit/>
          </a:bodyPr>
          <a:lstStyle/>
          <a:p>
            <a:r>
              <a:rPr lang="en-IN" dirty="0"/>
              <a:t>SEGW - SAP Gateway Service Builder</a:t>
            </a:r>
          </a:p>
          <a:p>
            <a:r>
              <a:rPr lang="en-IN" dirty="0"/>
              <a:t>/IWFND/MAINT_SERVICE - Activate and Maintain Services</a:t>
            </a:r>
          </a:p>
          <a:p>
            <a:r>
              <a:rPr lang="en-IN" dirty="0"/>
              <a:t>/IWFND/GW_CLIENT - SAP Gateway Client</a:t>
            </a:r>
          </a:p>
          <a:p>
            <a:r>
              <a:rPr lang="es-ES" dirty="0"/>
              <a:t>/IWFND/ERROR_LOG - SAP Gateway Error Log</a:t>
            </a:r>
          </a:p>
          <a:p>
            <a:endParaRPr lang="es-ES" dirty="0"/>
          </a:p>
          <a:p>
            <a:r>
              <a:rPr lang="es-ES" dirty="0" err="1"/>
              <a:t>For</a:t>
            </a:r>
            <a:r>
              <a:rPr lang="es-ES" dirty="0"/>
              <a:t> </a:t>
            </a:r>
            <a:r>
              <a:rPr lang="es-ES" dirty="0" err="1"/>
              <a:t>every</a:t>
            </a:r>
            <a:r>
              <a:rPr lang="es-ES" dirty="0"/>
              <a:t> </a:t>
            </a:r>
            <a:r>
              <a:rPr lang="es-ES" dirty="0" err="1"/>
              <a:t>entity</a:t>
            </a:r>
            <a:r>
              <a:rPr lang="es-ES" dirty="0"/>
              <a:t> </a:t>
            </a:r>
            <a:r>
              <a:rPr lang="es-ES" dirty="0" err="1"/>
              <a:t>which</a:t>
            </a:r>
            <a:r>
              <a:rPr lang="es-ES" dirty="0"/>
              <a:t> </a:t>
            </a:r>
            <a:r>
              <a:rPr lang="es-ES" dirty="0" err="1"/>
              <a:t>method</a:t>
            </a:r>
            <a:r>
              <a:rPr lang="es-ES" dirty="0"/>
              <a:t> </a:t>
            </a:r>
            <a:r>
              <a:rPr lang="es-ES" dirty="0" err="1"/>
              <a:t>to</a:t>
            </a:r>
            <a:r>
              <a:rPr lang="es-ES" dirty="0"/>
              <a:t> use </a:t>
            </a:r>
            <a:r>
              <a:rPr lang="es-ES" dirty="0" err="1"/>
              <a:t>for</a:t>
            </a:r>
            <a:r>
              <a:rPr lang="es-ES" dirty="0"/>
              <a:t> </a:t>
            </a:r>
            <a:r>
              <a:rPr lang="es-ES" dirty="0" err="1"/>
              <a:t>implementation</a:t>
            </a:r>
            <a:endParaRPr lang="es-ES" dirty="0"/>
          </a:p>
          <a:p>
            <a:endParaRPr lang="es-ES" dirty="0"/>
          </a:p>
          <a:p>
            <a:r>
              <a:rPr lang="es-ES" dirty="0"/>
              <a:t>GET_ENTITYSET – </a:t>
            </a:r>
            <a:r>
              <a:rPr lang="es-ES" dirty="0" err="1"/>
              <a:t>Support</a:t>
            </a:r>
            <a:r>
              <a:rPr lang="es-ES" dirty="0"/>
              <a:t> </a:t>
            </a:r>
            <a:r>
              <a:rPr lang="es-ES" dirty="0" err="1"/>
              <a:t>all</a:t>
            </a:r>
            <a:r>
              <a:rPr lang="es-ES" dirty="0"/>
              <a:t> </a:t>
            </a:r>
            <a:r>
              <a:rPr lang="es-ES" dirty="0" err="1"/>
              <a:t>the</a:t>
            </a:r>
            <a:r>
              <a:rPr lang="es-ES" dirty="0"/>
              <a:t> </a:t>
            </a:r>
            <a:r>
              <a:rPr lang="es-ES" dirty="0" err="1"/>
              <a:t>Get</a:t>
            </a:r>
            <a:r>
              <a:rPr lang="es-ES" dirty="0"/>
              <a:t> </a:t>
            </a:r>
            <a:r>
              <a:rPr lang="es-ES" dirty="0" err="1"/>
              <a:t>operations</a:t>
            </a:r>
            <a:r>
              <a:rPr lang="es-ES" dirty="0"/>
              <a:t> </a:t>
            </a:r>
            <a:r>
              <a:rPr lang="es-ES" dirty="0" err="1"/>
              <a:t>which</a:t>
            </a:r>
            <a:r>
              <a:rPr lang="es-ES" dirty="0"/>
              <a:t> </a:t>
            </a:r>
            <a:r>
              <a:rPr lang="es-ES" dirty="0" err="1"/>
              <a:t>supppose</a:t>
            </a:r>
            <a:r>
              <a:rPr lang="es-ES" dirty="0"/>
              <a:t> </a:t>
            </a:r>
            <a:r>
              <a:rPr lang="es-ES" dirty="0" err="1"/>
              <a:t>to</a:t>
            </a:r>
            <a:r>
              <a:rPr lang="es-ES" dirty="0"/>
              <a:t> </a:t>
            </a:r>
            <a:r>
              <a:rPr lang="es-ES" dirty="0" err="1"/>
              <a:t>return</a:t>
            </a:r>
            <a:r>
              <a:rPr lang="es-ES" dirty="0"/>
              <a:t> </a:t>
            </a:r>
            <a:r>
              <a:rPr lang="es-ES" dirty="0" err="1"/>
              <a:t>Multiple</a:t>
            </a:r>
            <a:r>
              <a:rPr lang="es-ES" dirty="0"/>
              <a:t> records ($top, $</a:t>
            </a:r>
            <a:r>
              <a:rPr lang="es-ES" dirty="0" err="1"/>
              <a:t>skip</a:t>
            </a:r>
            <a:r>
              <a:rPr lang="es-ES" dirty="0"/>
              <a:t>, $</a:t>
            </a:r>
            <a:r>
              <a:rPr lang="es-ES" dirty="0" err="1"/>
              <a:t>filter</a:t>
            </a:r>
            <a:r>
              <a:rPr lang="es-ES" dirty="0"/>
              <a:t>, $</a:t>
            </a:r>
            <a:r>
              <a:rPr lang="es-ES" dirty="0" err="1"/>
              <a:t>select</a:t>
            </a:r>
            <a:r>
              <a:rPr lang="es-ES" dirty="0"/>
              <a:t> </a:t>
            </a:r>
            <a:r>
              <a:rPr lang="es-ES" dirty="0" err="1"/>
              <a:t>etc</a:t>
            </a:r>
            <a:r>
              <a:rPr lang="es-ES" dirty="0"/>
              <a:t>)</a:t>
            </a:r>
          </a:p>
          <a:p>
            <a:r>
              <a:rPr lang="es-ES" dirty="0"/>
              <a:t>GET_ENTITY – </a:t>
            </a:r>
            <a:r>
              <a:rPr lang="es-ES" dirty="0" err="1"/>
              <a:t>Return</a:t>
            </a:r>
            <a:r>
              <a:rPr lang="es-ES" dirty="0"/>
              <a:t> </a:t>
            </a:r>
            <a:r>
              <a:rPr lang="es-ES" dirty="0" err="1"/>
              <a:t>only</a:t>
            </a:r>
            <a:r>
              <a:rPr lang="es-ES" dirty="0"/>
              <a:t> single record </a:t>
            </a:r>
            <a:r>
              <a:rPr lang="es-ES" dirty="0" err="1"/>
              <a:t>based</a:t>
            </a:r>
            <a:r>
              <a:rPr lang="es-ES" dirty="0"/>
              <a:t> </a:t>
            </a:r>
            <a:r>
              <a:rPr lang="es-ES" dirty="0" err="1"/>
              <a:t>on</a:t>
            </a:r>
            <a:r>
              <a:rPr lang="es-ES" dirty="0"/>
              <a:t> </a:t>
            </a:r>
            <a:r>
              <a:rPr lang="es-ES" dirty="0" err="1"/>
              <a:t>key</a:t>
            </a:r>
            <a:endParaRPr lang="es-ES" dirty="0"/>
          </a:p>
          <a:p>
            <a:r>
              <a:rPr lang="es-ES" dirty="0"/>
              <a:t>CREATE_ENTITY – </a:t>
            </a:r>
            <a:r>
              <a:rPr lang="es-ES" dirty="0" err="1"/>
              <a:t>Create</a:t>
            </a:r>
            <a:r>
              <a:rPr lang="es-ES" dirty="0"/>
              <a:t> </a:t>
            </a:r>
            <a:r>
              <a:rPr lang="es-ES" dirty="0" err="1"/>
              <a:t>the</a:t>
            </a:r>
            <a:r>
              <a:rPr lang="es-ES" dirty="0"/>
              <a:t> new record</a:t>
            </a:r>
          </a:p>
          <a:p>
            <a:r>
              <a:rPr lang="es-ES" dirty="0"/>
              <a:t>UPDATE_ENTITY - </a:t>
            </a:r>
            <a:r>
              <a:rPr lang="es-ES" dirty="0" err="1"/>
              <a:t>update</a:t>
            </a:r>
            <a:endParaRPr lang="es-ES" dirty="0"/>
          </a:p>
          <a:p>
            <a:r>
              <a:rPr lang="es-ES" dirty="0"/>
              <a:t>DELETE_ENTITY - </a:t>
            </a:r>
            <a:r>
              <a:rPr lang="es-ES" dirty="0" err="1"/>
              <a:t>delete</a:t>
            </a:r>
            <a:endParaRPr lang="en-IN" dirty="0"/>
          </a:p>
        </p:txBody>
      </p:sp>
    </p:spTree>
    <p:extLst>
      <p:ext uri="{BB962C8B-B14F-4D97-AF65-F5344CB8AC3E}">
        <p14:creationId xmlns:p14="http://schemas.microsoft.com/office/powerpoint/2010/main" val="34048765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For more www.onlinefioritrainings.com</a:t>
            </a:r>
          </a:p>
        </p:txBody>
      </p:sp>
      <p:sp>
        <p:nvSpPr>
          <p:cNvPr id="3" name="TextBox 2"/>
          <p:cNvSpPr txBox="1"/>
          <p:nvPr/>
        </p:nvSpPr>
        <p:spPr>
          <a:xfrm>
            <a:off x="152400" y="177800"/>
            <a:ext cx="11709400" cy="6740307"/>
          </a:xfrm>
          <a:prstGeom prst="rect">
            <a:avLst/>
          </a:prstGeom>
          <a:noFill/>
        </p:spPr>
        <p:txBody>
          <a:bodyPr wrap="square" rtlCol="0">
            <a:spAutoFit/>
          </a:bodyPr>
          <a:lstStyle/>
          <a:p>
            <a:r>
              <a:rPr lang="en-IN" dirty="0"/>
              <a:t>Structure of SELECT OPTION in ABAP</a:t>
            </a:r>
          </a:p>
          <a:p>
            <a:endParaRPr lang="en-IN" dirty="0"/>
          </a:p>
          <a:p>
            <a:r>
              <a:rPr lang="en-IN" dirty="0"/>
              <a:t>SIGN, OPTION, HIGH and LOW</a:t>
            </a:r>
          </a:p>
          <a:p>
            <a:endParaRPr lang="en-IN" dirty="0"/>
          </a:p>
          <a:p>
            <a:r>
              <a:rPr lang="en-IN" dirty="0"/>
              <a:t>If you are a good developer, your 30% code is exception handling.</a:t>
            </a:r>
          </a:p>
          <a:p>
            <a:r>
              <a:rPr lang="en-IN" dirty="0"/>
              <a:t>0% - Bad coding</a:t>
            </a:r>
          </a:p>
          <a:p>
            <a:endParaRPr lang="en-IN" dirty="0"/>
          </a:p>
          <a:p>
            <a:endParaRPr lang="en-IN" dirty="0"/>
          </a:p>
          <a:p>
            <a:r>
              <a:rPr lang="en-IN" dirty="0"/>
              <a:t>&lt;Table  id="</a:t>
            </a:r>
            <a:r>
              <a:rPr lang="en-IN" dirty="0" err="1"/>
              <a:t>idTable</a:t>
            </a:r>
            <a:r>
              <a:rPr lang="en-IN" dirty="0"/>
              <a:t>" </a:t>
            </a:r>
            <a:br>
              <a:rPr lang="en-IN" dirty="0"/>
            </a:br>
            <a:br>
              <a:rPr lang="en-IN" dirty="0"/>
            </a:br>
            <a:r>
              <a:rPr lang="en-IN" dirty="0"/>
              <a:t>items="{path: 'category3',</a:t>
            </a:r>
            <a:br>
              <a:rPr lang="en-IN" dirty="0"/>
            </a:br>
            <a:r>
              <a:rPr lang="en-IN" dirty="0"/>
              <a:t>parameters: {select: '</a:t>
            </a:r>
            <a:r>
              <a:rPr lang="en-IN" dirty="0" err="1"/>
              <a:t>MaterialID,MaterialDescription,VendorName,TotaliLPN</a:t>
            </a:r>
            <a:r>
              <a:rPr lang="en-IN" dirty="0"/>
              <a:t>'}</a:t>
            </a:r>
            <a:br>
              <a:rPr lang="en-IN" dirty="0"/>
            </a:br>
            <a:r>
              <a:rPr lang="en-IN" dirty="0"/>
              <a:t>}“</a:t>
            </a:r>
          </a:p>
          <a:p>
            <a:endParaRPr lang="en-IN" dirty="0"/>
          </a:p>
          <a:p>
            <a:r>
              <a:rPr lang="en-IN" dirty="0" err="1"/>
              <a:t>Var</a:t>
            </a:r>
            <a:r>
              <a:rPr lang="en-IN" dirty="0"/>
              <a:t> </a:t>
            </a:r>
            <a:r>
              <a:rPr lang="en-IN" dirty="0" err="1"/>
              <a:t>oTable</a:t>
            </a:r>
            <a:r>
              <a:rPr lang="en-IN" dirty="0"/>
              <a:t> = </a:t>
            </a:r>
            <a:r>
              <a:rPr lang="en-IN" dirty="0" err="1"/>
              <a:t>this.getView</a:t>
            </a:r>
            <a:r>
              <a:rPr lang="en-IN" dirty="0"/>
              <a:t>().</a:t>
            </a:r>
            <a:r>
              <a:rPr lang="en-IN" dirty="0" err="1"/>
              <a:t>byId</a:t>
            </a:r>
            <a:r>
              <a:rPr lang="en-IN" dirty="0"/>
              <a:t>(“</a:t>
            </a:r>
            <a:r>
              <a:rPr lang="en-IN" dirty="0" err="1"/>
              <a:t>idTable</a:t>
            </a:r>
            <a:r>
              <a:rPr lang="en-IN" dirty="0"/>
              <a:t>”);</a:t>
            </a:r>
          </a:p>
          <a:p>
            <a:r>
              <a:rPr lang="en-IN" dirty="0" err="1"/>
              <a:t>oDataModel.read</a:t>
            </a:r>
            <a:r>
              <a:rPr lang="en-IN" dirty="0"/>
              <a:t>(“</a:t>
            </a:r>
            <a:r>
              <a:rPr lang="en-IN" dirty="0" err="1"/>
              <a:t>entityset</a:t>
            </a:r>
            <a:r>
              <a:rPr lang="en-IN" dirty="0"/>
              <a:t>?$select=cols”, function(){</a:t>
            </a:r>
          </a:p>
          <a:p>
            <a:r>
              <a:rPr lang="en-IN" dirty="0"/>
              <a:t>	set your </a:t>
            </a:r>
            <a:r>
              <a:rPr lang="en-IN" dirty="0" err="1"/>
              <a:t>json</a:t>
            </a:r>
            <a:r>
              <a:rPr lang="en-IN" dirty="0"/>
              <a:t> model</a:t>
            </a:r>
          </a:p>
          <a:p>
            <a:r>
              <a:rPr lang="en-IN" dirty="0"/>
              <a:t>});</a:t>
            </a:r>
          </a:p>
          <a:p>
            <a:r>
              <a:rPr lang="en-IN" dirty="0" err="1"/>
              <a:t>oTable.bindItems</a:t>
            </a:r>
            <a:r>
              <a:rPr lang="en-IN" dirty="0"/>
              <a:t>({</a:t>
            </a:r>
          </a:p>
          <a:p>
            <a:r>
              <a:rPr lang="en-IN" dirty="0"/>
              <a:t>path: “/</a:t>
            </a:r>
            <a:r>
              <a:rPr lang="en-IN" dirty="0" err="1"/>
              <a:t>EntitySet</a:t>
            </a:r>
            <a:r>
              <a:rPr lang="en-IN" dirty="0"/>
              <a:t>”,</a:t>
            </a:r>
          </a:p>
          <a:p>
            <a:r>
              <a:rPr lang="en-IN" dirty="0"/>
              <a:t>Template: new sap)</a:t>
            </a:r>
          </a:p>
          <a:p>
            <a:r>
              <a:rPr lang="en-IN" dirty="0" err="1"/>
              <a:t>oTable.getBinding</a:t>
            </a:r>
            <a:r>
              <a:rPr lang="en-IN" dirty="0"/>
              <a:t>(“items”).filter(“”);</a:t>
            </a:r>
          </a:p>
          <a:p>
            <a:endParaRPr lang="en-IN" dirty="0"/>
          </a:p>
          <a:p>
            <a:endParaRPr lang="en-IN" dirty="0"/>
          </a:p>
        </p:txBody>
      </p:sp>
    </p:spTree>
    <p:extLst>
      <p:ext uri="{BB962C8B-B14F-4D97-AF65-F5344CB8AC3E}">
        <p14:creationId xmlns:p14="http://schemas.microsoft.com/office/powerpoint/2010/main" val="340487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110395</TotalTime>
  <Words>9636</Words>
  <Application>Microsoft Office PowerPoint</Application>
  <PresentationFormat>Widescreen</PresentationFormat>
  <Paragraphs>1591</Paragraphs>
  <Slides>102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102</vt:i4>
      </vt:variant>
    </vt:vector>
  </HeadingPairs>
  <TitlesOfParts>
    <vt:vector size="109" baseType="lpstr">
      <vt:lpstr>Arial</vt:lpstr>
      <vt:lpstr>Arial Rounded MT Bold</vt:lpstr>
      <vt:lpstr>Calibri</vt:lpstr>
      <vt:lpstr>Calibri Light</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Which is the runtime engine of 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Anubhav</dc:creator>
  <cp:lastModifiedBy>Sathish B</cp:lastModifiedBy>
  <cp:revision>1275</cp:revision>
  <dcterms:created xsi:type="dcterms:W3CDTF">2017-12-10T16:14:37Z</dcterms:created>
  <dcterms:modified xsi:type="dcterms:W3CDTF">2019-05-31T04:38:41Z</dcterms:modified>
</cp:coreProperties>
</file>