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Century Gothic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enturyGothic-bold.fntdata"/><Relationship Id="rId27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" name="Google Shape;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25319531f_0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a25319531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25319531f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a25319531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25319531f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2a25319531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25319531f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2a25319531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25319531f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a25319531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25319531f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2a25319531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25319531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25319531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25319531f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25319531f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25319531f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25319531f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25319531f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25319531f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ield">
  <p:cSld name="Shield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ield.png"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27063" y="877599"/>
            <a:ext cx="3912702" cy="426590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 txBox="1"/>
          <p:nvPr>
            <p:ph idx="1" type="body"/>
          </p:nvPr>
        </p:nvSpPr>
        <p:spPr>
          <a:xfrm>
            <a:off x="123826" y="2651152"/>
            <a:ext cx="38280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2" type="body"/>
          </p:nvPr>
        </p:nvSpPr>
        <p:spPr>
          <a:xfrm>
            <a:off x="123825" y="1294279"/>
            <a:ext cx="50010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3" type="body"/>
          </p:nvPr>
        </p:nvSpPr>
        <p:spPr>
          <a:xfrm>
            <a:off x="115889" y="3673928"/>
            <a:ext cx="38451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48" y="4814516"/>
            <a:ext cx="9144048" cy="329074"/>
            <a:chOff x="-48" y="4172975"/>
            <a:chExt cx="9144048" cy="438765"/>
          </a:xfrm>
        </p:grpSpPr>
        <p:cxnSp>
          <p:nvCxnSpPr>
            <p:cNvPr id="12" name="Google Shape;12;p2"/>
            <p:cNvCxnSpPr/>
            <p:nvPr/>
          </p:nvCxnSpPr>
          <p:spPr>
            <a:xfrm rot="10800000">
              <a:off x="-48" y="4172975"/>
              <a:ext cx="3045000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3045000" y="4173532"/>
              <a:ext cx="6099000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0" y="4200140"/>
              <a:ext cx="9144000" cy="4116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-48" y="9155"/>
            <a:ext cx="9144048" cy="418"/>
            <a:chOff x="-48" y="12207"/>
            <a:chExt cx="9144048" cy="557"/>
          </a:xfrm>
        </p:grpSpPr>
        <p:cxnSp>
          <p:nvCxnSpPr>
            <p:cNvPr id="16" name="Google Shape;16;p2"/>
            <p:cNvCxnSpPr/>
            <p:nvPr/>
          </p:nvCxnSpPr>
          <p:spPr>
            <a:xfrm rot="10800000">
              <a:off x="-48" y="12207"/>
              <a:ext cx="3045000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 rot="10800000">
              <a:off x="3045000" y="12764"/>
              <a:ext cx="6099000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top-logo.png"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75" y="-4762"/>
            <a:ext cx="1724025" cy="97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4814516"/>
            <a:ext cx="9144048" cy="329074"/>
            <a:chOff x="0" y="3956541"/>
            <a:chExt cx="9144048" cy="438765"/>
          </a:xfrm>
        </p:grpSpPr>
        <p:cxnSp>
          <p:nvCxnSpPr>
            <p:cNvPr id="21" name="Google Shape;21;p3"/>
            <p:cNvCxnSpPr/>
            <p:nvPr/>
          </p:nvCxnSpPr>
          <p:spPr>
            <a:xfrm>
              <a:off x="6099048" y="3956541"/>
              <a:ext cx="3045000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3"/>
            <p:cNvCxnSpPr/>
            <p:nvPr/>
          </p:nvCxnSpPr>
          <p:spPr>
            <a:xfrm>
              <a:off x="0" y="3957098"/>
              <a:ext cx="6099000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" name="Google Shape;23;p3"/>
            <p:cNvSpPr/>
            <p:nvPr/>
          </p:nvSpPr>
          <p:spPr>
            <a:xfrm>
              <a:off x="0" y="3983706"/>
              <a:ext cx="9144000" cy="4116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61128" y="1677832"/>
            <a:ext cx="8805300" cy="14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11207" y="4938713"/>
            <a:ext cx="2200271" cy="95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3"/>
          <p:cNvGrpSpPr/>
          <p:nvPr/>
        </p:nvGrpSpPr>
        <p:grpSpPr>
          <a:xfrm>
            <a:off x="0" y="0"/>
            <a:ext cx="9144048" cy="696621"/>
            <a:chOff x="0" y="0"/>
            <a:chExt cx="9144048" cy="928828"/>
          </a:xfrm>
        </p:grpSpPr>
        <p:cxnSp>
          <p:nvCxnSpPr>
            <p:cNvPr id="27" name="Google Shape;27;p3"/>
            <p:cNvCxnSpPr/>
            <p:nvPr/>
          </p:nvCxnSpPr>
          <p:spPr>
            <a:xfrm>
              <a:off x="6099048" y="26122"/>
              <a:ext cx="3045000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" name="Google Shape;28;p3"/>
            <p:cNvCxnSpPr/>
            <p:nvPr/>
          </p:nvCxnSpPr>
          <p:spPr>
            <a:xfrm>
              <a:off x="0" y="26679"/>
              <a:ext cx="6099000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9" name="Google Shape;29;p3"/>
            <p:cNvPicPr preferRelativeResize="0"/>
            <p:nvPr/>
          </p:nvPicPr>
          <p:blipFill rotWithShape="1">
            <a:blip r:embed="rId3">
              <a:alphaModFix/>
            </a:blip>
            <a:srcRect b="0" l="0" r="68665" t="13018"/>
            <a:stretch/>
          </p:blipFill>
          <p:spPr>
            <a:xfrm>
              <a:off x="8323018" y="0"/>
              <a:ext cx="588773" cy="92882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Relationship Id="rId4" Type="http://schemas.openxmlformats.org/officeDocument/2006/relationships/image" Target="../media/image12.jpg"/><Relationship Id="rId5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parisrohan/credit-score-classification/dat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6.png"/><Relationship Id="rId5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idx="1" type="body"/>
          </p:nvPr>
        </p:nvSpPr>
        <p:spPr>
          <a:xfrm>
            <a:off x="6319599" y="3473875"/>
            <a:ext cx="23703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500">
                <a:latin typeface="Times New Roman"/>
                <a:ea typeface="Times New Roman"/>
                <a:cs typeface="Times New Roman"/>
                <a:sym typeface="Times New Roman"/>
              </a:rPr>
              <a:t>Sri Naga Hansi Mamidi </a:t>
            </a:r>
            <a:endParaRPr b="1" i="0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20012906</a:t>
            </a:r>
            <a:endParaRPr b="1" i="0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p4"/>
          <p:cNvSpPr txBox="1"/>
          <p:nvPr>
            <p:ph idx="2" type="body"/>
          </p:nvPr>
        </p:nvSpPr>
        <p:spPr>
          <a:xfrm>
            <a:off x="123825" y="889650"/>
            <a:ext cx="9456900" cy="10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Credit Score Classification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Final Project, Group - 4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4"/>
          <p:cNvSpPr txBox="1"/>
          <p:nvPr>
            <p:ph idx="3" type="body"/>
          </p:nvPr>
        </p:nvSpPr>
        <p:spPr>
          <a:xfrm>
            <a:off x="219300" y="4367050"/>
            <a:ext cx="3625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CS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/>
              <a:t>513-A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Google Shape;3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0625" y="1932462"/>
            <a:ext cx="1606750" cy="138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5514" y="2008649"/>
            <a:ext cx="1389050" cy="13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4"/>
          <p:cNvSpPr txBox="1"/>
          <p:nvPr/>
        </p:nvSpPr>
        <p:spPr>
          <a:xfrm>
            <a:off x="3342800" y="3500775"/>
            <a:ext cx="21945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Dev Hitesh Satapara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20021369</a:t>
            </a:r>
            <a:endParaRPr b="1" sz="15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" name="Google Shape;40;p4"/>
          <p:cNvPicPr preferRelativeResize="0"/>
          <p:nvPr/>
        </p:nvPicPr>
        <p:blipFill rotWithShape="1">
          <a:blip r:embed="rId5">
            <a:alphaModFix/>
          </a:blip>
          <a:srcRect b="0" l="0" r="0" t="27865"/>
          <a:stretch/>
        </p:blipFill>
        <p:spPr>
          <a:xfrm>
            <a:off x="803450" y="2037812"/>
            <a:ext cx="1444270" cy="138905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4"/>
          <p:cNvSpPr txBox="1"/>
          <p:nvPr/>
        </p:nvSpPr>
        <p:spPr>
          <a:xfrm>
            <a:off x="-12" y="353222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Krutin Jayeshkumar Rathod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20022825</a:t>
            </a:r>
            <a:endParaRPr b="1" sz="15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/>
          <p:nvPr>
            <p:ph idx="1" type="body"/>
          </p:nvPr>
        </p:nvSpPr>
        <p:spPr>
          <a:xfrm>
            <a:off x="2174400" y="0"/>
            <a:ext cx="4795200" cy="9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Data Information</a:t>
            </a:r>
            <a:endParaRPr/>
          </a:p>
        </p:txBody>
      </p:sp>
      <p:sp>
        <p:nvSpPr>
          <p:cNvPr id="119" name="Google Shape;119;p13"/>
          <p:cNvSpPr txBox="1"/>
          <p:nvPr/>
        </p:nvSpPr>
        <p:spPr>
          <a:xfrm>
            <a:off x="1360613" y="804650"/>
            <a:ext cx="187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Before Data Cleaning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3"/>
          <p:cNvSpPr txBox="1"/>
          <p:nvPr/>
        </p:nvSpPr>
        <p:spPr>
          <a:xfrm>
            <a:off x="5925750" y="804650"/>
            <a:ext cx="187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3"/>
          <p:cNvSpPr/>
          <p:nvPr/>
        </p:nvSpPr>
        <p:spPr>
          <a:xfrm>
            <a:off x="4448550" y="945300"/>
            <a:ext cx="12000" cy="365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3"/>
          <p:cNvPicPr preferRelativeResize="0"/>
          <p:nvPr/>
        </p:nvPicPr>
        <p:blipFill rotWithShape="1">
          <a:blip r:embed="rId3">
            <a:alphaModFix/>
          </a:blip>
          <a:srcRect b="10287" l="3558" r="0" t="10823"/>
          <a:stretch/>
        </p:blipFill>
        <p:spPr>
          <a:xfrm>
            <a:off x="4768600" y="1220150"/>
            <a:ext cx="4223002" cy="338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0625" y="1220150"/>
            <a:ext cx="1713374" cy="330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idx="1" type="body"/>
          </p:nvPr>
        </p:nvSpPr>
        <p:spPr>
          <a:xfrm>
            <a:off x="287250" y="325350"/>
            <a:ext cx="7952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/>
              <a:t>Correlation Heat Map</a:t>
            </a:r>
            <a:endParaRPr sz="4000"/>
          </a:p>
        </p:txBody>
      </p:sp>
      <p:sp>
        <p:nvSpPr>
          <p:cNvPr id="129" name="Google Shape;129;p14"/>
          <p:cNvSpPr txBox="1"/>
          <p:nvPr/>
        </p:nvSpPr>
        <p:spPr>
          <a:xfrm>
            <a:off x="1260350" y="604525"/>
            <a:ext cx="373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375" y="1020925"/>
            <a:ext cx="6488325" cy="318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/>
          <p:nvPr>
            <p:ph idx="1" type="body"/>
          </p:nvPr>
        </p:nvSpPr>
        <p:spPr>
          <a:xfrm>
            <a:off x="169350" y="324278"/>
            <a:ext cx="88053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/>
              <a:t>Model Predictions</a:t>
            </a:r>
            <a:endParaRPr/>
          </a:p>
        </p:txBody>
      </p:sp>
      <p:sp>
        <p:nvSpPr>
          <p:cNvPr id="136" name="Google Shape;136;p15"/>
          <p:cNvSpPr txBox="1"/>
          <p:nvPr/>
        </p:nvSpPr>
        <p:spPr>
          <a:xfrm>
            <a:off x="1542150" y="1004100"/>
            <a:ext cx="277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/>
              <a:t>KNN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5"/>
          <p:cNvPicPr preferRelativeResize="0"/>
          <p:nvPr/>
        </p:nvPicPr>
        <p:blipFill rotWithShape="1">
          <a:blip r:embed="rId3">
            <a:alphaModFix/>
          </a:blip>
          <a:srcRect b="8822" l="19432" r="0" t="20316"/>
          <a:stretch/>
        </p:blipFill>
        <p:spPr>
          <a:xfrm>
            <a:off x="1371600" y="1524750"/>
            <a:ext cx="6400800" cy="316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idx="1" type="body"/>
          </p:nvPr>
        </p:nvSpPr>
        <p:spPr>
          <a:xfrm>
            <a:off x="169350" y="324278"/>
            <a:ext cx="88053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/>
              <a:t>Model Predictions</a:t>
            </a:r>
            <a:endParaRPr/>
          </a:p>
        </p:txBody>
      </p:sp>
      <p:sp>
        <p:nvSpPr>
          <p:cNvPr id="143" name="Google Shape;143;p16"/>
          <p:cNvSpPr txBox="1"/>
          <p:nvPr/>
        </p:nvSpPr>
        <p:spPr>
          <a:xfrm>
            <a:off x="1058325" y="1004100"/>
            <a:ext cx="325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/>
              <a:t>Naive Bayes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 b="25271" l="19244" r="0" t="32410"/>
          <a:stretch/>
        </p:blipFill>
        <p:spPr>
          <a:xfrm>
            <a:off x="383686" y="1593350"/>
            <a:ext cx="8376624" cy="246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169350" y="324278"/>
            <a:ext cx="88053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/>
              <a:t>Model Predictions</a:t>
            </a:r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1270000" y="1004100"/>
            <a:ext cx="304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/>
              <a:t>Logistic Regression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17"/>
          <p:cNvPicPr preferRelativeResize="0"/>
          <p:nvPr/>
        </p:nvPicPr>
        <p:blipFill rotWithShape="1">
          <a:blip r:embed="rId3">
            <a:alphaModFix/>
          </a:blip>
          <a:srcRect b="18562" l="20185" r="0" t="20316"/>
          <a:stretch/>
        </p:blipFill>
        <p:spPr>
          <a:xfrm>
            <a:off x="1373875" y="1435200"/>
            <a:ext cx="6788390" cy="29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169350" y="324278"/>
            <a:ext cx="88053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/>
              <a:t>Model Predictions</a:t>
            </a:r>
            <a:endParaRPr/>
          </a:p>
        </p:txBody>
      </p:sp>
      <p:sp>
        <p:nvSpPr>
          <p:cNvPr id="157" name="Google Shape;157;p18"/>
          <p:cNvSpPr txBox="1"/>
          <p:nvPr/>
        </p:nvSpPr>
        <p:spPr>
          <a:xfrm>
            <a:off x="936175" y="1004100"/>
            <a:ext cx="413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/>
              <a:t>Random Forest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18"/>
          <p:cNvPicPr preferRelativeResize="0"/>
          <p:nvPr/>
        </p:nvPicPr>
        <p:blipFill rotWithShape="1">
          <a:blip r:embed="rId3">
            <a:alphaModFix/>
          </a:blip>
          <a:srcRect b="0" l="1259" r="7491" t="0"/>
          <a:stretch/>
        </p:blipFill>
        <p:spPr>
          <a:xfrm>
            <a:off x="1103700" y="1359000"/>
            <a:ext cx="7382324" cy="327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169350" y="324278"/>
            <a:ext cx="88053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/>
              <a:t>Model Predictions</a:t>
            </a:r>
            <a:endParaRPr/>
          </a:p>
        </p:txBody>
      </p:sp>
      <p:sp>
        <p:nvSpPr>
          <p:cNvPr id="164" name="Google Shape;164;p19"/>
          <p:cNvSpPr txBox="1"/>
          <p:nvPr/>
        </p:nvSpPr>
        <p:spPr>
          <a:xfrm>
            <a:off x="936175" y="1004100"/>
            <a:ext cx="413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/>
              <a:t>Decision Tree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19"/>
          <p:cNvPicPr preferRelativeResize="0"/>
          <p:nvPr/>
        </p:nvPicPr>
        <p:blipFill rotWithShape="1">
          <a:blip r:embed="rId3">
            <a:alphaModFix/>
          </a:blip>
          <a:srcRect b="0" l="842" r="0" t="0"/>
          <a:stretch/>
        </p:blipFill>
        <p:spPr>
          <a:xfrm>
            <a:off x="936175" y="1475025"/>
            <a:ext cx="7439774" cy="30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169350" y="324278"/>
            <a:ext cx="88053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/>
              <a:t>Model Predictions</a:t>
            </a:r>
            <a:endParaRPr/>
          </a:p>
        </p:txBody>
      </p:sp>
      <p:sp>
        <p:nvSpPr>
          <p:cNvPr id="171" name="Google Shape;171;p20"/>
          <p:cNvSpPr txBox="1"/>
          <p:nvPr/>
        </p:nvSpPr>
        <p:spPr>
          <a:xfrm>
            <a:off x="1270000" y="1004100"/>
            <a:ext cx="304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/>
              <a:t>K-Means Clustering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20"/>
          <p:cNvPicPr preferRelativeResize="0"/>
          <p:nvPr/>
        </p:nvPicPr>
        <p:blipFill rotWithShape="1">
          <a:blip r:embed="rId3">
            <a:alphaModFix/>
          </a:blip>
          <a:srcRect b="23936" l="22073" r="855" t="15280"/>
          <a:stretch/>
        </p:blipFill>
        <p:spPr>
          <a:xfrm>
            <a:off x="861825" y="1435198"/>
            <a:ext cx="7420349" cy="329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169350" y="324278"/>
            <a:ext cx="88053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/>
              <a:t>Model Predictions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922250" y="1004100"/>
            <a:ext cx="339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/>
              <a:t>SVM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750" y="1620225"/>
            <a:ext cx="6647424" cy="25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169350" y="324278"/>
            <a:ext cx="88053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/>
              <a:t>Accuracy Comparison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 txBox="1"/>
          <p:nvPr/>
        </p:nvSpPr>
        <p:spPr>
          <a:xfrm>
            <a:off x="1270000" y="1004100"/>
            <a:ext cx="304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22"/>
          <p:cNvPicPr preferRelativeResize="0"/>
          <p:nvPr/>
        </p:nvPicPr>
        <p:blipFill rotWithShape="1">
          <a:blip r:embed="rId3">
            <a:alphaModFix/>
          </a:blip>
          <a:srcRect b="28638" l="40779" r="36363" t="42816"/>
          <a:stretch/>
        </p:blipFill>
        <p:spPr>
          <a:xfrm>
            <a:off x="2237488" y="931788"/>
            <a:ext cx="4669027" cy="327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idx="1" type="body"/>
          </p:nvPr>
        </p:nvSpPr>
        <p:spPr>
          <a:xfrm>
            <a:off x="1623301" y="318654"/>
            <a:ext cx="58974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47" name="Google Shape;47;p5"/>
          <p:cNvSpPr txBox="1"/>
          <p:nvPr/>
        </p:nvSpPr>
        <p:spPr>
          <a:xfrm>
            <a:off x="159900" y="1030475"/>
            <a:ext cx="8288100" cy="35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Overview</a:t>
            </a:r>
            <a:endParaRPr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Preparation</a:t>
            </a:r>
            <a:endParaRPr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Prediction &amp; Feature Analysis</a:t>
            </a:r>
            <a:endParaRPr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/>
        </p:nvSpPr>
        <p:spPr>
          <a:xfrm>
            <a:off x="461250" y="1940700"/>
            <a:ext cx="82215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can be summarized that after applying different type of cleaning methods data reduces to 61,934 rows from 100,000 rows.</a:t>
            </a:r>
            <a:endParaRPr b="1" sz="15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b="1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Based on the above results, we summarize that the </a:t>
            </a: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Random Forest  performs better than other models for this particular data set</a:t>
            </a:r>
            <a:endParaRPr b="1" i="0" sz="1500" u="none" cap="none" strike="noStrike">
              <a:solidFill>
                <a:srgbClr val="000000"/>
              </a:solidFill>
            </a:endParaRPr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169350" y="337153"/>
            <a:ext cx="88053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161128" y="1677832"/>
            <a:ext cx="8805300" cy="14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idx="1" type="body"/>
          </p:nvPr>
        </p:nvSpPr>
        <p:spPr>
          <a:xfrm>
            <a:off x="169350" y="221128"/>
            <a:ext cx="88053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6"/>
          <p:cNvSpPr txBox="1"/>
          <p:nvPr/>
        </p:nvSpPr>
        <p:spPr>
          <a:xfrm>
            <a:off x="860625" y="1083325"/>
            <a:ext cx="75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 txBox="1"/>
          <p:nvPr/>
        </p:nvSpPr>
        <p:spPr>
          <a:xfrm>
            <a:off x="169350" y="1083325"/>
            <a:ext cx="73494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https://www.kaggle.com/datasets/parisrohan/credit-score-classification/data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he dataset involves financial and personal attributes of customers over several months. 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The aim is to 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classify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 the person’s credit score into good, bad or 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standard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 category.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The data consists of person’s Annual Income, Number of bank accounts, Number of Credit cards, Outstanding Debt, Payment Behaviour, etc 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idx="1" type="body"/>
          </p:nvPr>
        </p:nvSpPr>
        <p:spPr>
          <a:xfrm>
            <a:off x="2131175" y="167250"/>
            <a:ext cx="43134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/>
              <a:t>Data Overview</a:t>
            </a:r>
            <a:endParaRPr/>
          </a:p>
        </p:txBody>
      </p:sp>
      <p:pic>
        <p:nvPicPr>
          <p:cNvPr id="60" name="Google Shape;6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30725"/>
            <a:ext cx="8839199" cy="2117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30250"/>
            <a:ext cx="790575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idx="1" type="body"/>
          </p:nvPr>
        </p:nvSpPr>
        <p:spPr>
          <a:xfrm>
            <a:off x="169353" y="-253818"/>
            <a:ext cx="8805300" cy="143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67" name="Google Shape;67;p8"/>
          <p:cNvSpPr txBox="1"/>
          <p:nvPr/>
        </p:nvSpPr>
        <p:spPr>
          <a:xfrm>
            <a:off x="0" y="776375"/>
            <a:ext cx="880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Utilizing the mode to impute missing or incorrect values in a column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" name="Google Shape;6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32425"/>
            <a:ext cx="4572001" cy="245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79300"/>
            <a:ext cx="4277101" cy="2507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8"/>
          <p:cNvSpPr txBox="1"/>
          <p:nvPr/>
        </p:nvSpPr>
        <p:spPr>
          <a:xfrm>
            <a:off x="93725" y="4119375"/>
            <a:ext cx="43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Original Data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8"/>
          <p:cNvSpPr txBox="1"/>
          <p:nvPr/>
        </p:nvSpPr>
        <p:spPr>
          <a:xfrm>
            <a:off x="5293200" y="4199350"/>
            <a:ext cx="312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Data after utilizing mode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2" name="Google Shape;72;p8"/>
          <p:cNvCxnSpPr/>
          <p:nvPr/>
        </p:nvCxnSpPr>
        <p:spPr>
          <a:xfrm flipH="1">
            <a:off x="4448575" y="1239000"/>
            <a:ext cx="11400" cy="34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8"/>
          <p:cNvSpPr/>
          <p:nvPr/>
        </p:nvSpPr>
        <p:spPr>
          <a:xfrm>
            <a:off x="1030975" y="1524750"/>
            <a:ext cx="228600" cy="91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/>
          <p:nvPr/>
        </p:nvSpPr>
        <p:spPr>
          <a:xfrm>
            <a:off x="1503425" y="2065750"/>
            <a:ext cx="228600" cy="91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/>
          <p:nvPr/>
        </p:nvSpPr>
        <p:spPr>
          <a:xfrm>
            <a:off x="5625825" y="1570475"/>
            <a:ext cx="228600" cy="91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"/>
          <p:cNvSpPr/>
          <p:nvPr/>
        </p:nvSpPr>
        <p:spPr>
          <a:xfrm>
            <a:off x="6018225" y="2157250"/>
            <a:ext cx="228600" cy="152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>
            <p:ph idx="1" type="body"/>
          </p:nvPr>
        </p:nvSpPr>
        <p:spPr>
          <a:xfrm>
            <a:off x="46825" y="146204"/>
            <a:ext cx="8859300" cy="58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Utilizing the Mean to impute missing or incorrect values in a column</a:t>
            </a:r>
            <a:endParaRPr/>
          </a:p>
        </p:txBody>
      </p:sp>
      <p:pic>
        <p:nvPicPr>
          <p:cNvPr id="82" name="Google Shape;8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25" y="945550"/>
            <a:ext cx="4321724" cy="2579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0025" y="945550"/>
            <a:ext cx="4535424" cy="25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9"/>
          <p:cNvSpPr txBox="1"/>
          <p:nvPr/>
        </p:nvSpPr>
        <p:spPr>
          <a:xfrm>
            <a:off x="573775" y="3867900"/>
            <a:ext cx="65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9"/>
          <p:cNvSpPr txBox="1"/>
          <p:nvPr/>
        </p:nvSpPr>
        <p:spPr>
          <a:xfrm>
            <a:off x="30138" y="4027900"/>
            <a:ext cx="43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Original Data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9"/>
          <p:cNvSpPr txBox="1"/>
          <p:nvPr/>
        </p:nvSpPr>
        <p:spPr>
          <a:xfrm>
            <a:off x="5482938" y="4027900"/>
            <a:ext cx="312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Data after utilizing Mean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7" name="Google Shape;87;p9"/>
          <p:cNvCxnSpPr/>
          <p:nvPr/>
        </p:nvCxnSpPr>
        <p:spPr>
          <a:xfrm flipH="1">
            <a:off x="4585638" y="781825"/>
            <a:ext cx="2700" cy="401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9"/>
          <p:cNvSpPr/>
          <p:nvPr/>
        </p:nvSpPr>
        <p:spPr>
          <a:xfrm>
            <a:off x="813825" y="1216150"/>
            <a:ext cx="304800" cy="137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9"/>
          <p:cNvSpPr/>
          <p:nvPr/>
        </p:nvSpPr>
        <p:spPr>
          <a:xfrm>
            <a:off x="5482950" y="1216150"/>
            <a:ext cx="304800" cy="137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"/>
          <p:cNvSpPr txBox="1"/>
          <p:nvPr/>
        </p:nvSpPr>
        <p:spPr>
          <a:xfrm>
            <a:off x="0" y="171450"/>
            <a:ext cx="7797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Credit_History_Age, we imputed the missing values by identifying the sequence and adding the count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column contains values like 12 years and 3 months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it is in string format, we convert it into the floating value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95" name="Google Shape;95;p10"/>
          <p:cNvPicPr preferRelativeResize="0"/>
          <p:nvPr/>
        </p:nvPicPr>
        <p:blipFill rotWithShape="1">
          <a:blip r:embed="rId3">
            <a:alphaModFix/>
          </a:blip>
          <a:srcRect b="48788" l="47103" r="40060" t="25842"/>
          <a:stretch/>
        </p:blipFill>
        <p:spPr>
          <a:xfrm>
            <a:off x="390925" y="1387600"/>
            <a:ext cx="2594602" cy="318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0"/>
          <p:cNvPicPr preferRelativeResize="0"/>
          <p:nvPr/>
        </p:nvPicPr>
        <p:blipFill rotWithShape="1">
          <a:blip r:embed="rId4">
            <a:alphaModFix/>
          </a:blip>
          <a:srcRect b="51520" l="59319" r="31323" t="25735"/>
          <a:stretch/>
        </p:blipFill>
        <p:spPr>
          <a:xfrm>
            <a:off x="5774450" y="1341150"/>
            <a:ext cx="2366002" cy="323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/>
          <p:nvPr>
            <p:ph idx="1" type="body"/>
          </p:nvPr>
        </p:nvSpPr>
        <p:spPr>
          <a:xfrm>
            <a:off x="0" y="614841"/>
            <a:ext cx="8942700" cy="336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Other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approaches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taken for data cleaning are: -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l">
              <a:spcBef>
                <a:spcPts val="60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Removing the Outliers from the columns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288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l">
              <a:spcBef>
                <a:spcPts val="60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Removing NaN values from the data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288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l">
              <a:spcBef>
                <a:spcPts val="60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Mapping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numeric value to categorical columns like Occupation, Credit_Mix, etc.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0225" y="382000"/>
            <a:ext cx="2247900" cy="3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2"/>
          <p:cNvSpPr txBox="1"/>
          <p:nvPr/>
        </p:nvSpPr>
        <p:spPr>
          <a:xfrm>
            <a:off x="184425" y="224850"/>
            <a:ext cx="297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000" y="1643525"/>
            <a:ext cx="4213997" cy="20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6797" y="1634863"/>
            <a:ext cx="4267204" cy="206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2"/>
          <p:cNvSpPr txBox="1"/>
          <p:nvPr/>
        </p:nvSpPr>
        <p:spPr>
          <a:xfrm>
            <a:off x="518050" y="3817225"/>
            <a:ext cx="39870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Data (having outliers)</a:t>
            </a:r>
            <a:endParaRPr/>
          </a:p>
        </p:txBody>
      </p:sp>
      <p:sp>
        <p:nvSpPr>
          <p:cNvPr id="111" name="Google Shape;111;p12"/>
          <p:cNvSpPr txBox="1"/>
          <p:nvPr/>
        </p:nvSpPr>
        <p:spPr>
          <a:xfrm>
            <a:off x="5032475" y="3839125"/>
            <a:ext cx="38577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Cleaned Data (without outliers)</a:t>
            </a:r>
            <a:endParaRPr/>
          </a:p>
        </p:txBody>
      </p:sp>
      <p:sp>
        <p:nvSpPr>
          <p:cNvPr id="112" name="Google Shape;112;p12"/>
          <p:cNvSpPr txBox="1"/>
          <p:nvPr/>
        </p:nvSpPr>
        <p:spPr>
          <a:xfrm>
            <a:off x="370025" y="286775"/>
            <a:ext cx="587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Outlier Removal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2"/>
          <p:cNvSpPr txBox="1"/>
          <p:nvPr/>
        </p:nvSpPr>
        <p:spPr>
          <a:xfrm>
            <a:off x="564300" y="952850"/>
            <a:ext cx="70239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calculated interquartile range and whisker limits, then removed the data outside those extreme range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ection Break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