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436c1fc5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436c1fc5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436c1fc5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436c1fc5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436c1fc5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436c1fc5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436c1fc5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436c1fc5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436c1fc5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436c1fc5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436c1fc5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436c1fc5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436c1fc5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436c1fc5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436c1fc5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436c1fc5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436c1fc5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436c1fc5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436c1fc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436c1fc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436c1fc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436c1fc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436c1fc5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436c1fc5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436c1fc5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436c1fc5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436c1fc5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436c1fc5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436c1fc5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436c1fc5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36c1fc5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436c1fc5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436c1fc5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436c1fc5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60"/>
              <a:t>ML Project: House Price </a:t>
            </a:r>
            <a:r>
              <a:rPr lang="en" sz="4360"/>
              <a:t>Prediction</a:t>
            </a:r>
            <a:endParaRPr sz="43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</a:t>
            </a:r>
            <a:r>
              <a:rPr lang="en"/>
              <a:t>nika Mhadg</a:t>
            </a:r>
            <a:r>
              <a:rPr lang="en"/>
              <a:t>ut (20020214)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Krutin Rathod (20022825)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63"/>
              <a:t>4. Excel-based Ranking: Utilized Excel to rank features based on importance.</a:t>
            </a:r>
            <a:endParaRPr sz="1263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63"/>
              <a:t>5. Top 35 Features Selection: Combined importance scores for one-hot encoded columns.</a:t>
            </a:r>
            <a:endParaRPr sz="1263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rPr lang="en" sz="1263"/>
              <a:t>Ranked and selected the top 35 features for further analysis.</a:t>
            </a:r>
            <a:endParaRPr sz="1263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63"/>
              <a:t>6. Dataset Reduction:</a:t>
            </a:r>
            <a:endParaRPr sz="1263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63"/>
              <a:t>Reduced the dataset to the most influential 35 features.</a:t>
            </a:r>
            <a:endParaRPr sz="1263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54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Hyperparameter Tuning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Initial Model Evaluation:</a:t>
            </a:r>
            <a:endParaRPr sz="1307"/>
          </a:p>
          <a:p>
            <a:pPr indent="0" lvl="0" marL="0" marR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Split the dataset into training and testing sets (X_final_train, y_train, X_final_test, y_test).</a:t>
            </a:r>
            <a:endParaRPr sz="1307"/>
          </a:p>
          <a:p>
            <a:pPr indent="0" lvl="0" marL="0" marR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Initial MSE values:</a:t>
            </a:r>
            <a:endParaRPr sz="1307"/>
          </a:p>
          <a:p>
            <a:pPr indent="0" lvl="0" marL="0" marR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Linear Regression: 960,104,859.24</a:t>
            </a:r>
            <a:endParaRPr sz="1307"/>
          </a:p>
          <a:p>
            <a:pPr indent="0" lvl="0" marL="0" marR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Random Forest: 870,550,474.50</a:t>
            </a:r>
            <a:endParaRPr sz="1307"/>
          </a:p>
          <a:p>
            <a:pPr indent="0" lvl="0" marL="0" marR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7"/>
          </a:p>
          <a:p>
            <a:pPr indent="0" lvl="0" marL="0" marR="0" rtl="0" algn="l">
              <a:lnSpc>
                <a:spcPct val="65000"/>
              </a:lnSpc>
              <a:spcBef>
                <a:spcPts val="1500"/>
              </a:spcBef>
              <a:spcAft>
                <a:spcPts val="1500"/>
              </a:spcAft>
              <a:buSzPts val="275"/>
              <a:buNone/>
            </a:pPr>
            <a:r>
              <a:t/>
            </a:r>
            <a:endParaRPr sz="1307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3100" y="11524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7"/>
              <a:t>Models Used:</a:t>
            </a:r>
            <a:r>
              <a:rPr lang="en" sz="1607"/>
              <a:t> </a:t>
            </a:r>
            <a:r>
              <a:rPr lang="en" sz="1307"/>
              <a:t>Ensemble Models:</a:t>
            </a:r>
            <a:endParaRPr sz="1307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RandomForestRegressor</a:t>
            </a:r>
            <a:endParaRPr sz="1307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AdaBoostRegressor</a:t>
            </a:r>
            <a:endParaRPr sz="1307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LGBMRegressor</a:t>
            </a:r>
            <a:endParaRPr sz="1307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XGBRegressor</a:t>
            </a:r>
            <a:endParaRPr sz="1307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GradientBoostingRegressor</a:t>
            </a:r>
            <a:endParaRPr sz="1307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307"/>
              <a:t>Linear Model: LinearRegression,Support Vector Regressor</a:t>
            </a:r>
            <a:endParaRPr sz="1307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7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7"/>
          </a:p>
          <a:p>
            <a:pPr indent="0" lvl="0" marL="0" marR="0" rtl="0" algn="l">
              <a:lnSpc>
                <a:spcPct val="65000"/>
              </a:lnSpc>
              <a:spcBef>
                <a:spcPts val="1500"/>
              </a:spcBef>
              <a:spcAft>
                <a:spcPts val="1500"/>
              </a:spcAft>
              <a:buSzPts val="275"/>
              <a:buNone/>
            </a:pPr>
            <a:r>
              <a:t/>
            </a:r>
            <a:endParaRPr sz="130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Hyperparameter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7"/>
              <a:t>1. AdaBoost: Builds a model by combining multiple weak models. Focuses on correcting mistakes made by individual models</a:t>
            </a:r>
            <a:endParaRPr sz="1307"/>
          </a:p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7"/>
              <a:t>2. Random Forest: Builds an ensemble of decision trees. Each tree is trained on a small sample of the dataset.</a:t>
            </a:r>
            <a:endParaRPr sz="1307"/>
          </a:p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7"/>
              <a:t>3. Su</a:t>
            </a:r>
            <a:r>
              <a:rPr lang="en" sz="1307"/>
              <a:t>p</a:t>
            </a:r>
            <a:r>
              <a:rPr lang="en" sz="1307"/>
              <a:t>port Vector Regressor (SVR): Finds a plane representing the relationship between input and output features.</a:t>
            </a:r>
            <a:endParaRPr sz="1307"/>
          </a:p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7"/>
              <a:t>4. GradientBoosting: Builds a strong model by adding weak models iteratively.</a:t>
            </a:r>
            <a:endParaRPr sz="1307"/>
          </a:p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7"/>
              <a:t>5. LGBM Regressor: Tree-based function. Focuses on improving speed and efficiency, ideal for larger datasets.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30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Hyperparameter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7"/>
              <a:t>6. XGBoost Regressor:Known for performance and regularization techniques. Utilizes advanced regularization techniques to prevent overfitting.</a:t>
            </a:r>
            <a:endParaRPr sz="1307"/>
          </a:p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7"/>
              <a:t>7. Conclusion: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7"/>
              <a:t>Each model has its unique approach and strengths, catering to different aspects of the dataset.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7"/>
              <a:t>Ensemble methods like AdaBoost, Random Forest, and GradientBoosting leverage multiple models for improved accuracy.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7"/>
              <a:t>LGBM Regressor and XGBoost Regressor bring efficiency and performance enhancements.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Hyperparameter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/>
              <a:t>Hyperparameter Tuning: </a:t>
            </a:r>
            <a:endParaRPr sz="1300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300"/>
              <a:t>Implemented K-fold cross-validation and GridSearchCV for parameter optimization.</a:t>
            </a:r>
            <a:endParaRPr sz="1300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300"/>
              <a:t>Utilized a custom function, model_evaluate_gridsearch(), within the pen_ultimate_function.</a:t>
            </a:r>
            <a:endParaRPr sz="1300"/>
          </a:p>
          <a:p>
            <a:pPr indent="-342900" lvl="0" marL="457200" marR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 sz="1300"/>
              <a:t>GridSearchCV Function: Splits data into training and validation sets (K=5).</a:t>
            </a:r>
            <a:endParaRPr sz="1300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300"/>
              <a:t>Applies GridSearchCV to find the best hyperparameters.</a:t>
            </a:r>
            <a:endParaRPr sz="1300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300"/>
              <a:t>Returns the best parameter, along with metrics like MSE, RMSE, etc.</a:t>
            </a:r>
            <a:endParaRPr sz="1300"/>
          </a:p>
          <a:p>
            <a:pPr indent="-342900" lvl="0" marL="457200" marR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 sz="1300"/>
              <a:t>Penultimate Function:</a:t>
            </a:r>
            <a:endParaRPr sz="1300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300"/>
              <a:t>Calls model_evaluate_gridsearch() for each model and parameters grid.</a:t>
            </a:r>
            <a:endParaRPr sz="1300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300"/>
              <a:t>Gathers best parameters and evaluation metrics.</a:t>
            </a:r>
            <a:endParaRPr sz="1300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Predictions Evaluation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66325"/>
            <a:ext cx="869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Char char="●"/>
            </a:pPr>
            <a:r>
              <a:rPr lang="en" sz="1351"/>
              <a:t>Best Parameter Application: Applied the best-tuned hyperparameters on each individual model.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Char char="●"/>
            </a:pPr>
            <a:r>
              <a:rPr lang="en" sz="1351"/>
              <a:t>Stacking Model:</a:t>
            </a:r>
            <a:r>
              <a:rPr lang="en" sz="1351"/>
              <a:t>Utilized StackingRegressor to combine individual models.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AutoNum type="arabicPeriod"/>
            </a:pPr>
            <a:r>
              <a:rPr lang="en" sz="1351"/>
              <a:t>RandomForestRegressor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AutoNum type="arabicPeriod"/>
            </a:pPr>
            <a:r>
              <a:rPr lang="en" sz="1351"/>
              <a:t>AdaBoostRegressor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AutoNum type="arabicPeriod"/>
            </a:pPr>
            <a:r>
              <a:rPr lang="en" sz="1351"/>
              <a:t>LGBMRegressor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AutoNum type="arabicPeriod"/>
            </a:pPr>
            <a:r>
              <a:rPr lang="en" sz="1351"/>
              <a:t>XGBRegressor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AutoNum type="arabicPeriod"/>
            </a:pPr>
            <a:r>
              <a:rPr lang="en" sz="1351"/>
              <a:t>GradientBoostingRegressor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AutoNum type="arabicPeriod"/>
            </a:pPr>
            <a:r>
              <a:rPr lang="en" sz="1351"/>
              <a:t>LinearRegression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AutoNum type="arabicPeriod"/>
            </a:pPr>
            <a:r>
              <a:rPr lang="en" sz="1351"/>
              <a:t>SVR</a:t>
            </a:r>
            <a:endParaRPr sz="1351"/>
          </a:p>
          <a:p>
            <a:pPr indent="-314444" lvl="0" marL="45720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52"/>
              <a:buChar char="●"/>
            </a:pPr>
            <a:r>
              <a:rPr lang="en" sz="1351"/>
              <a:t>Test Predictions:</a:t>
            </a:r>
            <a:endParaRPr sz="1351"/>
          </a:p>
          <a:p>
            <a:pPr indent="0" lvl="0" marL="0" marR="0" rtl="0" algn="l">
              <a:lnSpc>
                <a:spcPct val="4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351"/>
              <a:t>Ran the algorithms on the testing dataset with the best-tuned parameters.</a:t>
            </a:r>
            <a:endParaRPr sz="135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Model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6632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base_models = [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('ada', AdaBoostRegressor(learning_rate= 0.5, loss= "linear", n_estimators= 100)),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 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('rf', RandomForestRegressor(max_depth= 30, max_features= "sqrt", min_samples_leaf= 1, min_samples_split= 2, n_estimators= 200)),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  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('svr', SVR(C= 10, gamma= "scale", kernel= "rbf")),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  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('gb', GradientBoostingRegressor(learning_rate= 0.1, max_depth= 4, min_samples_leaf= 1, min_samples_split= 2, n_estimators= 200)),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 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('lgbm', LGBMRegressor(colsample_bytree= 0.8, learning_rate= 0.1, max_depth= 4, min_child_samples= 20, n_estimators= 100, num_leaves= 31, subsample= 0.8)),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 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 ('xgb', XGBRegressor(colsample_bytree= 0.8, learning_rate= 0.1, max_depth= 4, min_child_weight= 1, n_estimators= 200, subsample= 1.0)),</a:t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1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1"/>
              <a:t>]</a:t>
            </a:r>
            <a:endParaRPr sz="125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Predictions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865" lvl="0" marL="45720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SzPts val="1311"/>
              <a:buChar char="●"/>
            </a:pPr>
            <a:r>
              <a:rPr lang="en" sz="1311"/>
              <a:t>Stacking Performance:</a:t>
            </a:r>
            <a:endParaRPr sz="1311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311"/>
              <a:t>Combined the predictions using StackingRegressor.</a:t>
            </a:r>
            <a:endParaRPr sz="1311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311"/>
              <a:t>Final MSE value on the stacking method: 661,650,286</a:t>
            </a:r>
            <a:endParaRPr sz="1311"/>
          </a:p>
          <a:p>
            <a:pPr indent="-311865" lvl="0" marL="45720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SzPts val="1311"/>
              <a:buChar char="●"/>
            </a:pPr>
            <a:r>
              <a:rPr lang="en" sz="1311"/>
              <a:t>Results Analysis:</a:t>
            </a:r>
            <a:endParaRPr sz="1311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311"/>
              <a:t>Evaluated the overall performance of individual models and the stacking ensemble.</a:t>
            </a:r>
            <a:endParaRPr sz="1311"/>
          </a:p>
          <a:p>
            <a:pPr indent="-311865" lvl="0" marL="45720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SzPts val="1311"/>
              <a:buChar char="●"/>
            </a:pPr>
            <a:r>
              <a:rPr lang="en" sz="1311"/>
              <a:t>Conclusion:</a:t>
            </a:r>
            <a:endParaRPr sz="1311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311"/>
              <a:t>Determined the effectiveness of the stacked model in improving predictive accuracy.</a:t>
            </a:r>
            <a:endParaRPr sz="1311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311"/>
          </a:p>
          <a:p>
            <a:pPr indent="0" lvl="0" marL="0" rtl="0" algn="l">
              <a:lnSpc>
                <a:spcPct val="4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311"/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8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995275" y="1793250"/>
            <a:ext cx="2677800" cy="432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3"/>
                </a:solidFill>
              </a:rPr>
              <a:t>Thank You! </a:t>
            </a:r>
            <a:endParaRPr sz="3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Dataset Overview: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Type: House Price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Variable: 'Sale Price' (Numerical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Rows: 1022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Features: 82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Column Included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Objective: Reduce to 35 Features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Performing:-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Rows: 1022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Columns: 82 (including target column)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 Analysis and Selection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Correlation Matrix Analysis: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20"/>
              <a:t>Utilized a correlation matrix to evaluate relationships among features.</a:t>
            </a: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Columns with &gt; 80% correlation: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0"/>
              <a:t>'1stFlrSF', 'GarageArea','GarageYrBlt',’Id', 'TotRmsAbvGrd'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Removed Features: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/>
              <a:t>'GarageYrBlt' (time series data, redundant with house construction year)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/>
              <a:t>'Id' (randomly generated numeric value)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2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40705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I</a:t>
            </a:r>
            <a:r>
              <a:rPr lang="en" sz="1320"/>
              <a:t>mportance  for Feature Retention: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/>
              <a:t>1stFlrSF: Importance in setting house price, reflecting the area of the house.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20"/>
              <a:t>GarageArea: Indicates the area for car accommodation, a relevant factor.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20"/>
              <a:t>TotRmsAbvGrd: Number of rooms above grade, influencing house value.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71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 Analysis and Selection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59" y="778900"/>
            <a:ext cx="6078341" cy="42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Imputation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432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Null Value Analysis:</a:t>
            </a:r>
            <a:endParaRPr sz="132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20"/>
              <a:t>Evaluated dataset for missing values.</a:t>
            </a:r>
            <a:endParaRPr sz="132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31242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Columns Removed:</a:t>
            </a:r>
            <a:endParaRPr sz="132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20"/>
              <a:t>Removed Columns with &gt; 50% Null Values:</a:t>
            </a:r>
            <a:endParaRPr sz="132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20"/>
              <a:t>PoolQC, MiscFeature, Alley, Fence, FireplaceQ</a:t>
            </a:r>
            <a:r>
              <a:rPr lang="en" sz="1320"/>
              <a:t>u</a:t>
            </a:r>
            <a:endParaRPr sz="1320"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2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818300" y="1266325"/>
            <a:ext cx="432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Imputation Strategy: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en" sz="1320"/>
              <a:t>GarageType, GarageFinish, GarageQual, GarageCond - Imputed with 'None' assuming no information available.</a:t>
            </a:r>
            <a:endParaRPr sz="1320"/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20"/>
              <a:buAutoNum type="arabicPeriod"/>
            </a:pPr>
            <a:r>
              <a:rPr lang="en" sz="1320"/>
              <a:t>LotFrontage - Imputed based on the median value of the neighborhood.</a:t>
            </a:r>
            <a:endParaRPr sz="1320"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20"/>
              <a:buAutoNum type="arabicPeriod"/>
            </a:pPr>
            <a:r>
              <a:rPr lang="en" sz="1320"/>
              <a:t>MasVnrArea - Imputed based on the median value of the MasVnrType.</a:t>
            </a:r>
            <a:endParaRPr sz="13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Imputation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6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3"/>
              <a:buChar char="●"/>
            </a:pPr>
            <a:r>
              <a:rPr lang="en" sz="1323"/>
              <a:t>Rationale for Imputation:</a:t>
            </a:r>
            <a:endParaRPr sz="1323"/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rPr lang="en" sz="1323"/>
              <a:t>Neighborhood-based Imputation: Utilized neighborhood information for LotFrontage, acknowledging structural symmetry.</a:t>
            </a:r>
            <a:endParaRPr sz="1323"/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rPr lang="en" sz="1323"/>
              <a:t>MasVnrType-based Imputation: Imputed missing values in MasVnrArea based on MasVnrType grouping.</a:t>
            </a:r>
            <a:endParaRPr sz="1323"/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23"/>
          </a:p>
          <a:p>
            <a:pPr indent="-312610" lvl="0" marL="4572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323"/>
              <a:buChar char="●"/>
            </a:pPr>
            <a:r>
              <a:rPr lang="en" sz="1323"/>
              <a:t>After Feature Engineering </a:t>
            </a:r>
            <a:endParaRPr sz="1323"/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rPr lang="en" sz="1323"/>
              <a:t>After Cleaning and Imputation: 75 Columns</a:t>
            </a:r>
            <a:endParaRPr sz="1323"/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23"/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705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30"/>
              <a:buChar char="●"/>
            </a:pPr>
            <a:r>
              <a:rPr lang="en" sz="1230"/>
              <a:t>Introduction of New Features: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230"/>
              <a:t>Renovated House Indicator: Added a column indicating if the house has been renovated.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230"/>
              <a:t>House Age Calculation: Introduced 'houseAge' by considering 'YrSold' and 'YearRemodAdd'.</a:t>
            </a:r>
            <a:endParaRPr sz="1230"/>
          </a:p>
          <a:p>
            <a:pPr indent="-306705" lvl="0" marL="45720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1230"/>
              <a:buChar char="●"/>
            </a:pPr>
            <a:r>
              <a:rPr lang="en" sz="1230"/>
              <a:t>Bathroom and Porch Features: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230"/>
              <a:t>Total Bathrooms: Introduced 'totBathrooms' by counting the number of bathrooms.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230"/>
              <a:t>Combined Porch Area: Created 'totPorchSqft' by combining porch areas.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1500"/>
              </a:spcAft>
              <a:buSzPts val="275"/>
              <a:buNone/>
            </a:pPr>
            <a:r>
              <a:t/>
            </a:r>
            <a:endParaRPr sz="123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83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705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30"/>
              <a:buChar char="●"/>
            </a:pPr>
            <a:r>
              <a:rPr lang="en" sz="1230"/>
              <a:t>Area-related Feature:</a:t>
            </a:r>
            <a:endParaRPr sz="1230"/>
          </a:p>
          <a:p>
            <a:pPr indent="0" lvl="0" marL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30"/>
              <a:t>Total Square Feet: Introduced 'totSqrFt' by combining relevant area columns.</a:t>
            </a:r>
            <a:endParaRPr sz="1230"/>
          </a:p>
          <a:p>
            <a:pPr indent="0" lvl="0" marL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230"/>
          </a:p>
          <a:p>
            <a:pPr indent="-306705" lvl="0" marL="45720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1230"/>
              <a:buChar char="●"/>
            </a:pPr>
            <a:r>
              <a:rPr lang="en" sz="1230"/>
              <a:t>Combination of Heating Features:</a:t>
            </a:r>
            <a:endParaRPr sz="1230"/>
          </a:p>
          <a:p>
            <a:pPr indent="0" lvl="0" marL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230"/>
              <a:t>Combined 'Heating' and 'HeatingQC' into 'heatingQualCond'.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1500"/>
              </a:spcAft>
              <a:buSzPts val="523"/>
              <a:buNone/>
            </a:pPr>
            <a:r>
              <a:t/>
            </a:r>
            <a:endParaRPr sz="14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850" lvl="0" marL="45720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264"/>
              <a:buChar char="●"/>
            </a:pPr>
            <a:r>
              <a:rPr lang="en" sz="1263"/>
              <a:t>Transformation of Categorical Columns:</a:t>
            </a:r>
            <a:endParaRPr sz="1263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263"/>
              <a:t>Numerical Conversion: Transformed 'TotalBsmtSF' into 'HasBsmt'. Transformed 'Fireplaces' into 'HasFirePlace'.</a:t>
            </a:r>
            <a:endParaRPr sz="1263"/>
          </a:p>
          <a:p>
            <a:pPr indent="-308850" lvl="0" marL="45720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1264"/>
              <a:buChar char="●"/>
            </a:pPr>
            <a:r>
              <a:rPr lang="en" sz="1263"/>
              <a:t>Column Reduction: Dropped skewed columns: 'MiscVal', 'LowQualFinSF', 'PoolArea'.</a:t>
            </a:r>
            <a:endParaRPr sz="1263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263"/>
              <a:t>Total columns reduced to 61.</a:t>
            </a:r>
            <a:endParaRPr sz="1263"/>
          </a:p>
          <a:p>
            <a:pPr indent="-308850" lvl="0" marL="45720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SzPts val="1264"/>
              <a:buChar char="●"/>
            </a:pPr>
            <a:r>
              <a:rPr lang="en" sz="1263"/>
              <a:t>Categorical Values Replacement:</a:t>
            </a:r>
            <a:endParaRPr sz="1263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263"/>
              <a:t>Replaced values in 'Neighborhood', 'Exterior1st', 'Exterior2nd', 'heatingQualCond'.</a:t>
            </a:r>
            <a:endParaRPr sz="1263"/>
          </a:p>
          <a:p>
            <a:pPr indent="0" lvl="0" marL="0" rtl="0" algn="l">
              <a:lnSpc>
                <a:spcPct val="6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8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Analysis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67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30"/>
              <a:t>1. Feature Importance Evaluation: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30"/>
              <a:t>Utilized models like Random Forest and Linear Regression for feature importance analysis.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30"/>
              <a:t>2. One-Hot Encoding: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30"/>
              <a:t>Converted categorical columns into numerical using one-hot encoding.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30"/>
              <a:t>3. Evaluation on Testing Dataset:</a:t>
            </a:r>
            <a:endParaRPr sz="1230"/>
          </a:p>
          <a:p>
            <a:pPr indent="0" lvl="0" marL="0" marR="0" rtl="0" algn="l">
              <a:lnSpc>
                <a:spcPct val="8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30"/>
              <a:t>Applied the feature importance analysis on the testing dataset.</a:t>
            </a:r>
            <a:endParaRPr sz="123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