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3600"/>
              <a:t>Motor - Useful Docs on quote page test</a:t>
            </a:r>
            <a:endParaRPr sz="3600"/>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Test Brief</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Test Hypothesis</a:t>
            </a:r>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We know that many users complain about there being too much text on our site and that our text is hard to read. The recent IPID release introduced a new “Is this cover right for you?” section onto the quote page that was not well written or designed. We believe this is likely to have caused additional confusion. So, by changing the heading and re-writing the text we will make this section much more useful for the customer, reduce confusion and potentially improve the flow through to the next step of the journey.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Current Design</a:t>
            </a:r>
            <a:endParaRPr/>
          </a:p>
        </p:txBody>
      </p:sp>
      <p:pic>
        <p:nvPicPr>
          <p:cNvPr id="67" name="Shape 67"/>
          <p:cNvPicPr preferRelativeResize="0"/>
          <p:nvPr/>
        </p:nvPicPr>
        <p:blipFill rotWithShape="1">
          <a:blip r:embed="rId3">
            <a:alphaModFix/>
          </a:blip>
          <a:srcRect b="67053" l="9613" r="10142" t="24783"/>
          <a:stretch/>
        </p:blipFill>
        <p:spPr>
          <a:xfrm>
            <a:off x="620713" y="1439575"/>
            <a:ext cx="7212776" cy="1634520"/>
          </a:xfrm>
          <a:prstGeom prst="rect">
            <a:avLst/>
          </a:prstGeom>
          <a:noFill/>
          <a:ln>
            <a:noFill/>
          </a:ln>
        </p:spPr>
      </p:pic>
      <p:sp>
        <p:nvSpPr>
          <p:cNvPr id="68" name="Shape 68"/>
          <p:cNvSpPr/>
          <p:nvPr/>
        </p:nvSpPr>
        <p:spPr>
          <a:xfrm>
            <a:off x="854725" y="2999100"/>
            <a:ext cx="270000" cy="539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Shape 69"/>
          <p:cNvSpPr txBox="1"/>
          <p:nvPr/>
        </p:nvSpPr>
        <p:spPr>
          <a:xfrm>
            <a:off x="842225" y="3564075"/>
            <a:ext cx="4301400" cy="856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All this will be reworded and displayed differently.</a:t>
            </a:r>
            <a:endParaRPr/>
          </a:p>
          <a:p>
            <a:pPr indent="0" lvl="0" marL="0">
              <a:spcBef>
                <a:spcPts val="0"/>
              </a:spcBef>
              <a:spcAft>
                <a:spcPts val="0"/>
              </a:spcAft>
              <a:buNone/>
            </a:pPr>
            <a:r>
              <a:t/>
            </a:r>
            <a:endParaRPr/>
          </a:p>
          <a:p>
            <a:pPr indent="0" lvl="0" marL="0">
              <a:spcBef>
                <a:spcPts val="0"/>
              </a:spcBef>
              <a:spcAft>
                <a:spcPts val="0"/>
              </a:spcAft>
              <a:buNone/>
            </a:pPr>
            <a:r>
              <a:rPr lang="en"/>
              <a:t>The ‘Your Quote Details’ link will be removed too. </a:t>
            </a:r>
            <a:endParaRPr/>
          </a:p>
          <a:p>
            <a:pPr indent="0" lvl="0" marL="0">
              <a:spcBef>
                <a:spcPts val="0"/>
              </a:spcBef>
              <a:spcAft>
                <a:spcPts val="0"/>
              </a:spcAft>
              <a:buNone/>
            </a:pPr>
            <a:r>
              <a:rPr lang="en"/>
              <a:t>(See final wording and layout on next slide)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New Design</a:t>
            </a:r>
            <a:endParaRPr/>
          </a:p>
        </p:txBody>
      </p:sp>
      <p:pic>
        <p:nvPicPr>
          <p:cNvPr id="75" name="Shape 75"/>
          <p:cNvPicPr preferRelativeResize="0"/>
          <p:nvPr/>
        </p:nvPicPr>
        <p:blipFill>
          <a:blip r:embed="rId3">
            <a:alphaModFix/>
          </a:blip>
          <a:stretch>
            <a:fillRect/>
          </a:stretch>
        </p:blipFill>
        <p:spPr>
          <a:xfrm>
            <a:off x="212400" y="1093275"/>
            <a:ext cx="8839200" cy="2142291"/>
          </a:xfrm>
          <a:prstGeom prst="rect">
            <a:avLst/>
          </a:prstGeom>
          <a:noFill/>
          <a:ln>
            <a:noFill/>
          </a:ln>
        </p:spPr>
      </p:pic>
      <p:sp>
        <p:nvSpPr>
          <p:cNvPr id="76" name="Shape 76"/>
          <p:cNvSpPr txBox="1"/>
          <p:nvPr/>
        </p:nvSpPr>
        <p:spPr>
          <a:xfrm>
            <a:off x="434900" y="3282375"/>
            <a:ext cx="7782600" cy="1017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All links are present in the original, they are all just re-ordered and displayed in a list view instead. NOTE: All links must open in a new tab. </a:t>
            </a:r>
            <a:endParaRPr/>
          </a:p>
          <a:p>
            <a:pPr indent="0" lvl="0" marL="0">
              <a:spcBef>
                <a:spcPts val="0"/>
              </a:spcBef>
              <a:spcAft>
                <a:spcPts val="0"/>
              </a:spcAft>
              <a:buNone/>
            </a:pPr>
            <a:r>
              <a:t/>
            </a:r>
            <a:endParaRPr/>
          </a:p>
          <a:p>
            <a:pPr indent="0" lvl="0" marL="0">
              <a:spcBef>
                <a:spcPts val="0"/>
              </a:spcBef>
              <a:spcAft>
                <a:spcPts val="0"/>
              </a:spcAft>
              <a:buNone/>
            </a:pPr>
            <a:r>
              <a:rPr lang="en"/>
              <a:t>Test will run on all devices on ES Motor. I’d also like to run this on SW Motor (can we re-use the same code for SW?) as all the content and changes are the same.</a:t>
            </a:r>
            <a:endParaRPr/>
          </a:p>
          <a:p>
            <a:pPr indent="0" lvl="0" marL="0">
              <a:spcBef>
                <a:spcPts val="0"/>
              </a:spcBef>
              <a:spcAft>
                <a:spcPts val="0"/>
              </a:spcAft>
              <a:buNone/>
            </a:pPr>
            <a:r>
              <a:t/>
            </a:r>
            <a:endParaRPr/>
          </a:p>
          <a:p>
            <a:pPr indent="0" lvl="0" marL="0">
              <a:spcBef>
                <a:spcPts val="0"/>
              </a:spcBef>
              <a:spcAft>
                <a:spcPts val="0"/>
              </a:spcAft>
              <a:buNone/>
            </a:pPr>
            <a:r>
              <a:rPr lang="en"/>
              <a:t>Main KPI: Flow through to the next step in the journey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Tracking Requirements</a:t>
            </a:r>
            <a:endParaRPr/>
          </a:p>
        </p:txBody>
      </p:sp>
      <p:pic>
        <p:nvPicPr>
          <p:cNvPr id="82" name="Shape 82"/>
          <p:cNvPicPr preferRelativeResize="0"/>
          <p:nvPr/>
        </p:nvPicPr>
        <p:blipFill rotWithShape="1">
          <a:blip r:embed="rId3">
            <a:alphaModFix/>
          </a:blip>
          <a:srcRect b="67053" l="9612" r="31085" t="24783"/>
          <a:stretch/>
        </p:blipFill>
        <p:spPr>
          <a:xfrm>
            <a:off x="83097" y="1849325"/>
            <a:ext cx="5330327" cy="1634520"/>
          </a:xfrm>
          <a:prstGeom prst="rect">
            <a:avLst/>
          </a:prstGeom>
          <a:noFill/>
          <a:ln>
            <a:noFill/>
          </a:ln>
        </p:spPr>
      </p:pic>
      <p:sp>
        <p:nvSpPr>
          <p:cNvPr id="83" name="Shape 83"/>
          <p:cNvSpPr txBox="1"/>
          <p:nvPr/>
        </p:nvSpPr>
        <p:spPr>
          <a:xfrm>
            <a:off x="284925" y="1109675"/>
            <a:ext cx="8322600" cy="572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We need to track the number of clicks on each text link. Each click will trigger an individual click goal for each link and also an overall “Text Link Clicked” click goal so we can compare overall clicks between the original and the variation</a:t>
            </a:r>
            <a:endParaRPr/>
          </a:p>
        </p:txBody>
      </p:sp>
      <p:cxnSp>
        <p:nvCxnSpPr>
          <p:cNvPr id="84" name="Shape 84"/>
          <p:cNvCxnSpPr/>
          <p:nvPr/>
        </p:nvCxnSpPr>
        <p:spPr>
          <a:xfrm>
            <a:off x="434900" y="2734075"/>
            <a:ext cx="1199700" cy="0"/>
          </a:xfrm>
          <a:prstGeom prst="straightConnector1">
            <a:avLst/>
          </a:prstGeom>
          <a:noFill/>
          <a:ln cap="flat" cmpd="sng" w="9525">
            <a:solidFill>
              <a:srgbClr val="FF0000"/>
            </a:solidFill>
            <a:prstDash val="solid"/>
            <a:round/>
            <a:headEnd len="med" w="med" type="none"/>
            <a:tailEnd len="med" w="med" type="none"/>
          </a:ln>
        </p:spPr>
      </p:cxnSp>
      <p:cxnSp>
        <p:nvCxnSpPr>
          <p:cNvPr id="85" name="Shape 85"/>
          <p:cNvCxnSpPr/>
          <p:nvPr/>
        </p:nvCxnSpPr>
        <p:spPr>
          <a:xfrm>
            <a:off x="599850" y="2929025"/>
            <a:ext cx="2069400" cy="0"/>
          </a:xfrm>
          <a:prstGeom prst="straightConnector1">
            <a:avLst/>
          </a:prstGeom>
          <a:noFill/>
          <a:ln cap="flat" cmpd="sng" w="9525">
            <a:solidFill>
              <a:srgbClr val="FF0000"/>
            </a:solidFill>
            <a:prstDash val="solid"/>
            <a:round/>
            <a:headEnd len="med" w="med" type="none"/>
            <a:tailEnd len="med" w="med" type="none"/>
          </a:ln>
        </p:spPr>
      </p:cxnSp>
      <p:cxnSp>
        <p:nvCxnSpPr>
          <p:cNvPr id="86" name="Shape 86"/>
          <p:cNvCxnSpPr/>
          <p:nvPr/>
        </p:nvCxnSpPr>
        <p:spPr>
          <a:xfrm>
            <a:off x="2909175" y="3093975"/>
            <a:ext cx="2069400" cy="0"/>
          </a:xfrm>
          <a:prstGeom prst="straightConnector1">
            <a:avLst/>
          </a:prstGeom>
          <a:noFill/>
          <a:ln cap="flat" cmpd="sng" w="9525">
            <a:solidFill>
              <a:srgbClr val="FF0000"/>
            </a:solidFill>
            <a:prstDash val="solid"/>
            <a:round/>
            <a:headEnd len="med" w="med" type="none"/>
            <a:tailEnd len="med" w="med" type="none"/>
          </a:ln>
        </p:spPr>
      </p:cxnSp>
      <p:cxnSp>
        <p:nvCxnSpPr>
          <p:cNvPr id="87" name="Shape 87"/>
          <p:cNvCxnSpPr/>
          <p:nvPr/>
        </p:nvCxnSpPr>
        <p:spPr>
          <a:xfrm>
            <a:off x="373700" y="3093975"/>
            <a:ext cx="780900" cy="0"/>
          </a:xfrm>
          <a:prstGeom prst="straightConnector1">
            <a:avLst/>
          </a:prstGeom>
          <a:noFill/>
          <a:ln cap="flat" cmpd="sng" w="9525">
            <a:solidFill>
              <a:srgbClr val="FF0000"/>
            </a:solidFill>
            <a:prstDash val="solid"/>
            <a:round/>
            <a:headEnd len="med" w="med" type="none"/>
            <a:tailEnd len="med" w="med" type="none"/>
          </a:ln>
        </p:spPr>
      </p:cxnSp>
      <p:pic>
        <p:nvPicPr>
          <p:cNvPr id="88" name="Shape 88"/>
          <p:cNvPicPr preferRelativeResize="0"/>
          <p:nvPr/>
        </p:nvPicPr>
        <p:blipFill rotWithShape="1">
          <a:blip r:embed="rId4">
            <a:alphaModFix/>
          </a:blip>
          <a:srcRect b="0" l="0" r="20312" t="0"/>
          <a:stretch/>
        </p:blipFill>
        <p:spPr>
          <a:xfrm>
            <a:off x="83099" y="3574600"/>
            <a:ext cx="4670525" cy="1420525"/>
          </a:xfrm>
          <a:prstGeom prst="rect">
            <a:avLst/>
          </a:prstGeom>
          <a:noFill/>
          <a:ln>
            <a:noFill/>
          </a:ln>
        </p:spPr>
      </p:pic>
      <p:cxnSp>
        <p:nvCxnSpPr>
          <p:cNvPr id="89" name="Shape 89"/>
          <p:cNvCxnSpPr/>
          <p:nvPr/>
        </p:nvCxnSpPr>
        <p:spPr>
          <a:xfrm>
            <a:off x="284925" y="4314838"/>
            <a:ext cx="1754400" cy="0"/>
          </a:xfrm>
          <a:prstGeom prst="straightConnector1">
            <a:avLst/>
          </a:prstGeom>
          <a:noFill/>
          <a:ln cap="flat" cmpd="sng" w="9525">
            <a:solidFill>
              <a:srgbClr val="FF0000"/>
            </a:solidFill>
            <a:prstDash val="solid"/>
            <a:round/>
            <a:headEnd len="med" w="med" type="none"/>
            <a:tailEnd len="med" w="med" type="none"/>
          </a:ln>
        </p:spPr>
      </p:cxnSp>
      <p:cxnSp>
        <p:nvCxnSpPr>
          <p:cNvPr id="90" name="Shape 90"/>
          <p:cNvCxnSpPr/>
          <p:nvPr/>
        </p:nvCxnSpPr>
        <p:spPr>
          <a:xfrm>
            <a:off x="284925" y="4509788"/>
            <a:ext cx="614700" cy="0"/>
          </a:xfrm>
          <a:prstGeom prst="straightConnector1">
            <a:avLst/>
          </a:prstGeom>
          <a:noFill/>
          <a:ln cap="flat" cmpd="sng" w="9525">
            <a:solidFill>
              <a:srgbClr val="FF0000"/>
            </a:solidFill>
            <a:prstDash val="solid"/>
            <a:round/>
            <a:headEnd len="med" w="med" type="none"/>
            <a:tailEnd len="med" w="med" type="none"/>
          </a:ln>
        </p:spPr>
      </p:cxnSp>
      <p:cxnSp>
        <p:nvCxnSpPr>
          <p:cNvPr id="91" name="Shape 91"/>
          <p:cNvCxnSpPr/>
          <p:nvPr/>
        </p:nvCxnSpPr>
        <p:spPr>
          <a:xfrm>
            <a:off x="299925" y="4704738"/>
            <a:ext cx="1845000" cy="0"/>
          </a:xfrm>
          <a:prstGeom prst="straightConnector1">
            <a:avLst/>
          </a:prstGeom>
          <a:noFill/>
          <a:ln cap="flat" cmpd="sng" w="9525">
            <a:solidFill>
              <a:srgbClr val="FF0000"/>
            </a:solidFill>
            <a:prstDash val="solid"/>
            <a:round/>
            <a:headEnd len="med" w="med" type="none"/>
            <a:tailEnd len="med" w="med" type="none"/>
          </a:ln>
        </p:spPr>
      </p:cxnSp>
      <p:cxnSp>
        <p:nvCxnSpPr>
          <p:cNvPr id="92" name="Shape 92"/>
          <p:cNvCxnSpPr/>
          <p:nvPr/>
        </p:nvCxnSpPr>
        <p:spPr>
          <a:xfrm>
            <a:off x="299925" y="4899688"/>
            <a:ext cx="929700" cy="0"/>
          </a:xfrm>
          <a:prstGeom prst="straightConnector1">
            <a:avLst/>
          </a:prstGeom>
          <a:noFill/>
          <a:ln cap="flat" cmpd="sng" w="9525">
            <a:solidFill>
              <a:srgbClr val="FF0000"/>
            </a:solidFill>
            <a:prstDash val="solid"/>
            <a:round/>
            <a:headEnd len="med" w="med" type="none"/>
            <a:tailEnd len="med" w="med" type="none"/>
          </a:ln>
        </p:spPr>
      </p:cxnSp>
      <p:cxnSp>
        <p:nvCxnSpPr>
          <p:cNvPr id="93" name="Shape 93"/>
          <p:cNvCxnSpPr/>
          <p:nvPr/>
        </p:nvCxnSpPr>
        <p:spPr>
          <a:xfrm>
            <a:off x="3194075" y="2571750"/>
            <a:ext cx="1064700" cy="0"/>
          </a:xfrm>
          <a:prstGeom prst="straightConnector1">
            <a:avLst/>
          </a:prstGeom>
          <a:noFill/>
          <a:ln cap="flat" cmpd="sng" w="9525">
            <a:solidFill>
              <a:srgbClr val="FF0000"/>
            </a:solidFill>
            <a:prstDash val="solid"/>
            <a:round/>
            <a:headEnd len="med" w="med" type="none"/>
            <a:tailEnd len="med" w="med" type="none"/>
          </a:ln>
        </p:spPr>
      </p:cxnSp>
      <p:sp>
        <p:nvSpPr>
          <p:cNvPr id="94" name="Shape 94"/>
          <p:cNvSpPr txBox="1"/>
          <p:nvPr/>
        </p:nvSpPr>
        <p:spPr>
          <a:xfrm>
            <a:off x="5653350" y="2099375"/>
            <a:ext cx="3283800" cy="1289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In summary, there will be 5 individual click goals on the original, and 4 on the variation. I’m happy for you to use the anchor text as the Goal Name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