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589" y="-1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CCD3CA5-939A-4D81-B7D7-5F090D629991}" type="datetimeFigureOut">
              <a:rPr lang="en-GB" smtClean="0"/>
              <a:t>29/01/2018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A225BF-6E14-43A0-A2A5-9CB43A0E8F89}" type="slidenum">
              <a:rPr lang="en-GB" smtClean="0"/>
              <a:t>‹#›</a:t>
            </a:fld>
            <a:endParaRPr lang="en-GB"/>
          </a:p>
        </p:txBody>
      </p:sp>
    </p:spTree>
    <p:extLst>
      <p:ext uri="{BB962C8B-B14F-4D97-AF65-F5344CB8AC3E}">
        <p14:creationId xmlns:p14="http://schemas.microsoft.com/office/powerpoint/2010/main" val="3646915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CCD3CA5-939A-4D81-B7D7-5F090D629991}" type="datetimeFigureOut">
              <a:rPr lang="en-GB" smtClean="0"/>
              <a:t>29/01/2018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A225BF-6E14-43A0-A2A5-9CB43A0E8F89}" type="slidenum">
              <a:rPr lang="en-GB" smtClean="0"/>
              <a:t>‹#›</a:t>
            </a:fld>
            <a:endParaRPr lang="en-GB"/>
          </a:p>
        </p:txBody>
      </p:sp>
    </p:spTree>
    <p:extLst>
      <p:ext uri="{BB962C8B-B14F-4D97-AF65-F5344CB8AC3E}">
        <p14:creationId xmlns:p14="http://schemas.microsoft.com/office/powerpoint/2010/main" val="4208697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CCD3CA5-939A-4D81-B7D7-5F090D629991}" type="datetimeFigureOut">
              <a:rPr lang="en-GB" smtClean="0"/>
              <a:t>29/01/2018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A225BF-6E14-43A0-A2A5-9CB43A0E8F89}" type="slidenum">
              <a:rPr lang="en-GB" smtClean="0"/>
              <a:t>‹#›</a:t>
            </a:fld>
            <a:endParaRPr lang="en-GB"/>
          </a:p>
        </p:txBody>
      </p:sp>
    </p:spTree>
    <p:extLst>
      <p:ext uri="{BB962C8B-B14F-4D97-AF65-F5344CB8AC3E}">
        <p14:creationId xmlns:p14="http://schemas.microsoft.com/office/powerpoint/2010/main" val="4116988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CCD3CA5-939A-4D81-B7D7-5F090D629991}" type="datetimeFigureOut">
              <a:rPr lang="en-GB" smtClean="0"/>
              <a:t>29/01/2018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A225BF-6E14-43A0-A2A5-9CB43A0E8F89}" type="slidenum">
              <a:rPr lang="en-GB" smtClean="0"/>
              <a:t>‹#›</a:t>
            </a:fld>
            <a:endParaRPr lang="en-GB"/>
          </a:p>
        </p:txBody>
      </p:sp>
    </p:spTree>
    <p:extLst>
      <p:ext uri="{BB962C8B-B14F-4D97-AF65-F5344CB8AC3E}">
        <p14:creationId xmlns:p14="http://schemas.microsoft.com/office/powerpoint/2010/main" val="1124948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CD3CA5-939A-4D81-B7D7-5F090D629991}" type="datetimeFigureOut">
              <a:rPr lang="en-GB" smtClean="0"/>
              <a:t>29/01/2018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A225BF-6E14-43A0-A2A5-9CB43A0E8F89}" type="slidenum">
              <a:rPr lang="en-GB" smtClean="0"/>
              <a:t>‹#›</a:t>
            </a:fld>
            <a:endParaRPr lang="en-GB"/>
          </a:p>
        </p:txBody>
      </p:sp>
    </p:spTree>
    <p:extLst>
      <p:ext uri="{BB962C8B-B14F-4D97-AF65-F5344CB8AC3E}">
        <p14:creationId xmlns:p14="http://schemas.microsoft.com/office/powerpoint/2010/main" val="2581145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CCD3CA5-939A-4D81-B7D7-5F090D629991}" type="datetimeFigureOut">
              <a:rPr lang="en-GB" smtClean="0"/>
              <a:t>29/01/2018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EA225BF-6E14-43A0-A2A5-9CB43A0E8F89}" type="slidenum">
              <a:rPr lang="en-GB" smtClean="0"/>
              <a:t>‹#›</a:t>
            </a:fld>
            <a:endParaRPr lang="en-GB"/>
          </a:p>
        </p:txBody>
      </p:sp>
    </p:spTree>
    <p:extLst>
      <p:ext uri="{BB962C8B-B14F-4D97-AF65-F5344CB8AC3E}">
        <p14:creationId xmlns:p14="http://schemas.microsoft.com/office/powerpoint/2010/main" val="1177073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CCD3CA5-939A-4D81-B7D7-5F090D629991}" type="datetimeFigureOut">
              <a:rPr lang="en-GB" smtClean="0"/>
              <a:t>29/01/2018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EA225BF-6E14-43A0-A2A5-9CB43A0E8F89}" type="slidenum">
              <a:rPr lang="en-GB" smtClean="0"/>
              <a:t>‹#›</a:t>
            </a:fld>
            <a:endParaRPr lang="en-GB"/>
          </a:p>
        </p:txBody>
      </p:sp>
    </p:spTree>
    <p:extLst>
      <p:ext uri="{BB962C8B-B14F-4D97-AF65-F5344CB8AC3E}">
        <p14:creationId xmlns:p14="http://schemas.microsoft.com/office/powerpoint/2010/main" val="2621538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CCD3CA5-939A-4D81-B7D7-5F090D629991}" type="datetimeFigureOut">
              <a:rPr lang="en-GB" smtClean="0"/>
              <a:t>29/01/2018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EA225BF-6E14-43A0-A2A5-9CB43A0E8F89}" type="slidenum">
              <a:rPr lang="en-GB" smtClean="0"/>
              <a:t>‹#›</a:t>
            </a:fld>
            <a:endParaRPr lang="en-GB"/>
          </a:p>
        </p:txBody>
      </p:sp>
    </p:spTree>
    <p:extLst>
      <p:ext uri="{BB962C8B-B14F-4D97-AF65-F5344CB8AC3E}">
        <p14:creationId xmlns:p14="http://schemas.microsoft.com/office/powerpoint/2010/main" val="2984188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CD3CA5-939A-4D81-B7D7-5F090D629991}" type="datetimeFigureOut">
              <a:rPr lang="en-GB" smtClean="0"/>
              <a:t>29/01/2018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EA225BF-6E14-43A0-A2A5-9CB43A0E8F89}" type="slidenum">
              <a:rPr lang="en-GB" smtClean="0"/>
              <a:t>‹#›</a:t>
            </a:fld>
            <a:endParaRPr lang="en-GB"/>
          </a:p>
        </p:txBody>
      </p:sp>
    </p:spTree>
    <p:extLst>
      <p:ext uri="{BB962C8B-B14F-4D97-AF65-F5344CB8AC3E}">
        <p14:creationId xmlns:p14="http://schemas.microsoft.com/office/powerpoint/2010/main" val="1464484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CD3CA5-939A-4D81-B7D7-5F090D629991}" type="datetimeFigureOut">
              <a:rPr lang="en-GB" smtClean="0"/>
              <a:t>29/01/2018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EA225BF-6E14-43A0-A2A5-9CB43A0E8F89}" type="slidenum">
              <a:rPr lang="en-GB" smtClean="0"/>
              <a:t>‹#›</a:t>
            </a:fld>
            <a:endParaRPr lang="en-GB"/>
          </a:p>
        </p:txBody>
      </p:sp>
    </p:spTree>
    <p:extLst>
      <p:ext uri="{BB962C8B-B14F-4D97-AF65-F5344CB8AC3E}">
        <p14:creationId xmlns:p14="http://schemas.microsoft.com/office/powerpoint/2010/main" val="348367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CD3CA5-939A-4D81-B7D7-5F090D629991}" type="datetimeFigureOut">
              <a:rPr lang="en-GB" smtClean="0"/>
              <a:t>29/01/2018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EA225BF-6E14-43A0-A2A5-9CB43A0E8F89}" type="slidenum">
              <a:rPr lang="en-GB" smtClean="0"/>
              <a:t>‹#›</a:t>
            </a:fld>
            <a:endParaRPr lang="en-GB"/>
          </a:p>
        </p:txBody>
      </p:sp>
    </p:spTree>
    <p:extLst>
      <p:ext uri="{BB962C8B-B14F-4D97-AF65-F5344CB8AC3E}">
        <p14:creationId xmlns:p14="http://schemas.microsoft.com/office/powerpoint/2010/main" val="2957856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CD3CA5-939A-4D81-B7D7-5F090D629991}" type="datetimeFigureOut">
              <a:rPr lang="en-GB" smtClean="0"/>
              <a:t>29/01/2018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A225BF-6E14-43A0-A2A5-9CB43A0E8F89}" type="slidenum">
              <a:rPr lang="en-GB" smtClean="0"/>
              <a:t>‹#›</a:t>
            </a:fld>
            <a:endParaRPr lang="en-GB"/>
          </a:p>
        </p:txBody>
      </p:sp>
    </p:spTree>
    <p:extLst>
      <p:ext uri="{BB962C8B-B14F-4D97-AF65-F5344CB8AC3E}">
        <p14:creationId xmlns:p14="http://schemas.microsoft.com/office/powerpoint/2010/main" val="1292211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2800" dirty="0" smtClean="0"/>
              <a:t>Recalculate button hidden for ‘no cover selected’</a:t>
            </a:r>
            <a:endParaRPr lang="en-GB" sz="2800" dirty="0"/>
          </a:p>
        </p:txBody>
      </p:sp>
      <p:sp>
        <p:nvSpPr>
          <p:cNvPr id="3" name="Subtitle 2"/>
          <p:cNvSpPr>
            <a:spLocks noGrp="1"/>
          </p:cNvSpPr>
          <p:nvPr>
            <p:ph type="subTitle" idx="1"/>
          </p:nvPr>
        </p:nvSpPr>
        <p:spPr/>
        <p:txBody>
          <a:bodyPr/>
          <a:lstStyle/>
          <a:p>
            <a:r>
              <a:rPr lang="en-GB" dirty="0" smtClean="0"/>
              <a:t>Test brief and MAC doc</a:t>
            </a:r>
            <a:endParaRPr lang="en-GB" dirty="0"/>
          </a:p>
        </p:txBody>
      </p:sp>
    </p:spTree>
    <p:extLst>
      <p:ext uri="{BB962C8B-B14F-4D97-AF65-F5344CB8AC3E}">
        <p14:creationId xmlns:p14="http://schemas.microsoft.com/office/powerpoint/2010/main" val="1757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Hypothesis</a:t>
            </a:r>
            <a:endParaRPr lang="en-GB" dirty="0"/>
          </a:p>
        </p:txBody>
      </p:sp>
      <p:sp>
        <p:nvSpPr>
          <p:cNvPr id="3" name="Content Placeholder 2"/>
          <p:cNvSpPr>
            <a:spLocks noGrp="1"/>
          </p:cNvSpPr>
          <p:nvPr>
            <p:ph idx="1"/>
          </p:nvPr>
        </p:nvSpPr>
        <p:spPr>
          <a:xfrm>
            <a:off x="457200" y="1600200"/>
            <a:ext cx="8229600" cy="4853136"/>
          </a:xfrm>
        </p:spPr>
        <p:txBody>
          <a:bodyPr>
            <a:noAutofit/>
          </a:bodyPr>
          <a:lstStyle/>
          <a:p>
            <a:pPr marL="0" indent="0">
              <a:buNone/>
            </a:pPr>
            <a:r>
              <a:rPr lang="en-GB" sz="1800" dirty="0" smtClean="0"/>
              <a:t>Currently the recalculate button is not smart enough to appear for only new selections i.e. when a user first lands on the quote page and clicks ‘no cover required’ on the add-on table, the recalculate button appears even though there is nothing to recalculate. Also, if a users toggles through NCD protection and/or Voluntary Excess settings, the recalculate button is always shown even if the selected options do not affect the price. </a:t>
            </a:r>
            <a:r>
              <a:rPr lang="en-GB" sz="1800" dirty="0" smtClean="0"/>
              <a:t>Essentially, you should only see the recalculate button when there’s actually something to recalculate. </a:t>
            </a:r>
            <a:r>
              <a:rPr lang="en-GB" sz="1800" dirty="0" smtClean="0"/>
              <a:t>We believe that by only showing the recalculate button when it is necessary, we will reduce fall-out on the quote page and the breakdown page, particularly for mobiles.</a:t>
            </a:r>
          </a:p>
          <a:p>
            <a:pPr marL="0" indent="0">
              <a:buNone/>
            </a:pPr>
            <a:endParaRPr lang="en-GB" sz="1800" dirty="0" smtClean="0"/>
          </a:p>
          <a:p>
            <a:pPr marL="0" indent="0">
              <a:buNone/>
            </a:pPr>
            <a:r>
              <a:rPr lang="en-GB" sz="1600" dirty="0" smtClean="0"/>
              <a:t>Settings:</a:t>
            </a:r>
            <a:endParaRPr lang="en-GB" sz="1600" dirty="0"/>
          </a:p>
          <a:p>
            <a:pPr marL="0" indent="0">
              <a:buNone/>
            </a:pPr>
            <a:r>
              <a:rPr lang="en-GB" sz="1600" dirty="0" smtClean="0"/>
              <a:t>This test will run across all devices on either </a:t>
            </a:r>
            <a:r>
              <a:rPr lang="en-GB" sz="1600" dirty="0" err="1" smtClean="0"/>
              <a:t>esure</a:t>
            </a:r>
            <a:r>
              <a:rPr lang="en-GB" sz="1600" dirty="0" smtClean="0"/>
              <a:t> or </a:t>
            </a:r>
            <a:r>
              <a:rPr lang="en-GB" sz="1600" dirty="0" err="1" smtClean="0"/>
              <a:t>Sheilas</a:t>
            </a:r>
            <a:r>
              <a:rPr lang="en-GB" sz="1600" dirty="0" smtClean="0"/>
              <a:t>’ Wheels, depending on which journey is available for testing once this test gets signed off. </a:t>
            </a:r>
            <a:endParaRPr lang="en-GB" sz="1600" dirty="0"/>
          </a:p>
          <a:p>
            <a:pPr marL="0" indent="0">
              <a:buNone/>
            </a:pPr>
            <a:r>
              <a:rPr lang="en-GB" sz="1600" dirty="0" smtClean="0"/>
              <a:t>KPI: click-</a:t>
            </a:r>
            <a:r>
              <a:rPr lang="en-GB" sz="1600" dirty="0" err="1" smtClean="0"/>
              <a:t>throughs</a:t>
            </a:r>
            <a:r>
              <a:rPr lang="en-GB" sz="1600" dirty="0" smtClean="0"/>
              <a:t> to the breakdown step and click-</a:t>
            </a:r>
            <a:r>
              <a:rPr lang="en-GB" sz="1600" dirty="0" err="1" smtClean="0"/>
              <a:t>throughs</a:t>
            </a:r>
            <a:r>
              <a:rPr lang="en-GB" sz="1600" dirty="0" smtClean="0"/>
              <a:t> to the quote summary step</a:t>
            </a:r>
          </a:p>
          <a:p>
            <a:pPr marL="0" indent="0">
              <a:buNone/>
            </a:pPr>
            <a:r>
              <a:rPr lang="en-GB" sz="1600" dirty="0" smtClean="0"/>
              <a:t>Test pages: motor quote page and breakdown page</a:t>
            </a:r>
          </a:p>
        </p:txBody>
      </p:sp>
    </p:spTree>
    <p:extLst>
      <p:ext uri="{BB962C8B-B14F-4D97-AF65-F5344CB8AC3E}">
        <p14:creationId xmlns:p14="http://schemas.microsoft.com/office/powerpoint/2010/main" val="1028283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Autofit/>
          </a:bodyPr>
          <a:lstStyle/>
          <a:p>
            <a:r>
              <a:rPr lang="en-GB" sz="3200" dirty="0" smtClean="0"/>
              <a:t>Current functionality</a:t>
            </a:r>
            <a:endParaRPr lang="en-GB" sz="3200"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7579" r="19936"/>
          <a:stretch/>
        </p:blipFill>
        <p:spPr>
          <a:xfrm>
            <a:off x="4282034" y="1161307"/>
            <a:ext cx="3171825" cy="2171992"/>
          </a:xfrm>
          <a:prstGeom prst="rect">
            <a:avLst/>
          </a:prstGeo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20123" r="19830"/>
          <a:stretch/>
        </p:blipFill>
        <p:spPr>
          <a:xfrm>
            <a:off x="1038225" y="1161307"/>
            <a:ext cx="3048000" cy="2336170"/>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18180" r="17270"/>
          <a:stretch/>
        </p:blipFill>
        <p:spPr>
          <a:xfrm>
            <a:off x="4283968" y="3523458"/>
            <a:ext cx="3276600" cy="2240614"/>
          </a:xfrm>
          <a:prstGeom prst="rect">
            <a:avLst/>
          </a:prstGeom>
        </p:spPr>
      </p:pic>
      <p:pic>
        <p:nvPicPr>
          <p:cNvPr id="7" name="Picture 6"/>
          <p:cNvPicPr>
            <a:picLocks noChangeAspect="1"/>
          </p:cNvPicPr>
          <p:nvPr/>
        </p:nvPicPr>
        <p:blipFill rotWithShape="1">
          <a:blip r:embed="rId5" cstate="print">
            <a:extLst>
              <a:ext uri="{28A0092B-C50C-407E-A947-70E740481C1C}">
                <a14:useLocalDpi xmlns:a14="http://schemas.microsoft.com/office/drawing/2010/main" val="0"/>
              </a:ext>
            </a:extLst>
          </a:blip>
          <a:srcRect l="18500" r="18638"/>
          <a:stretch/>
        </p:blipFill>
        <p:spPr>
          <a:xfrm>
            <a:off x="1038224" y="3585252"/>
            <a:ext cx="3048002" cy="2295714"/>
          </a:xfrm>
          <a:prstGeom prst="rect">
            <a:avLst/>
          </a:prstGeom>
        </p:spPr>
      </p:pic>
      <p:sp>
        <p:nvSpPr>
          <p:cNvPr id="9" name="TextBox 8"/>
          <p:cNvSpPr txBox="1"/>
          <p:nvPr/>
        </p:nvSpPr>
        <p:spPr>
          <a:xfrm>
            <a:off x="894974" y="765021"/>
            <a:ext cx="1667251" cy="307777"/>
          </a:xfrm>
          <a:prstGeom prst="rect">
            <a:avLst/>
          </a:prstGeom>
          <a:noFill/>
        </p:spPr>
        <p:txBody>
          <a:bodyPr wrap="none" rtlCol="0">
            <a:spAutoFit/>
          </a:bodyPr>
          <a:lstStyle/>
          <a:p>
            <a:r>
              <a:rPr lang="en-GB" sz="1400" dirty="0" smtClean="0"/>
              <a:t>Quote page add-ons</a:t>
            </a:r>
            <a:endParaRPr lang="en-GB" sz="1400" dirty="0"/>
          </a:p>
        </p:txBody>
      </p:sp>
      <p:sp>
        <p:nvSpPr>
          <p:cNvPr id="10" name="TextBox 9"/>
          <p:cNvSpPr txBox="1"/>
          <p:nvPr/>
        </p:nvSpPr>
        <p:spPr>
          <a:xfrm>
            <a:off x="4211961" y="765021"/>
            <a:ext cx="1401474" cy="307777"/>
          </a:xfrm>
          <a:prstGeom prst="rect">
            <a:avLst/>
          </a:prstGeom>
          <a:noFill/>
        </p:spPr>
        <p:txBody>
          <a:bodyPr wrap="none" rtlCol="0">
            <a:spAutoFit/>
          </a:bodyPr>
          <a:lstStyle/>
          <a:p>
            <a:r>
              <a:rPr lang="en-GB" sz="1400" dirty="0" smtClean="0"/>
              <a:t>Breakdown page</a:t>
            </a:r>
            <a:endParaRPr lang="en-GB" sz="1400" dirty="0"/>
          </a:p>
        </p:txBody>
      </p:sp>
      <p:sp>
        <p:nvSpPr>
          <p:cNvPr id="11" name="TextBox 10"/>
          <p:cNvSpPr txBox="1"/>
          <p:nvPr/>
        </p:nvSpPr>
        <p:spPr>
          <a:xfrm>
            <a:off x="827584" y="6021288"/>
            <a:ext cx="7494215" cy="738664"/>
          </a:xfrm>
          <a:prstGeom prst="rect">
            <a:avLst/>
          </a:prstGeom>
          <a:noFill/>
        </p:spPr>
        <p:txBody>
          <a:bodyPr wrap="square" rtlCol="0">
            <a:spAutoFit/>
          </a:bodyPr>
          <a:lstStyle/>
          <a:p>
            <a:r>
              <a:rPr lang="en-GB" sz="1400" dirty="0" smtClean="0"/>
              <a:t>This user has selected ‘no cover required’. As these selections do not impact the current quote price, the recalculate button should not be shown. The only time ‘recalculate’ should be shown is when the current selection adds/or removes a feature that will affect the current calculated price.</a:t>
            </a:r>
            <a:endParaRPr lang="en-GB" sz="1400" dirty="0"/>
          </a:p>
        </p:txBody>
      </p:sp>
    </p:spTree>
    <p:extLst>
      <p:ext uri="{BB962C8B-B14F-4D97-AF65-F5344CB8AC3E}">
        <p14:creationId xmlns:p14="http://schemas.microsoft.com/office/powerpoint/2010/main" val="2318949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Current Functionality</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005064"/>
            <a:ext cx="6400800"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628800"/>
            <a:ext cx="6407150" cy="132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276350" y="1321718"/>
            <a:ext cx="4038221" cy="307777"/>
          </a:xfrm>
          <a:prstGeom prst="rect">
            <a:avLst/>
          </a:prstGeom>
          <a:noFill/>
        </p:spPr>
        <p:txBody>
          <a:bodyPr wrap="none" rtlCol="0">
            <a:spAutoFit/>
          </a:bodyPr>
          <a:lstStyle/>
          <a:p>
            <a:r>
              <a:rPr lang="en-GB" sz="1400" dirty="0" smtClean="0"/>
              <a:t>1) User selects NCD protection – Recalculate appears</a:t>
            </a:r>
            <a:endParaRPr lang="en-GB" sz="1400" dirty="0"/>
          </a:p>
        </p:txBody>
      </p:sp>
      <p:sp>
        <p:nvSpPr>
          <p:cNvPr id="7" name="TextBox 6"/>
          <p:cNvSpPr txBox="1"/>
          <p:nvPr/>
        </p:nvSpPr>
        <p:spPr>
          <a:xfrm>
            <a:off x="1276350" y="3407817"/>
            <a:ext cx="6752033" cy="523220"/>
          </a:xfrm>
          <a:prstGeom prst="rect">
            <a:avLst/>
          </a:prstGeom>
          <a:noFill/>
        </p:spPr>
        <p:txBody>
          <a:bodyPr wrap="square" rtlCol="0">
            <a:spAutoFit/>
          </a:bodyPr>
          <a:lstStyle/>
          <a:p>
            <a:r>
              <a:rPr lang="en-GB" sz="1400" dirty="0"/>
              <a:t>2</a:t>
            </a:r>
            <a:r>
              <a:rPr lang="en-GB" sz="1400" dirty="0" smtClean="0"/>
              <a:t>) User de-selects NCD protection before recalculating – Recalculate is incorrectly still showing as the setting has been returned to the previously-calculated setting</a:t>
            </a:r>
            <a:endParaRPr lang="en-GB" sz="1400" dirty="0"/>
          </a:p>
        </p:txBody>
      </p:sp>
      <p:sp>
        <p:nvSpPr>
          <p:cNvPr id="8" name="TextBox 7"/>
          <p:cNvSpPr txBox="1"/>
          <p:nvPr/>
        </p:nvSpPr>
        <p:spPr>
          <a:xfrm>
            <a:off x="1276350" y="5589240"/>
            <a:ext cx="3795911" cy="307777"/>
          </a:xfrm>
          <a:prstGeom prst="rect">
            <a:avLst/>
          </a:prstGeom>
          <a:noFill/>
        </p:spPr>
        <p:txBody>
          <a:bodyPr wrap="none" rtlCol="0">
            <a:spAutoFit/>
          </a:bodyPr>
          <a:lstStyle/>
          <a:p>
            <a:r>
              <a:rPr lang="en-GB" sz="1400" dirty="0" smtClean="0"/>
              <a:t>Note: the same thing happens on </a:t>
            </a:r>
            <a:r>
              <a:rPr lang="en-GB" sz="1400" dirty="0" err="1" smtClean="0"/>
              <a:t>Sheilas</a:t>
            </a:r>
            <a:r>
              <a:rPr lang="en-GB" sz="1400" dirty="0" smtClean="0"/>
              <a:t>’ Wheels</a:t>
            </a:r>
            <a:endParaRPr lang="en-GB" sz="1400" dirty="0"/>
          </a:p>
        </p:txBody>
      </p:sp>
    </p:spTree>
    <p:extLst>
      <p:ext uri="{BB962C8B-B14F-4D97-AF65-F5344CB8AC3E}">
        <p14:creationId xmlns:p14="http://schemas.microsoft.com/office/powerpoint/2010/main" val="734083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Current Functionality</a:t>
            </a:r>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156" y="1724819"/>
            <a:ext cx="6400800"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2806" y="3573016"/>
            <a:ext cx="6407150" cy="106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276350" y="1321718"/>
            <a:ext cx="4698530" cy="307777"/>
          </a:xfrm>
          <a:prstGeom prst="rect">
            <a:avLst/>
          </a:prstGeom>
          <a:noFill/>
        </p:spPr>
        <p:txBody>
          <a:bodyPr wrap="none" rtlCol="0">
            <a:spAutoFit/>
          </a:bodyPr>
          <a:lstStyle/>
          <a:p>
            <a:r>
              <a:rPr lang="en-GB" sz="1400" dirty="0" smtClean="0"/>
              <a:t>1) User adds additional voluntary excess – Recalculate appears</a:t>
            </a:r>
            <a:endParaRPr lang="en-GB" sz="1400" dirty="0"/>
          </a:p>
        </p:txBody>
      </p:sp>
      <p:sp>
        <p:nvSpPr>
          <p:cNvPr id="7" name="TextBox 6"/>
          <p:cNvSpPr txBox="1"/>
          <p:nvPr/>
        </p:nvSpPr>
        <p:spPr>
          <a:xfrm>
            <a:off x="1276350" y="2924944"/>
            <a:ext cx="7400105" cy="523220"/>
          </a:xfrm>
          <a:prstGeom prst="rect">
            <a:avLst/>
          </a:prstGeom>
          <a:noFill/>
        </p:spPr>
        <p:txBody>
          <a:bodyPr wrap="square" rtlCol="0">
            <a:spAutoFit/>
          </a:bodyPr>
          <a:lstStyle/>
          <a:p>
            <a:r>
              <a:rPr lang="en-GB" sz="1400" dirty="0"/>
              <a:t>2</a:t>
            </a:r>
            <a:r>
              <a:rPr lang="en-GB" sz="1400" dirty="0" smtClean="0"/>
              <a:t>) User sets voluntary excess back to the default setting before recalculating – Recalculate is incorrectly still showing </a:t>
            </a:r>
            <a:r>
              <a:rPr lang="en-GB" sz="1400" dirty="0" smtClean="0"/>
              <a:t>as the setting has been returned to the previously-calculated setting</a:t>
            </a:r>
            <a:endParaRPr lang="en-GB" sz="1400" dirty="0"/>
          </a:p>
        </p:txBody>
      </p:sp>
      <p:sp>
        <p:nvSpPr>
          <p:cNvPr id="8" name="TextBox 7"/>
          <p:cNvSpPr txBox="1"/>
          <p:nvPr/>
        </p:nvSpPr>
        <p:spPr>
          <a:xfrm>
            <a:off x="1276350" y="5589240"/>
            <a:ext cx="3795911" cy="307777"/>
          </a:xfrm>
          <a:prstGeom prst="rect">
            <a:avLst/>
          </a:prstGeom>
          <a:noFill/>
        </p:spPr>
        <p:txBody>
          <a:bodyPr wrap="none" rtlCol="0">
            <a:spAutoFit/>
          </a:bodyPr>
          <a:lstStyle/>
          <a:p>
            <a:r>
              <a:rPr lang="en-GB" sz="1400" dirty="0" smtClean="0"/>
              <a:t>Note: the same thing happens on </a:t>
            </a:r>
            <a:r>
              <a:rPr lang="en-GB" sz="1400" dirty="0" err="1" smtClean="0"/>
              <a:t>Sheilas</a:t>
            </a:r>
            <a:r>
              <a:rPr lang="en-GB" sz="1400" dirty="0" smtClean="0"/>
              <a:t>’ Wheels</a:t>
            </a:r>
            <a:endParaRPr lang="en-GB" sz="1400" dirty="0"/>
          </a:p>
        </p:txBody>
      </p:sp>
    </p:spTree>
    <p:extLst>
      <p:ext uri="{BB962C8B-B14F-4D97-AF65-F5344CB8AC3E}">
        <p14:creationId xmlns:p14="http://schemas.microsoft.com/office/powerpoint/2010/main" val="4033357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Technical considerations</a:t>
            </a:r>
            <a:endParaRPr lang="en-GB" dirty="0"/>
          </a:p>
        </p:txBody>
      </p:sp>
      <p:sp>
        <p:nvSpPr>
          <p:cNvPr id="3" name="Content Placeholder 2"/>
          <p:cNvSpPr>
            <a:spLocks noGrp="1"/>
          </p:cNvSpPr>
          <p:nvPr>
            <p:ph idx="1"/>
          </p:nvPr>
        </p:nvSpPr>
        <p:spPr>
          <a:xfrm>
            <a:off x="457200" y="1340768"/>
            <a:ext cx="8229600" cy="5517232"/>
          </a:xfrm>
        </p:spPr>
        <p:txBody>
          <a:bodyPr>
            <a:normAutofit fontScale="92500" lnSpcReduction="10000"/>
          </a:bodyPr>
          <a:lstStyle/>
          <a:p>
            <a:r>
              <a:rPr lang="en-GB" sz="1800" dirty="0" smtClean="0"/>
              <a:t>Simply hiding the button on-click will not be sufficient as there are multiple scenarios where a user may still need to recalculate. Logic will have to be created in order to cater for the following:</a:t>
            </a:r>
            <a:endParaRPr lang="en-GB" sz="1400" dirty="0" smtClean="0"/>
          </a:p>
          <a:p>
            <a:pPr lvl="1"/>
            <a:r>
              <a:rPr lang="en-GB" sz="1400" b="1" dirty="0" smtClean="0"/>
              <a:t>Toggling between cover – pre-recalculation: </a:t>
            </a:r>
            <a:r>
              <a:rPr lang="en-GB" sz="1400" dirty="0" smtClean="0"/>
              <a:t>when a user first lands on the page, i.e. before any recalculation has occurred, the user may select ‘no cover required’ in the add-on table or breakdown table and the button should therefore be hidden. But if they then select some cover from the table, the recalculate button should appear as the new selection will alter the price. However, if they toggle back to ‘no cover’ before recalculating, the button should disappear again as a ‘no cover required’ selection will not alter the price</a:t>
            </a:r>
          </a:p>
          <a:p>
            <a:pPr lvl="1"/>
            <a:r>
              <a:rPr lang="en-GB" sz="1400" b="1" dirty="0" smtClean="0"/>
              <a:t>Toggling between cover – post-recalculation: </a:t>
            </a:r>
            <a:r>
              <a:rPr lang="en-GB" sz="1400" dirty="0" smtClean="0"/>
              <a:t>if the user has already performed a recalculation, the logic should understand what is the current selection i.e. if the user has recalculated after selecting some cover, only selections that differ to the current selection should trigger the recalculate button</a:t>
            </a:r>
          </a:p>
          <a:p>
            <a:pPr lvl="1"/>
            <a:r>
              <a:rPr lang="en-GB" sz="1400" b="1" dirty="0" smtClean="0"/>
              <a:t>NCD Protection and Voluntary Excesses</a:t>
            </a:r>
            <a:r>
              <a:rPr lang="en-GB" sz="1400" dirty="0" smtClean="0"/>
              <a:t>: the user’s add-on selection has resulted in the button being hidden i.e. they haven’t changed anything since the last recalculation. However, if they then add NCD protection and/or change their excesses, the recalculate button should re-appear. Both the NCD protection and voluntary excess amount have an impact on the quote price. However, if they toggle back to their previous settings before clicking recalculate, the button should disappear. Only a selection that differs from the currently calculated selections should trigger the recalculate button</a:t>
            </a:r>
          </a:p>
          <a:p>
            <a:pPr lvl="1"/>
            <a:r>
              <a:rPr lang="en-GB" sz="1400" b="1" dirty="0" smtClean="0"/>
              <a:t>Current selection logic</a:t>
            </a:r>
            <a:r>
              <a:rPr lang="en-GB" sz="1400" dirty="0" smtClean="0"/>
              <a:t>: all the above scenarios assume that logic can be built to differentiate between selections that alter the current price and selections that don’t alter the current price</a:t>
            </a:r>
          </a:p>
          <a:p>
            <a:pPr lvl="1"/>
            <a:r>
              <a:rPr lang="en-GB" sz="1400" b="1" dirty="0" smtClean="0"/>
              <a:t>Background recalculations and the ‘Next’ button: </a:t>
            </a:r>
            <a:r>
              <a:rPr lang="en-GB" sz="1400" dirty="0" smtClean="0"/>
              <a:t>Even though </a:t>
            </a:r>
            <a:r>
              <a:rPr lang="en-GB" sz="1400" dirty="0" err="1" smtClean="0"/>
              <a:t>Optimizely</a:t>
            </a:r>
            <a:r>
              <a:rPr lang="en-GB" sz="1400" dirty="0" smtClean="0"/>
              <a:t> should be able to mimic this functionality, our site’s back-end cannot be edited. Therefore, even when </a:t>
            </a:r>
            <a:r>
              <a:rPr lang="en-GB" sz="1400" dirty="0" err="1" smtClean="0"/>
              <a:t>Optimizely</a:t>
            </a:r>
            <a:r>
              <a:rPr lang="en-GB" sz="1400" dirty="0" smtClean="0"/>
              <a:t> has hidden the recalculate button, an unnecessary recalculation,</a:t>
            </a:r>
            <a:r>
              <a:rPr lang="en-GB" sz="1400" dirty="0" smtClean="0"/>
              <a:t> i.e. a recalculation where no price change will occur,</a:t>
            </a:r>
            <a:r>
              <a:rPr lang="en-GB" sz="1400" dirty="0" smtClean="0"/>
              <a:t> will still need to happen. So, when recalculate is hidden the ‘Next’ button should be visible and clickable and should also trigger any left-over unnecessary recalculations. These should happen in the on-click of the ‘Next’ button. To ensure minimal flicker, the page should be blanked out as any further recalculations occur and only the loading-gif-page should be shown</a:t>
            </a:r>
          </a:p>
        </p:txBody>
      </p:sp>
    </p:spTree>
    <p:extLst>
      <p:ext uri="{BB962C8B-B14F-4D97-AF65-F5344CB8AC3E}">
        <p14:creationId xmlns:p14="http://schemas.microsoft.com/office/powerpoint/2010/main" val="1925158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794</Words>
  <Application>Microsoft Office PowerPoint</Application>
  <PresentationFormat>On-screen Show (4:3)</PresentationFormat>
  <Paragraphs>28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Recalculate button hidden for ‘no cover selected’</vt:lpstr>
      <vt:lpstr>Hypothesis</vt:lpstr>
      <vt:lpstr>Current functionality</vt:lpstr>
      <vt:lpstr>Current Functionality</vt:lpstr>
      <vt:lpstr>Current Functionality</vt:lpstr>
      <vt:lpstr>Technical considerations</vt:lpstr>
    </vt:vector>
  </TitlesOfParts>
  <Company>Hamilton Rentals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Recalculate button hidden for ‘no cover selected’</dc:title>
  <dc:creator>Admin</dc:creator>
  <cp:lastModifiedBy>Admin</cp:lastModifiedBy>
  <cp:revision>9</cp:revision>
  <dcterms:created xsi:type="dcterms:W3CDTF">2018-01-29T12:38:28Z</dcterms:created>
  <dcterms:modified xsi:type="dcterms:W3CDTF">2018-01-29T14:21:13Z</dcterms:modified>
</cp:coreProperties>
</file>