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CD89251-F049-49FB-995A-65A79C1EA6E3}">
  <a:tblStyle styleId="{1CD89251-F049-49FB-995A-65A79C1EA6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600"/>
              <a:t>Motor - Quote Details on Quote Page</a:t>
            </a:r>
            <a:endParaRPr sz="3600"/>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 Brief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 Hypothesis</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We know that a large portion of Motor users drop out on the quote page. We also know that many users just want to “get on with it”, find their price and pay. At the moment we don’t replay any important quote data until the 3rd step of the Agg journey. We believe that by displaying some key information to the customer on the quote page, we will reassure them that all the key info is correct. Also, by showing them a Quote ID, it will speed up any calls they make to the call centre. We believe this will have a positive impact on flow through to the next step of the journey.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27324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t>Original Motor Quote Page</a:t>
            </a:r>
            <a:endParaRPr b="1" sz="1400"/>
          </a:p>
        </p:txBody>
      </p:sp>
      <p:pic>
        <p:nvPicPr>
          <p:cNvPr id="67" name="Shape 67"/>
          <p:cNvPicPr preferRelativeResize="0"/>
          <p:nvPr/>
        </p:nvPicPr>
        <p:blipFill rotWithShape="1">
          <a:blip r:embed="rId3">
            <a:alphaModFix/>
          </a:blip>
          <a:srcRect b="62973" l="5785" r="5475" t="0"/>
          <a:stretch/>
        </p:blipFill>
        <p:spPr>
          <a:xfrm>
            <a:off x="3610625" y="0"/>
            <a:ext cx="5533376" cy="5143504"/>
          </a:xfrm>
          <a:prstGeom prst="rect">
            <a:avLst/>
          </a:prstGeom>
          <a:noFill/>
          <a:ln>
            <a:noFill/>
          </a:ln>
        </p:spPr>
      </p:pic>
      <p:sp>
        <p:nvSpPr>
          <p:cNvPr id="68" name="Shape 68"/>
          <p:cNvSpPr/>
          <p:nvPr/>
        </p:nvSpPr>
        <p:spPr>
          <a:xfrm>
            <a:off x="3044100" y="2143150"/>
            <a:ext cx="854700" cy="31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txBox="1"/>
          <p:nvPr>
            <p:ph type="title"/>
          </p:nvPr>
        </p:nvSpPr>
        <p:spPr>
          <a:xfrm>
            <a:off x="311700" y="2014300"/>
            <a:ext cx="26124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New section will appear here, above the ‘What do you get…” section (see next slide)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23124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400"/>
              <a:t>New Design</a:t>
            </a:r>
            <a:endParaRPr b="1" sz="1400"/>
          </a:p>
        </p:txBody>
      </p:sp>
      <p:pic>
        <p:nvPicPr>
          <p:cNvPr id="75" name="Shape 75"/>
          <p:cNvPicPr preferRelativeResize="0"/>
          <p:nvPr/>
        </p:nvPicPr>
        <p:blipFill rotWithShape="1">
          <a:blip r:embed="rId3">
            <a:alphaModFix/>
          </a:blip>
          <a:srcRect b="30579" l="5006" r="3300" t="0"/>
          <a:stretch/>
        </p:blipFill>
        <p:spPr>
          <a:xfrm>
            <a:off x="2141050" y="0"/>
            <a:ext cx="7002950" cy="5143501"/>
          </a:xfrm>
          <a:prstGeom prst="rect">
            <a:avLst/>
          </a:prstGeom>
          <a:noFill/>
          <a:ln>
            <a:noFill/>
          </a:ln>
        </p:spPr>
      </p:pic>
      <p:sp>
        <p:nvSpPr>
          <p:cNvPr id="76" name="Shape 76"/>
          <p:cNvSpPr txBox="1"/>
          <p:nvPr>
            <p:ph type="title"/>
          </p:nvPr>
        </p:nvSpPr>
        <p:spPr>
          <a:xfrm>
            <a:off x="311700" y="3348925"/>
            <a:ext cx="18294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New Quote Summary Section</a:t>
            </a:r>
            <a:endParaRPr sz="1400"/>
          </a:p>
        </p:txBody>
      </p:sp>
      <p:sp>
        <p:nvSpPr>
          <p:cNvPr id="77" name="Shape 77"/>
          <p:cNvSpPr txBox="1"/>
          <p:nvPr>
            <p:ph type="title"/>
          </p:nvPr>
        </p:nvSpPr>
        <p:spPr>
          <a:xfrm>
            <a:off x="311700" y="4583450"/>
            <a:ext cx="18294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Note: This text is very important </a:t>
            </a:r>
            <a:endParaRPr sz="1400"/>
          </a:p>
        </p:txBody>
      </p:sp>
      <p:sp>
        <p:nvSpPr>
          <p:cNvPr id="78" name="Shape 78"/>
          <p:cNvSpPr/>
          <p:nvPr/>
        </p:nvSpPr>
        <p:spPr>
          <a:xfrm>
            <a:off x="1709500" y="4873500"/>
            <a:ext cx="5713200" cy="27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Details</a:t>
            </a:r>
            <a:endParaRPr/>
          </a:p>
        </p:txBody>
      </p:sp>
      <p:sp>
        <p:nvSpPr>
          <p:cNvPr id="84" name="Shape 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URL:</a:t>
            </a:r>
            <a:br>
              <a:rPr lang="en"/>
            </a:br>
            <a:r>
              <a:rPr lang="en"/>
              <a:t>/content/pages/product/motor/container/yourQuote.xhtml</a:t>
            </a:r>
            <a:endParaRPr/>
          </a:p>
          <a:p>
            <a:pPr indent="0" lvl="0" marL="0">
              <a:spcBef>
                <a:spcPts val="1600"/>
              </a:spcBef>
              <a:spcAft>
                <a:spcPts val="0"/>
              </a:spcAft>
              <a:buNone/>
            </a:pPr>
            <a:r>
              <a:rPr lang="en"/>
              <a:t>Located: </a:t>
            </a:r>
            <a:br>
              <a:rPr lang="en"/>
            </a:br>
            <a:r>
              <a:rPr lang="en"/>
              <a:t>1st step of the Agg journey</a:t>
            </a:r>
            <a:endParaRPr/>
          </a:p>
          <a:p>
            <a:pPr indent="0" lvl="0" marL="0">
              <a:spcBef>
                <a:spcPts val="1600"/>
              </a:spcBef>
              <a:spcAft>
                <a:spcPts val="1600"/>
              </a:spcAft>
              <a:buNone/>
            </a:pPr>
            <a:r>
              <a:rPr lang="en"/>
              <a:t>Main KPI:</a:t>
            </a:r>
            <a:br>
              <a:rPr lang="en"/>
            </a:br>
            <a:r>
              <a:rPr lang="en"/>
              <a:t>Visits to next step of journey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23124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t>Data Layer </a:t>
            </a:r>
            <a:endParaRPr b="1" sz="1400"/>
          </a:p>
          <a:p>
            <a:pPr indent="0" lvl="0" marL="0" rtl="0">
              <a:spcBef>
                <a:spcPts val="0"/>
              </a:spcBef>
              <a:spcAft>
                <a:spcPts val="0"/>
              </a:spcAft>
              <a:buNone/>
            </a:pPr>
            <a:r>
              <a:rPr b="1" lang="en" sz="1400"/>
              <a:t>Variables Used</a:t>
            </a:r>
            <a:endParaRPr b="1" sz="1400"/>
          </a:p>
        </p:txBody>
      </p:sp>
      <p:pic>
        <p:nvPicPr>
          <p:cNvPr id="90" name="Shape 90"/>
          <p:cNvPicPr preferRelativeResize="0"/>
          <p:nvPr/>
        </p:nvPicPr>
        <p:blipFill rotWithShape="1">
          <a:blip r:embed="rId3">
            <a:alphaModFix/>
          </a:blip>
          <a:srcRect b="30578" l="5006" r="3300" t="43110"/>
          <a:stretch/>
        </p:blipFill>
        <p:spPr>
          <a:xfrm>
            <a:off x="2141050" y="445025"/>
            <a:ext cx="7002950" cy="1949425"/>
          </a:xfrm>
          <a:prstGeom prst="rect">
            <a:avLst/>
          </a:prstGeom>
          <a:noFill/>
          <a:ln>
            <a:noFill/>
          </a:ln>
        </p:spPr>
      </p:pic>
      <p:sp>
        <p:nvSpPr>
          <p:cNvPr id="91" name="Shape 91"/>
          <p:cNvSpPr txBox="1"/>
          <p:nvPr/>
        </p:nvSpPr>
        <p:spPr>
          <a:xfrm>
            <a:off x="2141050" y="2729600"/>
            <a:ext cx="6856200" cy="2054400"/>
          </a:xfrm>
          <a:prstGeom prst="rect">
            <a:avLst/>
          </a:prstGeom>
          <a:noFill/>
          <a:ln>
            <a:noFill/>
          </a:ln>
        </p:spPr>
        <p:txBody>
          <a:bodyPr anchorCtr="0" anchor="t" bIns="91425" lIns="91425" spcFirstLastPara="1" rIns="91425" wrap="square" tIns="91425">
            <a:noAutofit/>
          </a:bodyPr>
          <a:lstStyle/>
          <a:p>
            <a:pPr indent="-285750" lvl="0" marL="457200" rtl="0">
              <a:spcBef>
                <a:spcPts val="0"/>
              </a:spcBef>
              <a:spcAft>
                <a:spcPts val="0"/>
              </a:spcAft>
              <a:buSzPts val="900"/>
              <a:buAutoNum type="arabicPeriod"/>
            </a:pPr>
            <a:r>
              <a:rPr lang="en" sz="900">
                <a:solidFill>
                  <a:schemeClr val="dk1"/>
                </a:solidFill>
                <a:latin typeface="Verdana"/>
                <a:ea typeface="Verdana"/>
                <a:cs typeface="Verdana"/>
                <a:sym typeface="Verdana"/>
              </a:rPr>
              <a:t>esureDataLayer.quoteID</a:t>
            </a:r>
            <a:endParaRPr sz="900">
              <a:solidFill>
                <a:schemeClr val="dk1"/>
              </a:solidFill>
              <a:latin typeface="Verdana"/>
              <a:ea typeface="Verdana"/>
              <a:cs typeface="Verdana"/>
              <a:sym typeface="Verdana"/>
            </a:endParaRPr>
          </a:p>
          <a:p>
            <a:pPr indent="-285750" lvl="0" marL="457200" marR="0" rtl="0" algn="l">
              <a:lnSpc>
                <a:spcPct val="100000"/>
              </a:lnSpc>
              <a:spcBef>
                <a:spcPts val="0"/>
              </a:spcBef>
              <a:spcAft>
                <a:spcPts val="0"/>
              </a:spcAft>
              <a:buClr>
                <a:schemeClr val="dk1"/>
              </a:buClr>
              <a:buSzPts val="900"/>
              <a:buFont typeface="Verdana"/>
              <a:buAutoNum type="arabicPeriod"/>
            </a:pPr>
            <a:r>
              <a:rPr lang="en" sz="900">
                <a:solidFill>
                  <a:schemeClr val="dk1"/>
                </a:solidFill>
                <a:latin typeface="Verdana"/>
                <a:ea typeface="Verdana"/>
                <a:cs typeface="Verdana"/>
                <a:sym typeface="Verdana"/>
              </a:rPr>
              <a:t>esureDataLayer.motorCoverType</a:t>
            </a:r>
            <a:endParaRPr sz="900">
              <a:solidFill>
                <a:schemeClr val="dk1"/>
              </a:solidFill>
              <a:latin typeface="Verdana"/>
              <a:ea typeface="Verdana"/>
              <a:cs typeface="Verdana"/>
              <a:sym typeface="Verdana"/>
            </a:endParaRPr>
          </a:p>
          <a:p>
            <a:pPr indent="-285750" lvl="0" marL="457200" marR="0" rtl="0" algn="l">
              <a:lnSpc>
                <a:spcPct val="100000"/>
              </a:lnSpc>
              <a:spcBef>
                <a:spcPts val="0"/>
              </a:spcBef>
              <a:spcAft>
                <a:spcPts val="0"/>
              </a:spcAft>
              <a:buClr>
                <a:schemeClr val="dk1"/>
              </a:buClr>
              <a:buSzPts val="900"/>
              <a:buFont typeface="Verdana"/>
              <a:buAutoNum type="arabicPeriod"/>
            </a:pPr>
            <a:r>
              <a:rPr lang="en" sz="900">
                <a:solidFill>
                  <a:schemeClr val="dk1"/>
                </a:solidFill>
                <a:latin typeface="Verdana"/>
                <a:ea typeface="Verdana"/>
                <a:cs typeface="Verdana"/>
                <a:sym typeface="Verdana"/>
              </a:rPr>
              <a:t>esureDataLayer.policyHolderMotorNCDYears</a:t>
            </a:r>
            <a:endParaRPr sz="900">
              <a:solidFill>
                <a:schemeClr val="dk1"/>
              </a:solidFill>
              <a:latin typeface="Verdana"/>
              <a:ea typeface="Verdana"/>
              <a:cs typeface="Verdana"/>
              <a:sym typeface="Verdana"/>
            </a:endParaRPr>
          </a:p>
          <a:p>
            <a:pPr indent="-285750" lvl="0" marL="457200" marR="0" rtl="0" algn="l">
              <a:lnSpc>
                <a:spcPct val="100000"/>
              </a:lnSpc>
              <a:spcBef>
                <a:spcPts val="0"/>
              </a:spcBef>
              <a:spcAft>
                <a:spcPts val="0"/>
              </a:spcAft>
              <a:buClr>
                <a:schemeClr val="dk1"/>
              </a:buClr>
              <a:buSzPts val="900"/>
              <a:buFont typeface="Verdana"/>
              <a:buAutoNum type="arabicPeriod"/>
            </a:pPr>
            <a:r>
              <a:rPr lang="en" sz="900">
                <a:solidFill>
                  <a:schemeClr val="dk1"/>
                </a:solidFill>
                <a:latin typeface="Verdana"/>
                <a:ea typeface="Verdana"/>
                <a:cs typeface="Verdana"/>
                <a:sym typeface="Verdana"/>
              </a:rPr>
              <a:t>esureDataLayer.policyHolderLicenceType</a:t>
            </a:r>
            <a:endParaRPr sz="900">
              <a:solidFill>
                <a:schemeClr val="dk1"/>
              </a:solidFill>
              <a:latin typeface="Verdana"/>
              <a:ea typeface="Verdana"/>
              <a:cs typeface="Verdana"/>
              <a:sym typeface="Verdana"/>
            </a:endParaRPr>
          </a:p>
          <a:p>
            <a:pPr indent="-285750" lvl="0" marL="457200" marR="0" rtl="0" algn="l">
              <a:lnSpc>
                <a:spcPct val="100000"/>
              </a:lnSpc>
              <a:spcBef>
                <a:spcPts val="0"/>
              </a:spcBef>
              <a:spcAft>
                <a:spcPts val="0"/>
              </a:spcAft>
              <a:buClr>
                <a:schemeClr val="dk1"/>
              </a:buClr>
              <a:buSzPts val="900"/>
              <a:buFont typeface="Verdana"/>
              <a:buAutoNum type="arabicPeriod"/>
            </a:pPr>
            <a:r>
              <a:rPr lang="en" sz="900">
                <a:solidFill>
                  <a:schemeClr val="dk1"/>
                </a:solidFill>
                <a:latin typeface="Verdana"/>
                <a:ea typeface="Verdana"/>
                <a:cs typeface="Verdana"/>
                <a:sym typeface="Verdana"/>
              </a:rPr>
              <a:t>esureDataLayer.policyHolderTitle .policyHolderFirstNames .policyHolderLastName</a:t>
            </a:r>
            <a:br>
              <a:rPr lang="en" sz="900">
                <a:solidFill>
                  <a:schemeClr val="dk1"/>
                </a:solidFill>
                <a:latin typeface="Verdana"/>
                <a:ea typeface="Verdana"/>
                <a:cs typeface="Verdana"/>
                <a:sym typeface="Verdana"/>
              </a:rPr>
            </a:br>
            <a:r>
              <a:rPr lang="en" sz="900">
                <a:solidFill>
                  <a:schemeClr val="dk1"/>
                </a:solidFill>
                <a:latin typeface="Verdana"/>
                <a:ea typeface="Verdana"/>
                <a:cs typeface="Verdana"/>
                <a:sym typeface="Verdana"/>
              </a:rPr>
              <a:t>esureDataLayer.policyHolderHouseNumber</a:t>
            </a:r>
            <a:br>
              <a:rPr lang="en" sz="900">
                <a:solidFill>
                  <a:schemeClr val="dk1"/>
                </a:solidFill>
                <a:latin typeface="Verdana"/>
                <a:ea typeface="Verdana"/>
                <a:cs typeface="Verdana"/>
                <a:sym typeface="Verdana"/>
              </a:rPr>
            </a:br>
            <a:r>
              <a:rPr lang="en" sz="900">
                <a:solidFill>
                  <a:schemeClr val="dk1"/>
                </a:solidFill>
                <a:latin typeface="Verdana"/>
                <a:ea typeface="Verdana"/>
                <a:cs typeface="Verdana"/>
                <a:sym typeface="Verdana"/>
              </a:rPr>
              <a:t>esureDataLayer.policyHolderHouseStreet</a:t>
            </a:r>
            <a:br>
              <a:rPr lang="en" sz="900">
                <a:solidFill>
                  <a:schemeClr val="dk1"/>
                </a:solidFill>
                <a:latin typeface="Verdana"/>
                <a:ea typeface="Verdana"/>
                <a:cs typeface="Verdana"/>
                <a:sym typeface="Verdana"/>
              </a:rPr>
            </a:br>
            <a:r>
              <a:rPr lang="en" sz="900">
                <a:solidFill>
                  <a:schemeClr val="dk1"/>
                </a:solidFill>
                <a:latin typeface="Verdana"/>
                <a:ea typeface="Verdana"/>
                <a:cs typeface="Verdana"/>
                <a:sym typeface="Verdana"/>
              </a:rPr>
              <a:t>esureDataLayer.policyHolderHousePostalTown</a:t>
            </a:r>
            <a:br>
              <a:rPr lang="en" sz="900">
                <a:solidFill>
                  <a:schemeClr val="dk1"/>
                </a:solidFill>
                <a:latin typeface="Verdana"/>
                <a:ea typeface="Verdana"/>
                <a:cs typeface="Verdana"/>
                <a:sym typeface="Verdana"/>
              </a:rPr>
            </a:br>
            <a:r>
              <a:rPr lang="en" sz="900">
                <a:solidFill>
                  <a:schemeClr val="dk1"/>
                </a:solidFill>
                <a:latin typeface="Verdana"/>
                <a:ea typeface="Verdana"/>
                <a:cs typeface="Verdana"/>
                <a:sym typeface="Verdana"/>
              </a:rPr>
              <a:t>esureDataLayer.policyHolderPostcode</a:t>
            </a:r>
            <a:endParaRPr sz="900">
              <a:solidFill>
                <a:schemeClr val="dk1"/>
              </a:solidFill>
              <a:latin typeface="Verdana"/>
              <a:ea typeface="Verdana"/>
              <a:cs typeface="Verdana"/>
              <a:sym typeface="Verdana"/>
            </a:endParaRPr>
          </a:p>
          <a:p>
            <a:pPr indent="-285750" lvl="0" marL="457200" marR="0" rtl="0" algn="l">
              <a:lnSpc>
                <a:spcPct val="100000"/>
              </a:lnSpc>
              <a:spcBef>
                <a:spcPts val="0"/>
              </a:spcBef>
              <a:spcAft>
                <a:spcPts val="0"/>
              </a:spcAft>
              <a:buClr>
                <a:schemeClr val="dk1"/>
              </a:buClr>
              <a:buSzPts val="900"/>
              <a:buFont typeface="Verdana"/>
              <a:buAutoNum type="arabicPeriod"/>
            </a:pPr>
            <a:r>
              <a:rPr lang="en" sz="900">
                <a:solidFill>
                  <a:schemeClr val="dk1"/>
                </a:solidFill>
                <a:latin typeface="Verdana"/>
                <a:ea typeface="Verdana"/>
                <a:cs typeface="Verdana"/>
                <a:sym typeface="Verdana"/>
              </a:rPr>
              <a:t>esureDataLayer.carMake</a:t>
            </a:r>
            <a:endParaRPr sz="900">
              <a:solidFill>
                <a:schemeClr val="dk1"/>
              </a:solidFill>
              <a:latin typeface="Verdana"/>
              <a:ea typeface="Verdana"/>
              <a:cs typeface="Verdana"/>
              <a:sym typeface="Verdana"/>
            </a:endParaRPr>
          </a:p>
          <a:p>
            <a:pPr indent="-285750" lvl="0" marL="457200" marR="0" rtl="0" algn="l">
              <a:lnSpc>
                <a:spcPct val="100000"/>
              </a:lnSpc>
              <a:spcBef>
                <a:spcPts val="0"/>
              </a:spcBef>
              <a:spcAft>
                <a:spcPts val="0"/>
              </a:spcAft>
              <a:buClr>
                <a:schemeClr val="dk1"/>
              </a:buClr>
              <a:buSzPts val="900"/>
              <a:buFont typeface="Verdana"/>
              <a:buAutoNum type="arabicPeriod"/>
            </a:pPr>
            <a:r>
              <a:rPr lang="en" sz="900">
                <a:solidFill>
                  <a:schemeClr val="dk1"/>
                </a:solidFill>
                <a:latin typeface="Verdana"/>
                <a:ea typeface="Verdana"/>
                <a:cs typeface="Verdana"/>
                <a:sym typeface="Verdana"/>
              </a:rPr>
              <a:t>esureDataLayer.carModel</a:t>
            </a:r>
            <a:endParaRPr sz="900">
              <a:solidFill>
                <a:schemeClr val="dk1"/>
              </a:solidFill>
              <a:latin typeface="Verdana"/>
              <a:ea typeface="Verdana"/>
              <a:cs typeface="Verdana"/>
              <a:sym typeface="Verdana"/>
            </a:endParaRPr>
          </a:p>
          <a:p>
            <a:pPr indent="-285750" lvl="0" marL="457200" marR="0" rtl="0" algn="l">
              <a:lnSpc>
                <a:spcPct val="100000"/>
              </a:lnSpc>
              <a:spcBef>
                <a:spcPts val="0"/>
              </a:spcBef>
              <a:spcAft>
                <a:spcPts val="0"/>
              </a:spcAft>
              <a:buClr>
                <a:schemeClr val="dk1"/>
              </a:buClr>
              <a:buSzPts val="900"/>
              <a:buFont typeface="Verdana"/>
              <a:buAutoNum type="arabicPeriod"/>
            </a:pPr>
            <a:r>
              <a:rPr lang="en" sz="900">
                <a:solidFill>
                  <a:schemeClr val="dk1"/>
                </a:solidFill>
                <a:latin typeface="Verdana"/>
                <a:ea typeface="Verdana"/>
                <a:cs typeface="Verdana"/>
                <a:sym typeface="Verdana"/>
              </a:rPr>
              <a:t>esureDataLayer.carRegistration</a:t>
            </a:r>
            <a:endParaRPr sz="900">
              <a:solidFill>
                <a:schemeClr val="dk1"/>
              </a:solidFill>
              <a:latin typeface="Verdana"/>
              <a:ea typeface="Verdana"/>
              <a:cs typeface="Verdana"/>
              <a:sym typeface="Verdana"/>
            </a:endParaRPr>
          </a:p>
        </p:txBody>
      </p:sp>
      <p:sp>
        <p:nvSpPr>
          <p:cNvPr id="92" name="Shape 92"/>
          <p:cNvSpPr txBox="1"/>
          <p:nvPr/>
        </p:nvSpPr>
        <p:spPr>
          <a:xfrm>
            <a:off x="2386750" y="1003475"/>
            <a:ext cx="389700" cy="34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solidFill>
                  <a:srgbClr val="FF0000"/>
                </a:solidFill>
              </a:rPr>
              <a:t>1</a:t>
            </a:r>
            <a:endParaRPr sz="1000">
              <a:solidFill>
                <a:srgbClr val="FF0000"/>
              </a:solidFill>
            </a:endParaRPr>
          </a:p>
        </p:txBody>
      </p:sp>
      <p:sp>
        <p:nvSpPr>
          <p:cNvPr id="93" name="Shape 93"/>
          <p:cNvSpPr txBox="1"/>
          <p:nvPr/>
        </p:nvSpPr>
        <p:spPr>
          <a:xfrm>
            <a:off x="2386750" y="1247238"/>
            <a:ext cx="389700" cy="3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0000"/>
                </a:solidFill>
              </a:rPr>
              <a:t>2</a:t>
            </a:r>
            <a:endParaRPr sz="1000">
              <a:solidFill>
                <a:srgbClr val="FF0000"/>
              </a:solidFill>
            </a:endParaRPr>
          </a:p>
        </p:txBody>
      </p:sp>
      <p:sp>
        <p:nvSpPr>
          <p:cNvPr id="94" name="Shape 94"/>
          <p:cNvSpPr txBox="1"/>
          <p:nvPr/>
        </p:nvSpPr>
        <p:spPr>
          <a:xfrm>
            <a:off x="2386750" y="1428213"/>
            <a:ext cx="389700" cy="3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0000"/>
                </a:solidFill>
              </a:rPr>
              <a:t>3</a:t>
            </a:r>
            <a:endParaRPr sz="1000">
              <a:solidFill>
                <a:srgbClr val="FF0000"/>
              </a:solidFill>
            </a:endParaRPr>
          </a:p>
        </p:txBody>
      </p:sp>
      <p:sp>
        <p:nvSpPr>
          <p:cNvPr id="95" name="Shape 95"/>
          <p:cNvSpPr txBox="1"/>
          <p:nvPr/>
        </p:nvSpPr>
        <p:spPr>
          <a:xfrm>
            <a:off x="2386750" y="1668438"/>
            <a:ext cx="389700" cy="3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0000"/>
                </a:solidFill>
              </a:rPr>
              <a:t>4</a:t>
            </a:r>
            <a:endParaRPr sz="1000">
              <a:solidFill>
                <a:srgbClr val="FF0000"/>
              </a:solidFill>
            </a:endParaRPr>
          </a:p>
        </p:txBody>
      </p:sp>
      <p:sp>
        <p:nvSpPr>
          <p:cNvPr id="96" name="Shape 96"/>
          <p:cNvSpPr txBox="1"/>
          <p:nvPr/>
        </p:nvSpPr>
        <p:spPr>
          <a:xfrm>
            <a:off x="5587150" y="715938"/>
            <a:ext cx="389700" cy="3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0000"/>
                </a:solidFill>
              </a:rPr>
              <a:t>5</a:t>
            </a:r>
            <a:endParaRPr sz="1000">
              <a:solidFill>
                <a:srgbClr val="FF0000"/>
              </a:solidFill>
            </a:endParaRPr>
          </a:p>
        </p:txBody>
      </p:sp>
      <p:sp>
        <p:nvSpPr>
          <p:cNvPr id="97" name="Shape 97"/>
          <p:cNvSpPr txBox="1"/>
          <p:nvPr/>
        </p:nvSpPr>
        <p:spPr>
          <a:xfrm>
            <a:off x="5587166" y="1247224"/>
            <a:ext cx="389700" cy="3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0000"/>
                </a:solidFill>
              </a:rPr>
              <a:t>6</a:t>
            </a:r>
            <a:endParaRPr sz="1000">
              <a:solidFill>
                <a:srgbClr val="FF0000"/>
              </a:solidFill>
            </a:endParaRPr>
          </a:p>
        </p:txBody>
      </p:sp>
      <p:sp>
        <p:nvSpPr>
          <p:cNvPr id="98" name="Shape 98"/>
          <p:cNvSpPr txBox="1"/>
          <p:nvPr/>
        </p:nvSpPr>
        <p:spPr>
          <a:xfrm>
            <a:off x="5587166" y="1475824"/>
            <a:ext cx="389700" cy="3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0000"/>
                </a:solidFill>
              </a:rPr>
              <a:t>7</a:t>
            </a:r>
            <a:endParaRPr sz="1000">
              <a:solidFill>
                <a:srgbClr val="FF0000"/>
              </a:solidFill>
            </a:endParaRPr>
          </a:p>
        </p:txBody>
      </p:sp>
      <p:sp>
        <p:nvSpPr>
          <p:cNvPr id="99" name="Shape 99"/>
          <p:cNvSpPr txBox="1"/>
          <p:nvPr/>
        </p:nvSpPr>
        <p:spPr>
          <a:xfrm>
            <a:off x="5587166" y="1668449"/>
            <a:ext cx="389700" cy="3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FF0000"/>
                </a:solidFill>
              </a:rPr>
              <a:t>8</a:t>
            </a:r>
            <a:endParaRPr sz="10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55515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400"/>
              <a:t>Licence Type: Data Layer Values v.s. Customer Display Values</a:t>
            </a:r>
            <a:endParaRPr b="1" sz="1400"/>
          </a:p>
        </p:txBody>
      </p:sp>
      <p:graphicFrame>
        <p:nvGraphicFramePr>
          <p:cNvPr id="105" name="Shape 105"/>
          <p:cNvGraphicFramePr/>
          <p:nvPr/>
        </p:nvGraphicFramePr>
        <p:xfrm>
          <a:off x="952500" y="1238250"/>
          <a:ext cx="3000000" cy="3000000"/>
        </p:xfrm>
        <a:graphic>
          <a:graphicData uri="http://schemas.openxmlformats.org/drawingml/2006/table">
            <a:tbl>
              <a:tblPr>
                <a:noFill/>
                <a:tableStyleId>{1CD89251-F049-49FB-995A-65A79C1EA6E3}</a:tableStyleId>
              </a:tblPr>
              <a:tblGrid>
                <a:gridCol w="3619500"/>
                <a:gridCol w="3619500"/>
              </a:tblGrid>
              <a:tr h="381000">
                <a:tc>
                  <a:txBody>
                    <a:bodyPr>
                      <a:noAutofit/>
                    </a:bodyPr>
                    <a:lstStyle/>
                    <a:p>
                      <a:pPr indent="0" lvl="0" marL="0" rtl="0">
                        <a:spcBef>
                          <a:spcPts val="0"/>
                        </a:spcBef>
                        <a:spcAft>
                          <a:spcPts val="0"/>
                        </a:spcAft>
                        <a:buNone/>
                      </a:pPr>
                      <a:r>
                        <a:rPr lang="en"/>
                        <a:t>Licence Type Data Layer Values</a:t>
                      </a:r>
                      <a:endParaRPr/>
                    </a:p>
                  </a:txBody>
                  <a:tcPr marT="91425" marB="91425" marR="91425" marL="91425"/>
                </a:tc>
                <a:tc>
                  <a:txBody>
                    <a:bodyPr>
                      <a:noAutofit/>
                    </a:bodyPr>
                    <a:lstStyle/>
                    <a:p>
                      <a:pPr indent="0" lvl="0" marL="0" rtl="0">
                        <a:spcBef>
                          <a:spcPts val="0"/>
                        </a:spcBef>
                        <a:spcAft>
                          <a:spcPts val="0"/>
                        </a:spcAft>
                        <a:buNone/>
                      </a:pPr>
                      <a:r>
                        <a:rPr lang="en"/>
                        <a:t>Displayed to customer as:</a:t>
                      </a:r>
                      <a:endParaRPr/>
                    </a:p>
                  </a:txBody>
                  <a:tcPr marT="91425" marB="91425" marR="91425" marL="91425"/>
                </a:tc>
              </a:tr>
              <a:tr h="381000">
                <a:tc>
                  <a:txBody>
                    <a:bodyPr>
                      <a:noAutofit/>
                    </a:bodyPr>
                    <a:lstStyle/>
                    <a:p>
                      <a:pPr indent="0" lvl="0" marL="0" rtl="0">
                        <a:spcBef>
                          <a:spcPts val="0"/>
                        </a:spcBef>
                        <a:spcAft>
                          <a:spcPts val="0"/>
                        </a:spcAft>
                        <a:buNone/>
                      </a:pPr>
                      <a:r>
                        <a:rPr lang="en"/>
                        <a:t>UKA</a:t>
                      </a:r>
                      <a:endParaRPr/>
                    </a:p>
                  </a:txBody>
                  <a:tcPr marT="91425" marB="91425" marR="91425" marL="91425"/>
                </a:tc>
                <a:tc>
                  <a:txBody>
                    <a:bodyPr>
                      <a:noAutofit/>
                    </a:bodyPr>
                    <a:lstStyle/>
                    <a:p>
                      <a:pPr indent="0" lvl="0" marL="0" rtl="0">
                        <a:spcBef>
                          <a:spcPts val="0"/>
                        </a:spcBef>
                        <a:spcAft>
                          <a:spcPts val="0"/>
                        </a:spcAft>
                        <a:buNone/>
                      </a:pPr>
                      <a:r>
                        <a:rPr lang="en" sz="1200">
                          <a:solidFill>
                            <a:schemeClr val="dk1"/>
                          </a:solidFill>
                          <a:highlight>
                            <a:srgbClr val="FFFFFF"/>
                          </a:highlight>
                        </a:rPr>
                        <a:t>Full UK (Automatics Only)</a:t>
                      </a:r>
                      <a:endParaRPr/>
                    </a:p>
                  </a:txBody>
                  <a:tcPr marT="91425" marB="91425" marR="91425" marL="91425"/>
                </a:tc>
              </a:tr>
              <a:tr h="381000">
                <a:tc>
                  <a:txBody>
                    <a:bodyPr>
                      <a:noAutofit/>
                    </a:bodyPr>
                    <a:lstStyle/>
                    <a:p>
                      <a:pPr indent="0" lvl="0" marL="0" rtl="0">
                        <a:spcBef>
                          <a:spcPts val="0"/>
                        </a:spcBef>
                        <a:spcAft>
                          <a:spcPts val="0"/>
                        </a:spcAft>
                        <a:buNone/>
                      </a:pPr>
                      <a:r>
                        <a:rPr lang="en"/>
                        <a:t>UK</a:t>
                      </a:r>
                      <a:endParaRPr/>
                    </a:p>
                  </a:txBody>
                  <a:tcPr marT="91425" marB="91425" marR="91425" marL="91425"/>
                </a:tc>
                <a:tc>
                  <a:txBody>
                    <a:bodyPr>
                      <a:noAutofit/>
                    </a:bodyPr>
                    <a:lstStyle/>
                    <a:p>
                      <a:pPr indent="0" lvl="0" marL="0" rtl="0">
                        <a:spcBef>
                          <a:spcPts val="0"/>
                        </a:spcBef>
                        <a:spcAft>
                          <a:spcPts val="0"/>
                        </a:spcAft>
                        <a:buNone/>
                      </a:pPr>
                      <a:r>
                        <a:rPr lang="en" sz="1200">
                          <a:solidFill>
                            <a:schemeClr val="dk1"/>
                          </a:solidFill>
                          <a:highlight>
                            <a:srgbClr val="FFFFFF"/>
                          </a:highlight>
                        </a:rPr>
                        <a:t>Full UK</a:t>
                      </a:r>
                      <a:endParaRPr/>
                    </a:p>
                  </a:txBody>
                  <a:tcPr marT="91425" marB="91425" marR="91425" marL="91425"/>
                </a:tc>
              </a:tr>
              <a:tr h="381000">
                <a:tc>
                  <a:txBody>
                    <a:bodyPr>
                      <a:noAutofit/>
                    </a:bodyPr>
                    <a:lstStyle/>
                    <a:p>
                      <a:pPr indent="0" lvl="0" marL="0" rtl="0">
                        <a:spcBef>
                          <a:spcPts val="0"/>
                        </a:spcBef>
                        <a:spcAft>
                          <a:spcPts val="0"/>
                        </a:spcAft>
                        <a:buNone/>
                      </a:pPr>
                      <a:r>
                        <a:rPr lang="en"/>
                        <a:t>PUK</a:t>
                      </a:r>
                      <a:endParaRPr/>
                    </a:p>
                  </a:txBody>
                  <a:tcPr marT="91425" marB="91425" marR="91425" marL="91425"/>
                </a:tc>
                <a:tc>
                  <a:txBody>
                    <a:bodyPr>
                      <a:noAutofit/>
                    </a:bodyPr>
                    <a:lstStyle/>
                    <a:p>
                      <a:pPr indent="0" lvl="0" marL="0" rtl="0">
                        <a:spcBef>
                          <a:spcPts val="0"/>
                        </a:spcBef>
                        <a:spcAft>
                          <a:spcPts val="0"/>
                        </a:spcAft>
                        <a:buNone/>
                      </a:pPr>
                      <a:r>
                        <a:rPr lang="en" sz="1200">
                          <a:solidFill>
                            <a:schemeClr val="dk1"/>
                          </a:solidFill>
                          <a:highlight>
                            <a:srgbClr val="FFFFFF"/>
                          </a:highlight>
                        </a:rPr>
                        <a:t>Provisional UK</a:t>
                      </a:r>
                      <a:endParaRPr/>
                    </a:p>
                  </a:txBody>
                  <a:tcPr marT="91425" marB="91425" marR="91425" marL="91425"/>
                </a:tc>
              </a:tr>
              <a:tr h="381000">
                <a:tc>
                  <a:txBody>
                    <a:bodyPr>
                      <a:noAutofit/>
                    </a:bodyPr>
                    <a:lstStyle/>
                    <a:p>
                      <a:pPr indent="0" lvl="0" marL="0" rtl="0">
                        <a:spcBef>
                          <a:spcPts val="0"/>
                        </a:spcBef>
                        <a:spcAft>
                          <a:spcPts val="0"/>
                        </a:spcAft>
                        <a:buNone/>
                      </a:pPr>
                      <a:r>
                        <a:rPr lang="en"/>
                        <a:t>EC</a:t>
                      </a:r>
                      <a:endParaRPr/>
                    </a:p>
                  </a:txBody>
                  <a:tcPr marT="91425" marB="91425" marR="91425" marL="91425"/>
                </a:tc>
                <a:tc>
                  <a:txBody>
                    <a:bodyPr>
                      <a:noAutofit/>
                    </a:bodyPr>
                    <a:lstStyle/>
                    <a:p>
                      <a:pPr indent="0" lvl="0" marL="0" rtl="0">
                        <a:spcBef>
                          <a:spcPts val="0"/>
                        </a:spcBef>
                        <a:spcAft>
                          <a:spcPts val="0"/>
                        </a:spcAft>
                        <a:buNone/>
                      </a:pPr>
                      <a:r>
                        <a:rPr lang="en" sz="1200">
                          <a:solidFill>
                            <a:schemeClr val="dk1"/>
                          </a:solidFill>
                          <a:highlight>
                            <a:srgbClr val="FFFFFF"/>
                          </a:highlight>
                        </a:rPr>
                        <a:t>Full European</a:t>
                      </a:r>
                      <a:endParaRPr/>
                    </a:p>
                  </a:txBody>
                  <a:tcPr marT="91425" marB="91425" marR="91425" marL="91425"/>
                </a:tc>
              </a:tr>
              <a:tr h="381000">
                <a:tc>
                  <a:txBody>
                    <a:bodyPr>
                      <a:noAutofit/>
                    </a:bodyPr>
                    <a:lstStyle/>
                    <a:p>
                      <a:pPr indent="0" lvl="0" marL="0" rtl="0">
                        <a:spcBef>
                          <a:spcPts val="0"/>
                        </a:spcBef>
                        <a:spcAft>
                          <a:spcPts val="0"/>
                        </a:spcAft>
                        <a:buNone/>
                      </a:pPr>
                      <a:r>
                        <a:rPr lang="en"/>
                        <a:t>ECP</a:t>
                      </a:r>
                      <a:endParaRPr/>
                    </a:p>
                  </a:txBody>
                  <a:tcPr marT="91425" marB="91425" marR="91425" marL="91425"/>
                </a:tc>
                <a:tc>
                  <a:txBody>
                    <a:bodyPr>
                      <a:noAutofit/>
                    </a:bodyPr>
                    <a:lstStyle/>
                    <a:p>
                      <a:pPr indent="0" lvl="0" marL="0" rtl="0">
                        <a:spcBef>
                          <a:spcPts val="0"/>
                        </a:spcBef>
                        <a:spcAft>
                          <a:spcPts val="0"/>
                        </a:spcAft>
                        <a:buNone/>
                      </a:pPr>
                      <a:r>
                        <a:rPr lang="en" sz="1200">
                          <a:solidFill>
                            <a:schemeClr val="dk1"/>
                          </a:solidFill>
                          <a:highlight>
                            <a:srgbClr val="FFFFFF"/>
                          </a:highlight>
                        </a:rPr>
                        <a:t>Provisional European</a:t>
                      </a:r>
                      <a:endParaRPr/>
                    </a:p>
                  </a:txBody>
                  <a:tcPr marT="91425" marB="91425" marR="91425" marL="91425"/>
                </a:tc>
              </a:tr>
              <a:tr h="381000">
                <a:tc>
                  <a:txBody>
                    <a:bodyPr>
                      <a:noAutofit/>
                    </a:bodyPr>
                    <a:lstStyle/>
                    <a:p>
                      <a:pPr indent="0" lvl="0" marL="0" rtl="0">
                        <a:spcBef>
                          <a:spcPts val="0"/>
                        </a:spcBef>
                        <a:spcAft>
                          <a:spcPts val="0"/>
                        </a:spcAft>
                        <a:buNone/>
                      </a:pPr>
                      <a:r>
                        <a:rPr lang="en"/>
                        <a:t>INT</a:t>
                      </a:r>
                      <a:endParaRPr/>
                    </a:p>
                  </a:txBody>
                  <a:tcPr marT="91425" marB="91425" marR="91425" marL="91425"/>
                </a:tc>
                <a:tc>
                  <a:txBody>
                    <a:bodyPr>
                      <a:noAutofit/>
                    </a:bodyPr>
                    <a:lstStyle/>
                    <a:p>
                      <a:pPr indent="0" lvl="0" marL="0" rtl="0">
                        <a:spcBef>
                          <a:spcPts val="0"/>
                        </a:spcBef>
                        <a:spcAft>
                          <a:spcPts val="0"/>
                        </a:spcAft>
                        <a:buNone/>
                      </a:pPr>
                      <a:r>
                        <a:rPr lang="en" sz="1200">
                          <a:solidFill>
                            <a:schemeClr val="dk1"/>
                          </a:solidFill>
                          <a:highlight>
                            <a:srgbClr val="FFFFFF"/>
                          </a:highlight>
                        </a:rPr>
                        <a:t>Non UK/European</a:t>
                      </a:r>
                      <a:endParaRPr/>
                    </a:p>
                  </a:txBody>
                  <a:tcPr marT="91425" marB="91425" marR="91425" marL="91425"/>
                </a:tc>
              </a:tr>
              <a:tr h="381000">
                <a:tc>
                  <a:txBody>
                    <a:bodyPr>
                      <a:noAutofit/>
                    </a:bodyPr>
                    <a:lstStyle/>
                    <a:p>
                      <a:pPr indent="0" lvl="0" marL="0" rtl="0">
                        <a:spcBef>
                          <a:spcPts val="0"/>
                        </a:spcBef>
                        <a:spcAft>
                          <a:spcPts val="0"/>
                        </a:spcAft>
                        <a:buNone/>
                      </a:pPr>
                      <a:r>
                        <a:rPr lang="en"/>
                        <a:t>OTH</a:t>
                      </a:r>
                      <a:endParaRPr/>
                    </a:p>
                  </a:txBody>
                  <a:tcPr marT="91425" marB="91425" marR="91425" marL="91425"/>
                </a:tc>
                <a:tc>
                  <a:txBody>
                    <a:bodyPr>
                      <a:noAutofit/>
                    </a:bodyPr>
                    <a:lstStyle/>
                    <a:p>
                      <a:pPr indent="0" lvl="0" marL="0" rtl="0">
                        <a:spcBef>
                          <a:spcPts val="0"/>
                        </a:spcBef>
                        <a:spcAft>
                          <a:spcPts val="0"/>
                        </a:spcAft>
                        <a:buNone/>
                      </a:pPr>
                      <a:r>
                        <a:rPr lang="en" sz="1200">
                          <a:solidFill>
                            <a:schemeClr val="dk1"/>
                          </a:solidFill>
                          <a:highlight>
                            <a:srgbClr val="FFFFFF"/>
                          </a:highlight>
                        </a:rPr>
                        <a:t>Other</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55515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400"/>
              <a:t>Cover Type: Data Layer </a:t>
            </a:r>
            <a:r>
              <a:rPr b="1" lang="en" sz="1400"/>
              <a:t>Values v.s. Customer Display Values</a:t>
            </a:r>
            <a:endParaRPr b="1" sz="1400"/>
          </a:p>
        </p:txBody>
      </p:sp>
      <p:graphicFrame>
        <p:nvGraphicFramePr>
          <p:cNvPr id="111" name="Shape 111"/>
          <p:cNvGraphicFramePr/>
          <p:nvPr/>
        </p:nvGraphicFramePr>
        <p:xfrm>
          <a:off x="952500" y="1238250"/>
          <a:ext cx="3000000" cy="3000000"/>
        </p:xfrm>
        <a:graphic>
          <a:graphicData uri="http://schemas.openxmlformats.org/drawingml/2006/table">
            <a:tbl>
              <a:tblPr>
                <a:noFill/>
                <a:tableStyleId>{1CD89251-F049-49FB-995A-65A79C1EA6E3}</a:tableStyleId>
              </a:tblPr>
              <a:tblGrid>
                <a:gridCol w="3619500"/>
                <a:gridCol w="3619500"/>
              </a:tblGrid>
              <a:tr h="381000">
                <a:tc>
                  <a:txBody>
                    <a:bodyPr>
                      <a:noAutofit/>
                    </a:bodyPr>
                    <a:lstStyle/>
                    <a:p>
                      <a:pPr indent="0" lvl="0" marL="0">
                        <a:spcBef>
                          <a:spcPts val="0"/>
                        </a:spcBef>
                        <a:spcAft>
                          <a:spcPts val="0"/>
                        </a:spcAft>
                        <a:buNone/>
                      </a:pPr>
                      <a:r>
                        <a:rPr lang="en"/>
                        <a:t>Cover Type Data Layer Values</a:t>
                      </a:r>
                      <a:endParaRPr/>
                    </a:p>
                  </a:txBody>
                  <a:tcPr marT="91425" marB="91425" marR="91425" marL="91425"/>
                </a:tc>
                <a:tc>
                  <a:txBody>
                    <a:bodyPr>
                      <a:noAutofit/>
                    </a:bodyPr>
                    <a:lstStyle/>
                    <a:p>
                      <a:pPr indent="0" lvl="0" marL="0">
                        <a:spcBef>
                          <a:spcPts val="0"/>
                        </a:spcBef>
                        <a:spcAft>
                          <a:spcPts val="0"/>
                        </a:spcAft>
                        <a:buNone/>
                      </a:pPr>
                      <a:r>
                        <a:rPr lang="en"/>
                        <a:t>Displayed to customer as:</a:t>
                      </a:r>
                      <a:endParaRPr/>
                    </a:p>
                  </a:txBody>
                  <a:tcPr marT="91425" marB="91425" marR="91425" marL="91425"/>
                </a:tc>
              </a:tr>
              <a:tr h="381000">
                <a:tc>
                  <a:txBody>
                    <a:bodyPr>
                      <a:noAutofit/>
                    </a:bodyPr>
                    <a:lstStyle/>
                    <a:p>
                      <a:pPr indent="0" lvl="0" marL="0">
                        <a:spcBef>
                          <a:spcPts val="0"/>
                        </a:spcBef>
                        <a:spcAft>
                          <a:spcPts val="0"/>
                        </a:spcAft>
                        <a:buNone/>
                      </a:pPr>
                      <a:r>
                        <a:rPr lang="en"/>
                        <a:t>COM</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1200">
                          <a:solidFill>
                            <a:schemeClr val="dk1"/>
                          </a:solidFill>
                          <a:highlight>
                            <a:srgbClr val="FFFFFF"/>
                          </a:highlight>
                        </a:rPr>
                        <a:t>Fully Comprehensive</a:t>
                      </a:r>
                      <a:endParaRPr/>
                    </a:p>
                  </a:txBody>
                  <a:tcPr marT="91425" marB="91425" marR="91425" marL="91425"/>
                </a:tc>
              </a:tr>
              <a:tr h="381000">
                <a:tc>
                  <a:txBody>
                    <a:bodyPr>
                      <a:noAutofit/>
                    </a:bodyPr>
                    <a:lstStyle/>
                    <a:p>
                      <a:pPr indent="0" lvl="0" marL="0">
                        <a:spcBef>
                          <a:spcPts val="0"/>
                        </a:spcBef>
                        <a:spcAft>
                          <a:spcPts val="0"/>
                        </a:spcAft>
                        <a:buNone/>
                      </a:pPr>
                      <a:r>
                        <a:rPr lang="en"/>
                        <a:t>[If not COM]</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1200">
                          <a:solidFill>
                            <a:schemeClr val="dk1"/>
                          </a:solidFill>
                          <a:highlight>
                            <a:srgbClr val="FFFFFF"/>
                          </a:highlight>
                        </a:rPr>
                        <a:t>Third Party, Fire and Theft</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