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64" r:id="rId5"/>
    <p:sldId id="257" r:id="rId6"/>
    <p:sldId id="260" r:id="rId7"/>
    <p:sldId id="258"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1E919910-CCB2-444D-BD35-6ABF9ED5CDE4}" type="datetimeFigureOut">
              <a:rPr lang="en-SG" smtClean="0"/>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C1E3649-DBE2-4D6E-8CD5-16DB13BE9890}" type="slidenum">
              <a:rPr lang="en-SG" smtClean="0"/>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SG"/>
          </a:p>
        </p:txBody>
      </p:sp>
      <p:sp>
        <p:nvSpPr>
          <p:cNvPr id="4" name="Date Placeholder 3"/>
          <p:cNvSpPr>
            <a:spLocks noGrp="1"/>
          </p:cNvSpPr>
          <p:nvPr>
            <p:ph type="dt" sz="half" idx="10"/>
          </p:nvPr>
        </p:nvSpPr>
        <p:spPr/>
        <p:txBody>
          <a:bodyPr/>
          <a:lstStyle/>
          <a:p>
            <a:fld id="{1E919910-CCB2-444D-BD35-6ABF9ED5CDE4}" type="datetimeFigureOut">
              <a:rPr lang="en-SG" smtClean="0"/>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C1E3649-DBE2-4D6E-8CD5-16DB13BE9890}" type="slidenum">
              <a:rPr lang="en-SG" smtClean="0"/>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SG"/>
          </a:p>
        </p:txBody>
      </p:sp>
      <p:sp>
        <p:nvSpPr>
          <p:cNvPr id="4" name="Date Placeholder 3"/>
          <p:cNvSpPr>
            <a:spLocks noGrp="1"/>
          </p:cNvSpPr>
          <p:nvPr>
            <p:ph type="dt" sz="half" idx="10"/>
          </p:nvPr>
        </p:nvSpPr>
        <p:spPr/>
        <p:txBody>
          <a:bodyPr/>
          <a:lstStyle/>
          <a:p>
            <a:fld id="{1E919910-CCB2-444D-BD35-6ABF9ED5CDE4}" type="datetimeFigureOut">
              <a:rPr lang="en-SG" smtClean="0"/>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C1E3649-DBE2-4D6E-8CD5-16DB13BE9890}" type="slidenum">
              <a:rPr lang="en-SG" smtClean="0"/>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SG"/>
          </a:p>
        </p:txBody>
      </p:sp>
      <p:sp>
        <p:nvSpPr>
          <p:cNvPr id="4" name="Date Placeholder 3"/>
          <p:cNvSpPr>
            <a:spLocks noGrp="1"/>
          </p:cNvSpPr>
          <p:nvPr>
            <p:ph type="dt" sz="half" idx="10"/>
          </p:nvPr>
        </p:nvSpPr>
        <p:spPr/>
        <p:txBody>
          <a:bodyPr/>
          <a:lstStyle/>
          <a:p>
            <a:fld id="{1E919910-CCB2-444D-BD35-6ABF9ED5CDE4}" type="datetimeFigureOut">
              <a:rPr lang="en-SG" smtClean="0"/>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C1E3649-DBE2-4D6E-8CD5-16DB13BE9890}" type="slidenum">
              <a:rPr lang="en-SG" smtClean="0"/>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919910-CCB2-444D-BD35-6ABF9ED5CDE4}" type="datetimeFigureOut">
              <a:rPr lang="en-SG" smtClean="0"/>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C1E3649-DBE2-4D6E-8CD5-16DB13BE9890}" type="slidenum">
              <a:rPr lang="en-SG" smtClean="0"/>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SG"/>
          </a:p>
        </p:txBody>
      </p:sp>
      <p:sp>
        <p:nvSpPr>
          <p:cNvPr id="5" name="Date Placeholder 4"/>
          <p:cNvSpPr>
            <a:spLocks noGrp="1"/>
          </p:cNvSpPr>
          <p:nvPr>
            <p:ph type="dt" sz="half" idx="10"/>
          </p:nvPr>
        </p:nvSpPr>
        <p:spPr/>
        <p:txBody>
          <a:bodyPr/>
          <a:lstStyle/>
          <a:p>
            <a:fld id="{1E919910-CCB2-444D-BD35-6ABF9ED5CDE4}" type="datetimeFigureOut">
              <a:rPr lang="en-SG" smtClean="0"/>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C1E3649-DBE2-4D6E-8CD5-16DB13BE9890}" type="slidenum">
              <a:rPr lang="en-SG" smtClean="0"/>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SG"/>
          </a:p>
        </p:txBody>
      </p:sp>
      <p:sp>
        <p:nvSpPr>
          <p:cNvPr id="7" name="Date Placeholder 6"/>
          <p:cNvSpPr>
            <a:spLocks noGrp="1"/>
          </p:cNvSpPr>
          <p:nvPr>
            <p:ph type="dt" sz="half" idx="10"/>
          </p:nvPr>
        </p:nvSpPr>
        <p:spPr/>
        <p:txBody>
          <a:bodyPr/>
          <a:lstStyle/>
          <a:p>
            <a:fld id="{1E919910-CCB2-444D-BD35-6ABF9ED5CDE4}" type="datetimeFigureOut">
              <a:rPr lang="en-SG" smtClean="0"/>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CC1E3649-DBE2-4D6E-8CD5-16DB13BE9890}" type="slidenum">
              <a:rPr lang="en-SG" smtClean="0"/>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1E919910-CCB2-444D-BD35-6ABF9ED5CDE4}" type="datetimeFigureOut">
              <a:rPr lang="en-SG" smtClean="0"/>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CC1E3649-DBE2-4D6E-8CD5-16DB13BE9890}" type="slidenum">
              <a:rPr lang="en-SG" smtClean="0"/>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919910-CCB2-444D-BD35-6ABF9ED5CDE4}" type="datetimeFigureOut">
              <a:rPr lang="en-SG" smtClean="0"/>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CC1E3649-DBE2-4D6E-8CD5-16DB13BE9890}" type="slidenum">
              <a:rPr lang="en-SG" smtClean="0"/>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919910-CCB2-444D-BD35-6ABF9ED5CDE4}" type="datetimeFigureOut">
              <a:rPr lang="en-SG" smtClean="0"/>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C1E3649-DBE2-4D6E-8CD5-16DB13BE9890}" type="slidenum">
              <a:rPr lang="en-SG" smtClean="0"/>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919910-CCB2-444D-BD35-6ABF9ED5CDE4}" type="datetimeFigureOut">
              <a:rPr lang="en-SG" smtClean="0"/>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C1E3649-DBE2-4D6E-8CD5-16DB13BE9890}" type="slidenum">
              <a:rPr lang="en-SG" smtClean="0"/>
            </a:fld>
            <a:endParaRPr lang="en-SG"/>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19910-CCB2-444D-BD35-6ABF9ED5CDE4}" type="datetimeFigureOut">
              <a:rPr lang="en-SG" smtClean="0"/>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E3649-DBE2-4D6E-8CD5-16DB13BE9890}" type="slidenum">
              <a:rPr lang="en-SG" smtClean="0"/>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92370" y="1934210"/>
            <a:ext cx="6926580" cy="4029075"/>
          </a:xfrm>
        </p:spPr>
        <p:txBody>
          <a:bodyPr>
            <a:normAutofit fontScale="90000"/>
          </a:bodyPr>
          <a:lstStyle/>
          <a:p>
            <a:pPr algn="l"/>
            <a:r>
              <a:rPr lang="en-US" sz="4900" b="1" dirty="0" err="1">
                <a:solidFill>
                  <a:srgbClr val="009999"/>
                </a:solidFill>
              </a:rPr>
              <a:t>TeamID</a:t>
            </a:r>
            <a:r>
              <a:rPr lang="en-US" sz="4900" b="1" dirty="0">
                <a:solidFill>
                  <a:srgbClr val="009999"/>
                </a:solidFill>
              </a:rPr>
              <a:t>: S312</a:t>
            </a:r>
            <a:br>
              <a:rPr lang="en-US" sz="4900" b="1" dirty="0">
                <a:solidFill>
                  <a:srgbClr val="009999"/>
                </a:solidFill>
              </a:rPr>
            </a:br>
            <a:r>
              <a:rPr lang="en-US" sz="3600" b="1" dirty="0">
                <a:solidFill>
                  <a:srgbClr val="009999"/>
                </a:solidFill>
              </a:rPr>
              <a:t>Category: Software</a:t>
            </a:r>
            <a:br>
              <a:rPr lang="en-US" sz="3600" b="1" dirty="0">
                <a:solidFill>
                  <a:srgbClr val="009999"/>
                </a:solidFill>
              </a:rPr>
            </a:br>
            <a:r>
              <a:rPr lang="en-US" sz="3600" b="1" dirty="0">
                <a:solidFill>
                  <a:srgbClr val="009999"/>
                </a:solidFill>
              </a:rPr>
              <a:t>Theme: Rural Smart Education/ Healthcare</a:t>
            </a:r>
            <a:br>
              <a:rPr lang="en-US" sz="3600" b="1" dirty="0">
                <a:solidFill>
                  <a:srgbClr val="009999"/>
                </a:solidFill>
              </a:rPr>
            </a:br>
            <a:r>
              <a:rPr lang="en-US" sz="3600" b="1" dirty="0">
                <a:solidFill>
                  <a:srgbClr val="009999"/>
                </a:solidFill>
              </a:rPr>
              <a:t>Problem Statement: Village School happiness index including self-assessment, encompassing mental </a:t>
            </a:r>
            <a:br>
              <a:rPr lang="en-US" sz="3600" b="1" dirty="0">
                <a:solidFill>
                  <a:srgbClr val="009999"/>
                </a:solidFill>
              </a:rPr>
            </a:br>
            <a:r>
              <a:rPr lang="en-US" sz="3600" b="1" dirty="0">
                <a:solidFill>
                  <a:srgbClr val="009999"/>
                </a:solidFill>
              </a:rPr>
              <a:t>health and well-being. </a:t>
            </a:r>
            <a:endParaRPr lang="en-SG" sz="3600" b="1" dirty="0">
              <a:solidFill>
                <a:srgbClr val="009999"/>
              </a:solidFill>
            </a:endParaRPr>
          </a:p>
        </p:txBody>
      </p:sp>
      <p:sp>
        <p:nvSpPr>
          <p:cNvPr id="4" name="Title 1"/>
          <p:cNvSpPr txBox="1"/>
          <p:nvPr/>
        </p:nvSpPr>
        <p:spPr>
          <a:xfrm>
            <a:off x="3488735" y="3906543"/>
            <a:ext cx="8313682" cy="255401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SG" sz="3600" b="1" dirty="0">
              <a:solidFill>
                <a:srgbClr val="009999"/>
              </a:solidFill>
              <a:latin typeface="Gali"/>
            </a:endParaRPr>
          </a:p>
        </p:txBody>
      </p:sp>
      <p:sp>
        <p:nvSpPr>
          <p:cNvPr id="5" name="Title 1"/>
          <p:cNvSpPr txBox="1"/>
          <p:nvPr/>
        </p:nvSpPr>
        <p:spPr>
          <a:xfrm>
            <a:off x="3236137" y="853440"/>
            <a:ext cx="8208578" cy="634476"/>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b="1" dirty="0">
                <a:solidFill>
                  <a:schemeClr val="accent5">
                    <a:lumMod val="75000"/>
                  </a:schemeClr>
                </a:solidFill>
              </a:rPr>
              <a:t>Idea Submission Presentation</a:t>
            </a:r>
            <a:endParaRPr lang="en-SG" sz="5400" b="1" dirty="0">
              <a:solidFill>
                <a:schemeClr val="accent5">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0134"/>
            <a:ext cx="10515600" cy="1001220"/>
          </a:xfrm>
        </p:spPr>
        <p:txBody>
          <a:bodyPr/>
          <a:lstStyle/>
          <a:p>
            <a:pPr algn="ctr"/>
            <a:r>
              <a:rPr lang="en-US" b="1" dirty="0">
                <a:solidFill>
                  <a:srgbClr val="009999"/>
                </a:solidFill>
              </a:rPr>
              <a:t>Abstract</a:t>
            </a:r>
            <a:endParaRPr lang="en-SG" b="1" dirty="0">
              <a:solidFill>
                <a:srgbClr val="009999"/>
              </a:solidFill>
            </a:endParaRPr>
          </a:p>
        </p:txBody>
      </p:sp>
      <p:sp>
        <p:nvSpPr>
          <p:cNvPr id="4" name="Google Shape;218;p2"/>
          <p:cNvSpPr txBox="1"/>
          <p:nvPr/>
        </p:nvSpPr>
        <p:spPr>
          <a:xfrm>
            <a:off x="228600" y="893380"/>
            <a:ext cx="11745685" cy="5721742"/>
          </a:xfrm>
          <a:prstGeom prst="rect">
            <a:avLst/>
          </a:prstGeom>
          <a:noFill/>
          <a:ln w="9525" cap="flat" cmpd="sng">
            <a:solidFill>
              <a:schemeClr val="dk1"/>
            </a:solidFill>
            <a:prstDash val="solid"/>
            <a:round/>
            <a:headEnd type="none" w="sm" len="sm"/>
            <a:tailEnd type="none" w="sm" len="sm"/>
          </a:ln>
        </p:spPr>
        <p:txBody>
          <a:bodyPr spcFirstLastPara="1" vert="horz" wrap="square" lIns="0" tIns="0" rIns="0" bIns="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chemeClr val="dk1"/>
              </a:buClr>
              <a:buSzPts val="1600"/>
            </a:pPr>
            <a:r>
              <a:rPr lang="en-US" sz="2000" dirty="0"/>
              <a:t>The problem statement involves creating a happiness index for a village school that includes self-assessment and covers aspects related to mental health and well-being. The goal is to develop a comprehensive framework that allows students to evaluate their own level of happiness while considering their mental and physical health. This will help to identify areas that need improvement and enable the school to take proactive steps towards addressing these issues. Ultimately, the aim is to create a healthy and happy learning environment for students that promotes overall well-being and academic success.</a:t>
            </a:r>
            <a:endParaRPr lang="en-US" dirty="0"/>
          </a:p>
          <a:p>
            <a:pPr>
              <a:lnSpc>
                <a:spcPct val="100000"/>
              </a:lnSpc>
              <a:buClr>
                <a:schemeClr val="dk1"/>
              </a:buClr>
              <a:buSzPts val="1600"/>
              <a:buFont typeface="Noto Sans Symbols"/>
              <a:buChar char="⮚"/>
            </a:pPr>
            <a:endParaRPr lang="en-US" dirty="0"/>
          </a:p>
          <a:p>
            <a:pPr marL="285750" indent="-285750">
              <a:lnSpc>
                <a:spcPct val="100000"/>
              </a:lnSpc>
              <a:buClr>
                <a:schemeClr val="dk1"/>
              </a:buClr>
              <a:buSzPts val="1600"/>
              <a:buFont typeface="Noto Sans Symbols"/>
              <a:buChar char="⮚"/>
            </a:pPr>
            <a:endParaRPr lang="en-US" dirty="0"/>
          </a:p>
          <a:p>
            <a:pPr marL="0" indent="0">
              <a:lnSpc>
                <a:spcPct val="100000"/>
              </a:lnSpc>
              <a:buClr>
                <a:schemeClr val="dk1"/>
              </a:buClr>
              <a:buSzPts val="1600"/>
              <a:buFont typeface="Noto Sans Symbols"/>
              <a:buNone/>
            </a:pPr>
            <a:endParaRPr lang="en-US" dirty="0"/>
          </a:p>
          <a:p>
            <a:pPr marL="285750" indent="-285750">
              <a:lnSpc>
                <a:spcPct val="100000"/>
              </a:lnSpc>
              <a:buClr>
                <a:schemeClr val="dk1"/>
              </a:buClr>
              <a:buSzPts val="1600"/>
              <a:buFont typeface="Noto Sans Symbols"/>
              <a:buChar char="⮚"/>
            </a:pPr>
            <a:endParaRPr lang="en-US" dirty="0"/>
          </a:p>
          <a:p>
            <a:pPr marL="285750" indent="-285750">
              <a:lnSpc>
                <a:spcPct val="100000"/>
              </a:lnSpc>
              <a:buClr>
                <a:schemeClr val="dk1"/>
              </a:buClr>
              <a:buSzPts val="1600"/>
              <a:buFont typeface="Noto Sans Symbols"/>
              <a:buChar char="⮚"/>
            </a:pPr>
            <a:endParaRPr lang="en-US" dirty="0"/>
          </a:p>
          <a:p>
            <a:pPr marL="285750" indent="-285750">
              <a:lnSpc>
                <a:spcPct val="100000"/>
              </a:lnSpc>
              <a:buClr>
                <a:schemeClr val="dk1"/>
              </a:buClr>
              <a:buSzPts val="1600"/>
              <a:buFont typeface="Noto Sans Symbols"/>
              <a:buChar char="⮚"/>
            </a:pPr>
            <a:endParaRPr lang="en-US" dirty="0"/>
          </a:p>
          <a:p>
            <a:pPr marL="285750" indent="-285750">
              <a:lnSpc>
                <a:spcPct val="100000"/>
              </a:lnSpc>
              <a:buClr>
                <a:schemeClr val="dk1"/>
              </a:buClr>
              <a:buSzPts val="1600"/>
              <a:buFont typeface="Noto Sans Symbols"/>
              <a:buChar char="⮚"/>
            </a:pPr>
            <a:endParaRPr lang="en-US" dirty="0"/>
          </a:p>
          <a:p>
            <a:pPr marL="285750" indent="-285750">
              <a:lnSpc>
                <a:spcPct val="100000"/>
              </a:lnSpc>
              <a:buClr>
                <a:schemeClr val="dk1"/>
              </a:buClr>
              <a:buSzPts val="1600"/>
              <a:buFont typeface="Noto Sans Symbols"/>
              <a:buChar char="⮚"/>
            </a:pPr>
            <a:endParaRPr lang="en-US" dirty="0"/>
          </a:p>
          <a:p>
            <a:pPr marL="0" indent="0">
              <a:lnSpc>
                <a:spcPct val="100000"/>
              </a:lnSpc>
              <a:buClr>
                <a:schemeClr val="dk1"/>
              </a:buClr>
              <a:buSzPts val="1600"/>
              <a:buNone/>
            </a:pPr>
            <a:endParaRPr lang="en-US" dirty="0"/>
          </a:p>
          <a:p>
            <a:pPr marL="285750" indent="-184150">
              <a:lnSpc>
                <a:spcPct val="100000"/>
              </a:lnSpc>
              <a:buClr>
                <a:schemeClr val="dk1"/>
              </a:buClr>
              <a:buSzPts val="1600"/>
              <a:buFont typeface="Noto Sans Symbols"/>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45440"/>
          </a:xfrm>
        </p:spPr>
        <p:txBody>
          <a:bodyPr>
            <a:normAutofit fontScale="90000"/>
          </a:bodyPr>
          <a:lstStyle/>
          <a:p>
            <a:pPr algn="ctr"/>
            <a:r>
              <a:rPr lang="en-US" b="1" dirty="0">
                <a:solidFill>
                  <a:srgbClr val="009999"/>
                </a:solidFill>
              </a:rPr>
              <a:t>Existing and Proposed SystemExpected outcome</a:t>
            </a:r>
            <a:endParaRPr lang="en-SG" b="1" dirty="0">
              <a:solidFill>
                <a:srgbClr val="009999"/>
              </a:solidFill>
            </a:endParaRPr>
          </a:p>
        </p:txBody>
      </p:sp>
      <p:sp>
        <p:nvSpPr>
          <p:cNvPr id="4" name="Google Shape;218;p2"/>
          <p:cNvSpPr txBox="1"/>
          <p:nvPr/>
        </p:nvSpPr>
        <p:spPr>
          <a:xfrm>
            <a:off x="228600" y="345440"/>
            <a:ext cx="11745595" cy="6663055"/>
          </a:xfrm>
          <a:prstGeom prst="rect">
            <a:avLst/>
          </a:prstGeom>
          <a:noFill/>
          <a:ln w="9525" cap="flat" cmpd="sng">
            <a:solidFill>
              <a:schemeClr val="dk1"/>
            </a:solidFill>
            <a:prstDash val="solid"/>
            <a:round/>
            <a:headEnd type="none" w="sm" len="sm"/>
            <a:tailEnd type="none" w="sm" len="sm"/>
          </a:ln>
        </p:spPr>
        <p:txBody>
          <a:bodyPr spcFirstLastPara="1" vert="horz" wrap="square" lIns="0" tIns="0" rIns="0" bIns="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chemeClr val="dk1"/>
              </a:buClr>
              <a:buSzPts val="1600"/>
              <a:buNone/>
            </a:pPr>
            <a:r>
              <a:rPr lang="en-US" dirty="0"/>
              <a:t>Existing (Traditional) System/Approach/Methods/Technics in Villages</a:t>
            </a:r>
            <a:endParaRPr lang="en-US" dirty="0"/>
          </a:p>
          <a:p>
            <a:pPr>
              <a:lnSpc>
                <a:spcPct val="100000"/>
              </a:lnSpc>
              <a:buClr>
                <a:schemeClr val="dk1"/>
              </a:buClr>
              <a:buSzPts val="1600"/>
            </a:pPr>
            <a:r>
              <a:rPr lang="en-US" sz="2000" dirty="0"/>
              <a:t>Meditation and Yoga</a:t>
            </a:r>
            <a:endParaRPr lang="en-US" sz="2000" dirty="0"/>
          </a:p>
          <a:p>
            <a:pPr>
              <a:lnSpc>
                <a:spcPct val="100000"/>
              </a:lnSpc>
              <a:buClr>
                <a:schemeClr val="dk1"/>
              </a:buClr>
              <a:buSzPts val="1600"/>
            </a:pPr>
            <a:r>
              <a:rPr lang="en-US" sz="2000" dirty="0"/>
              <a:t>Community involvement</a:t>
            </a:r>
            <a:endParaRPr lang="en-US" sz="2000" dirty="0"/>
          </a:p>
          <a:p>
            <a:pPr>
              <a:lnSpc>
                <a:spcPct val="100000"/>
              </a:lnSpc>
              <a:buClr>
                <a:schemeClr val="dk1"/>
              </a:buClr>
              <a:buSzPts val="1600"/>
            </a:pPr>
            <a:r>
              <a:rPr lang="en-US" sz="2000" dirty="0"/>
              <a:t>Celebrations and festivals</a:t>
            </a:r>
            <a:endParaRPr lang="en-US" dirty="0"/>
          </a:p>
          <a:p>
            <a:pPr>
              <a:lnSpc>
                <a:spcPct val="100000"/>
              </a:lnSpc>
              <a:buClr>
                <a:schemeClr val="dk1"/>
              </a:buClr>
              <a:buSzPts val="1600"/>
            </a:pPr>
            <a:r>
              <a:rPr lang="en-US" sz="2000" dirty="0"/>
              <a:t>Traditional healing practices</a:t>
            </a:r>
            <a:endParaRPr lang="en-US" dirty="0"/>
          </a:p>
          <a:p>
            <a:pPr marL="0" indent="0">
              <a:lnSpc>
                <a:spcPct val="100000"/>
              </a:lnSpc>
              <a:buClr>
                <a:schemeClr val="dk1"/>
              </a:buClr>
              <a:buSzPts val="1600"/>
              <a:buNone/>
            </a:pPr>
            <a:r>
              <a:rPr lang="en-US" dirty="0"/>
              <a:t>Proposed (Modern) System/Methodology for Village people</a:t>
            </a:r>
            <a:endParaRPr lang="en-US" dirty="0"/>
          </a:p>
          <a:p>
            <a:pPr>
              <a:lnSpc>
                <a:spcPct val="100000"/>
              </a:lnSpc>
              <a:buClr>
                <a:schemeClr val="dk1"/>
              </a:buClr>
              <a:buSzPts val="1600"/>
            </a:pPr>
            <a:r>
              <a:rPr lang="en-US" sz="2000" dirty="0"/>
              <a:t>Designing a comprehensive survey</a:t>
            </a:r>
            <a:endParaRPr lang="en-US" sz="2000" dirty="0"/>
          </a:p>
          <a:p>
            <a:pPr>
              <a:lnSpc>
                <a:spcPct val="100000"/>
              </a:lnSpc>
              <a:buClr>
                <a:schemeClr val="dk1"/>
              </a:buClr>
              <a:buSzPts val="1600"/>
            </a:pPr>
            <a:r>
              <a:rPr lang="en-US" sz="2000" dirty="0"/>
              <a:t>Collecting data</a:t>
            </a:r>
            <a:endParaRPr lang="en-US" sz="2000" dirty="0"/>
          </a:p>
          <a:p>
            <a:pPr>
              <a:lnSpc>
                <a:spcPct val="100000"/>
              </a:lnSpc>
              <a:buClr>
                <a:schemeClr val="dk1"/>
              </a:buClr>
              <a:buSzPts val="1600"/>
            </a:pPr>
            <a:r>
              <a:rPr lang="en-US" sz="2000" dirty="0"/>
              <a:t>Analyzing the data</a:t>
            </a:r>
            <a:endParaRPr lang="en-US" sz="2000" dirty="0"/>
          </a:p>
          <a:p>
            <a:pPr>
              <a:lnSpc>
                <a:spcPct val="100000"/>
              </a:lnSpc>
              <a:buClr>
                <a:schemeClr val="dk1"/>
              </a:buClr>
              <a:buSzPts val="1600"/>
            </a:pPr>
            <a:r>
              <a:rPr lang="en-US" sz="2000" dirty="0"/>
              <a:t>Developing an action plan</a:t>
            </a:r>
            <a:endParaRPr lang="en-US" sz="2000" dirty="0"/>
          </a:p>
          <a:p>
            <a:pPr>
              <a:lnSpc>
                <a:spcPct val="100000"/>
              </a:lnSpc>
              <a:buClr>
                <a:schemeClr val="dk1"/>
              </a:buClr>
              <a:buSzPts val="1600"/>
            </a:pPr>
            <a:r>
              <a:rPr lang="en-US" sz="2000" dirty="0"/>
              <a:t>Implementation and evaluation</a:t>
            </a:r>
            <a:endParaRPr lang="en-US" sz="2000" dirty="0"/>
          </a:p>
          <a:p>
            <a:pPr>
              <a:lnSpc>
                <a:spcPct val="100000"/>
              </a:lnSpc>
              <a:buClr>
                <a:schemeClr val="dk1"/>
              </a:buClr>
              <a:buSzPts val="1600"/>
            </a:pPr>
            <a:r>
              <a:rPr lang="en-US" sz="2000" dirty="0"/>
              <a:t>Integration into the curriculum</a:t>
            </a:r>
            <a:endParaRPr lang="en-US" sz="2000" dirty="0"/>
          </a:p>
          <a:p>
            <a:pPr marL="0" indent="0">
              <a:lnSpc>
                <a:spcPct val="100000"/>
              </a:lnSpc>
              <a:buClr>
                <a:schemeClr val="dk1"/>
              </a:buClr>
              <a:buSzPts val="1600"/>
              <a:buNone/>
            </a:pPr>
            <a:r>
              <a:rPr lang="en-US" dirty="0"/>
              <a:t>Expected Outcome</a:t>
            </a:r>
            <a:endParaRPr lang="en-US" dirty="0"/>
          </a:p>
          <a:p>
            <a:pPr>
              <a:lnSpc>
                <a:spcPct val="100000"/>
              </a:lnSpc>
              <a:buClr>
                <a:schemeClr val="dk1"/>
              </a:buClr>
              <a:buSzPts val="1600"/>
            </a:pPr>
            <a:r>
              <a:rPr lang="en-US" sz="2000" dirty="0"/>
              <a:t>Improved mental health, Enhanced academic performance, Increased self-awareness, Stronger community relationships, Long-term benefits</a:t>
            </a:r>
            <a:r>
              <a:rPr lang="en-IN" altLang="en-US" sz="2000" dirty="0"/>
              <a:t>.</a:t>
            </a:r>
            <a:endParaRPr lang="en-US" sz="2000" dirty="0"/>
          </a:p>
          <a:p>
            <a:pPr>
              <a:lnSpc>
                <a:spcPct val="100000"/>
              </a:lnSpc>
              <a:buClr>
                <a:schemeClr val="dk1"/>
              </a:buClr>
              <a:buSzPts val="1600"/>
              <a:buNone/>
            </a:pPr>
            <a:endParaRPr lang="en-US" dirty="0"/>
          </a:p>
          <a:p>
            <a:pPr marL="285750" indent="-285750">
              <a:lnSpc>
                <a:spcPct val="100000"/>
              </a:lnSpc>
              <a:buClr>
                <a:schemeClr val="dk1"/>
              </a:buClr>
              <a:buSzPts val="1600"/>
              <a:buFont typeface="Noto Sans Symbols"/>
              <a:buChar char="⮚"/>
            </a:pPr>
            <a:endParaRPr lang="en-US" dirty="0"/>
          </a:p>
          <a:p>
            <a:pPr marL="285750" indent="-285750">
              <a:lnSpc>
                <a:spcPct val="100000"/>
              </a:lnSpc>
              <a:buClr>
                <a:schemeClr val="dk1"/>
              </a:buClr>
              <a:buSzPts val="1600"/>
              <a:buFont typeface="Noto Sans Symbols"/>
              <a:buChar char="⮚"/>
            </a:pPr>
            <a:endParaRPr lang="en-US" dirty="0"/>
          </a:p>
          <a:p>
            <a:pPr marL="285750" indent="-285750">
              <a:lnSpc>
                <a:spcPct val="100000"/>
              </a:lnSpc>
              <a:buClr>
                <a:schemeClr val="dk1"/>
              </a:buClr>
              <a:buSzPts val="1600"/>
              <a:buFont typeface="Noto Sans Symbols"/>
              <a:buChar char="⮚"/>
            </a:pPr>
            <a:endParaRPr lang="en-US" dirty="0"/>
          </a:p>
          <a:p>
            <a:pPr marL="0" indent="0">
              <a:lnSpc>
                <a:spcPct val="100000"/>
              </a:lnSpc>
              <a:buClr>
                <a:schemeClr val="dk1"/>
              </a:buClr>
              <a:buSzPts val="1600"/>
              <a:buNone/>
            </a:pPr>
            <a:endParaRPr lang="en-US" dirty="0"/>
          </a:p>
          <a:p>
            <a:pPr marL="285750" indent="-184150">
              <a:lnSpc>
                <a:spcPct val="100000"/>
              </a:lnSpc>
              <a:buClr>
                <a:schemeClr val="dk1"/>
              </a:buClr>
              <a:buSzPts val="1600"/>
              <a:buFont typeface="Noto Sans Symbols"/>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13410"/>
          </a:xfrm>
        </p:spPr>
        <p:txBody>
          <a:bodyPr>
            <a:normAutofit fontScale="90000"/>
          </a:bodyPr>
          <a:lstStyle/>
          <a:p>
            <a:pPr algn="ctr"/>
            <a:r>
              <a:rPr lang="en-US" b="1" dirty="0">
                <a:solidFill>
                  <a:srgbClr val="009999"/>
                </a:solidFill>
              </a:rPr>
              <a:t>Idea/Solution/Approach/Prototype Details</a:t>
            </a:r>
            <a:endParaRPr lang="en-SG" b="1" dirty="0">
              <a:solidFill>
                <a:srgbClr val="009999"/>
              </a:solidFill>
            </a:endParaRPr>
          </a:p>
        </p:txBody>
      </p:sp>
      <p:sp>
        <p:nvSpPr>
          <p:cNvPr id="4" name="Google Shape;218;p2"/>
          <p:cNvSpPr txBox="1"/>
          <p:nvPr/>
        </p:nvSpPr>
        <p:spPr>
          <a:xfrm>
            <a:off x="238761" y="567625"/>
            <a:ext cx="6024054" cy="5721742"/>
          </a:xfrm>
          <a:prstGeom prst="rect">
            <a:avLst/>
          </a:prstGeom>
          <a:noFill/>
          <a:ln w="9525" cap="flat" cmpd="sng">
            <a:solidFill>
              <a:schemeClr val="dk1"/>
            </a:solidFill>
            <a:prstDash val="solid"/>
            <a:round/>
            <a:headEnd type="none" w="sm" len="sm"/>
            <a:tailEnd type="none" w="sm" len="sm"/>
          </a:ln>
        </p:spPr>
        <p:txBody>
          <a:bodyPr spcFirstLastPara="1" vert="horz" wrap="square" lIns="0" tIns="0" rIns="0" bIns="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lt2"/>
              </a:buClr>
              <a:buSzPts val="1800"/>
              <a:buFont typeface="Arial" panose="020B0604020202020204" pitchFamily="34" charset="0"/>
              <a:buNone/>
            </a:pPr>
            <a:r>
              <a:rPr lang="en-US" sz="1800" dirty="0">
                <a:latin typeface="Franklin Gothic"/>
                <a:ea typeface="Franklin Gothic"/>
                <a:cs typeface="Franklin Gothic"/>
                <a:sym typeface="Franklin Gothic"/>
              </a:rPr>
              <a:t>Describe your idea/Solution/Approach/Prototype here:</a:t>
            </a:r>
            <a:endParaRPr lang="en-US" dirty="0"/>
          </a:p>
          <a:p>
            <a:pPr>
              <a:lnSpc>
                <a:spcPct val="100000"/>
              </a:lnSpc>
              <a:buClr>
                <a:schemeClr val="dk1"/>
              </a:buClr>
              <a:buSzPts val="1600"/>
            </a:pPr>
            <a:r>
              <a:rPr lang="en-US" sz="2000" dirty="0"/>
              <a:t> </a:t>
            </a:r>
            <a:r>
              <a:rPr lang="en-IN" altLang="en-US" sz="1800" dirty="0"/>
              <a:t>T</a:t>
            </a:r>
            <a:r>
              <a:rPr lang="en-US" sz="1800" dirty="0"/>
              <a:t>o develop a survey tool or assessment that is specifically tailored to the needs and experiences of students in a village school setting.</a:t>
            </a:r>
            <a:endParaRPr lang="en-US" sz="2400" dirty="0"/>
          </a:p>
          <a:p>
            <a:pPr>
              <a:lnSpc>
                <a:spcPct val="100000"/>
              </a:lnSpc>
              <a:buClr>
                <a:schemeClr val="dk1"/>
              </a:buClr>
              <a:buSzPts val="1600"/>
            </a:pPr>
            <a:r>
              <a:rPr lang="en-US" sz="1800" dirty="0"/>
              <a:t>The survey tool could include questions related to various aspects of mental health and well-being, such as feelings of happiness, stress levels, social connectedness, and access to mental health resources. It could also include self-assessment questions that allow students to reflect on their own mental health and well-being and identify areas where they may need additional support or resources.</a:t>
            </a:r>
            <a:endParaRPr lang="en-US" sz="1800" dirty="0"/>
          </a:p>
          <a:p>
            <a:pPr>
              <a:lnSpc>
                <a:spcPct val="100000"/>
              </a:lnSpc>
              <a:buClr>
                <a:schemeClr val="dk1"/>
              </a:buClr>
              <a:buSzPts val="1600"/>
            </a:pPr>
            <a:r>
              <a:rPr lang="en-US" sz="1800" dirty="0"/>
              <a:t>Once the survey tool is developed and administered to students, the data could be analyzed to create a happiness index that reflects the overall mental health and well-being of the village school community. This index could be used to track changes in mental health and well-being over time, identify areas where additional support or resources may be needed, and inform school policies and programs aimed at promoting mental health and well-being among students.</a:t>
            </a:r>
            <a:endParaRPr lang="en-US" sz="2000" dirty="0"/>
          </a:p>
          <a:p>
            <a:pPr marL="285750" indent="-184150">
              <a:lnSpc>
                <a:spcPct val="100000"/>
              </a:lnSpc>
              <a:buClr>
                <a:schemeClr val="dk1"/>
              </a:buClr>
              <a:buSzPts val="1600"/>
              <a:buFont typeface="Noto Sans Symbols"/>
              <a:buNone/>
            </a:pPr>
            <a:endParaRPr lang="en-US" sz="2000" dirty="0"/>
          </a:p>
        </p:txBody>
      </p:sp>
      <p:sp>
        <p:nvSpPr>
          <p:cNvPr id="5" name="Google Shape;222;p2"/>
          <p:cNvSpPr txBox="1"/>
          <p:nvPr/>
        </p:nvSpPr>
        <p:spPr>
          <a:xfrm>
            <a:off x="6473896" y="567624"/>
            <a:ext cx="5572295" cy="5721742"/>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panose="020B0604020202020204"/>
              <a:buNone/>
            </a:pPr>
            <a:r>
              <a:rPr lang="en-US" sz="1800" b="0" i="0" dirty="0">
                <a:latin typeface="Franklin Gothic"/>
                <a:ea typeface="Franklin Gothic"/>
                <a:cs typeface="Franklin Gothic"/>
                <a:sym typeface="Franklin Gothic"/>
              </a:rPr>
              <a:t>Describe your Technology stack here</a:t>
            </a:r>
            <a:r>
              <a:rPr lang="en-US" sz="1600" b="0" i="0" dirty="0">
                <a:latin typeface="Libre Franklin"/>
                <a:ea typeface="Libre Franklin"/>
                <a:cs typeface="Libre Franklin"/>
                <a:sym typeface="Libre Franklin"/>
              </a:rPr>
              <a:t>:</a:t>
            </a:r>
            <a:endParaRPr dirty="0"/>
          </a:p>
          <a:p>
            <a:pPr marL="285750" marR="0" lvl="0" indent="-285750" algn="l" rtl="0">
              <a:lnSpc>
                <a:spcPct val="100000"/>
              </a:lnSpc>
              <a:spcBef>
                <a:spcPts val="1000"/>
              </a:spcBef>
              <a:spcAft>
                <a:spcPts val="0"/>
              </a:spcAft>
              <a:buClr>
                <a:schemeClr val="dk1"/>
              </a:buClr>
              <a:buSzPts val="1600"/>
              <a:buFont typeface="Arial" panose="020B0604020202020204" pitchFamily="34" charset="0"/>
              <a:buChar char="•"/>
            </a:pPr>
            <a:r>
              <a:rPr lang="en-US" sz="1600" b="0" i="0" dirty="0">
                <a:ea typeface="Libre Franklin"/>
                <a:cs typeface="+mn-lt"/>
                <a:sym typeface="Libre Franklin"/>
              </a:rPr>
              <a:t>A suitable programming language for developing the happiness index survey tool could be Python, which has several libraries for data analysis and visualization.</a:t>
            </a:r>
            <a:r>
              <a:rPr lang="en-US" sz="1600" b="0" i="0" dirty="0">
                <a:latin typeface="Libre Franklin"/>
                <a:ea typeface="Libre Franklin"/>
                <a:cs typeface="Libre Franklin"/>
                <a:sym typeface="Libre Franklin"/>
              </a:rPr>
              <a:t>  </a:t>
            </a:r>
            <a:endParaRPr dirty="0"/>
          </a:p>
          <a:p>
            <a:pPr marL="0" marR="0" lvl="0" indent="0" algn="l" rtl="0">
              <a:lnSpc>
                <a:spcPct val="100000"/>
              </a:lnSpc>
              <a:spcBef>
                <a:spcPts val="1000"/>
              </a:spcBef>
              <a:spcAft>
                <a:spcPts val="0"/>
              </a:spcAft>
              <a:buClr>
                <a:schemeClr val="dk1"/>
              </a:buClr>
              <a:buSzPts val="1600"/>
              <a:buFont typeface="Arial" panose="020B0604020202020204"/>
              <a:buNone/>
            </a:pPr>
            <a:endParaRPr sz="1600" b="0" i="0" dirty="0">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74625"/>
            <a:ext cx="10515600" cy="1325563"/>
          </a:xfrm>
        </p:spPr>
        <p:txBody>
          <a:bodyPr/>
          <a:lstStyle/>
          <a:p>
            <a:pPr algn="ctr"/>
            <a:r>
              <a:rPr lang="en-US" b="1" dirty="0">
                <a:solidFill>
                  <a:srgbClr val="009999"/>
                </a:solidFill>
              </a:rPr>
              <a:t>Idea/Solution/Approach/Prototype Details</a:t>
            </a:r>
            <a:endParaRPr lang="en-SG" b="1" dirty="0">
              <a:solidFill>
                <a:srgbClr val="009999"/>
              </a:solidFill>
            </a:endParaRPr>
          </a:p>
        </p:txBody>
      </p:sp>
      <p:sp>
        <p:nvSpPr>
          <p:cNvPr id="6" name="Google Shape;222;p2"/>
          <p:cNvSpPr txBox="1"/>
          <p:nvPr/>
        </p:nvSpPr>
        <p:spPr>
          <a:xfrm>
            <a:off x="0" y="851535"/>
            <a:ext cx="12192000" cy="600583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a:spcBef>
                <a:spcPts val="1000"/>
              </a:spcBef>
              <a:buClr>
                <a:schemeClr val="dk1"/>
              </a:buClr>
              <a:buSzPts val="1600"/>
            </a:pPr>
            <a:endParaRPr sz="1000" b="0" i="0" dirty="0">
              <a:latin typeface="Libre Franklin"/>
              <a:ea typeface="Libre Franklin"/>
              <a:cs typeface="Libre Franklin"/>
              <a:sym typeface="Libre Franklin"/>
            </a:endParaRPr>
          </a:p>
        </p:txBody>
      </p:sp>
      <p:pic>
        <p:nvPicPr>
          <p:cNvPr id="3" name="Content Placeholder 2"/>
          <p:cNvPicPr>
            <a:picLocks noChangeAspect="1"/>
          </p:cNvPicPr>
          <p:nvPr>
            <p:ph idx="1"/>
          </p:nvPr>
        </p:nvPicPr>
        <p:blipFill>
          <a:blip r:embed="rId2"/>
          <a:stretch>
            <a:fillRect/>
          </a:stretch>
        </p:blipFill>
        <p:spPr>
          <a:xfrm>
            <a:off x="673100" y="1136015"/>
            <a:ext cx="12192000" cy="57213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9784" y="-41"/>
            <a:ext cx="11027979" cy="1001220"/>
          </a:xfrm>
        </p:spPr>
        <p:txBody>
          <a:bodyPr>
            <a:normAutofit/>
          </a:bodyPr>
          <a:lstStyle/>
          <a:p>
            <a:pPr algn="ctr"/>
            <a:r>
              <a:rPr lang="en-IN" altLang="en-SG" b="1" dirty="0">
                <a:solidFill>
                  <a:srgbClr val="009999"/>
                </a:solidFill>
              </a:rPr>
              <a:t>Use Cases</a:t>
            </a:r>
            <a:endParaRPr lang="en-IN" altLang="en-SG" b="1" dirty="0">
              <a:solidFill>
                <a:srgbClr val="009999"/>
              </a:solidFill>
            </a:endParaRPr>
          </a:p>
        </p:txBody>
      </p:sp>
      <p:sp>
        <p:nvSpPr>
          <p:cNvPr id="8" name="Google Shape;229;p3"/>
          <p:cNvSpPr txBox="1"/>
          <p:nvPr/>
        </p:nvSpPr>
        <p:spPr>
          <a:xfrm>
            <a:off x="933450" y="1131570"/>
            <a:ext cx="10914380" cy="4994910"/>
          </a:xfrm>
          <a:prstGeom prst="rect">
            <a:avLst/>
          </a:prstGeom>
          <a:noFill/>
          <a:ln w="9525" cap="flat" cmpd="sng">
            <a:solidFill>
              <a:schemeClr val="dk1"/>
            </a:solidFill>
            <a:prstDash val="solid"/>
            <a:round/>
            <a:headEnd type="none" w="sm" len="sm"/>
            <a:tailEnd type="none" w="sm" len="sm"/>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Clr>
                <a:schemeClr val="dk1"/>
              </a:buClr>
              <a:buSzPts val="1600"/>
            </a:pPr>
            <a:r>
              <a:rPr lang="en-US" sz="2000" dirty="0"/>
              <a:t>The happiness index survey tool can be used by village schools, school administrators, and mental health professionals to monitor the mental health and well-being of students in a village school setting. The data collected from the survey can help identify areas where additional support or resources may be needed and inform school policies and programs aimed at promoting mental health and well-being among students</a:t>
            </a:r>
            <a:r>
              <a:rPr lang="en-IN" altLang="en-US" sz="2000" dirty="0"/>
              <a:t>.</a:t>
            </a:r>
            <a:r>
              <a:rPr lang="en-US" dirty="0"/>
              <a:t>  </a:t>
            </a:r>
            <a:endParaRPr lang="en-US" dirty="0"/>
          </a:p>
          <a:p>
            <a:pPr>
              <a:spcBef>
                <a:spcPts val="0"/>
              </a:spcBef>
              <a:buClr>
                <a:schemeClr val="dk1"/>
              </a:buClr>
              <a:buSzPts val="1600"/>
            </a:pPr>
            <a:r>
              <a:rPr lang="en-US" sz="2000" dirty="0"/>
              <a:t>Parents and caregivers could use the happiness index to monitor their child's well-being and identify any potential issues early on. They could then take appropriate action, such as seeking counseling or other forms of support.</a:t>
            </a:r>
            <a:endParaRPr lang="en-US" sz="2000" dirty="0"/>
          </a:p>
          <a:p>
            <a:pPr>
              <a:spcBef>
                <a:spcPts val="0"/>
              </a:spcBef>
              <a:buClr>
                <a:schemeClr val="dk1"/>
              </a:buClr>
              <a:buSzPts val="1600"/>
            </a:pPr>
            <a:r>
              <a:rPr lang="en-US" sz="2000" dirty="0"/>
              <a:t>The happiness index could be used as a tool for research, helping researchers better understand the factors that contribute to mental health and well-being in school settings</a:t>
            </a:r>
            <a:r>
              <a:rPr lang="en-IN" altLang="en-US" sz="2000" dirty="0"/>
              <a:t>.</a:t>
            </a:r>
            <a:endParaRPr lang="en-IN" altLang="en-US" sz="2000" dirty="0"/>
          </a:p>
          <a:p>
            <a:pPr>
              <a:spcBef>
                <a:spcPts val="0"/>
              </a:spcBef>
              <a:buClr>
                <a:schemeClr val="dk1"/>
              </a:buClr>
              <a:buSzPts val="1600"/>
            </a:pPr>
            <a:r>
              <a:rPr lang="en-US" sz="2000" dirty="0"/>
              <a:t>The happiness index could also be used by policymakers to inform decisions about resource allocation and interventions to improve mental health and well-being in schools.</a:t>
            </a:r>
            <a:endParaRPr lang="en-US" sz="2000" dirty="0"/>
          </a:p>
          <a:p>
            <a:pPr marL="285750" indent="-285750">
              <a:spcBef>
                <a:spcPts val="0"/>
              </a:spcBef>
              <a:buClr>
                <a:schemeClr val="dk1"/>
              </a:buClr>
              <a:buSzPts val="1600"/>
              <a:buFont typeface="Noto Sans Symbols"/>
              <a:buChar char="⮚"/>
            </a:pPr>
            <a:endParaRPr lang="en-US" dirty="0"/>
          </a:p>
          <a:p>
            <a:pPr marL="285750" indent="-285750">
              <a:spcBef>
                <a:spcPts val="0"/>
              </a:spcBef>
              <a:buClr>
                <a:schemeClr val="dk1"/>
              </a:buClr>
              <a:buSzPts val="1600"/>
              <a:buFont typeface="Noto Sans Symbols"/>
              <a:buChar cha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9310" y="0"/>
            <a:ext cx="11028045" cy="808990"/>
          </a:xfrm>
        </p:spPr>
        <p:txBody>
          <a:bodyPr>
            <a:normAutofit/>
          </a:bodyPr>
          <a:lstStyle/>
          <a:p>
            <a:pPr algn="ctr"/>
            <a:r>
              <a:rPr lang="en-IN" altLang="en-SG" b="1" dirty="0">
                <a:solidFill>
                  <a:srgbClr val="009999"/>
                </a:solidFill>
              </a:rPr>
              <a:t>Advantages and limitations</a:t>
            </a:r>
            <a:endParaRPr lang="en-IN" altLang="en-SG" b="1" dirty="0">
              <a:solidFill>
                <a:srgbClr val="009999"/>
              </a:solidFill>
            </a:endParaRPr>
          </a:p>
        </p:txBody>
      </p:sp>
      <p:sp>
        <p:nvSpPr>
          <p:cNvPr id="12" name="Google Shape;229;p3"/>
          <p:cNvSpPr txBox="1"/>
          <p:nvPr/>
        </p:nvSpPr>
        <p:spPr>
          <a:xfrm>
            <a:off x="61595" y="737870"/>
            <a:ext cx="12131040" cy="6120765"/>
          </a:xfrm>
          <a:prstGeom prst="rect">
            <a:avLst/>
          </a:prstGeom>
          <a:noFill/>
          <a:ln w="9525" cap="flat" cmpd="sng">
            <a:solidFill>
              <a:schemeClr val="dk1"/>
            </a:solidFill>
            <a:prstDash val="solid"/>
            <a:round/>
            <a:headEnd type="none" w="sm" len="sm"/>
            <a:tailEnd type="none" w="sm" len="sm"/>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dk1"/>
              </a:buClr>
              <a:buSzPts val="1600"/>
              <a:buFont typeface="Noto Sans Symbols"/>
              <a:buNone/>
            </a:pPr>
            <a:r>
              <a:rPr lang="en-IN" altLang="en-US" sz="2000" b="1" dirty="0"/>
              <a:t>Advantages:</a:t>
            </a:r>
            <a:endParaRPr lang="en-IN" altLang="en-US" sz="2000" b="1" dirty="0"/>
          </a:p>
          <a:p>
            <a:pPr>
              <a:spcBef>
                <a:spcPts val="0"/>
              </a:spcBef>
              <a:buClr>
                <a:schemeClr val="dk1"/>
              </a:buClr>
              <a:buSzPts val="1600"/>
            </a:pPr>
            <a:r>
              <a:rPr lang="en-US" sz="2000" dirty="0"/>
              <a:t>Improved mental health and well-being: By providing a way for students and staff to assess their own well-being and track it over time, the happiness index can help promote improved mental health and well-being.</a:t>
            </a:r>
            <a:endParaRPr lang="en-US" sz="2000" dirty="0"/>
          </a:p>
          <a:p>
            <a:pPr>
              <a:spcBef>
                <a:spcPts val="0"/>
              </a:spcBef>
              <a:buClr>
                <a:schemeClr val="dk1"/>
              </a:buClr>
              <a:buSzPts val="1600"/>
            </a:pPr>
            <a:endParaRPr lang="en-US" sz="2000" dirty="0"/>
          </a:p>
          <a:p>
            <a:pPr>
              <a:spcBef>
                <a:spcPts val="0"/>
              </a:spcBef>
              <a:buClr>
                <a:schemeClr val="dk1"/>
              </a:buClr>
              <a:buSzPts val="1600"/>
            </a:pPr>
            <a:r>
              <a:rPr lang="en-US" sz="2000" dirty="0"/>
              <a:t>Early identification of mental health issues: By monitoring changes in the happiness index over time, school administrators, teachers, and parents can identify potential mental health issues early on and take appropriate action.</a:t>
            </a:r>
            <a:endParaRPr lang="en-US" sz="2000" dirty="0"/>
          </a:p>
          <a:p>
            <a:pPr>
              <a:spcBef>
                <a:spcPts val="0"/>
              </a:spcBef>
              <a:buClr>
                <a:schemeClr val="dk1"/>
              </a:buClr>
              <a:buSzPts val="1600"/>
            </a:pPr>
            <a:endParaRPr lang="en-US" sz="2000" dirty="0"/>
          </a:p>
          <a:p>
            <a:pPr>
              <a:spcBef>
                <a:spcPts val="0"/>
              </a:spcBef>
              <a:buClr>
                <a:schemeClr val="dk1"/>
              </a:buClr>
              <a:buSzPts val="1600"/>
            </a:pPr>
            <a:r>
              <a:rPr lang="en-US" sz="2000" dirty="0"/>
              <a:t>Increased awareness and understanding of mental health: By promoting open discussions about mental health and providing tools for self-assessment, the happiness index can help increase awareness and understanding of mental health issues in the school community.</a:t>
            </a:r>
            <a:endParaRPr lang="en-US" sz="2000" dirty="0"/>
          </a:p>
          <a:p>
            <a:pPr>
              <a:spcBef>
                <a:spcPts val="0"/>
              </a:spcBef>
              <a:buClr>
                <a:schemeClr val="dk1"/>
              </a:buClr>
              <a:buSzPts val="1600"/>
            </a:pPr>
            <a:endParaRPr lang="en-US" sz="2000" dirty="0"/>
          </a:p>
          <a:p>
            <a:pPr>
              <a:spcBef>
                <a:spcPts val="0"/>
              </a:spcBef>
              <a:buClr>
                <a:schemeClr val="dk1"/>
              </a:buClr>
              <a:buSzPts val="1600"/>
            </a:pPr>
            <a:r>
              <a:rPr lang="en-US" sz="2000" dirty="0"/>
              <a:t>Better support for students and staff: The happiness index can help school administrators and teachers better understand the needs of their students and staff and provide appropriate support, such as counseling or other interventions.</a:t>
            </a:r>
            <a:endParaRPr lang="en-IN" altLang="en-US" sz="2000" b="1" dirty="0"/>
          </a:p>
          <a:p>
            <a:pPr>
              <a:spcBef>
                <a:spcPts val="0"/>
              </a:spcBef>
              <a:buClr>
                <a:schemeClr val="dk1"/>
              </a:buClr>
              <a:buSzPts val="1600"/>
              <a:buFont typeface="Noto Sans Symbols"/>
              <a:buNone/>
            </a:pPr>
            <a:r>
              <a:rPr lang="en-IN" altLang="en-US" sz="2000" b="1" dirty="0"/>
              <a:t>Limitations:</a:t>
            </a:r>
            <a:endParaRPr lang="en-US" sz="2000" dirty="0"/>
          </a:p>
          <a:p>
            <a:pPr marL="0" indent="0">
              <a:spcBef>
                <a:spcPts val="0"/>
              </a:spcBef>
              <a:buClr>
                <a:schemeClr val="dk1"/>
              </a:buClr>
              <a:buSzPts val="1600"/>
              <a:buFont typeface="Noto Sans Symbols"/>
              <a:buNone/>
            </a:pPr>
            <a:r>
              <a:rPr lang="en-US" sz="2000" dirty="0"/>
              <a:t>There are s</a:t>
            </a:r>
            <a:r>
              <a:rPr lang="en-IN" altLang="en-US" sz="2000" dirty="0"/>
              <a:t>ome</a:t>
            </a:r>
            <a:r>
              <a:rPr lang="en-US" sz="2000" dirty="0"/>
              <a:t> limitations to the happiness index survey tool, including:</a:t>
            </a:r>
            <a:endParaRPr lang="en-US" sz="2000" dirty="0"/>
          </a:p>
          <a:p>
            <a:pPr marL="0" indent="0">
              <a:spcBef>
                <a:spcPts val="0"/>
              </a:spcBef>
              <a:buClr>
                <a:schemeClr val="dk1"/>
              </a:buClr>
              <a:buSzPts val="1600"/>
              <a:buFont typeface="Noto Sans Symbols"/>
              <a:buNone/>
            </a:pPr>
            <a:endParaRPr lang="en-US" sz="2000" dirty="0"/>
          </a:p>
          <a:p>
            <a:pPr>
              <a:spcBef>
                <a:spcPts val="0"/>
              </a:spcBef>
              <a:buClr>
                <a:schemeClr val="dk1"/>
              </a:buClr>
              <a:buSzPts val="1600"/>
            </a:pPr>
            <a:r>
              <a:rPr lang="en-US" sz="2000" dirty="0"/>
              <a:t>Self-reported data may be subject to bias or inaccuracies, as individuals may not always be honest or accurate in their responses.</a:t>
            </a:r>
            <a:endParaRPr lang="en-US" sz="2000" dirty="0"/>
          </a:p>
          <a:p>
            <a:pPr>
              <a:spcBef>
                <a:spcPts val="0"/>
              </a:spcBef>
              <a:buClr>
                <a:schemeClr val="dk1"/>
              </a:buClr>
              <a:buSzPts val="1600"/>
            </a:pPr>
            <a:r>
              <a:rPr lang="en-US" sz="2000" dirty="0"/>
              <a:t>The survey tool may not be suitable for all cultural or linguistic</a:t>
            </a:r>
            <a:r>
              <a:rPr lang="en-IN" altLang="en-US" sz="2000" dirty="0"/>
              <a:t>.</a:t>
            </a:r>
            <a:endParaRPr lang="en-IN" alt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4983</Words>
  <Application>WPS Presentation</Application>
  <PresentationFormat>Widescreen</PresentationFormat>
  <Paragraphs>80</Paragraphs>
  <Slides>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vt:i4>
      </vt:variant>
    </vt:vector>
  </HeadingPairs>
  <TitlesOfParts>
    <vt:vector size="22" baseType="lpstr">
      <vt:lpstr>Arial</vt:lpstr>
      <vt:lpstr>SimSun</vt:lpstr>
      <vt:lpstr>Wingdings</vt:lpstr>
      <vt:lpstr>Gali</vt:lpstr>
      <vt:lpstr>Noto Sans Symbols</vt:lpstr>
      <vt:lpstr>Franklin Gothic</vt:lpstr>
      <vt:lpstr>Franklin Gothic Medium</vt:lpstr>
      <vt:lpstr>Arial</vt:lpstr>
      <vt:lpstr>Libre Franklin</vt:lpstr>
      <vt:lpstr>Segoe Print</vt:lpstr>
      <vt:lpstr>Calibri Light</vt:lpstr>
      <vt:lpstr>Microsoft YaHei</vt:lpstr>
      <vt:lpstr>Arial Unicode MS</vt:lpstr>
      <vt:lpstr>Calibri</vt:lpstr>
      <vt:lpstr>Office Theme</vt:lpstr>
      <vt:lpstr>TeamID: S312 Category: Software Theme: Rural Smart Education/ Healthcare Problem Statement: Village School happiness index including self-assessment, encompassing mental  health and well-being. </vt:lpstr>
      <vt:lpstr>Abstract</vt:lpstr>
      <vt:lpstr>Existing and Proposed SystemExpected outcome</vt:lpstr>
      <vt:lpstr>Idea/Solution/Approach/Prototype Details</vt:lpstr>
      <vt:lpstr>Idea/Solution/Approach/Prototype Details</vt:lpstr>
      <vt:lpstr>Use Cases</vt:lpstr>
      <vt:lpstr>Advantages and limitations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asus</cp:lastModifiedBy>
  <cp:revision>65</cp:revision>
  <dcterms:created xsi:type="dcterms:W3CDTF">2023-02-28T06:59:00Z</dcterms:created>
  <dcterms:modified xsi:type="dcterms:W3CDTF">2023-09-20T17:53:55Z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C07E5F73B70746C89762473439BEC746</vt:lpwstr>
  </property>
  <property fmtid="{D5CDD505-2E9C-101B-9397-08002B2CF9AE}" pid="3" name="KSOProductBuildVer">
    <vt:lpwstr>1033-11.2.0.11225</vt:lpwstr>
  </property>
</Properties>
</file>