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pen Sans Extra Bold" charset="1" panose="020B0906030804020204"/>
      <p:regular r:id="rId24"/>
    </p:embeddedFont>
    <p:embeddedFont>
      <p:font typeface="Poppins Bold" charset="1" panose="00000800000000000000"/>
      <p:regular r:id="rId25"/>
    </p:embeddedFont>
    <p:embeddedFont>
      <p:font typeface="Poppins" charset="1" panose="00000500000000000000"/>
      <p:regular r:id="rId26"/>
    </p:embeddedFont>
    <p:embeddedFont>
      <p:font typeface="Aileron" charset="1" panose="00000500000000000000"/>
      <p:regular r:id="rId27"/>
    </p:embeddedFont>
    <p:embeddedFont>
      <p:font typeface="Aileron Bold" charset="1" panose="00000800000000000000"/>
      <p:regular r:id="rId28"/>
    </p:embeddedFont>
    <p:embeddedFont>
      <p:font typeface="Aileron Ultra-Bold"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png" Type="http://schemas.openxmlformats.org/officeDocument/2006/relationships/image"/><Relationship Id="rId14" Target="../media/image20.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91331" y="2910562"/>
            <a:ext cx="8015383" cy="4828574"/>
          </a:xfrm>
          <a:prstGeom prst="rect">
            <a:avLst/>
          </a:prstGeom>
        </p:spPr>
        <p:txBody>
          <a:bodyPr anchor="t" rtlCol="false" tIns="0" lIns="0" bIns="0" rIns="0">
            <a:spAutoFit/>
          </a:bodyPr>
          <a:lstStyle/>
          <a:p>
            <a:pPr algn="l">
              <a:lnSpc>
                <a:spcPts val="12819"/>
              </a:lnSpc>
            </a:pPr>
            <a:r>
              <a:rPr lang="en-US" sz="9156">
                <a:solidFill>
                  <a:srgbClr val="051D40"/>
                </a:solidFill>
                <a:latin typeface="Open Sans Extra Bold"/>
                <a:ea typeface="Open Sans Extra Bold"/>
                <a:cs typeface="Open Sans Extra Bold"/>
                <a:sym typeface="Open Sans Extra Bold"/>
              </a:rPr>
              <a:t>US CHRONIC</a:t>
            </a:r>
          </a:p>
          <a:p>
            <a:pPr algn="l">
              <a:lnSpc>
                <a:spcPts val="12819"/>
              </a:lnSpc>
              <a:spcBef>
                <a:spcPct val="0"/>
              </a:spcBef>
            </a:pPr>
            <a:r>
              <a:rPr lang="en-US" sz="9156">
                <a:solidFill>
                  <a:srgbClr val="051D40"/>
                </a:solidFill>
                <a:latin typeface="Open Sans Extra Bold"/>
                <a:ea typeface="Open Sans Extra Bold"/>
                <a:cs typeface="Open Sans Extra Bold"/>
                <a:sym typeface="Open Sans Extra Bold"/>
              </a:rPr>
              <a:t>DISEASE INDICATOR</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929195" y="8389571"/>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grpSp>
        <p:nvGrpSpPr>
          <p:cNvPr name="Group 16" id="16"/>
          <p:cNvGrpSpPr>
            <a:grpSpLocks noChangeAspect="true"/>
          </p:cNvGrpSpPr>
          <p:nvPr/>
        </p:nvGrpSpPr>
        <p:grpSpPr>
          <a:xfrm rot="0">
            <a:off x="8573918" y="3143201"/>
            <a:ext cx="9146584" cy="5246370"/>
            <a:chOff x="0" y="0"/>
            <a:chExt cx="7981950" cy="4578350"/>
          </a:xfrm>
        </p:grpSpPr>
        <p:sp>
          <p:nvSpPr>
            <p:cNvPr name="Freeform 17" id="17"/>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8" id="18"/>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9" id="19"/>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0" id="20"/>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1" id="21"/>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7522" r="0" b="-7522"/>
              </a:stretch>
            </a:blipFill>
          </p:spPr>
        </p:sp>
      </p:grpSp>
      <p:sp>
        <p:nvSpPr>
          <p:cNvPr name="TextBox 22" id="22"/>
          <p:cNvSpPr txBox="true"/>
          <p:nvPr/>
        </p:nvSpPr>
        <p:spPr>
          <a:xfrm rot="0">
            <a:off x="1391331" y="1528089"/>
            <a:ext cx="12561470" cy="913013"/>
          </a:xfrm>
          <a:prstGeom prst="rect">
            <a:avLst/>
          </a:prstGeom>
        </p:spPr>
        <p:txBody>
          <a:bodyPr anchor="t" rtlCol="false" tIns="0" lIns="0" bIns="0" rIns="0">
            <a:spAutoFit/>
          </a:bodyPr>
          <a:lstStyle/>
          <a:p>
            <a:pPr algn="l">
              <a:lnSpc>
                <a:spcPts val="3621"/>
              </a:lnSpc>
              <a:spcBef>
                <a:spcPct val="0"/>
              </a:spcBef>
            </a:pPr>
            <a:r>
              <a:rPr lang="en-US" b="true" sz="2586" spc="-51">
                <a:solidFill>
                  <a:srgbClr val="5B98BA"/>
                </a:solidFill>
                <a:latin typeface="Poppins Bold"/>
                <a:ea typeface="Poppins Bold"/>
                <a:cs typeface="Poppins Bold"/>
                <a:sym typeface="Poppins Bold"/>
              </a:rPr>
              <a:t>Capstone Project on Data Warehouse Design and ETL Implementation Using Informatica</a:t>
            </a:r>
          </a:p>
        </p:txBody>
      </p:sp>
      <p:sp>
        <p:nvSpPr>
          <p:cNvPr name="TextBox 23" id="23"/>
          <p:cNvSpPr txBox="true"/>
          <p:nvPr/>
        </p:nvSpPr>
        <p:spPr>
          <a:xfrm rot="0">
            <a:off x="1631682" y="8554255"/>
            <a:ext cx="7366063" cy="574582"/>
          </a:xfrm>
          <a:prstGeom prst="rect">
            <a:avLst/>
          </a:prstGeom>
        </p:spPr>
        <p:txBody>
          <a:bodyPr anchor="t" rtlCol="false" tIns="0" lIns="0" bIns="0" rIns="0">
            <a:spAutoFit/>
          </a:bodyPr>
          <a:lstStyle/>
          <a:p>
            <a:pPr algn="l">
              <a:lnSpc>
                <a:spcPts val="4555"/>
              </a:lnSpc>
              <a:spcBef>
                <a:spcPct val="0"/>
              </a:spcBef>
            </a:pPr>
            <a:r>
              <a:rPr lang="en-US" sz="3253" spc="-65">
                <a:solidFill>
                  <a:srgbClr val="051D40"/>
                </a:solidFill>
                <a:latin typeface="Poppins"/>
                <a:ea typeface="Poppins"/>
                <a:cs typeface="Poppins"/>
                <a:sym typeface="Poppins"/>
              </a:rPr>
              <a:t>By: Kruthik Ballari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5238003" y="8290589"/>
            <a:ext cx="7523780" cy="7523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3724222" y="-4507687"/>
            <a:ext cx="5924489" cy="592448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48748" y="1667857"/>
            <a:ext cx="14990505" cy="8450897"/>
          </a:xfrm>
          <a:custGeom>
            <a:avLst/>
            <a:gdLst/>
            <a:ahLst/>
            <a:cxnLst/>
            <a:rect r="r" b="b" t="t" l="l"/>
            <a:pathLst>
              <a:path h="8450897" w="14990505">
                <a:moveTo>
                  <a:pt x="0" y="0"/>
                </a:moveTo>
                <a:lnTo>
                  <a:pt x="14990504" y="0"/>
                </a:lnTo>
                <a:lnTo>
                  <a:pt x="14990504" y="8450897"/>
                </a:lnTo>
                <a:lnTo>
                  <a:pt x="0" y="8450897"/>
                </a:lnTo>
                <a:lnTo>
                  <a:pt x="0" y="0"/>
                </a:lnTo>
                <a:close/>
              </a:path>
            </a:pathLst>
          </a:custGeom>
          <a:blipFill>
            <a:blip r:embed="rId2"/>
            <a:stretch>
              <a:fillRect l="0" t="0" r="0" b="0"/>
            </a:stretch>
          </a:blipFill>
        </p:spPr>
      </p:sp>
      <p:sp>
        <p:nvSpPr>
          <p:cNvPr name="TextBox 9" id="9"/>
          <p:cNvSpPr txBox="true"/>
          <p:nvPr/>
        </p:nvSpPr>
        <p:spPr>
          <a:xfrm rot="0">
            <a:off x="1551737" y="544519"/>
            <a:ext cx="9345335" cy="863587"/>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ea typeface="Open Sans Extra Bold"/>
                <a:cs typeface="Open Sans Extra Bold"/>
                <a:sym typeface="Open Sans Extra Bold"/>
              </a:rPr>
              <a:t>FINAL WORKFLOW MONITOR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5238003" y="8290589"/>
            <a:ext cx="7523780" cy="7523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3724222" y="-4507687"/>
            <a:ext cx="5924489" cy="592448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2695430" y="1549379"/>
            <a:ext cx="13765929" cy="7708921"/>
          </a:xfrm>
          <a:custGeom>
            <a:avLst/>
            <a:gdLst/>
            <a:ahLst/>
            <a:cxnLst/>
            <a:rect r="r" b="b" t="t" l="l"/>
            <a:pathLst>
              <a:path h="7708921" w="13765929">
                <a:moveTo>
                  <a:pt x="0" y="0"/>
                </a:moveTo>
                <a:lnTo>
                  <a:pt x="13765929" y="0"/>
                </a:lnTo>
                <a:lnTo>
                  <a:pt x="13765929" y="7708921"/>
                </a:lnTo>
                <a:lnTo>
                  <a:pt x="0" y="7708921"/>
                </a:lnTo>
                <a:lnTo>
                  <a:pt x="0" y="0"/>
                </a:lnTo>
                <a:close/>
              </a:path>
            </a:pathLst>
          </a:custGeom>
          <a:blipFill>
            <a:blip r:embed="rId2"/>
            <a:stretch>
              <a:fillRect l="0" t="0" r="0" b="0"/>
            </a:stretch>
          </a:blipFill>
        </p:spPr>
      </p:sp>
      <p:sp>
        <p:nvSpPr>
          <p:cNvPr name="TextBox 9" id="9"/>
          <p:cNvSpPr txBox="true"/>
          <p:nvPr/>
        </p:nvSpPr>
        <p:spPr>
          <a:xfrm rot="0">
            <a:off x="1648748" y="544519"/>
            <a:ext cx="15859294" cy="863587"/>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ea typeface="Open Sans Extra Bold"/>
                <a:cs typeface="Open Sans Extra Bold"/>
                <a:sym typeface="Open Sans Extra Bold"/>
              </a:rPr>
              <a:t>WEBSITE USER-INTERFACE FOR VISUALIZATION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1283153"/>
            <a:ext cx="7523780" cy="2197394"/>
            <a:chOff x="0" y="0"/>
            <a:chExt cx="2106826" cy="615319"/>
          </a:xfrm>
        </p:grpSpPr>
        <p:sp>
          <p:nvSpPr>
            <p:cNvPr name="Freeform 3" id="3"/>
            <p:cNvSpPr/>
            <p:nvPr/>
          </p:nvSpPr>
          <p:spPr>
            <a:xfrm flipH="false" flipV="false" rot="0">
              <a:off x="0" y="0"/>
              <a:ext cx="2106826" cy="615319"/>
            </a:xfrm>
            <a:custGeom>
              <a:avLst/>
              <a:gdLst/>
              <a:ahLst/>
              <a:cxnLst/>
              <a:rect r="r" b="b" t="t" l="l"/>
              <a:pathLst>
                <a:path h="615319" w="2106826">
                  <a:moveTo>
                    <a:pt x="0" y="0"/>
                  </a:moveTo>
                  <a:lnTo>
                    <a:pt x="2106826" y="0"/>
                  </a:lnTo>
                  <a:lnTo>
                    <a:pt x="2106826"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2106826" cy="65341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2200267" y="1673977"/>
            <a:ext cx="5471347" cy="974478"/>
          </a:xfrm>
          <a:prstGeom prst="rect">
            <a:avLst/>
          </a:prstGeom>
        </p:spPr>
        <p:txBody>
          <a:bodyPr anchor="t" rtlCol="false" tIns="0" lIns="0" bIns="0" rIns="0">
            <a:spAutoFit/>
          </a:bodyPr>
          <a:lstStyle/>
          <a:p>
            <a:pPr algn="l" marL="0" indent="0" lvl="0">
              <a:lnSpc>
                <a:spcPts val="7902"/>
              </a:lnSpc>
              <a:spcBef>
                <a:spcPct val="0"/>
              </a:spcBef>
            </a:pPr>
            <a:r>
              <a:rPr lang="en-US" sz="5644">
                <a:solidFill>
                  <a:srgbClr val="FDFDFD"/>
                </a:solidFill>
                <a:latin typeface="Open Sans Extra Bold"/>
                <a:ea typeface="Open Sans Extra Bold"/>
                <a:cs typeface="Open Sans Extra Bold"/>
                <a:sym typeface="Open Sans Extra Bold"/>
              </a:rPr>
              <a:t>Visualizations</a:t>
            </a:r>
          </a:p>
        </p:txBody>
      </p:sp>
      <p:sp>
        <p:nvSpPr>
          <p:cNvPr name="TextBox 6" id="6"/>
          <p:cNvSpPr txBox="true"/>
          <p:nvPr/>
        </p:nvSpPr>
        <p:spPr>
          <a:xfrm rot="0">
            <a:off x="2200267" y="2713716"/>
            <a:ext cx="5754831" cy="357988"/>
          </a:xfrm>
          <a:prstGeom prst="rect">
            <a:avLst/>
          </a:prstGeom>
        </p:spPr>
        <p:txBody>
          <a:bodyPr anchor="t" rtlCol="false" tIns="0" lIns="0" bIns="0" rIns="0">
            <a:spAutoFit/>
          </a:bodyPr>
          <a:lstStyle/>
          <a:p>
            <a:pPr algn="l" marL="0" indent="0" lvl="0">
              <a:lnSpc>
                <a:spcPts val="2843"/>
              </a:lnSpc>
              <a:spcBef>
                <a:spcPct val="0"/>
              </a:spcBef>
            </a:pPr>
            <a:r>
              <a:rPr lang="en-US" sz="2030" spc="-40">
                <a:solidFill>
                  <a:srgbClr val="FDFDFD"/>
                </a:solidFill>
                <a:latin typeface="Poppins"/>
                <a:ea typeface="Poppins"/>
                <a:cs typeface="Poppins"/>
                <a:sym typeface="Poppins"/>
              </a:rPr>
              <a:t>Using Python Flask and SQL Alchemy</a:t>
            </a:r>
          </a:p>
        </p:txBody>
      </p:sp>
      <p:grpSp>
        <p:nvGrpSpPr>
          <p:cNvPr name="Group 7" id="7"/>
          <p:cNvGrpSpPr/>
          <p:nvPr/>
        </p:nvGrpSpPr>
        <p:grpSpPr>
          <a:xfrm rot="0">
            <a:off x="15238003" y="8290589"/>
            <a:ext cx="7523780" cy="752378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3724222" y="-4507687"/>
            <a:ext cx="5924489" cy="59244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3" id="13"/>
          <p:cNvSpPr txBox="true"/>
          <p:nvPr/>
        </p:nvSpPr>
        <p:spPr>
          <a:xfrm rot="0">
            <a:off x="854214" y="4223458"/>
            <a:ext cx="15845553" cy="3808602"/>
          </a:xfrm>
          <a:prstGeom prst="rect">
            <a:avLst/>
          </a:prstGeom>
        </p:spPr>
        <p:txBody>
          <a:bodyPr anchor="t" rtlCol="false" tIns="0" lIns="0" bIns="0" rIns="0">
            <a:spAutoFit/>
          </a:bodyPr>
          <a:lstStyle/>
          <a:p>
            <a:pPr algn="ctr" marL="616112" indent="-308056" lvl="1">
              <a:lnSpc>
                <a:spcPts val="6135"/>
              </a:lnSpc>
              <a:buAutoNum type="arabicPeriod" startAt="1"/>
            </a:pPr>
            <a:r>
              <a:rPr lang="en-US" sz="2853" spc="-57">
                <a:solidFill>
                  <a:srgbClr val="000000"/>
                </a:solidFill>
                <a:latin typeface="Poppins"/>
                <a:ea typeface="Poppins"/>
                <a:cs typeface="Poppins"/>
                <a:sym typeface="Poppins"/>
              </a:rPr>
              <a:t>Alcohol Use Among Youth by Race Ethnicity in 2019 under Crude Prevalenceragraph text</a:t>
            </a:r>
          </a:p>
          <a:p>
            <a:pPr algn="l" marL="616112" indent="-308056" lvl="1">
              <a:lnSpc>
                <a:spcPts val="6135"/>
              </a:lnSpc>
              <a:buAutoNum type="arabicPeriod" startAt="1"/>
            </a:pPr>
            <a:r>
              <a:rPr lang="en-US" sz="2853" spc="-57">
                <a:solidFill>
                  <a:srgbClr val="000000"/>
                </a:solidFill>
                <a:latin typeface="Poppins"/>
                <a:ea typeface="Poppins"/>
                <a:cs typeface="Poppins"/>
                <a:sym typeface="Poppins"/>
              </a:rPr>
              <a:t>Chronic liver disease mortality in California in 2013</a:t>
            </a:r>
          </a:p>
          <a:p>
            <a:pPr algn="l" marL="616112" indent="-308056" lvl="1">
              <a:lnSpc>
                <a:spcPts val="6135"/>
              </a:lnSpc>
              <a:buAutoNum type="arabicPeriod" startAt="1"/>
            </a:pPr>
            <a:r>
              <a:rPr lang="en-US" sz="2853" spc="-57">
                <a:solidFill>
                  <a:srgbClr val="000000"/>
                </a:solidFill>
                <a:latin typeface="Poppins"/>
                <a:ea typeface="Poppins"/>
                <a:cs typeface="Poppins"/>
                <a:sym typeface="Poppins"/>
              </a:rPr>
              <a:t>Reference Count</a:t>
            </a:r>
          </a:p>
          <a:p>
            <a:pPr algn="l" marL="616112" indent="-308056" lvl="1">
              <a:lnSpc>
                <a:spcPts val="6135"/>
              </a:lnSpc>
              <a:buAutoNum type="arabicPeriod" startAt="1"/>
            </a:pPr>
            <a:r>
              <a:rPr lang="en-US" sz="2853" spc="-57">
                <a:solidFill>
                  <a:srgbClr val="000000"/>
                </a:solidFill>
                <a:latin typeface="Poppins"/>
                <a:ea typeface="Poppins"/>
                <a:cs typeface="Poppins"/>
                <a:sym typeface="Poppins"/>
              </a:rPr>
              <a:t>Topics Distribution</a:t>
            </a:r>
          </a:p>
          <a:p>
            <a:pPr algn="l" marL="616112" indent="-308056" lvl="1">
              <a:lnSpc>
                <a:spcPts val="6135"/>
              </a:lnSpc>
              <a:buAutoNum type="arabicPeriod" startAt="1"/>
            </a:pPr>
            <a:r>
              <a:rPr lang="en-US" sz="2853" spc="-57">
                <a:solidFill>
                  <a:srgbClr val="000000"/>
                </a:solidFill>
                <a:latin typeface="Poppins"/>
                <a:ea typeface="Poppins"/>
                <a:cs typeface="Poppins"/>
                <a:sym typeface="Poppins"/>
              </a:rPr>
              <a:t>Year Distribution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658241"/>
            <a:ext cx="17522377" cy="2197394"/>
            <a:chOff x="0" y="0"/>
            <a:chExt cx="4906655" cy="615319"/>
          </a:xfrm>
        </p:grpSpPr>
        <p:sp>
          <p:nvSpPr>
            <p:cNvPr name="Freeform 3" id="3"/>
            <p:cNvSpPr/>
            <p:nvPr/>
          </p:nvSpPr>
          <p:spPr>
            <a:xfrm flipH="false" flipV="false" rot="0">
              <a:off x="0" y="0"/>
              <a:ext cx="4906655" cy="615319"/>
            </a:xfrm>
            <a:custGeom>
              <a:avLst/>
              <a:gdLst/>
              <a:ahLst/>
              <a:cxnLst/>
              <a:rect r="r" b="b" t="t" l="l"/>
              <a:pathLst>
                <a:path h="615319" w="4906655">
                  <a:moveTo>
                    <a:pt x="0" y="0"/>
                  </a:moveTo>
                  <a:lnTo>
                    <a:pt x="4906655" y="0"/>
                  </a:lnTo>
                  <a:lnTo>
                    <a:pt x="4906655"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4906655" cy="65341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1719565" y="1194963"/>
            <a:ext cx="15806436" cy="1287145"/>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DFDFD"/>
                </a:solidFill>
                <a:latin typeface="Open Sans Extra Bold"/>
                <a:ea typeface="Open Sans Extra Bold"/>
                <a:cs typeface="Open Sans Extra Bold"/>
                <a:sym typeface="Open Sans Extra Bold"/>
              </a:rPr>
              <a:t>Alcohol Use Among Youth by Race Ethnicity in 2019 under Crude Prevalence</a:t>
            </a:r>
          </a:p>
        </p:txBody>
      </p:sp>
      <p:grpSp>
        <p:nvGrpSpPr>
          <p:cNvPr name="Group 6" id="6"/>
          <p:cNvGrpSpPr/>
          <p:nvPr/>
        </p:nvGrpSpPr>
        <p:grpSpPr>
          <a:xfrm rot="0">
            <a:off x="15238003" y="8290589"/>
            <a:ext cx="7523780" cy="75237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3724222" y="-4507687"/>
            <a:ext cx="5924489" cy="59244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2" id="12"/>
          <p:cNvSpPr/>
          <p:nvPr/>
        </p:nvSpPr>
        <p:spPr>
          <a:xfrm flipH="false" flipV="false" rot="0">
            <a:off x="1028700" y="3135378"/>
            <a:ext cx="14209303" cy="7104651"/>
          </a:xfrm>
          <a:custGeom>
            <a:avLst/>
            <a:gdLst/>
            <a:ahLst/>
            <a:cxnLst/>
            <a:rect r="r" b="b" t="t" l="l"/>
            <a:pathLst>
              <a:path h="7104651" w="14209303">
                <a:moveTo>
                  <a:pt x="0" y="0"/>
                </a:moveTo>
                <a:lnTo>
                  <a:pt x="14209303" y="0"/>
                </a:lnTo>
                <a:lnTo>
                  <a:pt x="14209303" y="7104652"/>
                </a:lnTo>
                <a:lnTo>
                  <a:pt x="0" y="7104652"/>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658241"/>
            <a:ext cx="17522377" cy="2197394"/>
            <a:chOff x="0" y="0"/>
            <a:chExt cx="4906655" cy="615319"/>
          </a:xfrm>
        </p:grpSpPr>
        <p:sp>
          <p:nvSpPr>
            <p:cNvPr name="Freeform 3" id="3"/>
            <p:cNvSpPr/>
            <p:nvPr/>
          </p:nvSpPr>
          <p:spPr>
            <a:xfrm flipH="false" flipV="false" rot="0">
              <a:off x="0" y="0"/>
              <a:ext cx="4906655" cy="615319"/>
            </a:xfrm>
            <a:custGeom>
              <a:avLst/>
              <a:gdLst/>
              <a:ahLst/>
              <a:cxnLst/>
              <a:rect r="r" b="b" t="t" l="l"/>
              <a:pathLst>
                <a:path h="615319" w="4906655">
                  <a:moveTo>
                    <a:pt x="0" y="0"/>
                  </a:moveTo>
                  <a:lnTo>
                    <a:pt x="4906655" y="0"/>
                  </a:lnTo>
                  <a:lnTo>
                    <a:pt x="4906655"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4906655" cy="65341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5238003" y="8290589"/>
            <a:ext cx="7523780" cy="752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3724222" y="-4507687"/>
            <a:ext cx="5924489" cy="59244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028700" y="3095498"/>
            <a:ext cx="14209303" cy="7104651"/>
          </a:xfrm>
          <a:custGeom>
            <a:avLst/>
            <a:gdLst/>
            <a:ahLst/>
            <a:cxnLst/>
            <a:rect r="r" b="b" t="t" l="l"/>
            <a:pathLst>
              <a:path h="7104651" w="14209303">
                <a:moveTo>
                  <a:pt x="0" y="0"/>
                </a:moveTo>
                <a:lnTo>
                  <a:pt x="14209303" y="0"/>
                </a:lnTo>
                <a:lnTo>
                  <a:pt x="14209303" y="7104651"/>
                </a:lnTo>
                <a:lnTo>
                  <a:pt x="0" y="7104651"/>
                </a:lnTo>
                <a:lnTo>
                  <a:pt x="0" y="0"/>
                </a:lnTo>
                <a:close/>
              </a:path>
            </a:pathLst>
          </a:custGeom>
          <a:blipFill>
            <a:blip r:embed="rId2"/>
            <a:stretch>
              <a:fillRect l="0" t="0" r="0" b="0"/>
            </a:stretch>
          </a:blipFill>
        </p:spPr>
      </p:sp>
      <p:sp>
        <p:nvSpPr>
          <p:cNvPr name="TextBox 12" id="12"/>
          <p:cNvSpPr txBox="true"/>
          <p:nvPr/>
        </p:nvSpPr>
        <p:spPr>
          <a:xfrm rot="0">
            <a:off x="1719565" y="1385463"/>
            <a:ext cx="15806436" cy="629920"/>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DFDFD"/>
                </a:solidFill>
                <a:latin typeface="Open Sans Extra Bold"/>
                <a:ea typeface="Open Sans Extra Bold"/>
                <a:cs typeface="Open Sans Extra Bold"/>
                <a:sym typeface="Open Sans Extra Bold"/>
              </a:rPr>
              <a:t>Chronic liver disease mortality in California in 2013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658241"/>
            <a:ext cx="17522377" cy="2197394"/>
            <a:chOff x="0" y="0"/>
            <a:chExt cx="4906655" cy="615319"/>
          </a:xfrm>
        </p:grpSpPr>
        <p:sp>
          <p:nvSpPr>
            <p:cNvPr name="Freeform 3" id="3"/>
            <p:cNvSpPr/>
            <p:nvPr/>
          </p:nvSpPr>
          <p:spPr>
            <a:xfrm flipH="false" flipV="false" rot="0">
              <a:off x="0" y="0"/>
              <a:ext cx="4906655" cy="615319"/>
            </a:xfrm>
            <a:custGeom>
              <a:avLst/>
              <a:gdLst/>
              <a:ahLst/>
              <a:cxnLst/>
              <a:rect r="r" b="b" t="t" l="l"/>
              <a:pathLst>
                <a:path h="615319" w="4906655">
                  <a:moveTo>
                    <a:pt x="0" y="0"/>
                  </a:moveTo>
                  <a:lnTo>
                    <a:pt x="4906655" y="0"/>
                  </a:lnTo>
                  <a:lnTo>
                    <a:pt x="4906655"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4906655" cy="65341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5238003" y="8290589"/>
            <a:ext cx="7523780" cy="752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3724222" y="-4507687"/>
            <a:ext cx="5924489" cy="59244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028700" y="3279589"/>
            <a:ext cx="14014822" cy="7007411"/>
          </a:xfrm>
          <a:custGeom>
            <a:avLst/>
            <a:gdLst/>
            <a:ahLst/>
            <a:cxnLst/>
            <a:rect r="r" b="b" t="t" l="l"/>
            <a:pathLst>
              <a:path h="7007411" w="14014822">
                <a:moveTo>
                  <a:pt x="0" y="0"/>
                </a:moveTo>
                <a:lnTo>
                  <a:pt x="14014822" y="0"/>
                </a:lnTo>
                <a:lnTo>
                  <a:pt x="14014822" y="7007411"/>
                </a:lnTo>
                <a:lnTo>
                  <a:pt x="0" y="7007411"/>
                </a:lnTo>
                <a:lnTo>
                  <a:pt x="0" y="0"/>
                </a:lnTo>
                <a:close/>
              </a:path>
            </a:pathLst>
          </a:custGeom>
          <a:blipFill>
            <a:blip r:embed="rId2"/>
            <a:stretch>
              <a:fillRect l="0" t="0" r="0" b="0"/>
            </a:stretch>
          </a:blipFill>
        </p:spPr>
      </p:sp>
      <p:sp>
        <p:nvSpPr>
          <p:cNvPr name="TextBox 12" id="12"/>
          <p:cNvSpPr txBox="true"/>
          <p:nvPr/>
        </p:nvSpPr>
        <p:spPr>
          <a:xfrm rot="0">
            <a:off x="1719565" y="1385463"/>
            <a:ext cx="15806436" cy="629920"/>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DFDFD"/>
                </a:solidFill>
                <a:latin typeface="Open Sans Extra Bold"/>
                <a:ea typeface="Open Sans Extra Bold"/>
                <a:cs typeface="Open Sans Extra Bold"/>
                <a:sym typeface="Open Sans Extra Bold"/>
              </a:rPr>
              <a:t>Reference Count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658241"/>
            <a:ext cx="17522377" cy="2197394"/>
            <a:chOff x="0" y="0"/>
            <a:chExt cx="4906655" cy="615319"/>
          </a:xfrm>
        </p:grpSpPr>
        <p:sp>
          <p:nvSpPr>
            <p:cNvPr name="Freeform 3" id="3"/>
            <p:cNvSpPr/>
            <p:nvPr/>
          </p:nvSpPr>
          <p:spPr>
            <a:xfrm flipH="false" flipV="false" rot="0">
              <a:off x="0" y="0"/>
              <a:ext cx="4906655" cy="615319"/>
            </a:xfrm>
            <a:custGeom>
              <a:avLst/>
              <a:gdLst/>
              <a:ahLst/>
              <a:cxnLst/>
              <a:rect r="r" b="b" t="t" l="l"/>
              <a:pathLst>
                <a:path h="615319" w="4906655">
                  <a:moveTo>
                    <a:pt x="0" y="0"/>
                  </a:moveTo>
                  <a:lnTo>
                    <a:pt x="4906655" y="0"/>
                  </a:lnTo>
                  <a:lnTo>
                    <a:pt x="4906655"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4906655" cy="65341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5238003" y="8290589"/>
            <a:ext cx="7523780" cy="752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3724222" y="-4507687"/>
            <a:ext cx="5924489" cy="59244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028700" y="3327659"/>
            <a:ext cx="13918682" cy="6959341"/>
          </a:xfrm>
          <a:custGeom>
            <a:avLst/>
            <a:gdLst/>
            <a:ahLst/>
            <a:cxnLst/>
            <a:rect r="r" b="b" t="t" l="l"/>
            <a:pathLst>
              <a:path h="6959341" w="13918682">
                <a:moveTo>
                  <a:pt x="0" y="0"/>
                </a:moveTo>
                <a:lnTo>
                  <a:pt x="13918682" y="0"/>
                </a:lnTo>
                <a:lnTo>
                  <a:pt x="13918682" y="6959341"/>
                </a:lnTo>
                <a:lnTo>
                  <a:pt x="0" y="6959341"/>
                </a:lnTo>
                <a:lnTo>
                  <a:pt x="0" y="0"/>
                </a:lnTo>
                <a:close/>
              </a:path>
            </a:pathLst>
          </a:custGeom>
          <a:blipFill>
            <a:blip r:embed="rId2"/>
            <a:stretch>
              <a:fillRect l="0" t="0" r="0" b="0"/>
            </a:stretch>
          </a:blipFill>
        </p:spPr>
      </p:sp>
      <p:sp>
        <p:nvSpPr>
          <p:cNvPr name="TextBox 12" id="12"/>
          <p:cNvSpPr txBox="true"/>
          <p:nvPr/>
        </p:nvSpPr>
        <p:spPr>
          <a:xfrm rot="0">
            <a:off x="1719565" y="1385463"/>
            <a:ext cx="15806436" cy="629920"/>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DFDFD"/>
                </a:solidFill>
                <a:latin typeface="Open Sans Extra Bold"/>
                <a:ea typeface="Open Sans Extra Bold"/>
                <a:cs typeface="Open Sans Extra Bold"/>
                <a:sym typeface="Open Sans Extra Bold"/>
              </a:rPr>
              <a:t>Topics Distribution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658241"/>
            <a:ext cx="17522377" cy="2197394"/>
            <a:chOff x="0" y="0"/>
            <a:chExt cx="4906655" cy="615319"/>
          </a:xfrm>
        </p:grpSpPr>
        <p:sp>
          <p:nvSpPr>
            <p:cNvPr name="Freeform 3" id="3"/>
            <p:cNvSpPr/>
            <p:nvPr/>
          </p:nvSpPr>
          <p:spPr>
            <a:xfrm flipH="false" flipV="false" rot="0">
              <a:off x="0" y="0"/>
              <a:ext cx="4906655" cy="615319"/>
            </a:xfrm>
            <a:custGeom>
              <a:avLst/>
              <a:gdLst/>
              <a:ahLst/>
              <a:cxnLst/>
              <a:rect r="r" b="b" t="t" l="l"/>
              <a:pathLst>
                <a:path h="615319" w="4906655">
                  <a:moveTo>
                    <a:pt x="0" y="0"/>
                  </a:moveTo>
                  <a:lnTo>
                    <a:pt x="4906655" y="0"/>
                  </a:lnTo>
                  <a:lnTo>
                    <a:pt x="4906655" y="615319"/>
                  </a:lnTo>
                  <a:lnTo>
                    <a:pt x="0" y="615319"/>
                  </a:lnTo>
                  <a:close/>
                </a:path>
              </a:pathLst>
            </a:custGeom>
            <a:solidFill>
              <a:srgbClr val="145DA0">
                <a:alpha val="95686"/>
              </a:srgbClr>
            </a:solidFill>
            <a:ln cap="sq">
              <a:noFill/>
              <a:prstDash val="solid"/>
              <a:miter/>
            </a:ln>
          </p:spPr>
        </p:sp>
        <p:sp>
          <p:nvSpPr>
            <p:cNvPr name="TextBox 4" id="4"/>
            <p:cNvSpPr txBox="true"/>
            <p:nvPr/>
          </p:nvSpPr>
          <p:spPr>
            <a:xfrm>
              <a:off x="0" y="-38100"/>
              <a:ext cx="4906655" cy="65341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5238003" y="8290589"/>
            <a:ext cx="7523780" cy="752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3724222" y="-4507687"/>
            <a:ext cx="5924489" cy="59244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028700" y="3207484"/>
            <a:ext cx="14159033" cy="7079516"/>
          </a:xfrm>
          <a:custGeom>
            <a:avLst/>
            <a:gdLst/>
            <a:ahLst/>
            <a:cxnLst/>
            <a:rect r="r" b="b" t="t" l="l"/>
            <a:pathLst>
              <a:path h="7079516" w="14159033">
                <a:moveTo>
                  <a:pt x="0" y="0"/>
                </a:moveTo>
                <a:lnTo>
                  <a:pt x="14159033" y="0"/>
                </a:lnTo>
                <a:lnTo>
                  <a:pt x="14159033" y="7079516"/>
                </a:lnTo>
                <a:lnTo>
                  <a:pt x="0" y="7079516"/>
                </a:lnTo>
                <a:lnTo>
                  <a:pt x="0" y="0"/>
                </a:lnTo>
                <a:close/>
              </a:path>
            </a:pathLst>
          </a:custGeom>
          <a:blipFill>
            <a:blip r:embed="rId2"/>
            <a:stretch>
              <a:fillRect l="0" t="0" r="0" b="0"/>
            </a:stretch>
          </a:blipFill>
        </p:spPr>
      </p:sp>
      <p:sp>
        <p:nvSpPr>
          <p:cNvPr name="TextBox 12" id="12"/>
          <p:cNvSpPr txBox="true"/>
          <p:nvPr/>
        </p:nvSpPr>
        <p:spPr>
          <a:xfrm rot="0">
            <a:off x="1719565" y="1385463"/>
            <a:ext cx="15806436" cy="629920"/>
          </a:xfrm>
          <a:prstGeom prst="rect">
            <a:avLst/>
          </a:prstGeom>
        </p:spPr>
        <p:txBody>
          <a:bodyPr anchor="t" rtlCol="false" tIns="0" lIns="0" bIns="0" rIns="0">
            <a:spAutoFit/>
          </a:bodyPr>
          <a:lstStyle/>
          <a:p>
            <a:pPr algn="l" marL="0" indent="0" lvl="0">
              <a:lnSpc>
                <a:spcPts val="5179"/>
              </a:lnSpc>
              <a:spcBef>
                <a:spcPct val="0"/>
              </a:spcBef>
            </a:pPr>
            <a:r>
              <a:rPr lang="en-US" sz="3699">
                <a:solidFill>
                  <a:srgbClr val="FDFDFD"/>
                </a:solidFill>
                <a:latin typeface="Open Sans Extra Bold"/>
                <a:ea typeface="Open Sans Extra Bold"/>
                <a:cs typeface="Open Sans Extra Bold"/>
                <a:sym typeface="Open Sans Extra Bold"/>
              </a:rPr>
              <a:t>Year Distribution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461332" y="4157742"/>
            <a:ext cx="8819592" cy="1771491"/>
          </a:xfrm>
          <a:prstGeom prst="rect">
            <a:avLst/>
          </a:prstGeom>
        </p:spPr>
        <p:txBody>
          <a:bodyPr anchor="t" rtlCol="false" tIns="0" lIns="0" bIns="0" rIns="0">
            <a:spAutoFit/>
          </a:bodyPr>
          <a:lstStyle/>
          <a:p>
            <a:pPr algn="l" marL="0" indent="0" lvl="0">
              <a:lnSpc>
                <a:spcPts val="14510"/>
              </a:lnSpc>
              <a:spcBef>
                <a:spcPct val="0"/>
              </a:spcBef>
            </a:pPr>
            <a:r>
              <a:rPr lang="en-US" sz="10364">
                <a:solidFill>
                  <a:srgbClr val="051D40"/>
                </a:solidFill>
                <a:latin typeface="Open Sans Extra Bold"/>
                <a:ea typeface="Open Sans Extra Bold"/>
                <a:cs typeface="Open Sans Extra Bold"/>
                <a:sym typeface="Open Sans Extra Bold"/>
              </a:rPr>
              <a:t>THANK YOU!</a:t>
            </a:r>
          </a:p>
        </p:txBody>
      </p:sp>
      <p:sp>
        <p:nvSpPr>
          <p:cNvPr name="TextBox 3" id="3"/>
          <p:cNvSpPr txBox="true"/>
          <p:nvPr/>
        </p:nvSpPr>
        <p:spPr>
          <a:xfrm rot="0">
            <a:off x="1605542" y="6108234"/>
            <a:ext cx="8819592" cy="680327"/>
          </a:xfrm>
          <a:prstGeom prst="rect">
            <a:avLst/>
          </a:prstGeom>
        </p:spPr>
        <p:txBody>
          <a:bodyPr anchor="t" rtlCol="false" tIns="0" lIns="0" bIns="0" rIns="0">
            <a:spAutoFit/>
          </a:bodyPr>
          <a:lstStyle/>
          <a:p>
            <a:pPr algn="l" marL="0" indent="0" lvl="0">
              <a:lnSpc>
                <a:spcPts val="5551"/>
              </a:lnSpc>
              <a:spcBef>
                <a:spcPct val="0"/>
              </a:spcBef>
            </a:pPr>
            <a:r>
              <a:rPr lang="en-US" sz="3965">
                <a:solidFill>
                  <a:srgbClr val="37C9EF"/>
                </a:solidFill>
                <a:latin typeface="Open Sans Extra Bold"/>
                <a:ea typeface="Open Sans Extra Bold"/>
                <a:cs typeface="Open Sans Extra Bold"/>
                <a:sym typeface="Open Sans Extra Bold"/>
              </a:rPr>
              <a:t>KRUTHIK BALLARI</a:t>
            </a:r>
          </a:p>
        </p:txBody>
      </p:sp>
      <p:grpSp>
        <p:nvGrpSpPr>
          <p:cNvPr name="Group 4" id="4"/>
          <p:cNvGrpSpPr/>
          <p:nvPr/>
        </p:nvGrpSpPr>
        <p:grpSpPr>
          <a:xfrm rot="0">
            <a:off x="12398912" y="0"/>
            <a:ext cx="5889088" cy="756959"/>
            <a:chOff x="0" y="0"/>
            <a:chExt cx="1551036" cy="199364"/>
          </a:xfrm>
        </p:grpSpPr>
        <p:sp>
          <p:nvSpPr>
            <p:cNvPr name="Freeform 5" id="5"/>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6" id="6"/>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2398912" y="1028700"/>
            <a:ext cx="5889088" cy="8229600"/>
            <a:chOff x="0" y="0"/>
            <a:chExt cx="1551036" cy="2167467"/>
          </a:xfrm>
        </p:grpSpPr>
        <p:sp>
          <p:nvSpPr>
            <p:cNvPr name="Freeform 8" id="8"/>
            <p:cNvSpPr/>
            <p:nvPr/>
          </p:nvSpPr>
          <p:spPr>
            <a:xfrm flipH="false" flipV="false" rot="0">
              <a:off x="0" y="0"/>
              <a:ext cx="1551036" cy="2167467"/>
            </a:xfrm>
            <a:custGeom>
              <a:avLst/>
              <a:gdLst/>
              <a:ahLst/>
              <a:cxnLst/>
              <a:rect r="r" b="b" t="t" l="l"/>
              <a:pathLst>
                <a:path h="2167467" w="1551036">
                  <a:moveTo>
                    <a:pt x="0" y="0"/>
                  </a:moveTo>
                  <a:lnTo>
                    <a:pt x="1551036" y="0"/>
                  </a:lnTo>
                  <a:lnTo>
                    <a:pt x="1551036" y="2167467"/>
                  </a:lnTo>
                  <a:lnTo>
                    <a:pt x="0" y="2167467"/>
                  </a:lnTo>
                  <a:close/>
                </a:path>
              </a:pathLst>
            </a:custGeom>
            <a:solidFill>
              <a:srgbClr val="5B98BA"/>
            </a:solidFill>
            <a:ln cap="sq">
              <a:noFill/>
              <a:prstDash val="solid"/>
              <a:miter/>
            </a:ln>
          </p:spPr>
        </p:sp>
        <p:sp>
          <p:nvSpPr>
            <p:cNvPr name="TextBox 9" id="9"/>
            <p:cNvSpPr txBox="true"/>
            <p:nvPr/>
          </p:nvSpPr>
          <p:spPr>
            <a:xfrm>
              <a:off x="0" y="-38100"/>
              <a:ext cx="1551036" cy="220556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2398912" y="9530041"/>
            <a:ext cx="5889088" cy="756959"/>
            <a:chOff x="0" y="0"/>
            <a:chExt cx="1551036" cy="199364"/>
          </a:xfrm>
        </p:grpSpPr>
        <p:sp>
          <p:nvSpPr>
            <p:cNvPr name="Freeform 11" id="11"/>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12" id="12"/>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028700" y="981075"/>
            <a:ext cx="8819592" cy="648741"/>
          </a:xfrm>
          <a:prstGeom prst="rect">
            <a:avLst/>
          </a:prstGeom>
        </p:spPr>
        <p:txBody>
          <a:bodyPr anchor="t" rtlCol="false" tIns="0" lIns="0" bIns="0" rIns="0">
            <a:spAutoFit/>
          </a:bodyPr>
          <a:lstStyle/>
          <a:p>
            <a:pPr algn="l">
              <a:lnSpc>
                <a:spcPts val="2567"/>
              </a:lnSpc>
              <a:spcBef>
                <a:spcPct val="0"/>
              </a:spcBef>
            </a:pPr>
            <a:r>
              <a:rPr lang="en-US" b="true" sz="1834" spc="-36">
                <a:solidFill>
                  <a:srgbClr val="145DA0"/>
                </a:solidFill>
                <a:latin typeface="Poppins Bold"/>
                <a:ea typeface="Poppins Bold"/>
                <a:cs typeface="Poppins Bold"/>
                <a:sym typeface="Poppins Bold"/>
              </a:rPr>
              <a:t>Capstone Project on Data Warehouse Design and ETL Implementation Using Informatica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867766" y="-1614217"/>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400000">
            <a:off x="2912435" y="4764709"/>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2912435" y="5389946"/>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2912435" y="601545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2912435" y="6640690"/>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2912435" y="7266197"/>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2921960" y="7891434"/>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191750" y="2537509"/>
            <a:ext cx="7690794" cy="6075728"/>
          </a:xfrm>
          <a:custGeom>
            <a:avLst/>
            <a:gdLst/>
            <a:ahLst/>
            <a:cxnLst/>
            <a:rect r="r" b="b" t="t" l="l"/>
            <a:pathLst>
              <a:path h="6075728" w="7690794">
                <a:moveTo>
                  <a:pt x="0" y="0"/>
                </a:moveTo>
                <a:lnTo>
                  <a:pt x="7690794" y="0"/>
                </a:lnTo>
                <a:lnTo>
                  <a:pt x="7690794" y="6075728"/>
                </a:lnTo>
                <a:lnTo>
                  <a:pt x="0" y="6075728"/>
                </a:lnTo>
                <a:lnTo>
                  <a:pt x="0" y="0"/>
                </a:lnTo>
                <a:close/>
              </a:path>
            </a:pathLst>
          </a:custGeom>
          <a:blipFill>
            <a:blip r:embed="rId4"/>
            <a:stretch>
              <a:fillRect l="0" t="0" r="0" b="0"/>
            </a:stretch>
          </a:blipFill>
        </p:spPr>
      </p:sp>
      <p:sp>
        <p:nvSpPr>
          <p:cNvPr name="TextBox 15" id="15"/>
          <p:cNvSpPr txBox="true"/>
          <p:nvPr/>
        </p:nvSpPr>
        <p:spPr>
          <a:xfrm rot="0">
            <a:off x="3663160" y="1641132"/>
            <a:ext cx="6760246" cy="1244690"/>
          </a:xfrm>
          <a:prstGeom prst="rect">
            <a:avLst/>
          </a:prstGeom>
        </p:spPr>
        <p:txBody>
          <a:bodyPr anchor="t" rtlCol="false" tIns="0" lIns="0" bIns="0" rIns="0">
            <a:spAutoFit/>
          </a:bodyPr>
          <a:lstStyle/>
          <a:p>
            <a:pPr algn="l">
              <a:lnSpc>
                <a:spcPts val="10248"/>
              </a:lnSpc>
              <a:spcBef>
                <a:spcPct val="0"/>
              </a:spcBef>
            </a:pPr>
            <a:r>
              <a:rPr lang="en-US" sz="7320">
                <a:solidFill>
                  <a:srgbClr val="051D40"/>
                </a:solidFill>
                <a:latin typeface="Open Sans Extra Bold"/>
                <a:ea typeface="Open Sans Extra Bold"/>
                <a:cs typeface="Open Sans Extra Bold"/>
                <a:sym typeface="Open Sans Extra Bold"/>
              </a:rPr>
              <a:t>Overview</a:t>
            </a:r>
          </a:p>
        </p:txBody>
      </p:sp>
      <p:sp>
        <p:nvSpPr>
          <p:cNvPr name="TextBox 16" id="16"/>
          <p:cNvSpPr txBox="true"/>
          <p:nvPr/>
        </p:nvSpPr>
        <p:spPr>
          <a:xfrm rot="0">
            <a:off x="3663160" y="4689484"/>
            <a:ext cx="481998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Process Steps for Flowchart</a:t>
            </a:r>
          </a:p>
        </p:txBody>
      </p:sp>
      <p:sp>
        <p:nvSpPr>
          <p:cNvPr name="TextBox 17" id="17"/>
          <p:cNvSpPr txBox="true"/>
          <p:nvPr/>
        </p:nvSpPr>
        <p:spPr>
          <a:xfrm rot="0">
            <a:off x="8483149" y="4689484"/>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06</a:t>
            </a:r>
          </a:p>
        </p:txBody>
      </p:sp>
      <p:sp>
        <p:nvSpPr>
          <p:cNvPr name="TextBox 18" id="18"/>
          <p:cNvSpPr txBox="true"/>
          <p:nvPr/>
        </p:nvSpPr>
        <p:spPr>
          <a:xfrm rot="0">
            <a:off x="3663160" y="5314721"/>
            <a:ext cx="4652520"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DATABASE DESIGN SCHEMA </a:t>
            </a:r>
          </a:p>
        </p:txBody>
      </p:sp>
      <p:sp>
        <p:nvSpPr>
          <p:cNvPr name="TextBox 19" id="19"/>
          <p:cNvSpPr txBox="true"/>
          <p:nvPr/>
        </p:nvSpPr>
        <p:spPr>
          <a:xfrm rot="0">
            <a:off x="8483149" y="5314721"/>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07</a:t>
            </a:r>
          </a:p>
        </p:txBody>
      </p:sp>
      <p:sp>
        <p:nvSpPr>
          <p:cNvPr name="TextBox 20" id="20"/>
          <p:cNvSpPr txBox="true"/>
          <p:nvPr/>
        </p:nvSpPr>
        <p:spPr>
          <a:xfrm rot="0">
            <a:off x="3663160" y="5940228"/>
            <a:ext cx="439777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FACT TABLE SCD 2 </a:t>
            </a:r>
          </a:p>
        </p:txBody>
      </p:sp>
      <p:sp>
        <p:nvSpPr>
          <p:cNvPr name="TextBox 21" id="21"/>
          <p:cNvSpPr txBox="true"/>
          <p:nvPr/>
        </p:nvSpPr>
        <p:spPr>
          <a:xfrm rot="0">
            <a:off x="8483149" y="5940228"/>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08</a:t>
            </a:r>
          </a:p>
        </p:txBody>
      </p:sp>
      <p:sp>
        <p:nvSpPr>
          <p:cNvPr name="TextBox 22" id="22"/>
          <p:cNvSpPr txBox="true"/>
          <p:nvPr/>
        </p:nvSpPr>
        <p:spPr>
          <a:xfrm rot="0">
            <a:off x="3663160" y="6565465"/>
            <a:ext cx="5150414"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FINAL WORKFLOW MANAGER</a:t>
            </a:r>
          </a:p>
        </p:txBody>
      </p:sp>
      <p:sp>
        <p:nvSpPr>
          <p:cNvPr name="TextBox 23" id="23"/>
          <p:cNvSpPr txBox="true"/>
          <p:nvPr/>
        </p:nvSpPr>
        <p:spPr>
          <a:xfrm rot="0">
            <a:off x="8483149" y="6565465"/>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09</a:t>
            </a:r>
          </a:p>
        </p:txBody>
      </p:sp>
      <p:sp>
        <p:nvSpPr>
          <p:cNvPr name="TextBox 24" id="24"/>
          <p:cNvSpPr txBox="true"/>
          <p:nvPr/>
        </p:nvSpPr>
        <p:spPr>
          <a:xfrm rot="0">
            <a:off x="3663160" y="7190971"/>
            <a:ext cx="481998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FINAL WORKFLOW MONITOR</a:t>
            </a:r>
          </a:p>
        </p:txBody>
      </p:sp>
      <p:sp>
        <p:nvSpPr>
          <p:cNvPr name="TextBox 25" id="25"/>
          <p:cNvSpPr txBox="true"/>
          <p:nvPr/>
        </p:nvSpPr>
        <p:spPr>
          <a:xfrm rot="0">
            <a:off x="8483149" y="7190971"/>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10</a:t>
            </a:r>
          </a:p>
        </p:txBody>
      </p:sp>
      <p:sp>
        <p:nvSpPr>
          <p:cNvPr name="TextBox 26" id="26"/>
          <p:cNvSpPr txBox="true"/>
          <p:nvPr/>
        </p:nvSpPr>
        <p:spPr>
          <a:xfrm rot="0">
            <a:off x="3672685" y="7816208"/>
            <a:ext cx="4579735"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WEBSITE INTERFACE</a:t>
            </a:r>
          </a:p>
        </p:txBody>
      </p:sp>
      <p:sp>
        <p:nvSpPr>
          <p:cNvPr name="TextBox 27" id="27"/>
          <p:cNvSpPr txBox="true"/>
          <p:nvPr/>
        </p:nvSpPr>
        <p:spPr>
          <a:xfrm rot="0">
            <a:off x="8492674" y="7816208"/>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11</a:t>
            </a:r>
          </a:p>
        </p:txBody>
      </p:sp>
      <p:sp>
        <p:nvSpPr>
          <p:cNvPr name="Freeform 28" id="28"/>
          <p:cNvSpPr/>
          <p:nvPr/>
        </p:nvSpPr>
        <p:spPr>
          <a:xfrm flipH="false" flipV="false" rot="5400000">
            <a:off x="2912435" y="413920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9" id="29"/>
          <p:cNvSpPr txBox="true"/>
          <p:nvPr/>
        </p:nvSpPr>
        <p:spPr>
          <a:xfrm rot="0">
            <a:off x="3663160" y="4063977"/>
            <a:ext cx="377301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Dataset Description</a:t>
            </a:r>
          </a:p>
        </p:txBody>
      </p:sp>
      <p:sp>
        <p:nvSpPr>
          <p:cNvPr name="TextBox 30" id="30"/>
          <p:cNvSpPr txBox="true"/>
          <p:nvPr/>
        </p:nvSpPr>
        <p:spPr>
          <a:xfrm rot="0">
            <a:off x="8483149" y="4063977"/>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04</a:t>
            </a:r>
          </a:p>
        </p:txBody>
      </p:sp>
      <p:sp>
        <p:nvSpPr>
          <p:cNvPr name="Freeform 31" id="31"/>
          <p:cNvSpPr/>
          <p:nvPr/>
        </p:nvSpPr>
        <p:spPr>
          <a:xfrm flipH="false" flipV="false" rot="5400000">
            <a:off x="2912435" y="3513965"/>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3663160" y="3438740"/>
            <a:ext cx="377301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PROBLEM STATEMENT</a:t>
            </a:r>
          </a:p>
        </p:txBody>
      </p:sp>
      <p:sp>
        <p:nvSpPr>
          <p:cNvPr name="TextBox 33" id="33"/>
          <p:cNvSpPr txBox="true"/>
          <p:nvPr/>
        </p:nvSpPr>
        <p:spPr>
          <a:xfrm rot="0">
            <a:off x="8483149" y="3438740"/>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03</a:t>
            </a:r>
          </a:p>
        </p:txBody>
      </p:sp>
      <p:sp>
        <p:nvSpPr>
          <p:cNvPr name="Freeform 34" id="34"/>
          <p:cNvSpPr/>
          <p:nvPr/>
        </p:nvSpPr>
        <p:spPr>
          <a:xfrm flipH="false" flipV="false" rot="5400000">
            <a:off x="2912435" y="8516671"/>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3663160" y="8441445"/>
            <a:ext cx="4579735"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VISUALIZATIONS</a:t>
            </a:r>
          </a:p>
        </p:txBody>
      </p:sp>
      <p:sp>
        <p:nvSpPr>
          <p:cNvPr name="TextBox 36" id="36"/>
          <p:cNvSpPr txBox="true"/>
          <p:nvPr/>
        </p:nvSpPr>
        <p:spPr>
          <a:xfrm rot="0">
            <a:off x="8483149" y="8441445"/>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51D40"/>
                </a:solidFill>
                <a:latin typeface="Poppins"/>
                <a:ea typeface="Poppins"/>
                <a:cs typeface="Poppins"/>
                <a:sym typeface="Poppins"/>
              </a:rPr>
              <a:t>12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173200"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1C88CF"/>
            </a:solidFill>
          </p:spPr>
        </p:sp>
        <p:sp>
          <p:nvSpPr>
            <p:cNvPr name="TextBox 7" id="7"/>
            <p:cNvSpPr txBox="true"/>
            <p:nvPr/>
          </p:nvSpPr>
          <p:spPr>
            <a:xfrm>
              <a:off x="0" y="-38100"/>
              <a:ext cx="812800" cy="27474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18345" y="3639331"/>
            <a:ext cx="10385649" cy="4912843"/>
          </a:xfrm>
          <a:prstGeom prst="rect">
            <a:avLst/>
          </a:prstGeom>
        </p:spPr>
        <p:txBody>
          <a:bodyPr anchor="t" rtlCol="false" tIns="0" lIns="0" bIns="0" rIns="0">
            <a:spAutoFit/>
          </a:bodyPr>
          <a:lstStyle/>
          <a:p>
            <a:pPr algn="l" marL="0" indent="0" lvl="0">
              <a:lnSpc>
                <a:spcPts val="3263"/>
              </a:lnSpc>
              <a:spcBef>
                <a:spcPct val="0"/>
              </a:spcBef>
            </a:pPr>
            <a:r>
              <a:rPr lang="en-US" sz="2330" spc="-46">
                <a:solidFill>
                  <a:srgbClr val="051D40"/>
                </a:solidFill>
                <a:latin typeface="Poppins"/>
                <a:ea typeface="Poppins"/>
                <a:cs typeface="Poppins"/>
                <a:sym typeface="Poppins"/>
              </a:rPr>
              <a:t>This is a scalable data warehouse design project aiming at the solution to the problem of complex and voluminous dataset analysis and the derivation of actionable insights from those datasets. Due to an increased demand in businesses for efficient mechanisms in data storage and processing, this capstone project is about building a reliable ETL pipeline using Informatica on transforming raw data into structured information housed within a well-designed data warehouse. The solution will be identifying relevant dimensions and facts, modeling the data warehouse schema, and implementing ETL workflows that ensure data accuracy, consistency, and scalability. Finally, SQL-based queries will be used to extract meaningful insights to support business decision-making processes.</a:t>
            </a:r>
          </a:p>
        </p:txBody>
      </p:sp>
      <p:sp>
        <p:nvSpPr>
          <p:cNvPr name="TextBox 9" id="9"/>
          <p:cNvSpPr txBox="true"/>
          <p:nvPr/>
        </p:nvSpPr>
        <p:spPr>
          <a:xfrm rot="0">
            <a:off x="1518345" y="2003281"/>
            <a:ext cx="9323289" cy="768902"/>
          </a:xfrm>
          <a:prstGeom prst="rect">
            <a:avLst/>
          </a:prstGeom>
        </p:spPr>
        <p:txBody>
          <a:bodyPr anchor="t" rtlCol="false" tIns="0" lIns="0" bIns="0" rIns="0">
            <a:spAutoFit/>
          </a:bodyPr>
          <a:lstStyle/>
          <a:p>
            <a:pPr algn="l">
              <a:lnSpc>
                <a:spcPts val="6300"/>
              </a:lnSpc>
              <a:spcBef>
                <a:spcPct val="0"/>
              </a:spcBef>
            </a:pPr>
            <a:r>
              <a:rPr lang="en-US" sz="4500">
                <a:solidFill>
                  <a:srgbClr val="051D40"/>
                </a:solidFill>
                <a:latin typeface="Open Sans Extra Bold"/>
                <a:ea typeface="Open Sans Extra Bold"/>
                <a:cs typeface="Open Sans Extra Bold"/>
                <a:sym typeface="Open Sans Extra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173200" y="0"/>
            <a:ext cx="3086100" cy="10287000"/>
            <a:chOff x="0" y="0"/>
            <a:chExt cx="812800" cy="2709333"/>
          </a:xfrm>
        </p:grpSpPr>
        <p:sp>
          <p:nvSpPr>
            <p:cNvPr name="Freeform 6" id="6"/>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1C88CF"/>
            </a:solidFill>
          </p:spPr>
        </p:sp>
        <p:sp>
          <p:nvSpPr>
            <p:cNvPr name="TextBox 7" id="7"/>
            <p:cNvSpPr txBox="true"/>
            <p:nvPr/>
          </p:nvSpPr>
          <p:spPr>
            <a:xfrm>
              <a:off x="0" y="-38100"/>
              <a:ext cx="812800" cy="27474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18345" y="5460183"/>
            <a:ext cx="10385649" cy="3684118"/>
          </a:xfrm>
          <a:prstGeom prst="rect">
            <a:avLst/>
          </a:prstGeom>
        </p:spPr>
        <p:txBody>
          <a:bodyPr anchor="t" rtlCol="false" tIns="0" lIns="0" bIns="0" rIns="0">
            <a:spAutoFit/>
          </a:bodyPr>
          <a:lstStyle/>
          <a:p>
            <a:pPr algn="l">
              <a:lnSpc>
                <a:spcPts val="3263"/>
              </a:lnSpc>
            </a:pPr>
            <a:r>
              <a:rPr lang="en-US" sz="2330" spc="-46">
                <a:solidFill>
                  <a:srgbClr val="051D40"/>
                </a:solidFill>
                <a:latin typeface="Poppins"/>
                <a:ea typeface="Poppins"/>
                <a:cs typeface="Poppins"/>
                <a:sym typeface="Poppins"/>
              </a:rPr>
              <a:t>The US Chronic Disease Indicator dataset is a comprehensive data source that provides information on the prevalence and incidence of chronic diseases within the United States. This dataset typically includes key health indicators related to conditions such as diabetes, cardiovascular diseases, obesity, cancer, and respiratory diseases. The data is collected and reported by health agencies and public health departments to monitor trends, support policy-making, and improve public health interventions.</a:t>
            </a:r>
          </a:p>
          <a:p>
            <a:pPr algn="l" marL="0" indent="0" lvl="0">
              <a:lnSpc>
                <a:spcPts val="3263"/>
              </a:lnSpc>
              <a:spcBef>
                <a:spcPct val="0"/>
              </a:spcBef>
            </a:pPr>
          </a:p>
        </p:txBody>
      </p:sp>
      <p:sp>
        <p:nvSpPr>
          <p:cNvPr name="TextBox 9" id="9"/>
          <p:cNvSpPr txBox="true"/>
          <p:nvPr/>
        </p:nvSpPr>
        <p:spPr>
          <a:xfrm rot="0">
            <a:off x="1518345" y="3779212"/>
            <a:ext cx="7424517" cy="1206500"/>
          </a:xfrm>
          <a:prstGeom prst="rect">
            <a:avLst/>
          </a:prstGeom>
        </p:spPr>
        <p:txBody>
          <a:bodyPr anchor="t" rtlCol="false" tIns="0" lIns="0" bIns="0" rIns="0">
            <a:spAutoFit/>
          </a:bodyPr>
          <a:lstStyle/>
          <a:p>
            <a:pPr algn="l">
              <a:lnSpc>
                <a:spcPts val="4899"/>
              </a:lnSpc>
              <a:spcBef>
                <a:spcPct val="0"/>
              </a:spcBef>
            </a:pPr>
            <a:r>
              <a:rPr lang="en-US" sz="3499">
                <a:solidFill>
                  <a:srgbClr val="051D40"/>
                </a:solidFill>
                <a:latin typeface="Open Sans Extra Bold"/>
                <a:ea typeface="Open Sans Extra Bold"/>
                <a:cs typeface="Open Sans Extra Bold"/>
                <a:sym typeface="Open Sans Extra Bold"/>
              </a:rPr>
              <a:t>US Chronic Disease Indicator Dataset</a:t>
            </a:r>
          </a:p>
        </p:txBody>
      </p:sp>
      <p:sp>
        <p:nvSpPr>
          <p:cNvPr name="TextBox 10" id="10"/>
          <p:cNvSpPr txBox="true"/>
          <p:nvPr/>
        </p:nvSpPr>
        <p:spPr>
          <a:xfrm rot="0">
            <a:off x="1518345" y="2003281"/>
            <a:ext cx="9323289" cy="768902"/>
          </a:xfrm>
          <a:prstGeom prst="rect">
            <a:avLst/>
          </a:prstGeom>
        </p:spPr>
        <p:txBody>
          <a:bodyPr anchor="t" rtlCol="false" tIns="0" lIns="0" bIns="0" rIns="0">
            <a:spAutoFit/>
          </a:bodyPr>
          <a:lstStyle/>
          <a:p>
            <a:pPr algn="l">
              <a:lnSpc>
                <a:spcPts val="6300"/>
              </a:lnSpc>
              <a:spcBef>
                <a:spcPct val="0"/>
              </a:spcBef>
            </a:pPr>
            <a:r>
              <a:rPr lang="en-US" sz="4500">
                <a:solidFill>
                  <a:srgbClr val="051D40"/>
                </a:solidFill>
                <a:latin typeface="Open Sans Extra Bold"/>
                <a:ea typeface="Open Sans Extra Bold"/>
                <a:cs typeface="Open Sans Extra Bold"/>
                <a:sym typeface="Open Sans Extra Bold"/>
              </a:rPr>
              <a:t>DATASET DESCRIPTION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832411" y="1490619"/>
            <a:ext cx="4018447" cy="6808112"/>
          </a:xfrm>
          <a:custGeom>
            <a:avLst/>
            <a:gdLst/>
            <a:ahLst/>
            <a:cxnLst/>
            <a:rect r="r" b="b" t="t" l="l"/>
            <a:pathLst>
              <a:path h="6808112" w="4018447">
                <a:moveTo>
                  <a:pt x="0" y="0"/>
                </a:moveTo>
                <a:lnTo>
                  <a:pt x="4018447" y="0"/>
                </a:lnTo>
                <a:lnTo>
                  <a:pt x="4018447" y="6808112"/>
                </a:lnTo>
                <a:lnTo>
                  <a:pt x="0" y="6808112"/>
                </a:lnTo>
                <a:lnTo>
                  <a:pt x="0" y="0"/>
                </a:lnTo>
                <a:close/>
              </a:path>
            </a:pathLst>
          </a:custGeom>
          <a:blipFill>
            <a:blip r:embed="rId2"/>
            <a:stretch>
              <a:fillRect l="0" t="0" r="0" b="0"/>
            </a:stretch>
          </a:blipFill>
        </p:spPr>
      </p:sp>
      <p:sp>
        <p:nvSpPr>
          <p:cNvPr name="Freeform 6" id="6"/>
          <p:cNvSpPr/>
          <p:nvPr/>
        </p:nvSpPr>
        <p:spPr>
          <a:xfrm flipH="false" flipV="false" rot="0">
            <a:off x="13216276" y="1490619"/>
            <a:ext cx="3784044" cy="6808112"/>
          </a:xfrm>
          <a:custGeom>
            <a:avLst/>
            <a:gdLst/>
            <a:ahLst/>
            <a:cxnLst/>
            <a:rect r="r" b="b" t="t" l="l"/>
            <a:pathLst>
              <a:path h="6808112" w="3784044">
                <a:moveTo>
                  <a:pt x="0" y="0"/>
                </a:moveTo>
                <a:lnTo>
                  <a:pt x="3784044" y="0"/>
                </a:lnTo>
                <a:lnTo>
                  <a:pt x="3784044" y="6808112"/>
                </a:lnTo>
                <a:lnTo>
                  <a:pt x="0" y="6808112"/>
                </a:lnTo>
                <a:lnTo>
                  <a:pt x="0" y="0"/>
                </a:lnTo>
                <a:close/>
              </a:path>
            </a:pathLst>
          </a:custGeom>
          <a:blipFill>
            <a:blip r:embed="rId3"/>
            <a:stretch>
              <a:fillRect l="0" t="0" r="0" b="0"/>
            </a:stretch>
          </a:blipFill>
        </p:spPr>
      </p:sp>
      <p:sp>
        <p:nvSpPr>
          <p:cNvPr name="TextBox 7" id="7"/>
          <p:cNvSpPr txBox="true"/>
          <p:nvPr/>
        </p:nvSpPr>
        <p:spPr>
          <a:xfrm rot="0">
            <a:off x="1518345" y="3605625"/>
            <a:ext cx="7424517" cy="587375"/>
          </a:xfrm>
          <a:prstGeom prst="rect">
            <a:avLst/>
          </a:prstGeom>
        </p:spPr>
        <p:txBody>
          <a:bodyPr anchor="t" rtlCol="false" tIns="0" lIns="0" bIns="0" rIns="0">
            <a:spAutoFit/>
          </a:bodyPr>
          <a:lstStyle/>
          <a:p>
            <a:pPr algn="l">
              <a:lnSpc>
                <a:spcPts val="4899"/>
              </a:lnSpc>
              <a:spcBef>
                <a:spcPct val="0"/>
              </a:spcBef>
            </a:pPr>
            <a:r>
              <a:rPr lang="en-US" sz="3499">
                <a:solidFill>
                  <a:srgbClr val="242424"/>
                </a:solidFill>
                <a:latin typeface="Open Sans Extra Bold"/>
                <a:ea typeface="Open Sans Extra Bold"/>
                <a:cs typeface="Open Sans Extra Bold"/>
                <a:sym typeface="Open Sans Extra Bold"/>
              </a:rPr>
              <a:t>Total Columns:</a:t>
            </a:r>
            <a:r>
              <a:rPr lang="en-US" sz="3499">
                <a:solidFill>
                  <a:srgbClr val="5B98BA"/>
                </a:solidFill>
                <a:latin typeface="Open Sans Extra Bold"/>
                <a:ea typeface="Open Sans Extra Bold"/>
                <a:cs typeface="Open Sans Extra Bold"/>
                <a:sym typeface="Open Sans Extra Bold"/>
              </a:rPr>
              <a:t> 34</a:t>
            </a:r>
          </a:p>
        </p:txBody>
      </p:sp>
      <p:sp>
        <p:nvSpPr>
          <p:cNvPr name="TextBox 8" id="8"/>
          <p:cNvSpPr txBox="true"/>
          <p:nvPr/>
        </p:nvSpPr>
        <p:spPr>
          <a:xfrm rot="0">
            <a:off x="1518345" y="4497800"/>
            <a:ext cx="7424517" cy="587375"/>
          </a:xfrm>
          <a:prstGeom prst="rect">
            <a:avLst/>
          </a:prstGeom>
        </p:spPr>
        <p:txBody>
          <a:bodyPr anchor="t" rtlCol="false" tIns="0" lIns="0" bIns="0" rIns="0">
            <a:spAutoFit/>
          </a:bodyPr>
          <a:lstStyle/>
          <a:p>
            <a:pPr algn="l">
              <a:lnSpc>
                <a:spcPts val="4899"/>
              </a:lnSpc>
              <a:spcBef>
                <a:spcPct val="0"/>
              </a:spcBef>
            </a:pPr>
            <a:r>
              <a:rPr lang="en-US" sz="3499">
                <a:solidFill>
                  <a:srgbClr val="242424"/>
                </a:solidFill>
                <a:latin typeface="Open Sans Extra Bold"/>
                <a:ea typeface="Open Sans Extra Bold"/>
                <a:cs typeface="Open Sans Extra Bold"/>
                <a:sym typeface="Open Sans Extra Bold"/>
              </a:rPr>
              <a:t>Total Data Rows:</a:t>
            </a:r>
            <a:r>
              <a:rPr lang="en-US" sz="3499">
                <a:solidFill>
                  <a:srgbClr val="5B98BA"/>
                </a:solidFill>
                <a:latin typeface="Open Sans Extra Bold"/>
                <a:ea typeface="Open Sans Extra Bold"/>
                <a:cs typeface="Open Sans Extra Bold"/>
                <a:sym typeface="Open Sans Extra Bold"/>
              </a:rPr>
              <a:t> 11,85,676</a:t>
            </a:r>
          </a:p>
        </p:txBody>
      </p:sp>
      <p:sp>
        <p:nvSpPr>
          <p:cNvPr name="TextBox 9" id="9"/>
          <p:cNvSpPr txBox="true"/>
          <p:nvPr/>
        </p:nvSpPr>
        <p:spPr>
          <a:xfrm rot="0">
            <a:off x="1518345" y="5389975"/>
            <a:ext cx="7424517" cy="1206500"/>
          </a:xfrm>
          <a:prstGeom prst="rect">
            <a:avLst/>
          </a:prstGeom>
        </p:spPr>
        <p:txBody>
          <a:bodyPr anchor="t" rtlCol="false" tIns="0" lIns="0" bIns="0" rIns="0">
            <a:spAutoFit/>
          </a:bodyPr>
          <a:lstStyle/>
          <a:p>
            <a:pPr algn="l">
              <a:lnSpc>
                <a:spcPts val="4899"/>
              </a:lnSpc>
              <a:spcBef>
                <a:spcPct val="0"/>
              </a:spcBef>
            </a:pPr>
            <a:r>
              <a:rPr lang="en-US" sz="3499">
                <a:solidFill>
                  <a:srgbClr val="242424"/>
                </a:solidFill>
                <a:latin typeface="Open Sans Extra Bold"/>
                <a:ea typeface="Open Sans Extra Bold"/>
                <a:cs typeface="Open Sans Extra Bold"/>
                <a:sym typeface="Open Sans Extra Bold"/>
              </a:rPr>
              <a:t>Source Type:</a:t>
            </a:r>
            <a:r>
              <a:rPr lang="en-US" sz="3499">
                <a:solidFill>
                  <a:srgbClr val="5B98BA"/>
                </a:solidFill>
                <a:latin typeface="Open Sans Extra Bold"/>
                <a:ea typeface="Open Sans Extra Bold"/>
                <a:cs typeface="Open Sans Extra Bold"/>
                <a:sym typeface="Open Sans Extra Bold"/>
              </a:rPr>
              <a:t> CSV ( Comma Delimited )</a:t>
            </a:r>
          </a:p>
        </p:txBody>
      </p:sp>
      <p:sp>
        <p:nvSpPr>
          <p:cNvPr name="TextBox 10" id="10"/>
          <p:cNvSpPr txBox="true"/>
          <p:nvPr/>
        </p:nvSpPr>
        <p:spPr>
          <a:xfrm rot="0">
            <a:off x="1518345" y="2003281"/>
            <a:ext cx="9323289" cy="768902"/>
          </a:xfrm>
          <a:prstGeom prst="rect">
            <a:avLst/>
          </a:prstGeom>
        </p:spPr>
        <p:txBody>
          <a:bodyPr anchor="t" rtlCol="false" tIns="0" lIns="0" bIns="0" rIns="0">
            <a:spAutoFit/>
          </a:bodyPr>
          <a:lstStyle/>
          <a:p>
            <a:pPr algn="l">
              <a:lnSpc>
                <a:spcPts val="6300"/>
              </a:lnSpc>
              <a:spcBef>
                <a:spcPct val="0"/>
              </a:spcBef>
            </a:pPr>
            <a:r>
              <a:rPr lang="en-US" sz="4500">
                <a:solidFill>
                  <a:srgbClr val="051D40"/>
                </a:solidFill>
                <a:latin typeface="Open Sans Extra Bold"/>
                <a:ea typeface="Open Sans Extra Bold"/>
                <a:cs typeface="Open Sans Extra Bold"/>
                <a:sym typeface="Open Sans Extra Bold"/>
              </a:rPr>
              <a:t>DATASET DESCRIPTION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200011" y="4107242"/>
            <a:ext cx="1284917" cy="0"/>
          </a:xfrm>
          <a:prstGeom prst="line">
            <a:avLst/>
          </a:prstGeom>
          <a:ln cap="flat" w="57150">
            <a:solidFill>
              <a:srgbClr val="86EAE9"/>
            </a:solidFill>
            <a:prstDash val="solid"/>
            <a:headEnd type="none" len="sm" w="sm"/>
            <a:tailEnd type="none" len="sm" w="sm"/>
          </a:ln>
        </p:spPr>
      </p:sp>
      <p:sp>
        <p:nvSpPr>
          <p:cNvPr name="AutoShape 3" id="3"/>
          <p:cNvSpPr/>
          <p:nvPr/>
        </p:nvSpPr>
        <p:spPr>
          <a:xfrm>
            <a:off x="5867039" y="4107242"/>
            <a:ext cx="1260757" cy="0"/>
          </a:xfrm>
          <a:prstGeom prst="line">
            <a:avLst/>
          </a:prstGeom>
          <a:ln cap="flat" w="57150">
            <a:solidFill>
              <a:srgbClr val="242424"/>
            </a:solidFill>
            <a:prstDash val="solid"/>
            <a:headEnd type="none" len="sm" w="sm"/>
            <a:tailEnd type="none" len="sm" w="sm"/>
          </a:ln>
        </p:spPr>
      </p:sp>
      <p:sp>
        <p:nvSpPr>
          <p:cNvPr name="AutoShape 4" id="4"/>
          <p:cNvSpPr/>
          <p:nvPr/>
        </p:nvSpPr>
        <p:spPr>
          <a:xfrm>
            <a:off x="8509907" y="4107242"/>
            <a:ext cx="1285875" cy="0"/>
          </a:xfrm>
          <a:prstGeom prst="line">
            <a:avLst/>
          </a:prstGeom>
          <a:ln cap="flat" w="57150">
            <a:solidFill>
              <a:srgbClr val="18AFD6"/>
            </a:solidFill>
            <a:prstDash val="solid"/>
            <a:headEnd type="none" len="sm" w="sm"/>
            <a:tailEnd type="none" len="sm" w="sm"/>
          </a:ln>
        </p:spPr>
      </p:sp>
      <p:sp>
        <p:nvSpPr>
          <p:cNvPr name="AutoShape 5" id="5"/>
          <p:cNvSpPr/>
          <p:nvPr/>
        </p:nvSpPr>
        <p:spPr>
          <a:xfrm>
            <a:off x="11177893" y="4107242"/>
            <a:ext cx="1201605" cy="0"/>
          </a:xfrm>
          <a:prstGeom prst="line">
            <a:avLst/>
          </a:prstGeom>
          <a:ln cap="flat" w="57150">
            <a:solidFill>
              <a:srgbClr val="1C88CF"/>
            </a:solidFill>
            <a:prstDash val="solid"/>
            <a:headEnd type="none" len="sm" w="sm"/>
            <a:tailEnd type="none" len="sm" w="sm"/>
          </a:ln>
        </p:spPr>
      </p:sp>
      <p:sp>
        <p:nvSpPr>
          <p:cNvPr name="AutoShape 6" id="6"/>
          <p:cNvSpPr/>
          <p:nvPr/>
        </p:nvSpPr>
        <p:spPr>
          <a:xfrm>
            <a:off x="13761610" y="4107242"/>
            <a:ext cx="1317078" cy="0"/>
          </a:xfrm>
          <a:prstGeom prst="line">
            <a:avLst/>
          </a:prstGeom>
          <a:ln cap="flat" w="57150">
            <a:solidFill>
              <a:srgbClr val="13538A"/>
            </a:solidFill>
            <a:prstDash val="solid"/>
            <a:headEnd type="none" len="sm" w="sm"/>
            <a:tailEnd type="none" len="sm" w="sm"/>
          </a:ln>
        </p:spPr>
      </p:sp>
      <p:sp>
        <p:nvSpPr>
          <p:cNvPr name="AutoShape 7" id="7"/>
          <p:cNvSpPr/>
          <p:nvPr/>
        </p:nvSpPr>
        <p:spPr>
          <a:xfrm>
            <a:off x="15769743" y="4798297"/>
            <a:ext cx="0" cy="2216404"/>
          </a:xfrm>
          <a:prstGeom prst="line">
            <a:avLst/>
          </a:prstGeom>
          <a:ln cap="flat" w="57150">
            <a:solidFill>
              <a:srgbClr val="13538A"/>
            </a:solidFill>
            <a:prstDash val="solid"/>
            <a:headEnd type="none" len="sm" w="sm"/>
            <a:tailEnd type="none" len="sm" w="sm"/>
          </a:ln>
        </p:spPr>
      </p:sp>
      <p:sp>
        <p:nvSpPr>
          <p:cNvPr name="AutoShape 8" id="8"/>
          <p:cNvSpPr/>
          <p:nvPr/>
        </p:nvSpPr>
        <p:spPr>
          <a:xfrm>
            <a:off x="13761610" y="7705757"/>
            <a:ext cx="1317078" cy="0"/>
          </a:xfrm>
          <a:prstGeom prst="line">
            <a:avLst/>
          </a:prstGeom>
          <a:ln cap="flat" w="57150">
            <a:solidFill>
              <a:srgbClr val="13538A"/>
            </a:solidFill>
            <a:prstDash val="solid"/>
            <a:headEnd type="none" len="sm" w="sm"/>
            <a:tailEnd type="none" len="sm" w="sm"/>
          </a:ln>
        </p:spPr>
      </p:sp>
      <p:grpSp>
        <p:nvGrpSpPr>
          <p:cNvPr name="Group 9" id="9"/>
          <p:cNvGrpSpPr/>
          <p:nvPr/>
        </p:nvGrpSpPr>
        <p:grpSpPr>
          <a:xfrm rot="0">
            <a:off x="1817900" y="3416186"/>
            <a:ext cx="1382111" cy="138211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2" id="12"/>
          <p:cNvGrpSpPr/>
          <p:nvPr/>
        </p:nvGrpSpPr>
        <p:grpSpPr>
          <a:xfrm rot="0">
            <a:off x="4484928" y="3416186"/>
            <a:ext cx="1382111" cy="138211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7127796" y="3416186"/>
            <a:ext cx="1382111" cy="138211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2424"/>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8" id="18"/>
          <p:cNvGrpSpPr/>
          <p:nvPr/>
        </p:nvGrpSpPr>
        <p:grpSpPr>
          <a:xfrm rot="0">
            <a:off x="9795782" y="3416186"/>
            <a:ext cx="1382111" cy="138211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AFD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21" id="21"/>
          <p:cNvGrpSpPr/>
          <p:nvPr/>
        </p:nvGrpSpPr>
        <p:grpSpPr>
          <a:xfrm rot="0">
            <a:off x="12379498" y="3416186"/>
            <a:ext cx="1382111" cy="138211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88C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24" id="24"/>
          <p:cNvGrpSpPr/>
          <p:nvPr/>
        </p:nvGrpSpPr>
        <p:grpSpPr>
          <a:xfrm rot="0">
            <a:off x="12379498" y="7014701"/>
            <a:ext cx="1382111" cy="138211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88C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27" id="27"/>
          <p:cNvGrpSpPr/>
          <p:nvPr/>
        </p:nvGrpSpPr>
        <p:grpSpPr>
          <a:xfrm rot="0">
            <a:off x="15078687" y="3416186"/>
            <a:ext cx="1382111" cy="138211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30" id="30"/>
          <p:cNvGrpSpPr/>
          <p:nvPr/>
        </p:nvGrpSpPr>
        <p:grpSpPr>
          <a:xfrm rot="0">
            <a:off x="15078687" y="7014701"/>
            <a:ext cx="1382111" cy="138211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33" id="33"/>
          <p:cNvSpPr/>
          <p:nvPr/>
        </p:nvSpPr>
        <p:spPr>
          <a:xfrm flipH="false" flipV="false" rot="0">
            <a:off x="15497143" y="7310530"/>
            <a:ext cx="545200" cy="790452"/>
          </a:xfrm>
          <a:custGeom>
            <a:avLst/>
            <a:gdLst/>
            <a:ahLst/>
            <a:cxnLst/>
            <a:rect r="r" b="b" t="t" l="l"/>
            <a:pathLst>
              <a:path h="790452" w="545200">
                <a:moveTo>
                  <a:pt x="0" y="0"/>
                </a:moveTo>
                <a:lnTo>
                  <a:pt x="545200" y="0"/>
                </a:lnTo>
                <a:lnTo>
                  <a:pt x="545200" y="790453"/>
                </a:lnTo>
                <a:lnTo>
                  <a:pt x="0" y="7904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2056164" y="3657744"/>
            <a:ext cx="905582" cy="898107"/>
          </a:xfrm>
          <a:custGeom>
            <a:avLst/>
            <a:gdLst/>
            <a:ahLst/>
            <a:cxnLst/>
            <a:rect r="r" b="b" t="t" l="l"/>
            <a:pathLst>
              <a:path h="898107" w="905582">
                <a:moveTo>
                  <a:pt x="0" y="0"/>
                </a:moveTo>
                <a:lnTo>
                  <a:pt x="905582" y="0"/>
                </a:lnTo>
                <a:lnTo>
                  <a:pt x="905582" y="898107"/>
                </a:lnTo>
                <a:lnTo>
                  <a:pt x="0" y="898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0001278" y="3624425"/>
            <a:ext cx="971118" cy="971118"/>
          </a:xfrm>
          <a:custGeom>
            <a:avLst/>
            <a:gdLst/>
            <a:ahLst/>
            <a:cxnLst/>
            <a:rect r="r" b="b" t="t" l="l"/>
            <a:pathLst>
              <a:path h="971118" w="971118">
                <a:moveTo>
                  <a:pt x="0" y="0"/>
                </a:moveTo>
                <a:lnTo>
                  <a:pt x="971119" y="0"/>
                </a:lnTo>
                <a:lnTo>
                  <a:pt x="971119" y="971118"/>
                </a:lnTo>
                <a:lnTo>
                  <a:pt x="0" y="971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12617623" y="3657744"/>
            <a:ext cx="885346" cy="1007709"/>
          </a:xfrm>
          <a:custGeom>
            <a:avLst/>
            <a:gdLst/>
            <a:ahLst/>
            <a:cxnLst/>
            <a:rect r="r" b="b" t="t" l="l"/>
            <a:pathLst>
              <a:path h="1007709" w="885346">
                <a:moveTo>
                  <a:pt x="0" y="0"/>
                </a:moveTo>
                <a:lnTo>
                  <a:pt x="885347" y="0"/>
                </a:lnTo>
                <a:lnTo>
                  <a:pt x="885347" y="1007709"/>
                </a:lnTo>
                <a:lnTo>
                  <a:pt x="0" y="1007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7" id="37"/>
          <p:cNvSpPr/>
          <p:nvPr/>
        </p:nvSpPr>
        <p:spPr>
          <a:xfrm flipH="false" flipV="false" rot="0">
            <a:off x="12707801" y="7326585"/>
            <a:ext cx="774398" cy="774398"/>
          </a:xfrm>
          <a:custGeom>
            <a:avLst/>
            <a:gdLst/>
            <a:ahLst/>
            <a:cxnLst/>
            <a:rect r="r" b="b" t="t" l="l"/>
            <a:pathLst>
              <a:path h="774398" w="774398">
                <a:moveTo>
                  <a:pt x="0" y="0"/>
                </a:moveTo>
                <a:lnTo>
                  <a:pt x="774398" y="0"/>
                </a:lnTo>
                <a:lnTo>
                  <a:pt x="774398" y="774398"/>
                </a:lnTo>
                <a:lnTo>
                  <a:pt x="0" y="774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8" id="38"/>
          <p:cNvSpPr/>
          <p:nvPr/>
        </p:nvSpPr>
        <p:spPr>
          <a:xfrm flipH="false" flipV="false" rot="0">
            <a:off x="4781651" y="3723080"/>
            <a:ext cx="773807" cy="773807"/>
          </a:xfrm>
          <a:custGeom>
            <a:avLst/>
            <a:gdLst/>
            <a:ahLst/>
            <a:cxnLst/>
            <a:rect r="r" b="b" t="t" l="l"/>
            <a:pathLst>
              <a:path h="773807" w="773807">
                <a:moveTo>
                  <a:pt x="0" y="0"/>
                </a:moveTo>
                <a:lnTo>
                  <a:pt x="773807" y="0"/>
                </a:lnTo>
                <a:lnTo>
                  <a:pt x="773807" y="773807"/>
                </a:lnTo>
                <a:lnTo>
                  <a:pt x="0" y="773807"/>
                </a:lnTo>
                <a:lnTo>
                  <a:pt x="0" y="0"/>
                </a:lnTo>
                <a:close/>
              </a:path>
            </a:pathLst>
          </a:custGeom>
          <a:blipFill>
            <a:blip r:embed="rId12"/>
            <a:stretch>
              <a:fillRect l="0" t="0" r="0" b="0"/>
            </a:stretch>
          </a:blipFill>
        </p:spPr>
      </p:sp>
      <p:sp>
        <p:nvSpPr>
          <p:cNvPr name="Freeform 39" id="39"/>
          <p:cNvSpPr/>
          <p:nvPr/>
        </p:nvSpPr>
        <p:spPr>
          <a:xfrm flipH="false" flipV="false" rot="0">
            <a:off x="7421074" y="3763821"/>
            <a:ext cx="795555" cy="795555"/>
          </a:xfrm>
          <a:custGeom>
            <a:avLst/>
            <a:gdLst/>
            <a:ahLst/>
            <a:cxnLst/>
            <a:rect r="r" b="b" t="t" l="l"/>
            <a:pathLst>
              <a:path h="795555" w="795555">
                <a:moveTo>
                  <a:pt x="0" y="0"/>
                </a:moveTo>
                <a:lnTo>
                  <a:pt x="795555" y="0"/>
                </a:lnTo>
                <a:lnTo>
                  <a:pt x="795555" y="795555"/>
                </a:lnTo>
                <a:lnTo>
                  <a:pt x="0" y="795555"/>
                </a:lnTo>
                <a:lnTo>
                  <a:pt x="0" y="0"/>
                </a:lnTo>
                <a:close/>
              </a:path>
            </a:pathLst>
          </a:custGeom>
          <a:blipFill>
            <a:blip r:embed="rId13"/>
            <a:stretch>
              <a:fillRect l="0" t="0" r="0" b="0"/>
            </a:stretch>
          </a:blipFill>
        </p:spPr>
      </p:sp>
      <p:sp>
        <p:nvSpPr>
          <p:cNvPr name="Freeform 40" id="40"/>
          <p:cNvSpPr/>
          <p:nvPr/>
        </p:nvSpPr>
        <p:spPr>
          <a:xfrm flipH="false" flipV="false" rot="0">
            <a:off x="15393012" y="3657744"/>
            <a:ext cx="790432" cy="790432"/>
          </a:xfrm>
          <a:custGeom>
            <a:avLst/>
            <a:gdLst/>
            <a:ahLst/>
            <a:cxnLst/>
            <a:rect r="r" b="b" t="t" l="l"/>
            <a:pathLst>
              <a:path h="790432" w="790432">
                <a:moveTo>
                  <a:pt x="0" y="0"/>
                </a:moveTo>
                <a:lnTo>
                  <a:pt x="790432" y="0"/>
                </a:lnTo>
                <a:lnTo>
                  <a:pt x="790432" y="790431"/>
                </a:lnTo>
                <a:lnTo>
                  <a:pt x="0" y="790431"/>
                </a:lnTo>
                <a:lnTo>
                  <a:pt x="0" y="0"/>
                </a:lnTo>
                <a:close/>
              </a:path>
            </a:pathLst>
          </a:custGeom>
          <a:blipFill>
            <a:blip r:embed="rId14"/>
            <a:stretch>
              <a:fillRect l="0" t="0" r="0" b="0"/>
            </a:stretch>
          </a:blipFill>
        </p:spPr>
      </p:sp>
      <p:sp>
        <p:nvSpPr>
          <p:cNvPr name="TextBox 41" id="41"/>
          <p:cNvSpPr txBox="true"/>
          <p:nvPr/>
        </p:nvSpPr>
        <p:spPr>
          <a:xfrm rot="0">
            <a:off x="1497096" y="5188822"/>
            <a:ext cx="2042322" cy="10172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Data Understanding and Analysis</a:t>
            </a:r>
          </a:p>
        </p:txBody>
      </p:sp>
      <p:sp>
        <p:nvSpPr>
          <p:cNvPr name="TextBox 42" id="42"/>
          <p:cNvSpPr txBox="true"/>
          <p:nvPr/>
        </p:nvSpPr>
        <p:spPr>
          <a:xfrm rot="0">
            <a:off x="1497096" y="2579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1</a:t>
            </a:r>
          </a:p>
        </p:txBody>
      </p:sp>
      <p:sp>
        <p:nvSpPr>
          <p:cNvPr name="TextBox 43" id="43"/>
          <p:cNvSpPr txBox="true"/>
          <p:nvPr/>
        </p:nvSpPr>
        <p:spPr>
          <a:xfrm rot="0">
            <a:off x="4133780" y="5189711"/>
            <a:ext cx="2069549" cy="3314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Data Modeling</a:t>
            </a:r>
          </a:p>
        </p:txBody>
      </p:sp>
      <p:sp>
        <p:nvSpPr>
          <p:cNvPr name="TextBox 44" id="44"/>
          <p:cNvSpPr txBox="true"/>
          <p:nvPr/>
        </p:nvSpPr>
        <p:spPr>
          <a:xfrm rot="0">
            <a:off x="4147393" y="2579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2</a:t>
            </a:r>
          </a:p>
        </p:txBody>
      </p:sp>
      <p:sp>
        <p:nvSpPr>
          <p:cNvPr name="TextBox 45" id="45"/>
          <p:cNvSpPr txBox="true"/>
          <p:nvPr/>
        </p:nvSpPr>
        <p:spPr>
          <a:xfrm rot="0">
            <a:off x="6797690" y="5188822"/>
            <a:ext cx="2042322" cy="6743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ETL Strategy Definition</a:t>
            </a:r>
          </a:p>
        </p:txBody>
      </p:sp>
      <p:sp>
        <p:nvSpPr>
          <p:cNvPr name="TextBox 46" id="46"/>
          <p:cNvSpPr txBox="true"/>
          <p:nvPr/>
        </p:nvSpPr>
        <p:spPr>
          <a:xfrm rot="0">
            <a:off x="6797690" y="2579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3</a:t>
            </a:r>
          </a:p>
        </p:txBody>
      </p:sp>
      <p:sp>
        <p:nvSpPr>
          <p:cNvPr name="TextBox 47" id="47"/>
          <p:cNvSpPr txBox="true"/>
          <p:nvPr/>
        </p:nvSpPr>
        <p:spPr>
          <a:xfrm rot="0">
            <a:off x="9465677" y="5189711"/>
            <a:ext cx="2042322" cy="3314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Staging Area Setup</a:t>
            </a:r>
          </a:p>
        </p:txBody>
      </p:sp>
      <p:sp>
        <p:nvSpPr>
          <p:cNvPr name="TextBox 48" id="48"/>
          <p:cNvSpPr txBox="true"/>
          <p:nvPr/>
        </p:nvSpPr>
        <p:spPr>
          <a:xfrm rot="0">
            <a:off x="9447987" y="2579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4</a:t>
            </a:r>
          </a:p>
        </p:txBody>
      </p:sp>
      <p:sp>
        <p:nvSpPr>
          <p:cNvPr name="TextBox 49" id="49"/>
          <p:cNvSpPr txBox="true"/>
          <p:nvPr/>
        </p:nvSpPr>
        <p:spPr>
          <a:xfrm rot="0">
            <a:off x="12024947" y="5188822"/>
            <a:ext cx="2091214" cy="3314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ETL Development</a:t>
            </a:r>
          </a:p>
        </p:txBody>
      </p:sp>
      <p:sp>
        <p:nvSpPr>
          <p:cNvPr name="TextBox 50" id="50"/>
          <p:cNvSpPr txBox="true"/>
          <p:nvPr/>
        </p:nvSpPr>
        <p:spPr>
          <a:xfrm rot="0">
            <a:off x="12024947" y="8787337"/>
            <a:ext cx="2091214" cy="3314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Documentation</a:t>
            </a:r>
          </a:p>
        </p:txBody>
      </p:sp>
      <p:sp>
        <p:nvSpPr>
          <p:cNvPr name="TextBox 51" id="51"/>
          <p:cNvSpPr txBox="true"/>
          <p:nvPr/>
        </p:nvSpPr>
        <p:spPr>
          <a:xfrm rot="0">
            <a:off x="12049393" y="2579002"/>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5</a:t>
            </a:r>
          </a:p>
        </p:txBody>
      </p:sp>
      <p:sp>
        <p:nvSpPr>
          <p:cNvPr name="TextBox 52" id="52"/>
          <p:cNvSpPr txBox="true"/>
          <p:nvPr/>
        </p:nvSpPr>
        <p:spPr>
          <a:xfrm rot="0">
            <a:off x="15950336" y="4881101"/>
            <a:ext cx="2042322" cy="6743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Data Loading into Warehouse</a:t>
            </a:r>
          </a:p>
        </p:txBody>
      </p:sp>
      <p:sp>
        <p:nvSpPr>
          <p:cNvPr name="TextBox 53" id="53"/>
          <p:cNvSpPr txBox="true"/>
          <p:nvPr/>
        </p:nvSpPr>
        <p:spPr>
          <a:xfrm rot="0">
            <a:off x="14748582" y="8788226"/>
            <a:ext cx="2042322" cy="6743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ea typeface="Aileron"/>
                <a:cs typeface="Aileron"/>
                <a:sym typeface="Aileron"/>
              </a:rPr>
              <a:t>Data Analysis and Reporting</a:t>
            </a:r>
          </a:p>
        </p:txBody>
      </p:sp>
      <p:sp>
        <p:nvSpPr>
          <p:cNvPr name="TextBox 54" id="54"/>
          <p:cNvSpPr txBox="true"/>
          <p:nvPr/>
        </p:nvSpPr>
        <p:spPr>
          <a:xfrm rot="0">
            <a:off x="14748582" y="2579891"/>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6</a:t>
            </a:r>
          </a:p>
        </p:txBody>
      </p:sp>
      <p:sp>
        <p:nvSpPr>
          <p:cNvPr name="TextBox 55" id="55"/>
          <p:cNvSpPr txBox="true"/>
          <p:nvPr/>
        </p:nvSpPr>
        <p:spPr>
          <a:xfrm rot="0">
            <a:off x="12073839" y="9537907"/>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8</a:t>
            </a:r>
          </a:p>
        </p:txBody>
      </p:sp>
      <p:sp>
        <p:nvSpPr>
          <p:cNvPr name="TextBox 56" id="56"/>
          <p:cNvSpPr txBox="true"/>
          <p:nvPr/>
        </p:nvSpPr>
        <p:spPr>
          <a:xfrm rot="0">
            <a:off x="14929175" y="9537907"/>
            <a:ext cx="2042322" cy="38862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STEP 7</a:t>
            </a:r>
          </a:p>
        </p:txBody>
      </p:sp>
      <p:sp>
        <p:nvSpPr>
          <p:cNvPr name="TextBox 57" id="57"/>
          <p:cNvSpPr txBox="true"/>
          <p:nvPr/>
        </p:nvSpPr>
        <p:spPr>
          <a:xfrm rot="0">
            <a:off x="3287377" y="1019175"/>
            <a:ext cx="11724140" cy="552450"/>
          </a:xfrm>
          <a:prstGeom prst="rect">
            <a:avLst/>
          </a:prstGeom>
        </p:spPr>
        <p:txBody>
          <a:bodyPr anchor="t" rtlCol="false" tIns="0" lIns="0" bIns="0" rIns="0">
            <a:spAutoFit/>
          </a:bodyPr>
          <a:lstStyle/>
          <a:p>
            <a:pPr algn="ctr">
              <a:lnSpc>
                <a:spcPts val="4320"/>
              </a:lnSpc>
            </a:pPr>
            <a:r>
              <a:rPr lang="en-US" b="true" sz="3600" spc="107">
                <a:solidFill>
                  <a:srgbClr val="191919"/>
                </a:solidFill>
                <a:latin typeface="Aileron Ultra-Bold"/>
                <a:ea typeface="Aileron Ultra-Bold"/>
                <a:cs typeface="Aileron Ultra-Bold"/>
                <a:sym typeface="Aileron Ultra-Bold"/>
              </a:rPr>
              <a:t>PROCESS STEPS FOR FLOWCHART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40108" y="558727"/>
            <a:ext cx="14807783" cy="8699573"/>
          </a:xfrm>
          <a:custGeom>
            <a:avLst/>
            <a:gdLst/>
            <a:ahLst/>
            <a:cxnLst/>
            <a:rect r="r" b="b" t="t" l="l"/>
            <a:pathLst>
              <a:path h="8699573" w="14807783">
                <a:moveTo>
                  <a:pt x="0" y="0"/>
                </a:moveTo>
                <a:lnTo>
                  <a:pt x="14807784" y="0"/>
                </a:lnTo>
                <a:lnTo>
                  <a:pt x="14807784" y="8699573"/>
                </a:lnTo>
                <a:lnTo>
                  <a:pt x="0" y="8699573"/>
                </a:lnTo>
                <a:lnTo>
                  <a:pt x="0" y="0"/>
                </a:lnTo>
                <a:close/>
              </a:path>
            </a:pathLst>
          </a:custGeom>
          <a:blipFill>
            <a:blip r:embed="rId5"/>
            <a:stretch>
              <a:fillRect l="0" t="0" r="0" b="0"/>
            </a:stretch>
          </a:blipFill>
        </p:spPr>
      </p:sp>
      <p:sp>
        <p:nvSpPr>
          <p:cNvPr name="TextBox 6" id="6"/>
          <p:cNvSpPr txBox="true"/>
          <p:nvPr/>
        </p:nvSpPr>
        <p:spPr>
          <a:xfrm rot="0">
            <a:off x="3090089" y="9518922"/>
            <a:ext cx="12107823" cy="617127"/>
          </a:xfrm>
          <a:prstGeom prst="rect">
            <a:avLst/>
          </a:prstGeom>
        </p:spPr>
        <p:txBody>
          <a:bodyPr anchor="t" rtlCol="false" tIns="0" lIns="0" bIns="0" rIns="0">
            <a:spAutoFit/>
          </a:bodyPr>
          <a:lstStyle/>
          <a:p>
            <a:pPr algn="ctr">
              <a:lnSpc>
                <a:spcPts val="4835"/>
              </a:lnSpc>
              <a:spcBef>
                <a:spcPct val="0"/>
              </a:spcBef>
            </a:pPr>
            <a:r>
              <a:rPr lang="en-US" b="true" sz="3453" spc="-69">
                <a:solidFill>
                  <a:srgbClr val="FDFDFD"/>
                </a:solidFill>
                <a:latin typeface="Poppins Bold"/>
                <a:ea typeface="Poppins Bold"/>
                <a:cs typeface="Poppins Bold"/>
                <a:sym typeface="Poppins Bold"/>
              </a:rPr>
              <a:t>DATABASE DESIGN SCHEMA ( DIM TABLES &amp; FACT TABLES)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5238003" y="8290589"/>
            <a:ext cx="7523780" cy="7523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3724222" y="-4507687"/>
            <a:ext cx="5924489" cy="592448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485538" y="2013918"/>
            <a:ext cx="15773762" cy="7039041"/>
          </a:xfrm>
          <a:custGeom>
            <a:avLst/>
            <a:gdLst/>
            <a:ahLst/>
            <a:cxnLst/>
            <a:rect r="r" b="b" t="t" l="l"/>
            <a:pathLst>
              <a:path h="7039041" w="15773762">
                <a:moveTo>
                  <a:pt x="0" y="0"/>
                </a:moveTo>
                <a:lnTo>
                  <a:pt x="15773762" y="0"/>
                </a:lnTo>
                <a:lnTo>
                  <a:pt x="15773762" y="7039041"/>
                </a:lnTo>
                <a:lnTo>
                  <a:pt x="0" y="7039041"/>
                </a:lnTo>
                <a:lnTo>
                  <a:pt x="0" y="0"/>
                </a:lnTo>
                <a:close/>
              </a:path>
            </a:pathLst>
          </a:custGeom>
          <a:blipFill>
            <a:blip r:embed="rId2"/>
            <a:stretch>
              <a:fillRect l="0" t="0" r="0" b="0"/>
            </a:stretch>
          </a:blipFill>
        </p:spPr>
      </p:sp>
      <p:sp>
        <p:nvSpPr>
          <p:cNvPr name="TextBox 9" id="9"/>
          <p:cNvSpPr txBox="true"/>
          <p:nvPr/>
        </p:nvSpPr>
        <p:spPr>
          <a:xfrm rot="0">
            <a:off x="1485538" y="923925"/>
            <a:ext cx="11764566" cy="863587"/>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ea typeface="Open Sans Extra Bold"/>
                <a:cs typeface="Open Sans Extra Bold"/>
                <a:sym typeface="Open Sans Extra Bold"/>
              </a:rPr>
              <a:t>FACT TABLE SCD 2 IMPLEMENTATION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5238003" y="8290589"/>
            <a:ext cx="7523780" cy="7523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3724222" y="-4507687"/>
            <a:ext cx="5924489" cy="592448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485538" y="1653612"/>
            <a:ext cx="15316923" cy="7926508"/>
          </a:xfrm>
          <a:custGeom>
            <a:avLst/>
            <a:gdLst/>
            <a:ahLst/>
            <a:cxnLst/>
            <a:rect r="r" b="b" t="t" l="l"/>
            <a:pathLst>
              <a:path h="7926508" w="15316923">
                <a:moveTo>
                  <a:pt x="0" y="0"/>
                </a:moveTo>
                <a:lnTo>
                  <a:pt x="15316924" y="0"/>
                </a:lnTo>
                <a:lnTo>
                  <a:pt x="15316924" y="7926508"/>
                </a:lnTo>
                <a:lnTo>
                  <a:pt x="0" y="7926508"/>
                </a:lnTo>
                <a:lnTo>
                  <a:pt x="0" y="0"/>
                </a:lnTo>
                <a:close/>
              </a:path>
            </a:pathLst>
          </a:custGeom>
          <a:blipFill>
            <a:blip r:embed="rId2"/>
            <a:stretch>
              <a:fillRect l="0" t="0" r="0" b="0"/>
            </a:stretch>
          </a:blipFill>
        </p:spPr>
      </p:sp>
      <p:sp>
        <p:nvSpPr>
          <p:cNvPr name="TextBox 9" id="9"/>
          <p:cNvSpPr txBox="true"/>
          <p:nvPr/>
        </p:nvSpPr>
        <p:spPr>
          <a:xfrm rot="0">
            <a:off x="1485538" y="544519"/>
            <a:ext cx="9477733" cy="863587"/>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ea typeface="Open Sans Extra Bold"/>
                <a:cs typeface="Open Sans Extra Bold"/>
                <a:sym typeface="Open Sans Extra Bold"/>
              </a:rPr>
              <a:t>FINAL WORKFLOW MANAGER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DAGYouPH6_U</dc:identifier>
  <dcterms:modified xsi:type="dcterms:W3CDTF">2011-08-01T06:04:30Z</dcterms:modified>
  <cp:revision>1</cp:revision>
  <dc:title>US CHRONIC DISEASE INDICATOR</dc:title>
</cp:coreProperties>
</file>