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9C50-C6BF-4762-8679-D8BB7BC2E876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F53B-3E11-43ED-9927-B014CD43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ROSSMANN STORE SALES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1726"/>
            <a:ext cx="9144000" cy="1655762"/>
          </a:xfrm>
          <a:solidFill>
            <a:srgbClr val="0070C0"/>
          </a:solidFill>
        </p:spPr>
        <p:txBody>
          <a:bodyPr>
            <a:normAutofit lnSpcReduction="1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Forecasting </a:t>
            </a:r>
            <a:r>
              <a:rPr lang="en-US" b="1" dirty="0">
                <a:solidFill>
                  <a:schemeClr val="bg1"/>
                </a:solidFill>
              </a:rPr>
              <a:t>sales using store, promotion, and competitor </a:t>
            </a:r>
            <a:r>
              <a:rPr lang="en-US" b="1" dirty="0" smtClean="0">
                <a:solidFill>
                  <a:schemeClr val="bg1"/>
                </a:solidFill>
              </a:rPr>
              <a:t>data</a:t>
            </a:r>
          </a:p>
          <a:p>
            <a:pPr algn="r"/>
            <a:endParaRPr lang="en-US" b="1" dirty="0" smtClean="0">
              <a:solidFill>
                <a:schemeClr val="bg1"/>
              </a:solidFill>
            </a:endParaRP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Kruthika Potlapally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PROBLEM STATEMENT AND DATA SET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Rossmann</a:t>
            </a:r>
            <a:r>
              <a:rPr lang="en-US" dirty="0"/>
              <a:t> operates over 3,000 drug stores in 7 European countries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 statement:</a:t>
            </a:r>
          </a:p>
          <a:p>
            <a:pPr marL="457200" lvl="1" indent="0">
              <a:buNone/>
            </a:pPr>
            <a:r>
              <a:rPr lang="en-US" dirty="0" smtClean="0"/>
              <a:t>- Prediction of daily sales of 1115 outlets </a:t>
            </a:r>
            <a:r>
              <a:rPr lang="en-US" dirty="0"/>
              <a:t>for up to six weeks in </a:t>
            </a:r>
            <a:r>
              <a:rPr lang="en-US" dirty="0" smtClean="0"/>
              <a:t>advance.</a:t>
            </a:r>
          </a:p>
          <a:p>
            <a:pPr marL="457200" lvl="1" indent="0">
              <a:buNone/>
            </a:pPr>
            <a:r>
              <a:rPr lang="en-US" dirty="0" smtClean="0"/>
              <a:t>- Influencing factors: promotions, competition, school and state holidays,      seasonality, and locality.</a:t>
            </a:r>
          </a:p>
          <a:p>
            <a:r>
              <a:rPr lang="en-US" dirty="0" smtClean="0"/>
              <a:t>Data set:</a:t>
            </a:r>
          </a:p>
          <a:p>
            <a:pPr lvl="1">
              <a:buFontTx/>
              <a:buChar char="-"/>
            </a:pPr>
            <a:r>
              <a:rPr lang="en-US" dirty="0" smtClean="0"/>
              <a:t>Train.csv, store.csv, test.csv</a:t>
            </a:r>
          </a:p>
          <a:p>
            <a:pPr lvl="1">
              <a:buFontTx/>
              <a:buChar char="-"/>
            </a:pPr>
            <a:r>
              <a:rPr lang="en-US" dirty="0" err="1" smtClean="0"/>
              <a:t>Kaggle</a:t>
            </a:r>
            <a:r>
              <a:rPr lang="en-US" dirty="0" smtClean="0"/>
              <a:t> data set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94928"/>
              </p:ext>
            </p:extLst>
          </p:nvPr>
        </p:nvGraphicFramePr>
        <p:xfrm>
          <a:off x="5012268" y="4001294"/>
          <a:ext cx="6341532" cy="268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44"/>
                <a:gridCol w="2113844"/>
                <a:gridCol w="2113844"/>
              </a:tblGrid>
              <a:tr h="234556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Train set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Store set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Test set</a:t>
                      </a:r>
                      <a:endParaRPr lang="en-US" sz="1050" b="1" dirty="0"/>
                    </a:p>
                  </a:txBody>
                  <a:tcPr/>
                </a:tc>
              </a:tr>
              <a:tr h="243085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Historical data including sales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100" b="1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1" dirty="0" smtClean="0"/>
                        <a:t>Shape</a:t>
                      </a:r>
                      <a:r>
                        <a:rPr lang="en-US" sz="1100" b="1" baseline="0" dirty="0" smtClean="0"/>
                        <a:t> – (</a:t>
                      </a:r>
                      <a:r>
                        <a:rPr lang="en-US" sz="1100" b="1" dirty="0" smtClean="0"/>
                        <a:t>1017209, 9)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1" dirty="0" smtClean="0"/>
                        <a:t>Row – Sales of</a:t>
                      </a:r>
                      <a:r>
                        <a:rPr lang="en-US" sz="1100" b="1" baseline="0" dirty="0" smtClean="0"/>
                        <a:t> each store on a particular day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Column – Store,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Day, Date,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Open/Close,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Promotion,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Holidays.</a:t>
                      </a: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100" b="1" baseline="0" dirty="0" smtClean="0"/>
                        <a:t>Duration – 942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days</a:t>
                      </a:r>
                      <a:endParaRPr lang="en-US" sz="1100" b="1" dirty="0" smtClean="0"/>
                    </a:p>
                    <a:p>
                      <a:pPr marL="342900" indent="-342900">
                        <a:buAutoNum type="arabicPeriod"/>
                      </a:pP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Supplemental information about  stores.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en-US" sz="11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100" b="1" dirty="0" smtClean="0"/>
                        <a:t>(1115, 10)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100" b="1" dirty="0" smtClean="0"/>
                        <a:t>Row – </a:t>
                      </a:r>
                      <a:r>
                        <a:rPr lang="en-US" sz="1100" b="1" baseline="0" dirty="0" smtClean="0"/>
                        <a:t> Store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Column – Store,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Store Type,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Assortment,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Competition,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b="1" baseline="0" dirty="0" smtClean="0"/>
                        <a:t>           Promotion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1. </a:t>
                      </a:r>
                      <a:r>
                        <a:rPr 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Historical data excluding sales</a:t>
                      </a:r>
                      <a:endParaRPr lang="en-US" sz="1100" b="1" dirty="0" smtClean="0"/>
                    </a:p>
                    <a:p>
                      <a:endParaRPr lang="en-US" sz="1100" b="1" dirty="0" smtClean="0"/>
                    </a:p>
                    <a:p>
                      <a:r>
                        <a:rPr lang="en-US" sz="1100" b="1" dirty="0" smtClean="0"/>
                        <a:t>2. Shape - (41088, 8)</a:t>
                      </a:r>
                    </a:p>
                    <a:p>
                      <a:r>
                        <a:rPr lang="en-US" sz="1100" b="1" dirty="0" smtClean="0"/>
                        <a:t>3. Row and Columns – </a:t>
                      </a:r>
                    </a:p>
                    <a:p>
                      <a:r>
                        <a:rPr lang="en-US" sz="1100" b="1" dirty="0" smtClean="0"/>
                        <a:t>    Same</a:t>
                      </a:r>
                      <a:r>
                        <a:rPr lang="en-US" sz="1100" b="1" baseline="0" dirty="0" smtClean="0"/>
                        <a:t> as train set </a:t>
                      </a:r>
                    </a:p>
                    <a:p>
                      <a:r>
                        <a:rPr lang="en-US" sz="1100" b="1" baseline="0" dirty="0" smtClean="0"/>
                        <a:t>    excluding sales.</a:t>
                      </a:r>
                      <a:endParaRPr lang="en-US" sz="1100" b="1" dirty="0" smtClean="0"/>
                    </a:p>
                    <a:p>
                      <a:endParaRPr lang="en-US" sz="1100" b="1" dirty="0" smtClean="0"/>
                    </a:p>
                    <a:p>
                      <a:endParaRPr lang="en-US" sz="1100" b="1" dirty="0" smtClean="0"/>
                    </a:p>
                    <a:p>
                      <a:endParaRPr lang="en-US" sz="1100" b="1" dirty="0" smtClean="0"/>
                    </a:p>
                    <a:p>
                      <a:endParaRPr lang="en-US" sz="1100" b="1" dirty="0" smtClean="0"/>
                    </a:p>
                    <a:p>
                      <a:endParaRPr lang="en-US" sz="1100" b="1" dirty="0" smtClean="0"/>
                    </a:p>
                    <a:p>
                      <a:r>
                        <a:rPr lang="en-US" sz="1100" b="1" dirty="0" smtClean="0"/>
                        <a:t>4. Duration – 6 weeks</a:t>
                      </a:r>
                      <a:endParaRPr lang="en-US" sz="11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 pre-processing and cleansing.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Merging data sets.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Checking for outliers, dropping/filling up of null values.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Feature engineering.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Dummy values for categorical variables.</a:t>
            </a:r>
          </a:p>
          <a:p>
            <a:pPr marL="0" indent="0">
              <a:buNone/>
            </a:pPr>
            <a:r>
              <a:rPr lang="en-US" dirty="0" smtClean="0"/>
              <a:t>2. Basic statistics and visualization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Few stores and assortments have higher sales.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Maximum sales are on Saturdays and Sundays and minimum on Fridays.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stores face competition.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Sales are slightly higher in March, April, May and October, November, December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Sales are higher during promotions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Sales are very low on a state holiday but high on a school holiday and even higher on a school holiday with a promo.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Outlier- 52 stores open without sales and customers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Feature selection</a:t>
            </a:r>
          </a:p>
          <a:p>
            <a:pPr marL="0" indent="0">
              <a:buNone/>
            </a:pPr>
            <a:r>
              <a:rPr lang="en-US" dirty="0" smtClean="0"/>
              <a:t>4. Multiple linear regression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Bad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Very high RMSE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endParaRPr lang="en-US" b="1" i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EXECUTION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Filling up the gap in train set for few stores.</a:t>
            </a:r>
          </a:p>
          <a:p>
            <a:pPr marL="514350" indent="-514350">
              <a:buAutoNum type="arabicPeriod"/>
            </a:pPr>
            <a:r>
              <a:rPr lang="en-US" dirty="0" smtClean="0"/>
              <a:t>Modeling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Time series analysis – ARIMA model or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Random forests ???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NEXT STEPS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2213327"/>
            <a:ext cx="3486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247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ROSSMANN STORE SALES </vt:lpstr>
      <vt:lpstr>PROBLEM STATEMENT AND DATA SET</vt:lpstr>
      <vt:lpstr>EXECUTION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STORE SALES</dc:title>
  <dc:creator>Kruthika Potlapally</dc:creator>
  <cp:lastModifiedBy>Kruthika Potlapally</cp:lastModifiedBy>
  <cp:revision>19</cp:revision>
  <dcterms:created xsi:type="dcterms:W3CDTF">2015-11-03T18:22:55Z</dcterms:created>
  <dcterms:modified xsi:type="dcterms:W3CDTF">2015-11-03T22:47:21Z</dcterms:modified>
</cp:coreProperties>
</file>