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65" r:id="rId15"/>
    <p:sldId id="268" r:id="rId16"/>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endParaRPr lang="en-IN" sz="2400" b="1" u="sng" baseline="0" dirty="0">
              <a:solidFill>
                <a:schemeClr val="tx1"/>
              </a:solidFill>
            </a:endParaRPr>
          </a:p>
        </c:rich>
      </c:tx>
      <c:layout/>
      <c:overlay val="0"/>
      <c:spPr>
        <a:noFill/>
        <a:ln>
          <a:noFill/>
        </a:ln>
        <a:effectLst/>
      </c:spPr>
    </c:title>
    <c:autoTitleDeleted val="0"/>
    <c:plotArea>
      <c:layout>
        <c:manualLayout>
          <c:layoutTarget val="inner"/>
          <c:xMode val="edge"/>
          <c:yMode val="edge"/>
          <c:x val="0.0276819755608408"/>
          <c:y val="0.0959327220675423"/>
          <c:w val="0.872846132454954"/>
          <c:h val="0.62338988774044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dLbls>
            <c:delete val="1"/>
          </c:dLbls>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ser>
        <c:ser>
          <c:idx val="1"/>
          <c:order val="1"/>
          <c:tx>
            <c:strRef>
              <c:f>Sheet16!$C$3:$C$4</c:f>
              <c:strCache>
                <c:ptCount val="1"/>
                <c:pt idx="0">
                  <c:v>LOW</c:v>
                </c:pt>
              </c:strCache>
            </c:strRef>
          </c:tx>
          <c:spPr>
            <a:solidFill>
              <a:schemeClr val="accent2"/>
            </a:solidFill>
            <a:ln>
              <a:noFill/>
            </a:ln>
            <a:effectLst/>
          </c:spPr>
          <c:invertIfNegative val="0"/>
          <c:dLbls>
            <c:delete val="1"/>
          </c:dLbls>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ser>
        <c:ser>
          <c:idx val="2"/>
          <c:order val="2"/>
          <c:tx>
            <c:strRef>
              <c:f>Sheet16!$D$3:$D$4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ser>
        <c:ser>
          <c:idx val="3"/>
          <c:order val="3"/>
          <c:tx>
            <c:strRef>
              <c:f>Sheet16!$E$3:$E$4</c:f>
              <c:strCache>
                <c:ptCount val="1"/>
                <c:pt idx="0">
                  <c:v>VERY HIGH</c:v>
                </c:pt>
              </c:strCache>
            </c:strRef>
          </c:tx>
          <c:spPr>
            <a:solidFill>
              <a:schemeClr val="accent4"/>
            </a:solidFill>
            <a:ln>
              <a:noFill/>
            </a:ln>
            <a:effectLst/>
          </c:spPr>
          <c:invertIfNegative val="0"/>
          <c:dLbls>
            <c:delete val="1"/>
          </c:dLbls>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crossAx val="5124932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AU"/>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IN" dirty="0"/>
          </a:p>
        </p:txBody>
      </p:sp>
      <p:sp>
        <p:nvSpPr>
          <p:cNvPr id="4" name="Slide Number Placeholder 3"/>
          <p:cNvSpPr>
            <a14:cpLocks xmlns:a14="http://schemas.microsoft.com/office/drawing/2010/main"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p:txBody>
          <a:bodyPr lIns="0" tIns="0" rIns="0" bIns="0"/>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14:cpLocks xmlns:a14="http://schemas.microsoft.com/office/drawing/2010/main"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dirty="0"/>
              <a:t>STUDENT NAME:</a:t>
            </a:r>
            <a:r>
              <a:rPr lang="en-AU" altLang="en-US" sz="2400" dirty="0"/>
              <a:t>KRUTHIKA M</a:t>
            </a:r>
            <a:endParaRPr lang="en-AU" altLang="en-US" sz="2400" dirty="0"/>
          </a:p>
          <a:p>
            <a:r>
              <a:rPr lang="en-US" sz="2400" dirty="0"/>
              <a:t>REGISTER NO:312210</a:t>
            </a:r>
            <a:r>
              <a:rPr lang="en-AU" altLang="en-US" sz="2400" dirty="0"/>
              <a:t>734</a:t>
            </a:r>
            <a:endParaRPr lang="en-AU" altLang="en-US" sz="2400" dirty="0"/>
          </a:p>
          <a:p>
            <a:r>
              <a:rPr lang="en-US" sz="2400" dirty="0"/>
              <a:t>DEPARTMENT:B.COM(</a:t>
            </a:r>
            <a:r>
              <a:rPr lang="en-AU" altLang="en-US" sz="2400" dirty="0"/>
              <a:t>GENERAL</a:t>
            </a:r>
            <a:r>
              <a:rPr lang="en-US" sz="2400" dirty="0"/>
              <a:t>)</a:t>
            </a:r>
            <a:endParaRPr lang="en-US" sz="2400" dirty="0"/>
          </a:p>
          <a:p>
            <a:r>
              <a:rPr lang="en-US" sz="2400" dirty="0"/>
              <a:t>COLLEGE:SRM ARTS AND SCIENCE COLLEGE</a:t>
            </a:r>
            <a:endParaRPr lang="en-US" sz="2400" dirty="0"/>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endParaRPr lang="en-US" dirty="0"/>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endParaRPr lang="en-US" dirty="0"/>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endParaRPr lang="en-US" dirty="0"/>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endParaRPr lang="en-US" dirty="0"/>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14:cpLocks xmlns:a14="http://schemas.microsoft.com/office/drawing/2010/main"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endParaRPr lang="en-US" dirty="0"/>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endParaRPr lang="en-US" dirty="0"/>
          </a:p>
          <a:p>
            <a:r>
              <a:rPr lang="en-US" dirty="0"/>
              <a:t>7. </a:t>
            </a:r>
            <a:r>
              <a:rPr lang="en-US" b="1" u="sng" dirty="0"/>
              <a:t>Forecasting Future Attendance Trends</a:t>
            </a:r>
            <a:r>
              <a:rPr lang="en-US" dirty="0"/>
              <a:t>: Use linear regression to forecast future attendance based on historical data . Excel Functions: LINEST(), FORECAST.LINEAR()</a:t>
            </a:r>
            <a:endParaRPr lang="en-US" dirty="0"/>
          </a:p>
          <a:p>
            <a:r>
              <a:rPr lang="en-US" dirty="0"/>
              <a:t>8. </a:t>
            </a:r>
            <a:r>
              <a:rPr lang="en-US" b="1" u="sng" dirty="0"/>
              <a:t>Scenario Analysis What-If Scenarios</a:t>
            </a:r>
            <a:r>
              <a:rPr lang="en-US" dirty="0"/>
              <a:t>: Model different scenarios to understand potential impacts of policy changes on attendance .</a:t>
            </a:r>
            <a:endParaRPr lang="en-US" dirty="0"/>
          </a:p>
          <a:p>
            <a:r>
              <a:rPr lang="en-US" dirty="0"/>
              <a:t> Excel Functions: “DATA TABLE”,” GOAL SEEK”</a:t>
            </a:r>
            <a:endParaRPr lang="en-US" dirty="0"/>
          </a:p>
          <a:p>
            <a:r>
              <a:rPr lang="en-US" u="sng" dirty="0"/>
              <a:t>Example Implementation </a:t>
            </a:r>
            <a:r>
              <a:rPr lang="en-US" dirty="0"/>
              <a:t>: </a:t>
            </a:r>
            <a:endParaRPr lang="en-US" dirty="0"/>
          </a:p>
          <a:p>
            <a:pPr marL="342900" indent="-342900">
              <a:buFont typeface="+mj-lt"/>
              <a:buAutoNum type="arabicPeriod"/>
            </a:pPr>
            <a:r>
              <a:rPr lang="en-US" b="1" dirty="0"/>
              <a:t>Create a Data Table</a:t>
            </a:r>
            <a:r>
              <a:rPr lang="en-US" dirty="0"/>
              <a:t>: Organize your data into columns for Date, Time In, Time Out, Employee ID, etc.</a:t>
            </a:r>
            <a:endParaRPr lang="en-US" dirty="0"/>
          </a:p>
          <a:p>
            <a:pPr marL="342900" indent="-342900">
              <a:buFont typeface="+mj-lt"/>
              <a:buAutoNum type="arabicPeriod"/>
            </a:pPr>
            <a:r>
              <a:rPr lang="en-US" b="1" dirty="0"/>
              <a:t>Use Pivot Tables</a:t>
            </a:r>
            <a:r>
              <a:rPr lang="en-US" dirty="0"/>
              <a:t>: Summarize attendance by employee or department.</a:t>
            </a:r>
            <a:endParaRPr lang="en-US" dirty="0"/>
          </a:p>
          <a:p>
            <a:pPr marL="342900" indent="-342900">
              <a:buFont typeface="+mj-lt"/>
              <a:buAutoNum type="arabicPeriod"/>
            </a:pPr>
            <a:r>
              <a:rPr lang="en-US" b="1" dirty="0"/>
              <a:t>Visualize Data</a:t>
            </a:r>
            <a:r>
              <a:rPr lang="en-US" dirty="0"/>
              <a:t>: Create charts to visualize trends and patterns.</a:t>
            </a:r>
            <a:endParaRPr lang="en-US" dirty="0"/>
          </a:p>
          <a:p>
            <a:pPr marL="342900" indent="-342900">
              <a:buFont typeface="+mj-lt"/>
              <a:buAutoNum type="arabicPeriod"/>
            </a:pPr>
            <a:r>
              <a:rPr lang="en-US" b="1" dirty="0"/>
              <a:t>Apply Formulas</a:t>
            </a:r>
            <a:r>
              <a:rPr lang="en-US" dirty="0"/>
              <a:t>: Calculate hours worked, absenteeism rates, and any anomalies.</a:t>
            </a:r>
            <a:endParaRPr lang="en-US" dirty="0"/>
          </a:p>
          <a:p>
            <a:pPr marL="342900" indent="-342900">
              <a:buFont typeface="+mj-lt"/>
              <a:buAutoNum type="arabicPeriod"/>
            </a:pPr>
            <a:r>
              <a:rPr lang="en-US" b="1" dirty="0"/>
              <a:t>Analyze and Interpret</a:t>
            </a:r>
            <a:r>
              <a:rPr lang="en-US" dirty="0"/>
              <a:t>: Use descriptive statistics and trend analysis to derive insights and make recommendations.</a:t>
            </a:r>
            <a:endParaRPr lang="en-US" dirty="0"/>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14:cpLocks xmlns:a14="http://schemas.microsoft.com/office/drawing/2010/main"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graphicFrame>
        <p:nvGraphicFramePr>
          <p:cNvPr id="2" name="Chart 1"/>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Box 2"/>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14:cpLocks xmlns:a14="http://schemas.microsoft.com/office/drawing/2010/main"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Attendance Analysis using Excel</a:t>
            </a:r>
            <a:endParaRPr lang="en-US" sz="4400" b="1" dirty="0">
              <a:solidFill>
                <a:srgbClr val="0F0F0F"/>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14:cpLocks xmlns:a14="http://schemas.microsoft.com/office/drawing/2010/main"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834072" y="575055"/>
            <a:ext cx="5636895" cy="67818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itchFamily="2" charset="0"/>
              </a:rPr>
              <a:t>. </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829627"/>
            <a:ext cx="5263515" cy="678180"/>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81088" y="2412420"/>
            <a:ext cx="7924800" cy="3416320"/>
          </a:xfrm>
          <a:prstGeom prst="rect">
            <a:avLst/>
          </a:prstGeom>
          <a:noFill/>
        </p:spPr>
        <p:txBody>
          <a:bodyPr wrap="square" rtlCol="0">
            <a:spAutoFit/>
          </a:bodyPr>
          <a:lstStyle/>
          <a:p>
            <a:pPr>
              <a:buFont typeface="Arial" charset="0"/>
              <a:buChar char="•"/>
            </a:pPr>
            <a:r>
              <a:rPr lang="en-US" sz="2400" i="0" dirty="0">
                <a:solidFill>
                  <a:srgbClr val="0D0D0D"/>
                </a:solidFill>
                <a:effectLst/>
                <a:latin typeface="Times New Roman" pitchFamily="18" charset="0"/>
                <a:cs typeface="Times New Roman" pitchFamily="18" charset="0"/>
              </a:rPr>
              <a:t>.</a:t>
            </a:r>
            <a:r>
              <a:rPr lang="en-US" sz="2400" dirty="0"/>
              <a:t> The attendance analysis project aims to streamline and enhance the tracking of employee or student attendance through advanced data analytics. </a:t>
            </a:r>
            <a:endParaRPr lang="en-US" sz="2400" dirty="0"/>
          </a:p>
          <a:p>
            <a:pPr>
              <a:buFont typeface="Arial" charset="0"/>
              <a:buChar char="•"/>
            </a:pPr>
            <a:r>
              <a:rPr lang="en-US" sz="2400" dirty="0"/>
              <a:t> By leveraging historical data, the project seeks to identify patterns, trends, and anomalies in attendance records. </a:t>
            </a:r>
            <a:endParaRPr lang="en-US" sz="2400" dirty="0"/>
          </a:p>
          <a:p>
            <a:pPr>
              <a:buFont typeface="Arial" charset="0"/>
              <a:buChar char="•"/>
            </a:pPr>
            <a:r>
              <a:rPr lang="en-US" sz="2400" dirty="0"/>
              <a:t> The analysis will provide actionable insights to improve punctuality, optimize scheduling, and reduce absenteeism. </a:t>
            </a:r>
            <a:endParaRPr lang="en-US" sz="2400" dirty="0"/>
          </a:p>
          <a:p>
            <a:pPr>
              <a:buFont typeface="Arial" charset="0"/>
              <a:buChar char="•"/>
            </a:pPr>
            <a:r>
              <a:rPr lang="en-US" sz="2400" dirty="0"/>
              <a:t> Key deliverables include comprehensive reports and visualizations that support decision-making processes. </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14:cpLocks xmlns:a14="http://schemas.microsoft.com/office/drawing/2010/main"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1143000" y="2078772"/>
            <a:ext cx="6934200" cy="4093428"/>
          </a:xfrm>
          <a:prstGeom prst="rect">
            <a:avLst/>
          </a:prstGeom>
          <a:noFill/>
        </p:spPr>
        <p:txBody>
          <a:bodyPr wrap="square" rtlCol="0">
            <a:spAutoFit/>
          </a:bodyPr>
          <a:lstStyle/>
          <a:p>
            <a:pPr marL="285750" indent="-285750">
              <a:buFont typeface="Arial" charset="0"/>
              <a:buChar char="•"/>
            </a:pPr>
            <a:r>
              <a:rPr lang="en-US" sz="2000" b="1" u="sng" dirty="0"/>
              <a:t>Human Resources (HR) Managers</a:t>
            </a:r>
            <a:r>
              <a:rPr lang="en-US" sz="2000" dirty="0"/>
              <a:t>: They use attendance data to manage employee schedules, address absenteeism, and ensure compliance with company policies.</a:t>
            </a:r>
            <a:endParaRPr lang="en-US" sz="2000" dirty="0"/>
          </a:p>
          <a:p>
            <a:pPr marL="285750" indent="-285750">
              <a:buFont typeface="Arial" charset="0"/>
              <a:buChar char="•"/>
            </a:pPr>
            <a:r>
              <a:rPr lang="en-US" sz="2000" b="1" u="sng" dirty="0"/>
              <a:t>Department Heads and Supervisors</a:t>
            </a:r>
            <a:r>
              <a:rPr lang="en-US" sz="2000" dirty="0"/>
              <a:t>: They leverage attendance insights to optimize team scheduling, manage workload distribution, and address performance issues.</a:t>
            </a:r>
            <a:endParaRPr lang="en-US" sz="2000" dirty="0"/>
          </a:p>
          <a:p>
            <a:pPr marL="285750" indent="-285750">
              <a:buFont typeface="Arial"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endParaRPr lang="en-US" sz="2000" dirty="0"/>
          </a:p>
          <a:p>
            <a:pPr marL="285750" indent="-285750">
              <a:buFont typeface="Arial"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14:cpLocks xmlns:a14="http://schemas.microsoft.com/office/drawing/2010/main"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71800" y="2597169"/>
            <a:ext cx="6096000" cy="4247317"/>
          </a:xfrm>
          <a:prstGeom prst="rect">
            <a:avLst/>
          </a:prstGeom>
          <a:noFill/>
        </p:spPr>
        <p:txBody>
          <a:bodyPr wrap="square" rtlCol="0">
            <a:spAutoFit/>
          </a:bodyPr>
          <a:lstStyle/>
          <a:p>
            <a:pPr marL="285750" indent="-285750">
              <a:buFont typeface="Arial" charset="0"/>
              <a:buChar char="•"/>
            </a:pPr>
            <a:r>
              <a:rPr lang="en-IN" sz="2000" b="1" u="sng" dirty="0"/>
              <a:t>Conditional Formatting</a:t>
            </a:r>
            <a:r>
              <a:rPr lang="en-IN" sz="2000" b="1" dirty="0"/>
              <a:t> </a:t>
            </a:r>
            <a:r>
              <a:rPr lang="en-IN" sz="2000" dirty="0"/>
              <a:t>:It is used for highlighting the missing values.</a:t>
            </a:r>
            <a:endParaRPr lang="en-IN" sz="2000" dirty="0"/>
          </a:p>
          <a:p>
            <a:pPr marL="285750" indent="-285750">
              <a:buFont typeface="Arial" charset="0"/>
              <a:buChar char="•"/>
            </a:pPr>
            <a:r>
              <a:rPr lang="en-IN" sz="2000" b="1" u="sng" dirty="0"/>
              <a:t>Filter</a:t>
            </a:r>
            <a:r>
              <a:rPr lang="en-IN" sz="2000" dirty="0"/>
              <a:t>: It is used for removing or filtering out the missing values.</a:t>
            </a:r>
            <a:r>
              <a:rPr lang="en-IN" sz="2000" u="sng" dirty="0"/>
              <a:t> </a:t>
            </a:r>
            <a:endParaRPr lang="en-IN" sz="2000" u="sng" dirty="0"/>
          </a:p>
          <a:p>
            <a:pPr marL="285750" indent="-285750">
              <a:buFont typeface="Arial" charset="0"/>
              <a:buChar char="•"/>
            </a:pPr>
            <a:r>
              <a:rPr lang="en-IN" sz="2000" b="1" u="sng" dirty="0"/>
              <a:t>Formula</a:t>
            </a:r>
            <a:r>
              <a:rPr lang="en-IN" sz="2000" dirty="0"/>
              <a:t>: It is used for to calculate the attendance levels of the employee.</a:t>
            </a:r>
            <a:endParaRPr lang="en-IN" sz="2000" dirty="0"/>
          </a:p>
          <a:p>
            <a:pPr marL="285750" indent="-285750">
              <a:buFont typeface="Arial" charset="0"/>
              <a:buChar char="•"/>
            </a:pPr>
            <a:r>
              <a:rPr lang="en-IN" sz="2000" b="1" u="sng" dirty="0"/>
              <a:t>Pivot</a:t>
            </a:r>
            <a:r>
              <a:rPr lang="en-IN" sz="2000" dirty="0"/>
              <a:t>: It is used for summary of the data.</a:t>
            </a:r>
            <a:endParaRPr lang="en-IN" sz="2000" dirty="0"/>
          </a:p>
          <a:p>
            <a:pPr marL="285750" indent="-285750">
              <a:buFont typeface="Arial"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charset="0"/>
              <a:buChar char="•"/>
            </a:pPr>
            <a:endParaRPr lang="en-IN" dirty="0"/>
          </a:p>
          <a:p>
            <a:endParaRPr lang="en-IN" u="sng" dirty="0"/>
          </a:p>
          <a:p>
            <a:pPr marL="285750" indent="-285750">
              <a:buFont typeface="Arial" charset="0"/>
              <a:buChar char="•"/>
            </a:pPr>
            <a:endParaRPr lang="en-IN" dirty="0"/>
          </a:p>
          <a:p>
            <a:pPr marL="285750" indent="-285750">
              <a:buFont typeface="Arial" charset="0"/>
              <a:buChar char="•"/>
            </a:pPr>
            <a:endParaRPr lang="en-IN" dirty="0"/>
          </a:p>
          <a:p>
            <a:r>
              <a:rPr lang="en-IN" dirty="0"/>
              <a:t>                     </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dirty="0"/>
              <a:t>Dataset Description</a:t>
            </a:r>
            <a:endParaRPr lang="en-IN" dirty="0"/>
          </a:p>
        </p:txBody>
      </p:sp>
      <p:sp>
        <p:nvSpPr>
          <p:cNvPr id="3" name="TextBox 2"/>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endParaRPr lang="en-IN" sz="2000" dirty="0"/>
          </a:p>
          <a:p>
            <a:pPr marL="285750" indent="-285750">
              <a:buFont typeface="Arial" charset="0"/>
              <a:buChar char="•"/>
            </a:pPr>
            <a:r>
              <a:rPr lang="en-IN" sz="2000" b="1" dirty="0"/>
              <a:t>Employee dataset </a:t>
            </a:r>
            <a:r>
              <a:rPr lang="en-IN" sz="2000" dirty="0"/>
              <a:t>– It was downloaded from Kaggle. There were 26 features in that dataset but in those we selected only 8 features there are,</a:t>
            </a:r>
            <a:endParaRPr lang="en-IN" sz="2000" dirty="0"/>
          </a:p>
          <a:p>
            <a:pPr marL="285750" indent="-285750">
              <a:buFont typeface="Arial" charset="0"/>
              <a:buChar char="•"/>
            </a:pPr>
            <a:r>
              <a:rPr lang="en-IN" sz="2000" b="1" dirty="0"/>
              <a:t>Employee ID </a:t>
            </a:r>
            <a:r>
              <a:rPr lang="en-IN" sz="2000" dirty="0"/>
              <a:t>(Numerical value)</a:t>
            </a:r>
            <a:endParaRPr lang="en-IN" sz="2000" dirty="0"/>
          </a:p>
          <a:p>
            <a:pPr marL="285750" indent="-285750">
              <a:buFont typeface="Arial" charset="0"/>
              <a:buChar char="•"/>
            </a:pPr>
            <a:r>
              <a:rPr lang="en-IN" sz="2000" b="1" dirty="0"/>
              <a:t>Name </a:t>
            </a:r>
            <a:r>
              <a:rPr lang="en-IN" sz="2000" dirty="0"/>
              <a:t>(Text)</a:t>
            </a:r>
            <a:endParaRPr lang="en-IN" sz="2000" dirty="0"/>
          </a:p>
          <a:p>
            <a:pPr marL="285750" indent="-285750">
              <a:buFont typeface="Arial" charset="0"/>
              <a:buChar char="•"/>
            </a:pPr>
            <a:r>
              <a:rPr lang="en-IN" sz="2000" b="1" dirty="0"/>
              <a:t>Employee type </a:t>
            </a:r>
            <a:r>
              <a:rPr lang="en-IN" sz="2000" dirty="0"/>
              <a:t>(Text)</a:t>
            </a:r>
            <a:endParaRPr lang="en-IN" sz="2000" b="1" dirty="0"/>
          </a:p>
          <a:p>
            <a:pPr marL="285750" indent="-285750">
              <a:buFont typeface="Arial" charset="0"/>
              <a:buChar char="•"/>
            </a:pPr>
            <a:r>
              <a:rPr lang="en-IN" sz="2000" b="1" dirty="0"/>
              <a:t>Performance level</a:t>
            </a:r>
            <a:r>
              <a:rPr lang="en-IN" sz="2000" dirty="0"/>
              <a:t> (Text)</a:t>
            </a:r>
            <a:endParaRPr lang="en-IN" sz="2000" b="1" dirty="0"/>
          </a:p>
          <a:p>
            <a:pPr marL="285750" indent="-285750">
              <a:buFont typeface="Arial" charset="0"/>
              <a:buChar char="•"/>
            </a:pPr>
            <a:r>
              <a:rPr lang="en-IN" sz="2000" b="1" dirty="0"/>
              <a:t>Gender </a:t>
            </a:r>
            <a:r>
              <a:rPr lang="en-IN" sz="2000" dirty="0"/>
              <a:t>(Male, Female)</a:t>
            </a:r>
            <a:endParaRPr lang="en-IN" sz="2000" dirty="0"/>
          </a:p>
          <a:p>
            <a:pPr marL="285750" indent="-285750">
              <a:buFont typeface="Arial" charset="0"/>
              <a:buChar char="•"/>
            </a:pPr>
            <a:r>
              <a:rPr lang="en-IN" sz="2000" b="1" dirty="0"/>
              <a:t>Employee Rating </a:t>
            </a:r>
            <a:r>
              <a:rPr lang="en-IN" sz="2000" dirty="0"/>
              <a:t>(Numerical value)</a:t>
            </a:r>
            <a:endParaRPr lang="en-IN" sz="2000" dirty="0"/>
          </a:p>
          <a:p>
            <a:pPr marL="285750" indent="-285750">
              <a:buFont typeface="Arial" charset="0"/>
              <a:buChar char="•"/>
            </a:pPr>
            <a:r>
              <a:rPr lang="en-IN" sz="2000" b="1" dirty="0"/>
              <a:t>Employee status </a:t>
            </a:r>
            <a:r>
              <a:rPr lang="en-IN" sz="2000" dirty="0"/>
              <a:t>(Numerical value)</a:t>
            </a:r>
            <a:endParaRPr lang="en-IN" sz="2000" dirty="0"/>
          </a:p>
          <a:p>
            <a:pPr marL="285750" indent="-285750">
              <a:buFont typeface="Arial" charset="0"/>
              <a:buChar char="•"/>
            </a:pPr>
            <a:r>
              <a:rPr lang="en-IN" sz="2000" b="1" dirty="0"/>
              <a:t>Business unit </a:t>
            </a:r>
            <a:r>
              <a:rPr lang="en-IN" sz="2000" dirty="0"/>
              <a:t>(Text)</a:t>
            </a:r>
            <a:endParaRPr lang="en-IN" sz="2000" b="1" dirty="0"/>
          </a:p>
          <a:p>
            <a:pPr marL="285750" indent="-285750">
              <a:buFont typeface="Arial" charset="0"/>
              <a:buChar char="•"/>
            </a:pPr>
            <a:endParaRPr lang="en-IN" b="1" dirty="0"/>
          </a:p>
          <a:p>
            <a:pPr marL="285750" indent="-285750">
              <a:buFont typeface="Arial" charset="0"/>
              <a:buChar char="•"/>
            </a:pPr>
            <a:endParaRPr lang="en-IN" dirty="0"/>
          </a:p>
          <a:p>
            <a:r>
              <a:rPr lang="en-IN" dirty="0"/>
              <a:t>                                   </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2" name="Rectangle 2"/>
          <p:cNvSpPr>
            <a14:cpLocks xmlns:a14="http://schemas.microsoft.com/office/drawing/2010/main"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endParaRPr lang="en-US" altLang="en-US" sz="20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102</Paragraphs>
  <Slides>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Merriweather</vt:lpstr>
      <vt:lpstr>Google Sans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cp:revision>16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9EBB8F87CA6543385F94D1660776405C_32</vt:lpwstr>
  </property>
  <property fmtid="{D5CDD505-2E9C-101B-9397-08002B2CF9AE}" pid="5" name="KSOProductBuildVer">
    <vt:lpwstr>3081-11.33.82</vt:lpwstr>
  </property>
</Properties>
</file>