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9942576" y="137160"/>
            <a:ext cx="1956816" cy="649223"/>
          </a:xfrm>
          <a:prstGeom prst="rect">
            <a:avLst/>
          </a:prstGeom>
        </p:spPr>
      </p:pic>
      <p:sp>
        <p:nvSpPr>
          <p:cNvPr id="2" name="Holder 2"/>
          <p:cNvSpPr>
            <a:spLocks noGrp="1"/>
          </p:cNvSpPr>
          <p:nvPr>
            <p:ph type="title"/>
          </p:nvPr>
        </p:nvSpPr>
        <p:spPr>
          <a:xfrm>
            <a:off x="917244" y="628345"/>
            <a:ext cx="4618355" cy="695325"/>
          </a:xfrm>
          <a:prstGeom prst="rect">
            <a:avLst/>
          </a:prstGeom>
        </p:spPr>
        <p:txBody>
          <a:bodyPr wrap="square" lIns="0" tIns="0" rIns="0" bIns="0">
            <a:spAutoFit/>
          </a:bodyPr>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917244" y="1864138"/>
            <a:ext cx="10281285" cy="1854835"/>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754879" y="155447"/>
            <a:ext cx="2438400" cy="807719"/>
          </a:xfrm>
          <a:prstGeom prst="rect">
            <a:avLst/>
          </a:prstGeom>
        </p:spPr>
      </p:pic>
      <p:sp>
        <p:nvSpPr>
          <p:cNvPr id="3" name="object 3"/>
          <p:cNvSpPr txBox="1">
            <a:spLocks noGrp="1"/>
          </p:cNvSpPr>
          <p:nvPr>
            <p:ph type="title"/>
          </p:nvPr>
        </p:nvSpPr>
        <p:spPr>
          <a:xfrm>
            <a:off x="3131947" y="743204"/>
            <a:ext cx="5669915" cy="1902460"/>
          </a:xfrm>
          <a:prstGeom prst="rect">
            <a:avLst/>
          </a:prstGeom>
        </p:spPr>
        <p:txBody>
          <a:bodyPr vert="horz" wrap="square" lIns="0" tIns="11430" rIns="0" bIns="0" rtlCol="0">
            <a:spAutoFit/>
          </a:bodyPr>
          <a:lstStyle/>
          <a:p>
            <a:pPr marL="1905" algn="ctr">
              <a:lnSpc>
                <a:spcPts val="5015"/>
              </a:lnSpc>
              <a:spcBef>
                <a:spcPts val="90"/>
              </a:spcBef>
            </a:pPr>
            <a:r>
              <a:rPr sz="4400" b="0" spc="-10" dirty="0">
                <a:solidFill>
                  <a:srgbClr val="001F5F"/>
                </a:solidFill>
                <a:latin typeface="Times New Roman" panose="02020603050405020304"/>
                <a:cs typeface="Times New Roman" panose="02020603050405020304"/>
              </a:rPr>
              <a:t>22CS3511</a:t>
            </a:r>
            <a:endParaRPr sz="4400">
              <a:latin typeface="Times New Roman" panose="02020603050405020304"/>
              <a:cs typeface="Times New Roman" panose="02020603050405020304"/>
            </a:endParaRPr>
          </a:p>
          <a:p>
            <a:pPr marL="12700" marR="5080" algn="ctr">
              <a:lnSpc>
                <a:spcPts val="4750"/>
              </a:lnSpc>
              <a:spcBef>
                <a:spcPts val="335"/>
              </a:spcBef>
            </a:pPr>
            <a:r>
              <a:rPr sz="4400" b="0" dirty="0">
                <a:solidFill>
                  <a:srgbClr val="001F5F"/>
                </a:solidFill>
                <a:latin typeface="Times New Roman" panose="02020603050405020304"/>
                <a:cs typeface="Times New Roman" panose="02020603050405020304"/>
              </a:rPr>
              <a:t>Digital</a:t>
            </a:r>
            <a:r>
              <a:rPr sz="4400" b="0" spc="-130" dirty="0">
                <a:solidFill>
                  <a:srgbClr val="001F5F"/>
                </a:solidFill>
                <a:latin typeface="Times New Roman" panose="02020603050405020304"/>
                <a:cs typeface="Times New Roman" panose="02020603050405020304"/>
              </a:rPr>
              <a:t> </a:t>
            </a:r>
            <a:r>
              <a:rPr sz="4400" b="0" dirty="0">
                <a:solidFill>
                  <a:srgbClr val="001F5F"/>
                </a:solidFill>
                <a:latin typeface="Times New Roman" panose="02020603050405020304"/>
                <a:cs typeface="Times New Roman" panose="02020603050405020304"/>
              </a:rPr>
              <a:t>Image</a:t>
            </a:r>
            <a:r>
              <a:rPr sz="4400" b="0" spc="-100" dirty="0">
                <a:solidFill>
                  <a:srgbClr val="001F5F"/>
                </a:solidFill>
                <a:latin typeface="Times New Roman" panose="02020603050405020304"/>
                <a:cs typeface="Times New Roman" panose="02020603050405020304"/>
              </a:rPr>
              <a:t> </a:t>
            </a:r>
            <a:r>
              <a:rPr sz="4400" b="0" spc="-10" dirty="0">
                <a:solidFill>
                  <a:srgbClr val="001F5F"/>
                </a:solidFill>
                <a:latin typeface="Times New Roman" panose="02020603050405020304"/>
                <a:cs typeface="Times New Roman" panose="02020603050405020304"/>
              </a:rPr>
              <a:t>Processing </a:t>
            </a:r>
            <a:r>
              <a:rPr sz="4400" b="0" dirty="0">
                <a:solidFill>
                  <a:srgbClr val="001F5F"/>
                </a:solidFill>
                <a:latin typeface="Times New Roman" panose="02020603050405020304"/>
                <a:cs typeface="Times New Roman" panose="02020603050405020304"/>
              </a:rPr>
              <a:t>Mini</a:t>
            </a:r>
            <a:r>
              <a:rPr sz="4400" b="0" spc="-85" dirty="0">
                <a:solidFill>
                  <a:srgbClr val="001F5F"/>
                </a:solidFill>
                <a:latin typeface="Times New Roman" panose="02020603050405020304"/>
                <a:cs typeface="Times New Roman" panose="02020603050405020304"/>
              </a:rPr>
              <a:t> </a:t>
            </a:r>
            <a:r>
              <a:rPr sz="4400" b="0" spc="-10" dirty="0">
                <a:solidFill>
                  <a:srgbClr val="001F5F"/>
                </a:solidFill>
                <a:latin typeface="Times New Roman" panose="02020603050405020304"/>
                <a:cs typeface="Times New Roman" panose="02020603050405020304"/>
              </a:rPr>
              <a:t>Project</a:t>
            </a:r>
            <a:endParaRPr sz="4400">
              <a:latin typeface="Times New Roman" panose="02020603050405020304"/>
              <a:cs typeface="Times New Roman" panose="02020603050405020304"/>
            </a:endParaRPr>
          </a:p>
        </p:txBody>
      </p:sp>
      <p:sp>
        <p:nvSpPr>
          <p:cNvPr id="4" name="object 4"/>
          <p:cNvSpPr txBox="1"/>
          <p:nvPr/>
        </p:nvSpPr>
        <p:spPr>
          <a:xfrm>
            <a:off x="2528061" y="3182188"/>
            <a:ext cx="6877684" cy="2722245"/>
          </a:xfrm>
          <a:prstGeom prst="rect">
            <a:avLst/>
          </a:prstGeom>
        </p:spPr>
        <p:txBody>
          <a:bodyPr vert="horz" wrap="square" lIns="0" tIns="12065" rIns="0" bIns="0" rtlCol="0">
            <a:spAutoFit/>
          </a:bodyPr>
          <a:lstStyle/>
          <a:p>
            <a:pPr marL="12700">
              <a:lnSpc>
                <a:spcPct val="100000"/>
              </a:lnSpc>
              <a:spcBef>
                <a:spcPts val="95"/>
              </a:spcBef>
            </a:pPr>
            <a:r>
              <a:rPr sz="3200" dirty="0">
                <a:solidFill>
                  <a:srgbClr val="001F5F"/>
                </a:solidFill>
                <a:latin typeface="Times New Roman" panose="02020603050405020304"/>
                <a:cs typeface="Times New Roman" panose="02020603050405020304"/>
              </a:rPr>
              <a:t>Car</a:t>
            </a:r>
            <a:r>
              <a:rPr sz="3200" spc="-85" dirty="0">
                <a:solidFill>
                  <a:srgbClr val="001F5F"/>
                </a:solidFill>
                <a:latin typeface="Times New Roman" panose="02020603050405020304"/>
                <a:cs typeface="Times New Roman" panose="02020603050405020304"/>
              </a:rPr>
              <a:t> </a:t>
            </a:r>
            <a:r>
              <a:rPr sz="3200" dirty="0">
                <a:solidFill>
                  <a:srgbClr val="001F5F"/>
                </a:solidFill>
                <a:latin typeface="Times New Roman" panose="02020603050405020304"/>
                <a:cs typeface="Times New Roman" panose="02020603050405020304"/>
              </a:rPr>
              <a:t>Number</a:t>
            </a:r>
            <a:r>
              <a:rPr sz="3200" spc="-45" dirty="0">
                <a:solidFill>
                  <a:srgbClr val="001F5F"/>
                </a:solidFill>
                <a:latin typeface="Times New Roman" panose="02020603050405020304"/>
                <a:cs typeface="Times New Roman" panose="02020603050405020304"/>
              </a:rPr>
              <a:t> </a:t>
            </a:r>
            <a:r>
              <a:rPr sz="3200" dirty="0">
                <a:solidFill>
                  <a:srgbClr val="001F5F"/>
                </a:solidFill>
                <a:latin typeface="Times New Roman" panose="02020603050405020304"/>
                <a:cs typeface="Times New Roman" panose="02020603050405020304"/>
              </a:rPr>
              <a:t>Plate</a:t>
            </a:r>
            <a:r>
              <a:rPr sz="3200" spc="-80" dirty="0">
                <a:solidFill>
                  <a:srgbClr val="001F5F"/>
                </a:solidFill>
                <a:latin typeface="Times New Roman" panose="02020603050405020304"/>
                <a:cs typeface="Times New Roman" panose="02020603050405020304"/>
              </a:rPr>
              <a:t> </a:t>
            </a:r>
            <a:r>
              <a:rPr sz="3200" dirty="0">
                <a:solidFill>
                  <a:srgbClr val="001F5F"/>
                </a:solidFill>
                <a:latin typeface="Times New Roman" panose="02020603050405020304"/>
                <a:cs typeface="Times New Roman" panose="02020603050405020304"/>
              </a:rPr>
              <a:t>Detection</a:t>
            </a:r>
            <a:r>
              <a:rPr sz="3200" spc="-70" dirty="0">
                <a:solidFill>
                  <a:srgbClr val="001F5F"/>
                </a:solidFill>
                <a:latin typeface="Times New Roman" panose="02020603050405020304"/>
                <a:cs typeface="Times New Roman" panose="02020603050405020304"/>
              </a:rPr>
              <a:t> </a:t>
            </a:r>
            <a:r>
              <a:rPr sz="3200" dirty="0">
                <a:solidFill>
                  <a:srgbClr val="001F5F"/>
                </a:solidFill>
                <a:latin typeface="Times New Roman" panose="02020603050405020304"/>
                <a:cs typeface="Times New Roman" panose="02020603050405020304"/>
              </a:rPr>
              <a:t>using</a:t>
            </a:r>
            <a:r>
              <a:rPr sz="3200" spc="-40" dirty="0">
                <a:solidFill>
                  <a:srgbClr val="001F5F"/>
                </a:solidFill>
                <a:latin typeface="Times New Roman" panose="02020603050405020304"/>
                <a:cs typeface="Times New Roman" panose="02020603050405020304"/>
              </a:rPr>
              <a:t> </a:t>
            </a:r>
            <a:r>
              <a:rPr sz="3200" spc="-10" dirty="0">
                <a:solidFill>
                  <a:srgbClr val="001F5F"/>
                </a:solidFill>
                <a:latin typeface="Times New Roman" panose="02020603050405020304"/>
                <a:cs typeface="Times New Roman" panose="02020603050405020304"/>
              </a:rPr>
              <a:t>Matlab</a:t>
            </a:r>
            <a:endParaRPr sz="3200">
              <a:latin typeface="Times New Roman" panose="02020603050405020304"/>
              <a:cs typeface="Times New Roman" panose="02020603050405020304"/>
            </a:endParaRPr>
          </a:p>
          <a:p>
            <a:pPr>
              <a:lnSpc>
                <a:spcPct val="100000"/>
              </a:lnSpc>
              <a:spcBef>
                <a:spcPts val="2245"/>
              </a:spcBef>
            </a:pPr>
            <a:r>
              <a:rPr lang="en-US" altLang="en-US" sz="2200" spc="-10" dirty="0">
                <a:solidFill>
                  <a:srgbClr val="001F5F"/>
                </a:solidFill>
                <a:latin typeface="Times New Roman" panose="02020603050405020304"/>
                <a:cs typeface="Times New Roman" panose="02020603050405020304"/>
              </a:rPr>
              <a:t> </a:t>
            </a:r>
            <a:endParaRPr lang="en-US" altLang="en-US" sz="2200" spc="-10" dirty="0">
              <a:solidFill>
                <a:srgbClr val="001F5F"/>
              </a:solidFill>
              <a:latin typeface="Times New Roman" panose="02020603050405020304"/>
              <a:cs typeface="Times New Roman" panose="02020603050405020304"/>
            </a:endParaRPr>
          </a:p>
          <a:p>
            <a:pPr>
              <a:lnSpc>
                <a:spcPct val="100000"/>
              </a:lnSpc>
              <a:spcBef>
                <a:spcPts val="2245"/>
              </a:spcBef>
            </a:pPr>
            <a:r>
              <a:rPr lang="en-US" altLang="en-US" sz="2200" spc="-10" dirty="0">
                <a:solidFill>
                  <a:srgbClr val="001F5F"/>
                </a:solidFill>
                <a:latin typeface="Times New Roman" panose="02020603050405020304"/>
                <a:cs typeface="Times New Roman" panose="02020603050405020304"/>
              </a:rPr>
              <a:t>                           </a:t>
            </a:r>
            <a:endParaRPr lang="en-US" altLang="en-US" sz="2200" spc="-10" dirty="0">
              <a:solidFill>
                <a:srgbClr val="001F5F"/>
              </a:solidFill>
              <a:latin typeface="Times New Roman" panose="02020603050405020304"/>
              <a:cs typeface="Times New Roman" panose="02020603050405020304"/>
            </a:endParaRPr>
          </a:p>
          <a:p>
            <a:pPr>
              <a:lnSpc>
                <a:spcPct val="100000"/>
              </a:lnSpc>
              <a:spcBef>
                <a:spcPts val="2245"/>
              </a:spcBef>
            </a:pPr>
            <a:r>
              <a:rPr lang="en-US" altLang="en-US" sz="2200" spc="-10" dirty="0">
                <a:solidFill>
                  <a:srgbClr val="001F5F"/>
                </a:solidFill>
                <a:latin typeface="Times New Roman" panose="02020603050405020304"/>
                <a:cs typeface="Times New Roman" panose="02020603050405020304"/>
              </a:rPr>
              <a:t>                      </a:t>
            </a:r>
            <a:r>
              <a:rPr sz="2200" spc="-10" dirty="0">
                <a:solidFill>
                  <a:schemeClr val="accent1">
                    <a:lumMod val="75000"/>
                  </a:schemeClr>
                </a:solidFill>
                <a:latin typeface="Times New Roman" panose="02020603050405020304"/>
                <a:cs typeface="Times New Roman" panose="02020603050405020304"/>
              </a:rPr>
              <a:t>KRUTHIKA</a:t>
            </a:r>
            <a:r>
              <a:rPr sz="2200" spc="-130" dirty="0">
                <a:solidFill>
                  <a:schemeClr val="accent1">
                    <a:lumMod val="75000"/>
                  </a:schemeClr>
                </a:solidFill>
                <a:latin typeface="Times New Roman" panose="02020603050405020304"/>
                <a:cs typeface="Times New Roman" panose="02020603050405020304"/>
              </a:rPr>
              <a:t> </a:t>
            </a:r>
            <a:r>
              <a:rPr sz="2200" dirty="0">
                <a:solidFill>
                  <a:schemeClr val="accent1">
                    <a:lumMod val="75000"/>
                  </a:schemeClr>
                </a:solidFill>
                <a:latin typeface="Times New Roman" panose="02020603050405020304"/>
                <a:cs typeface="Times New Roman" panose="02020603050405020304"/>
              </a:rPr>
              <a:t>B</a:t>
            </a:r>
            <a:r>
              <a:rPr sz="2200" spc="-30" dirty="0">
                <a:solidFill>
                  <a:schemeClr val="accent1">
                    <a:lumMod val="75000"/>
                  </a:schemeClr>
                </a:solidFill>
                <a:latin typeface="Times New Roman" panose="02020603050405020304"/>
                <a:cs typeface="Times New Roman" panose="02020603050405020304"/>
              </a:rPr>
              <a:t> </a:t>
            </a:r>
            <a:r>
              <a:rPr sz="2200" dirty="0">
                <a:solidFill>
                  <a:schemeClr val="accent1">
                    <a:lumMod val="75000"/>
                  </a:schemeClr>
                </a:solidFill>
                <a:latin typeface="Times New Roman" panose="02020603050405020304"/>
                <a:cs typeface="Times New Roman" panose="02020603050405020304"/>
              </a:rPr>
              <a:t>N</a:t>
            </a:r>
            <a:r>
              <a:rPr sz="2200" spc="-5" dirty="0">
                <a:solidFill>
                  <a:schemeClr val="accent1">
                    <a:lumMod val="75000"/>
                  </a:schemeClr>
                </a:solidFill>
                <a:latin typeface="Times New Roman" panose="02020603050405020304"/>
                <a:cs typeface="Times New Roman" panose="02020603050405020304"/>
              </a:rPr>
              <a:t> </a:t>
            </a:r>
            <a:r>
              <a:rPr sz="2200" dirty="0">
                <a:solidFill>
                  <a:schemeClr val="accent1">
                    <a:lumMod val="75000"/>
                  </a:schemeClr>
                </a:solidFill>
                <a:latin typeface="Times New Roman" panose="02020603050405020304"/>
                <a:cs typeface="Times New Roman" panose="02020603050405020304"/>
              </a:rPr>
              <a:t>–</a:t>
            </a:r>
            <a:r>
              <a:rPr sz="2200" spc="5" dirty="0">
                <a:solidFill>
                  <a:schemeClr val="accent1">
                    <a:lumMod val="75000"/>
                  </a:schemeClr>
                </a:solidFill>
                <a:latin typeface="Times New Roman" panose="02020603050405020304"/>
                <a:cs typeface="Times New Roman" panose="02020603050405020304"/>
              </a:rPr>
              <a:t> </a:t>
            </a:r>
            <a:r>
              <a:rPr sz="2200" spc="-10" dirty="0">
                <a:solidFill>
                  <a:schemeClr val="accent1">
                    <a:lumMod val="75000"/>
                  </a:schemeClr>
                </a:solidFill>
                <a:latin typeface="Times New Roman" panose="02020603050405020304"/>
                <a:cs typeface="Times New Roman" panose="02020603050405020304"/>
              </a:rPr>
              <a:t>ENG22CS0084</a:t>
            </a:r>
            <a:endParaRPr sz="2200" spc="-10" dirty="0">
              <a:solidFill>
                <a:schemeClr val="accent1">
                  <a:lumMod val="75000"/>
                </a:schemeClr>
              </a:solidFill>
              <a:latin typeface="Times New Roman" panose="02020603050405020304"/>
              <a:cs typeface="Times New Roman" panose="02020603050405020304"/>
            </a:endParaRPr>
          </a:p>
          <a:p>
            <a:pPr marL="1496695" marR="1225550" indent="917575">
              <a:lnSpc>
                <a:spcPct val="100000"/>
              </a:lnSpc>
            </a:pPr>
            <a:endParaRPr sz="2200" spc="-10" dirty="0">
              <a:solidFill>
                <a:schemeClr val="accent1">
                  <a:lumMod val="75000"/>
                </a:schemeClr>
              </a:solidFill>
              <a:latin typeface="Times New Roman" panose="02020603050405020304"/>
              <a:cs typeface="Times New Roman" panose="02020603050405020304"/>
            </a:endParaRPr>
          </a:p>
        </p:txBody>
      </p:sp>
      <p:sp>
        <p:nvSpPr>
          <p:cNvPr id="5" name="Text Box 4"/>
          <p:cNvSpPr txBox="1"/>
          <p:nvPr/>
        </p:nvSpPr>
        <p:spPr>
          <a:xfrm>
            <a:off x="5293995" y="4829810"/>
            <a:ext cx="916305" cy="327660"/>
          </a:xfrm>
          <a:prstGeom prst="rect">
            <a:avLst/>
          </a:prstGeom>
          <a:noFill/>
        </p:spPr>
        <p:txBody>
          <a:bodyPr wrap="square" rtlCol="0">
            <a:noAutofit/>
          </a:bodyPr>
          <a:p>
            <a:r>
              <a:rPr lang="en-US" sz="2400">
                <a:solidFill>
                  <a:schemeClr val="accent1">
                    <a:lumMod val="75000"/>
                  </a:schemeClr>
                </a:solidFill>
                <a:latin typeface="Times New Roman" panose="02020603050405020304" charset="0"/>
                <a:cs typeface="Times New Roman" panose="02020603050405020304" charset="0"/>
              </a:rPr>
              <a:t>By</a:t>
            </a:r>
            <a:r>
              <a:rPr lang="en-US" sz="2000">
                <a:solidFill>
                  <a:schemeClr val="accent1">
                    <a:lumMod val="75000"/>
                  </a:schemeClr>
                </a:solidFill>
              </a:rPr>
              <a:t>:</a:t>
            </a:r>
            <a:endParaRPr lang="en-US" sz="200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576501" y="1417269"/>
            <a:ext cx="4200067" cy="4341964"/>
          </a:xfrm>
          <a:prstGeom prst="rect">
            <a:avLst/>
          </a:prstGeom>
        </p:spPr>
      </p:pic>
      <p:sp>
        <p:nvSpPr>
          <p:cNvPr id="3" name="object 3"/>
          <p:cNvSpPr txBox="1"/>
          <p:nvPr/>
        </p:nvSpPr>
        <p:spPr>
          <a:xfrm>
            <a:off x="917244" y="1599692"/>
            <a:ext cx="3122295" cy="1496695"/>
          </a:xfrm>
          <a:prstGeom prst="rect">
            <a:avLst/>
          </a:prstGeom>
        </p:spPr>
        <p:txBody>
          <a:bodyPr vert="horz" wrap="square" lIns="0" tIns="11430" rIns="0" bIns="0" rtlCol="0">
            <a:spAutoFit/>
          </a:bodyPr>
          <a:lstStyle/>
          <a:p>
            <a:pPr marL="12700">
              <a:lnSpc>
                <a:spcPct val="100000"/>
              </a:lnSpc>
              <a:spcBef>
                <a:spcPts val="90"/>
              </a:spcBef>
            </a:pPr>
            <a:r>
              <a:rPr sz="2000" b="1" u="sng" dirty="0">
                <a:uFill>
                  <a:solidFill>
                    <a:srgbClr val="000000"/>
                  </a:solidFill>
                </a:uFill>
                <a:latin typeface="Times New Roman" panose="02020603050405020304"/>
                <a:cs typeface="Times New Roman" panose="02020603050405020304"/>
              </a:rPr>
              <a:t>Dilation</a:t>
            </a:r>
            <a:r>
              <a:rPr sz="2000" b="1" u="sng" spc="-75"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in</a:t>
            </a:r>
            <a:r>
              <a:rPr sz="2000" b="1" u="sng" spc="-50"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Image</a:t>
            </a:r>
            <a:r>
              <a:rPr sz="2000" b="1" u="sng" spc="-5" dirty="0">
                <a:uFill>
                  <a:solidFill>
                    <a:srgbClr val="000000"/>
                  </a:solidFill>
                </a:uFill>
                <a:latin typeface="Times New Roman" panose="02020603050405020304"/>
                <a:cs typeface="Times New Roman" panose="02020603050405020304"/>
              </a:rPr>
              <a:t> </a:t>
            </a:r>
            <a:r>
              <a:rPr sz="2000" b="1" u="sng" spc="-10" dirty="0">
                <a:uFill>
                  <a:solidFill>
                    <a:srgbClr val="000000"/>
                  </a:solidFill>
                </a:uFill>
                <a:latin typeface="Times New Roman" panose="02020603050405020304"/>
                <a:cs typeface="Times New Roman" panose="02020603050405020304"/>
              </a:rPr>
              <a:t>Processing</a:t>
            </a:r>
            <a:endParaRPr sz="2000">
              <a:latin typeface="Times New Roman" panose="02020603050405020304"/>
              <a:cs typeface="Times New Roman" panose="02020603050405020304"/>
            </a:endParaRPr>
          </a:p>
          <a:p>
            <a:pPr marL="469265" indent="-456565">
              <a:lnSpc>
                <a:spcPct val="100000"/>
              </a:lnSpc>
              <a:spcBef>
                <a:spcPts val="2185"/>
              </a:spcBef>
              <a:buAutoNum type="arabicPeriod"/>
              <a:tabLst>
                <a:tab pos="469265" algn="l"/>
              </a:tabLst>
            </a:pPr>
            <a:r>
              <a:rPr sz="2000" dirty="0">
                <a:latin typeface="Times New Roman" panose="02020603050405020304"/>
                <a:cs typeface="Times New Roman" panose="02020603050405020304"/>
              </a:rPr>
              <a:t>Noise</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Removal</a:t>
            </a:r>
            <a:endParaRPr sz="2000">
              <a:latin typeface="Times New Roman" panose="02020603050405020304"/>
              <a:cs typeface="Times New Roman" panose="02020603050405020304"/>
            </a:endParaRPr>
          </a:p>
          <a:p>
            <a:pPr marL="469265" indent="-456565">
              <a:lnSpc>
                <a:spcPct val="100000"/>
              </a:lnSpc>
              <a:spcBef>
                <a:spcPts val="2210"/>
              </a:spcBef>
              <a:buAutoNum type="arabicPeriod"/>
              <a:tabLst>
                <a:tab pos="469265" algn="l"/>
              </a:tabLst>
            </a:pPr>
            <a:r>
              <a:rPr sz="2000" dirty="0">
                <a:latin typeface="Times New Roman" panose="02020603050405020304"/>
                <a:cs typeface="Times New Roman" panose="02020603050405020304"/>
              </a:rPr>
              <a:t>Edge</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Enhancement</a:t>
            </a:r>
            <a:endParaRPr sz="200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5365" y="1311429"/>
            <a:ext cx="4425743" cy="4464390"/>
          </a:xfrm>
          <a:prstGeom prst="rect">
            <a:avLst/>
          </a:prstGeom>
        </p:spPr>
      </p:pic>
      <p:sp>
        <p:nvSpPr>
          <p:cNvPr id="3" name="object 3"/>
          <p:cNvSpPr txBox="1">
            <a:spLocks noGrp="1"/>
          </p:cNvSpPr>
          <p:nvPr>
            <p:ph type="title"/>
          </p:nvPr>
        </p:nvSpPr>
        <p:spPr>
          <a:xfrm>
            <a:off x="526795" y="329641"/>
            <a:ext cx="5740400" cy="329565"/>
          </a:xfrm>
          <a:prstGeom prst="rect">
            <a:avLst/>
          </a:prstGeom>
        </p:spPr>
        <p:txBody>
          <a:bodyPr vert="horz" wrap="square" lIns="0" tIns="12065" rIns="0" bIns="0" rtlCol="0">
            <a:spAutoFit/>
          </a:bodyPr>
          <a:lstStyle/>
          <a:p>
            <a:pPr marL="12700">
              <a:lnSpc>
                <a:spcPct val="100000"/>
              </a:lnSpc>
              <a:spcBef>
                <a:spcPts val="95"/>
              </a:spcBef>
            </a:pPr>
            <a:r>
              <a:rPr u="sng" dirty="0">
                <a:uFill>
                  <a:solidFill>
                    <a:srgbClr val="000000"/>
                  </a:solidFill>
                </a:uFill>
              </a:rPr>
              <a:t>Horizontal</a:t>
            </a:r>
            <a:r>
              <a:rPr u="sng" spc="-95" dirty="0">
                <a:uFill>
                  <a:solidFill>
                    <a:srgbClr val="000000"/>
                  </a:solidFill>
                </a:uFill>
              </a:rPr>
              <a:t> </a:t>
            </a:r>
            <a:r>
              <a:rPr u="sng" dirty="0">
                <a:uFill>
                  <a:solidFill>
                    <a:srgbClr val="000000"/>
                  </a:solidFill>
                </a:uFill>
              </a:rPr>
              <a:t>and</a:t>
            </a:r>
            <a:r>
              <a:rPr u="sng" spc="-75" dirty="0">
                <a:uFill>
                  <a:solidFill>
                    <a:srgbClr val="000000"/>
                  </a:solidFill>
                </a:uFill>
              </a:rPr>
              <a:t> </a:t>
            </a:r>
            <a:r>
              <a:rPr u="sng" spc="-25" dirty="0">
                <a:uFill>
                  <a:solidFill>
                    <a:srgbClr val="000000"/>
                  </a:solidFill>
                </a:uFill>
              </a:rPr>
              <a:t>Vertical</a:t>
            </a:r>
            <a:r>
              <a:rPr u="sng" spc="-50" dirty="0">
                <a:uFill>
                  <a:solidFill>
                    <a:srgbClr val="000000"/>
                  </a:solidFill>
                </a:uFill>
              </a:rPr>
              <a:t> </a:t>
            </a:r>
            <a:r>
              <a:rPr u="sng" dirty="0">
                <a:uFill>
                  <a:solidFill>
                    <a:srgbClr val="000000"/>
                  </a:solidFill>
                </a:uFill>
              </a:rPr>
              <a:t>Edge</a:t>
            </a:r>
            <a:r>
              <a:rPr u="sng" spc="-45" dirty="0">
                <a:uFill>
                  <a:solidFill>
                    <a:srgbClr val="000000"/>
                  </a:solidFill>
                </a:uFill>
              </a:rPr>
              <a:t> </a:t>
            </a:r>
            <a:r>
              <a:rPr u="sng" dirty="0">
                <a:uFill>
                  <a:solidFill>
                    <a:srgbClr val="000000"/>
                  </a:solidFill>
                </a:uFill>
              </a:rPr>
              <a:t>Processing</a:t>
            </a:r>
            <a:r>
              <a:rPr u="sng" spc="-20" dirty="0">
                <a:uFill>
                  <a:solidFill>
                    <a:srgbClr val="000000"/>
                  </a:solidFill>
                </a:uFill>
              </a:rPr>
              <a:t> </a:t>
            </a:r>
            <a:r>
              <a:rPr u="sng" dirty="0">
                <a:uFill>
                  <a:solidFill>
                    <a:srgbClr val="000000"/>
                  </a:solidFill>
                </a:uFill>
              </a:rPr>
              <a:t>of</a:t>
            </a:r>
            <a:r>
              <a:rPr u="sng" spc="-60" dirty="0">
                <a:uFill>
                  <a:solidFill>
                    <a:srgbClr val="000000"/>
                  </a:solidFill>
                </a:uFill>
              </a:rPr>
              <a:t> </a:t>
            </a:r>
            <a:r>
              <a:rPr u="sng" dirty="0">
                <a:uFill>
                  <a:solidFill>
                    <a:srgbClr val="000000"/>
                  </a:solidFill>
                </a:uFill>
              </a:rPr>
              <a:t>an</a:t>
            </a:r>
            <a:r>
              <a:rPr u="sng" spc="-55" dirty="0">
                <a:uFill>
                  <a:solidFill>
                    <a:srgbClr val="000000"/>
                  </a:solidFill>
                </a:uFill>
              </a:rPr>
              <a:t> </a:t>
            </a:r>
            <a:r>
              <a:rPr u="sng" spc="-10" dirty="0">
                <a:uFill>
                  <a:solidFill>
                    <a:srgbClr val="000000"/>
                  </a:solidFill>
                </a:uFill>
              </a:rPr>
              <a:t>Image</a:t>
            </a:r>
            <a:endParaRPr u="sng" spc="-10" dirty="0">
              <a:uFill>
                <a:solidFill>
                  <a:srgbClr val="000000"/>
                </a:solidFill>
              </a:uFill>
            </a:endParaRPr>
          </a:p>
        </p:txBody>
      </p:sp>
      <p:pic>
        <p:nvPicPr>
          <p:cNvPr id="4" name="object 4"/>
          <p:cNvPicPr/>
          <p:nvPr/>
        </p:nvPicPr>
        <p:blipFill>
          <a:blip r:embed="rId2" cstate="print"/>
          <a:stretch>
            <a:fillRect/>
          </a:stretch>
        </p:blipFill>
        <p:spPr>
          <a:xfrm>
            <a:off x="5785209" y="1247547"/>
            <a:ext cx="4041385" cy="44550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459179"/>
            <a:ext cx="7736205" cy="2082800"/>
          </a:xfrm>
          <a:prstGeom prst="rect">
            <a:avLst/>
          </a:prstGeom>
        </p:spPr>
        <p:txBody>
          <a:bodyPr vert="horz" wrap="square" lIns="0" tIns="12065" rIns="0" bIns="0" rtlCol="0">
            <a:spAutoFit/>
          </a:bodyPr>
          <a:lstStyle/>
          <a:p>
            <a:pPr marL="12700">
              <a:lnSpc>
                <a:spcPct val="100000"/>
              </a:lnSpc>
              <a:spcBef>
                <a:spcPts val="95"/>
              </a:spcBef>
            </a:pPr>
            <a:r>
              <a:rPr sz="2000" b="1" u="sng" dirty="0">
                <a:uFill>
                  <a:solidFill>
                    <a:srgbClr val="000000"/>
                  </a:solidFill>
                </a:uFill>
                <a:latin typeface="Times New Roman" panose="02020603050405020304"/>
                <a:cs typeface="Times New Roman" panose="02020603050405020304"/>
              </a:rPr>
              <a:t>Passing</a:t>
            </a:r>
            <a:r>
              <a:rPr sz="2000" b="1" u="sng" spc="-45"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Histograms</a:t>
            </a:r>
            <a:r>
              <a:rPr sz="2000" b="1" u="sng" spc="-30"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through</a:t>
            </a:r>
            <a:r>
              <a:rPr sz="2000" b="1" u="sng" spc="-45"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a</a:t>
            </a:r>
            <a:r>
              <a:rPr sz="2000" b="1" u="sng" spc="-45"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Low</a:t>
            </a:r>
            <a:r>
              <a:rPr sz="2000" b="1" u="sng" spc="-40"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Pass</a:t>
            </a:r>
            <a:r>
              <a:rPr sz="2000" b="1" u="sng" spc="-55" dirty="0">
                <a:uFill>
                  <a:solidFill>
                    <a:srgbClr val="000000"/>
                  </a:solidFill>
                </a:uFill>
                <a:latin typeface="Times New Roman" panose="02020603050405020304"/>
                <a:cs typeface="Times New Roman" panose="02020603050405020304"/>
              </a:rPr>
              <a:t> </a:t>
            </a:r>
            <a:r>
              <a:rPr sz="2000" b="1" u="sng" dirty="0">
                <a:uFill>
                  <a:solidFill>
                    <a:srgbClr val="000000"/>
                  </a:solidFill>
                </a:uFill>
                <a:latin typeface="Times New Roman" panose="02020603050405020304"/>
                <a:cs typeface="Times New Roman" panose="02020603050405020304"/>
              </a:rPr>
              <a:t>Digital</a:t>
            </a:r>
            <a:r>
              <a:rPr sz="2000" b="1" u="sng" spc="-70" dirty="0">
                <a:uFill>
                  <a:solidFill>
                    <a:srgbClr val="000000"/>
                  </a:solidFill>
                </a:uFill>
                <a:latin typeface="Times New Roman" panose="02020603050405020304"/>
                <a:cs typeface="Times New Roman" panose="02020603050405020304"/>
              </a:rPr>
              <a:t> </a:t>
            </a:r>
            <a:r>
              <a:rPr sz="2000" b="1" u="sng" spc="-10" dirty="0">
                <a:uFill>
                  <a:solidFill>
                    <a:srgbClr val="000000"/>
                  </a:solidFill>
                </a:uFill>
                <a:latin typeface="Times New Roman" panose="02020603050405020304"/>
                <a:cs typeface="Times New Roman" panose="02020603050405020304"/>
              </a:rPr>
              <a:t>Filter.</a:t>
            </a:r>
            <a:endParaRPr sz="2000">
              <a:latin typeface="Times New Roman" panose="02020603050405020304"/>
              <a:cs typeface="Times New Roman" panose="02020603050405020304"/>
            </a:endParaRPr>
          </a:p>
          <a:p>
            <a:pPr marL="252095" indent="-239395">
              <a:lnSpc>
                <a:spcPct val="100000"/>
              </a:lnSpc>
              <a:spcBef>
                <a:spcPts val="2185"/>
              </a:spcBef>
              <a:buAutoNum type="arabicPeriod"/>
              <a:tabLst>
                <a:tab pos="252095" algn="l"/>
              </a:tabLst>
            </a:pPr>
            <a:r>
              <a:rPr sz="2000" dirty="0">
                <a:latin typeface="Times New Roman" panose="02020603050405020304"/>
                <a:cs typeface="Times New Roman" panose="02020603050405020304"/>
              </a:rPr>
              <a:t>Apply</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low-</a:t>
            </a:r>
            <a:r>
              <a:rPr sz="2000" dirty="0">
                <a:latin typeface="Times New Roman" panose="02020603050405020304"/>
                <a:cs typeface="Times New Roman" panose="02020603050405020304"/>
              </a:rPr>
              <a:t>pass digital</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filter</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smooth out</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these</a:t>
            </a:r>
            <a:r>
              <a:rPr sz="2000" spc="-10" dirty="0">
                <a:latin typeface="Times New Roman" panose="02020603050405020304"/>
                <a:cs typeface="Times New Roman" panose="02020603050405020304"/>
              </a:rPr>
              <a:t> changes.</a:t>
            </a:r>
            <a:endParaRPr sz="2000">
              <a:latin typeface="Times New Roman" panose="02020603050405020304"/>
              <a:cs typeface="Times New Roman" panose="02020603050405020304"/>
            </a:endParaRPr>
          </a:p>
          <a:p>
            <a:pPr marL="252095" indent="-239395">
              <a:lnSpc>
                <a:spcPct val="100000"/>
              </a:lnSpc>
              <a:spcBef>
                <a:spcPts val="2210"/>
              </a:spcBef>
              <a:buAutoNum type="arabicPeriod"/>
              <a:tabLst>
                <a:tab pos="252095" algn="l"/>
              </a:tabLst>
            </a:pPr>
            <a:r>
              <a:rPr sz="2000" spc="-20" dirty="0">
                <a:latin typeface="Times New Roman" panose="02020603050405020304"/>
                <a:cs typeface="Times New Roman" panose="02020603050405020304"/>
              </a:rPr>
              <a:t>Average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each</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histogram</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its</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neighboring</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values</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(left</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right).</a:t>
            </a:r>
            <a:endParaRPr sz="2000">
              <a:latin typeface="Times New Roman" panose="02020603050405020304"/>
              <a:cs typeface="Times New Roman" panose="02020603050405020304"/>
            </a:endParaRPr>
          </a:p>
          <a:p>
            <a:pPr marL="264160" indent="-251460">
              <a:lnSpc>
                <a:spcPct val="100000"/>
              </a:lnSpc>
              <a:spcBef>
                <a:spcPts val="2210"/>
              </a:spcBef>
              <a:buAutoNum type="arabicPeriod"/>
              <a:tabLst>
                <a:tab pos="264160" algn="l"/>
              </a:tabLst>
            </a:pPr>
            <a:r>
              <a:rPr sz="2000" dirty="0">
                <a:latin typeface="Times New Roman" panose="02020603050405020304"/>
                <a:cs typeface="Times New Roman" panose="02020603050405020304"/>
              </a:rPr>
              <a:t>Performed</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on</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both</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horizontal</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vertical</a:t>
            </a:r>
            <a:r>
              <a:rPr sz="2000" spc="-4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histograms.</a:t>
            </a:r>
            <a:endParaRPr sz="2000">
              <a:latin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359167" y="1415698"/>
            <a:ext cx="4373030" cy="4389542"/>
          </a:xfrm>
          <a:prstGeom prst="rect">
            <a:avLst/>
          </a:prstGeom>
        </p:spPr>
      </p:pic>
      <p:sp>
        <p:nvSpPr>
          <p:cNvPr id="3" name="object 3"/>
          <p:cNvSpPr txBox="1"/>
          <p:nvPr/>
        </p:nvSpPr>
        <p:spPr>
          <a:xfrm>
            <a:off x="965403" y="1646300"/>
            <a:ext cx="4852670" cy="2411730"/>
          </a:xfrm>
          <a:prstGeom prst="rect">
            <a:avLst/>
          </a:prstGeom>
        </p:spPr>
        <p:txBody>
          <a:bodyPr vert="horz" wrap="square" lIns="0" tIns="11430" rIns="0" bIns="0" rtlCol="0">
            <a:spAutoFit/>
          </a:bodyPr>
          <a:lstStyle/>
          <a:p>
            <a:pPr marL="12700">
              <a:lnSpc>
                <a:spcPct val="100000"/>
              </a:lnSpc>
              <a:spcBef>
                <a:spcPts val="90"/>
              </a:spcBef>
            </a:pPr>
            <a:r>
              <a:rPr sz="2000" b="1" u="sng" spc="-10" dirty="0">
                <a:uFill>
                  <a:solidFill>
                    <a:srgbClr val="000000"/>
                  </a:solidFill>
                </a:uFill>
                <a:latin typeface="Times New Roman" panose="02020603050405020304"/>
                <a:cs typeface="Times New Roman" panose="02020603050405020304"/>
              </a:rPr>
              <a:t>Segmentation</a:t>
            </a:r>
            <a:endParaRPr sz="2000">
              <a:latin typeface="Times New Roman" panose="02020603050405020304"/>
              <a:cs typeface="Times New Roman" panose="02020603050405020304"/>
            </a:endParaRPr>
          </a:p>
          <a:p>
            <a:pPr marL="264160" indent="-251460">
              <a:lnSpc>
                <a:spcPct val="100000"/>
              </a:lnSpc>
              <a:spcBef>
                <a:spcPts val="2190"/>
              </a:spcBef>
              <a:buAutoNum type="arabicPeriod"/>
              <a:tabLst>
                <a:tab pos="264160" algn="l"/>
              </a:tabLst>
            </a:pPr>
            <a:r>
              <a:rPr sz="2000" dirty="0">
                <a:latin typeface="Times New Roman" panose="02020603050405020304"/>
                <a:cs typeface="Times New Roman" panose="02020603050405020304"/>
              </a:rPr>
              <a:t>Find</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all</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regions</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image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that</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has</a:t>
            </a:r>
            <a:r>
              <a:rPr sz="2000" spc="-4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high</a:t>
            </a:r>
            <a:endParaRPr sz="2000">
              <a:latin typeface="Times New Roman" panose="02020603050405020304"/>
              <a:cs typeface="Times New Roman" panose="02020603050405020304"/>
            </a:endParaRPr>
          </a:p>
          <a:p>
            <a:pPr marL="12700">
              <a:lnSpc>
                <a:spcPct val="100000"/>
              </a:lnSpc>
              <a:spcBef>
                <a:spcPts val="1200"/>
              </a:spcBef>
            </a:pPr>
            <a:r>
              <a:rPr sz="2000" dirty="0">
                <a:latin typeface="Times New Roman" panose="02020603050405020304"/>
                <a:cs typeface="Times New Roman" panose="02020603050405020304"/>
              </a:rPr>
              <a:t>probability</a:t>
            </a:r>
            <a:r>
              <a:rPr sz="2000" spc="-9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containing</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license</a:t>
            </a:r>
            <a:r>
              <a:rPr sz="2000" spc="-10" dirty="0">
                <a:latin typeface="Times New Roman" panose="02020603050405020304"/>
                <a:cs typeface="Times New Roman" panose="02020603050405020304"/>
              </a:rPr>
              <a:t> plate.</a:t>
            </a:r>
            <a:endParaRPr sz="2000">
              <a:latin typeface="Times New Roman" panose="02020603050405020304"/>
              <a:cs typeface="Times New Roman" panose="02020603050405020304"/>
            </a:endParaRPr>
          </a:p>
          <a:p>
            <a:pPr marL="264795" indent="-252095">
              <a:lnSpc>
                <a:spcPct val="100000"/>
              </a:lnSpc>
              <a:spcBef>
                <a:spcPts val="2210"/>
              </a:spcBef>
              <a:buAutoNum type="arabicPeriod" startAt="2"/>
              <a:tabLst>
                <a:tab pos="264795" algn="l"/>
              </a:tabLst>
            </a:pPr>
            <a:r>
              <a:rPr sz="2000" spc="-20" dirty="0">
                <a:latin typeface="Times New Roman" panose="02020603050405020304"/>
                <a:cs typeface="Times New Roman" panose="02020603050405020304"/>
              </a:rPr>
              <a:t>Co-</a:t>
            </a:r>
            <a:r>
              <a:rPr sz="2000" dirty="0">
                <a:latin typeface="Times New Roman" panose="02020603050405020304"/>
                <a:cs typeface="Times New Roman" panose="02020603050405020304"/>
              </a:rPr>
              <a:t>ordinates of</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all</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such probable</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regions </a:t>
            </a:r>
            <a:r>
              <a:rPr sz="2000" spc="-25" dirty="0">
                <a:latin typeface="Times New Roman" panose="02020603050405020304"/>
                <a:cs typeface="Times New Roman" panose="02020603050405020304"/>
              </a:rPr>
              <a:t>are</a:t>
            </a:r>
            <a:endParaRPr sz="2000">
              <a:latin typeface="Times New Roman" panose="02020603050405020304"/>
              <a:cs typeface="Times New Roman" panose="02020603050405020304"/>
            </a:endParaRPr>
          </a:p>
          <a:p>
            <a:pPr marL="12700">
              <a:lnSpc>
                <a:spcPct val="100000"/>
              </a:lnSpc>
              <a:spcBef>
                <a:spcPts val="1200"/>
              </a:spcBef>
            </a:pPr>
            <a:r>
              <a:rPr sz="2000" dirty="0">
                <a:latin typeface="Times New Roman" panose="02020603050405020304"/>
                <a:cs typeface="Times New Roman" panose="02020603050405020304"/>
              </a:rPr>
              <a:t>stored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a:t>
            </a:r>
            <a:r>
              <a:rPr sz="2000" spc="-1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array</a:t>
            </a:r>
            <a:endParaRPr sz="200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90359" y="1520952"/>
            <a:ext cx="4422648" cy="2371344"/>
          </a:xfrm>
          <a:prstGeom prst="rect">
            <a:avLst/>
          </a:prstGeom>
        </p:spPr>
      </p:pic>
      <p:sp>
        <p:nvSpPr>
          <p:cNvPr id="3" name="object 3"/>
          <p:cNvSpPr txBox="1"/>
          <p:nvPr/>
        </p:nvSpPr>
        <p:spPr>
          <a:xfrm>
            <a:off x="816051" y="1646300"/>
            <a:ext cx="4725670" cy="2540000"/>
          </a:xfrm>
          <a:prstGeom prst="rect">
            <a:avLst/>
          </a:prstGeom>
        </p:spPr>
        <p:txBody>
          <a:bodyPr vert="horz" wrap="square" lIns="0" tIns="11430" rIns="0" bIns="0" rtlCol="0">
            <a:spAutoFit/>
          </a:bodyPr>
          <a:lstStyle/>
          <a:p>
            <a:pPr marL="12700">
              <a:lnSpc>
                <a:spcPct val="100000"/>
              </a:lnSpc>
              <a:spcBef>
                <a:spcPts val="90"/>
              </a:spcBef>
            </a:pPr>
            <a:r>
              <a:rPr sz="2000" b="1" u="sng" spc="-10" dirty="0">
                <a:uFill>
                  <a:solidFill>
                    <a:srgbClr val="000000"/>
                  </a:solidFill>
                </a:uFill>
                <a:latin typeface="Times New Roman" panose="02020603050405020304"/>
                <a:cs typeface="Times New Roman" panose="02020603050405020304"/>
              </a:rPr>
              <a:t>Output</a:t>
            </a:r>
            <a:endParaRPr sz="2000">
              <a:latin typeface="Times New Roman" panose="02020603050405020304"/>
              <a:cs typeface="Times New Roman" panose="02020603050405020304"/>
            </a:endParaRPr>
          </a:p>
          <a:p>
            <a:pPr marL="469265" indent="-456565">
              <a:lnSpc>
                <a:spcPct val="100000"/>
              </a:lnSpc>
              <a:spcBef>
                <a:spcPts val="2190"/>
              </a:spcBef>
              <a:buAutoNum type="arabicPeriod"/>
              <a:tabLst>
                <a:tab pos="469265" algn="l"/>
              </a:tabLst>
            </a:pPr>
            <a:r>
              <a:rPr sz="2000" dirty="0">
                <a:latin typeface="Times New Roman" panose="02020603050405020304"/>
                <a:cs typeface="Times New Roman" panose="02020603050405020304"/>
              </a:rPr>
              <a:t>The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output</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image</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displaying</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probable</a:t>
            </a:r>
            <a:endParaRPr sz="2000">
              <a:latin typeface="Times New Roman" panose="02020603050405020304"/>
              <a:cs typeface="Times New Roman" panose="02020603050405020304"/>
            </a:endParaRPr>
          </a:p>
          <a:p>
            <a:pPr marL="469900">
              <a:lnSpc>
                <a:spcPct val="100000"/>
              </a:lnSpc>
              <a:spcBef>
                <a:spcPts val="1200"/>
              </a:spcBef>
            </a:pPr>
            <a:r>
              <a:rPr sz="2000" dirty="0">
                <a:latin typeface="Times New Roman" panose="02020603050405020304"/>
                <a:cs typeface="Times New Roman" panose="02020603050405020304"/>
              </a:rPr>
              <a:t>license</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plate</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regions</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is </a:t>
            </a:r>
            <a:r>
              <a:rPr sz="2000" spc="-10" dirty="0">
                <a:latin typeface="Times New Roman" panose="02020603050405020304"/>
                <a:cs typeface="Times New Roman" panose="02020603050405020304"/>
              </a:rPr>
              <a:t>shown.</a:t>
            </a:r>
            <a:endParaRPr sz="2000">
              <a:latin typeface="Times New Roman" panose="02020603050405020304"/>
              <a:cs typeface="Times New Roman" panose="02020603050405020304"/>
            </a:endParaRPr>
          </a:p>
          <a:p>
            <a:pPr marL="469265" indent="-456565">
              <a:lnSpc>
                <a:spcPct val="100000"/>
              </a:lnSpc>
              <a:spcBef>
                <a:spcPts val="2210"/>
              </a:spcBef>
              <a:buAutoNum type="arabicPeriod" startAt="2"/>
              <a:tabLst>
                <a:tab pos="469265" algn="l"/>
              </a:tabLst>
            </a:pPr>
            <a:r>
              <a:rPr sz="2000" dirty="0">
                <a:latin typeface="Times New Roman" panose="02020603050405020304"/>
                <a:cs typeface="Times New Roman" panose="02020603050405020304"/>
              </a:rPr>
              <a:t>Region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Interest</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Extraction</a:t>
            </a:r>
            <a:endParaRPr sz="2000">
              <a:latin typeface="Times New Roman" panose="02020603050405020304"/>
              <a:cs typeface="Times New Roman" panose="02020603050405020304"/>
            </a:endParaRPr>
          </a:p>
          <a:p>
            <a:pPr marL="469265" indent="-456565">
              <a:lnSpc>
                <a:spcPct val="100000"/>
              </a:lnSpc>
              <a:spcBef>
                <a:spcPts val="2210"/>
              </a:spcBef>
              <a:buAutoNum type="arabicPeriod" startAt="2"/>
              <a:tabLst>
                <a:tab pos="469265" algn="l"/>
              </a:tabLst>
            </a:pPr>
            <a:r>
              <a:rPr sz="2000" dirty="0">
                <a:latin typeface="Times New Roman" panose="02020603050405020304"/>
                <a:cs typeface="Times New Roman" panose="02020603050405020304"/>
              </a:rPr>
              <a:t>Final</a:t>
            </a:r>
            <a:r>
              <a:rPr sz="2000" spc="-10" dirty="0">
                <a:latin typeface="Times New Roman" panose="02020603050405020304"/>
                <a:cs typeface="Times New Roman" panose="02020603050405020304"/>
              </a:rPr>
              <a:t> Region</a:t>
            </a:r>
            <a:endParaRPr sz="200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939495"/>
            <a:ext cx="10363200" cy="2181860"/>
          </a:xfrm>
          <a:prstGeom prst="rect">
            <a:avLst/>
          </a:prstGeom>
        </p:spPr>
        <p:txBody>
          <a:bodyPr vert="horz" wrap="square" lIns="0" tIns="13970" rIns="0" bIns="0" rtlCol="0">
            <a:spAutoFit/>
          </a:bodyPr>
          <a:lstStyle/>
          <a:p>
            <a:pPr marL="12700">
              <a:lnSpc>
                <a:spcPct val="100000"/>
              </a:lnSpc>
              <a:spcBef>
                <a:spcPts val="110"/>
              </a:spcBef>
            </a:pPr>
            <a:r>
              <a:rPr sz="2800" b="0" u="sng" spc="-10" dirty="0">
                <a:solidFill>
                  <a:srgbClr val="335B74"/>
                </a:solidFill>
                <a:uFill>
                  <a:solidFill>
                    <a:srgbClr val="335B74"/>
                  </a:solidFill>
                </a:uFill>
                <a:latin typeface="Times New Roman" panose="02020603050405020304"/>
                <a:cs typeface="Times New Roman" panose="02020603050405020304"/>
              </a:rPr>
              <a:t>Conclusion</a:t>
            </a:r>
            <a:endParaRPr sz="2800">
              <a:latin typeface="Times New Roman" panose="02020603050405020304"/>
              <a:cs typeface="Times New Roman" panose="02020603050405020304"/>
            </a:endParaRPr>
          </a:p>
          <a:p>
            <a:pPr marL="12700" marR="5080" algn="just">
              <a:lnSpc>
                <a:spcPct val="150000"/>
              </a:lnSpc>
              <a:spcBef>
                <a:spcPts val="640"/>
              </a:spcBef>
            </a:pPr>
            <a:r>
              <a:rPr sz="1800" b="0" dirty="0">
                <a:latin typeface="Times New Roman" panose="02020603050405020304"/>
                <a:cs typeface="Times New Roman" panose="02020603050405020304"/>
              </a:rPr>
              <a:t>This</a:t>
            </a:r>
            <a:r>
              <a:rPr sz="1800" b="0" spc="40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project</a:t>
            </a:r>
            <a:r>
              <a:rPr sz="1800" b="0" spc="42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successfully</a:t>
            </a:r>
            <a:r>
              <a:rPr sz="1800" b="0" spc="38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automates</a:t>
            </a:r>
            <a:r>
              <a:rPr sz="1800" b="0" spc="409"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car</a:t>
            </a:r>
            <a:r>
              <a:rPr sz="1800" b="0" spc="409"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number</a:t>
            </a:r>
            <a:r>
              <a:rPr sz="1800" b="0" spc="41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plate</a:t>
            </a:r>
            <a:r>
              <a:rPr sz="1800" b="0" spc="40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detection</a:t>
            </a:r>
            <a:r>
              <a:rPr sz="1800" b="0" spc="40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using</a:t>
            </a:r>
            <a:r>
              <a:rPr sz="1800" b="0" spc="40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MATLAB's</a:t>
            </a:r>
            <a:r>
              <a:rPr sz="1800" b="0" spc="409"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image</a:t>
            </a:r>
            <a:r>
              <a:rPr sz="1800" b="0" spc="409"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processing</a:t>
            </a:r>
            <a:r>
              <a:rPr sz="1800" b="0" spc="409" dirty="0">
                <a:latin typeface="Times New Roman" panose="02020603050405020304"/>
                <a:cs typeface="Times New Roman" panose="02020603050405020304"/>
              </a:rPr>
              <a:t> </a:t>
            </a:r>
            <a:r>
              <a:rPr sz="1800" b="0" spc="-10" dirty="0">
                <a:latin typeface="Times New Roman" panose="02020603050405020304"/>
                <a:cs typeface="Times New Roman" panose="02020603050405020304"/>
              </a:rPr>
              <a:t>tools, </a:t>
            </a:r>
            <a:r>
              <a:rPr sz="1800" b="0" dirty="0">
                <a:latin typeface="Times New Roman" panose="02020603050405020304"/>
                <a:cs typeface="Times New Roman" panose="02020603050405020304"/>
              </a:rPr>
              <a:t>addressing</a:t>
            </a:r>
            <a:r>
              <a:rPr sz="1800" b="0" spc="31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challenges</a:t>
            </a:r>
            <a:r>
              <a:rPr sz="1800" b="0" spc="32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like</a:t>
            </a:r>
            <a:r>
              <a:rPr sz="1800" b="0" spc="28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noise</a:t>
            </a:r>
            <a:r>
              <a:rPr sz="1800" b="0" spc="29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and</a:t>
            </a:r>
            <a:r>
              <a:rPr sz="1800" b="0" spc="30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design</a:t>
            </a:r>
            <a:r>
              <a:rPr sz="1800" b="0" spc="31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variability.</a:t>
            </a:r>
            <a:r>
              <a:rPr sz="1800" b="0" spc="32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It</a:t>
            </a:r>
            <a:r>
              <a:rPr sz="1800" b="0" spc="31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enables</a:t>
            </a:r>
            <a:r>
              <a:rPr sz="1800" b="0" spc="32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efficient,</a:t>
            </a:r>
            <a:r>
              <a:rPr sz="1800" b="0" spc="33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accurate</a:t>
            </a:r>
            <a:r>
              <a:rPr sz="1800" b="0" spc="32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plate</a:t>
            </a:r>
            <a:r>
              <a:rPr sz="1800" b="0" spc="31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identification</a:t>
            </a:r>
            <a:r>
              <a:rPr sz="1800" b="0" spc="345" dirty="0">
                <a:latin typeface="Times New Roman" panose="02020603050405020304"/>
                <a:cs typeface="Times New Roman" panose="02020603050405020304"/>
              </a:rPr>
              <a:t> </a:t>
            </a:r>
            <a:r>
              <a:rPr sz="1800" b="0" spc="-25" dirty="0">
                <a:latin typeface="Times New Roman" panose="02020603050405020304"/>
                <a:cs typeface="Times New Roman" panose="02020603050405020304"/>
              </a:rPr>
              <a:t>for </a:t>
            </a:r>
            <a:r>
              <a:rPr sz="1800" b="0" dirty="0">
                <a:latin typeface="Times New Roman" panose="02020603050405020304"/>
                <a:cs typeface="Times New Roman" panose="02020603050405020304"/>
              </a:rPr>
              <a:t>applications</a:t>
            </a:r>
            <a:r>
              <a:rPr sz="1800" b="0" spc="20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in</a:t>
            </a:r>
            <a:r>
              <a:rPr sz="1800" b="0" spc="204"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traffic</a:t>
            </a:r>
            <a:r>
              <a:rPr sz="1800" b="0" spc="21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management,</a:t>
            </a:r>
            <a:r>
              <a:rPr sz="1800" b="0" spc="17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law</a:t>
            </a:r>
            <a:r>
              <a:rPr sz="1800" b="0" spc="17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enforcement,</a:t>
            </a:r>
            <a:r>
              <a:rPr sz="1800" b="0" spc="21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and</a:t>
            </a:r>
            <a:r>
              <a:rPr sz="1800" b="0" spc="19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smart</a:t>
            </a:r>
            <a:r>
              <a:rPr sz="1800" b="0" spc="22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systems.</a:t>
            </a:r>
            <a:r>
              <a:rPr sz="1800" b="0" spc="20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Future</a:t>
            </a:r>
            <a:r>
              <a:rPr sz="1800" b="0" spc="19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enhancements,</a:t>
            </a:r>
            <a:r>
              <a:rPr sz="1800" b="0" spc="204"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such</a:t>
            </a:r>
            <a:r>
              <a:rPr sz="1800" b="0" spc="21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as</a:t>
            </a:r>
            <a:r>
              <a:rPr sz="1800" b="0" spc="170" dirty="0">
                <a:latin typeface="Times New Roman" panose="02020603050405020304"/>
                <a:cs typeface="Times New Roman" panose="02020603050405020304"/>
              </a:rPr>
              <a:t> </a:t>
            </a:r>
            <a:r>
              <a:rPr sz="1800" b="0" spc="-20" dirty="0">
                <a:latin typeface="Times New Roman" panose="02020603050405020304"/>
                <a:cs typeface="Times New Roman" panose="02020603050405020304"/>
              </a:rPr>
              <a:t>deep </a:t>
            </a:r>
            <a:r>
              <a:rPr sz="1800" b="0" dirty="0">
                <a:latin typeface="Times New Roman" panose="02020603050405020304"/>
                <a:cs typeface="Times New Roman" panose="02020603050405020304"/>
              </a:rPr>
              <a:t>learning</a:t>
            </a:r>
            <a:r>
              <a:rPr sz="1800" b="0" spc="-4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integration,</a:t>
            </a:r>
            <a:r>
              <a:rPr sz="1800" b="0" spc="-6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can</a:t>
            </a:r>
            <a:r>
              <a:rPr sz="1800" b="0" spc="-2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further</a:t>
            </a:r>
            <a:r>
              <a:rPr sz="1800" b="0" spc="-25"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improve</a:t>
            </a:r>
            <a:r>
              <a:rPr sz="1800" b="0" spc="-1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scalability</a:t>
            </a:r>
            <a:r>
              <a:rPr sz="1800" b="0" spc="-40" dirty="0">
                <a:latin typeface="Times New Roman" panose="02020603050405020304"/>
                <a:cs typeface="Times New Roman" panose="02020603050405020304"/>
              </a:rPr>
              <a:t> </a:t>
            </a:r>
            <a:r>
              <a:rPr sz="1800" b="0" dirty="0">
                <a:latin typeface="Times New Roman" panose="02020603050405020304"/>
                <a:cs typeface="Times New Roman" panose="02020603050405020304"/>
              </a:rPr>
              <a:t>and</a:t>
            </a:r>
            <a:r>
              <a:rPr sz="1800" b="0" spc="-40" dirty="0">
                <a:latin typeface="Times New Roman" panose="02020603050405020304"/>
                <a:cs typeface="Times New Roman" panose="02020603050405020304"/>
              </a:rPr>
              <a:t> </a:t>
            </a:r>
            <a:r>
              <a:rPr sz="1800" b="0" spc="-10" dirty="0">
                <a:latin typeface="Times New Roman" panose="02020603050405020304"/>
                <a:cs typeface="Times New Roman" panose="02020603050405020304"/>
              </a:rPr>
              <a:t>real-</a:t>
            </a:r>
            <a:r>
              <a:rPr sz="1800" b="0" dirty="0">
                <a:latin typeface="Times New Roman" panose="02020603050405020304"/>
                <a:cs typeface="Times New Roman" panose="02020603050405020304"/>
              </a:rPr>
              <a:t>time</a:t>
            </a:r>
            <a:r>
              <a:rPr sz="1800" b="0" spc="-15" dirty="0">
                <a:latin typeface="Times New Roman" panose="02020603050405020304"/>
                <a:cs typeface="Times New Roman" panose="02020603050405020304"/>
              </a:rPr>
              <a:t> </a:t>
            </a:r>
            <a:r>
              <a:rPr sz="1800" b="0" spc="-10" dirty="0">
                <a:latin typeface="Times New Roman" panose="02020603050405020304"/>
                <a:cs typeface="Times New Roman" panose="02020603050405020304"/>
              </a:rPr>
              <a:t>performance.</a:t>
            </a:r>
            <a:endParaRPr sz="1800">
              <a:latin typeface="Times New Roman" panose="02020603050405020304"/>
              <a:cs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977031" y="801163"/>
            <a:ext cx="3634723" cy="3585706"/>
          </a:xfrm>
          <a:prstGeom prst="rect">
            <a:avLst/>
          </a:prstGeom>
        </p:spPr>
      </p:pic>
      <p:pic>
        <p:nvPicPr>
          <p:cNvPr id="4" name="object 4"/>
          <p:cNvPicPr/>
          <p:nvPr/>
        </p:nvPicPr>
        <p:blipFill>
          <a:blip r:embed="rId2" cstate="print"/>
          <a:stretch>
            <a:fillRect/>
          </a:stretch>
        </p:blipFill>
        <p:spPr>
          <a:xfrm>
            <a:off x="6373367" y="1539239"/>
            <a:ext cx="4422647" cy="23713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400" spc="-10" dirty="0">
                <a:solidFill>
                  <a:srgbClr val="001F5F"/>
                </a:solidFill>
              </a:rPr>
              <a:t>Introduction</a:t>
            </a:r>
            <a:endParaRPr sz="4400"/>
          </a:p>
        </p:txBody>
      </p:sp>
      <p:sp>
        <p:nvSpPr>
          <p:cNvPr id="3" name="object 3"/>
          <p:cNvSpPr txBox="1"/>
          <p:nvPr/>
        </p:nvSpPr>
        <p:spPr>
          <a:xfrm>
            <a:off x="917244" y="1864138"/>
            <a:ext cx="10174605" cy="2437130"/>
          </a:xfrm>
          <a:prstGeom prst="rect">
            <a:avLst/>
          </a:prstGeom>
        </p:spPr>
        <p:txBody>
          <a:bodyPr vert="horz" wrap="square" lIns="0" tIns="12065" rIns="0" bIns="0" rtlCol="0">
            <a:spAutoFit/>
          </a:bodyPr>
          <a:lstStyle/>
          <a:p>
            <a:pPr marL="12700" marR="5080">
              <a:lnSpc>
                <a:spcPct val="150000"/>
              </a:lnSpc>
              <a:spcBef>
                <a:spcPts val="95"/>
              </a:spcBef>
            </a:pPr>
            <a:r>
              <a:rPr sz="2000" dirty="0">
                <a:latin typeface="Times New Roman" panose="02020603050405020304"/>
                <a:cs typeface="Times New Roman" panose="02020603050405020304"/>
              </a:rPr>
              <a:t>Car</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plate</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detection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is</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significant</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application</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field</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image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processing</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t>
            </a:r>
            <a:r>
              <a:rPr sz="2000" spc="-7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This</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project </a:t>
            </a:r>
            <a:r>
              <a:rPr sz="2000" dirty="0">
                <a:latin typeface="Times New Roman" panose="02020603050405020304"/>
                <a:cs typeface="Times New Roman" panose="02020603050405020304"/>
              </a:rPr>
              <a:t>focuses</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on</a:t>
            </a:r>
            <a:r>
              <a:rPr sz="2000" spc="-7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developing</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efficient</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system</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for</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automatically</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detecting</a:t>
            </a:r>
            <a:r>
              <a:rPr sz="2000" spc="-7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recognizing</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vehicle </a:t>
            </a:r>
            <a:r>
              <a:rPr sz="2000" dirty="0">
                <a:latin typeface="Times New Roman" panose="02020603050405020304"/>
                <a:cs typeface="Times New Roman" panose="02020603050405020304"/>
              </a:rPr>
              <a:t>number</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plates</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using</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Matlab.</a:t>
            </a:r>
            <a:endParaRPr sz="2000">
              <a:latin typeface="Times New Roman" panose="02020603050405020304"/>
              <a:cs typeface="Times New Roman" panose="02020603050405020304"/>
            </a:endParaRPr>
          </a:p>
          <a:p>
            <a:pPr marL="12700">
              <a:lnSpc>
                <a:spcPct val="100000"/>
              </a:lnSpc>
              <a:spcBef>
                <a:spcPts val="2190"/>
              </a:spcBef>
            </a:pPr>
            <a:r>
              <a:rPr sz="2000" dirty="0">
                <a:latin typeface="Times New Roman" panose="02020603050405020304"/>
                <a:cs typeface="Times New Roman" panose="02020603050405020304"/>
              </a:rPr>
              <a:t>The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ability</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identify</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vehicles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based</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on</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their</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plates</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has</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become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crucial</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various</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domains,</a:t>
            </a:r>
            <a:endParaRPr sz="2000">
              <a:latin typeface="Times New Roman" panose="02020603050405020304"/>
              <a:cs typeface="Times New Roman" panose="02020603050405020304"/>
            </a:endParaRPr>
          </a:p>
          <a:p>
            <a:pPr marL="12700">
              <a:lnSpc>
                <a:spcPct val="100000"/>
              </a:lnSpc>
              <a:spcBef>
                <a:spcPts val="1200"/>
              </a:spcBef>
            </a:pPr>
            <a:r>
              <a:rPr sz="2000" dirty="0">
                <a:latin typeface="Times New Roman" panose="02020603050405020304"/>
                <a:cs typeface="Times New Roman" panose="02020603050405020304"/>
              </a:rPr>
              <a:t>including</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traffic</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management,</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law</a:t>
            </a:r>
            <a:r>
              <a:rPr sz="2000" spc="-90" dirty="0">
                <a:latin typeface="Times New Roman" panose="02020603050405020304"/>
                <a:cs typeface="Times New Roman" panose="02020603050405020304"/>
              </a:rPr>
              <a:t> </a:t>
            </a:r>
            <a:r>
              <a:rPr sz="2000" dirty="0">
                <a:latin typeface="Times New Roman" panose="02020603050405020304"/>
                <a:cs typeface="Times New Roman" panose="02020603050405020304"/>
              </a:rPr>
              <a:t>enforcement,</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80" dirty="0">
                <a:latin typeface="Times New Roman" panose="02020603050405020304"/>
                <a:cs typeface="Times New Roman" panose="02020603050405020304"/>
              </a:rPr>
              <a:t> </a:t>
            </a:r>
            <a:r>
              <a:rPr sz="2000" dirty="0">
                <a:latin typeface="Times New Roman" panose="02020603050405020304"/>
                <a:cs typeface="Times New Roman" panose="02020603050405020304"/>
              </a:rPr>
              <a:t>automated</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parking</a:t>
            </a:r>
            <a:r>
              <a:rPr sz="2000" spc="-8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systems.</a:t>
            </a:r>
            <a:endParaRPr sz="20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1662227"/>
            <a:ext cx="10024110" cy="4319270"/>
          </a:xfrm>
          <a:prstGeom prst="rect">
            <a:avLst/>
          </a:prstGeom>
        </p:spPr>
        <p:txBody>
          <a:bodyPr vert="horz" wrap="square" lIns="0" tIns="12700" rIns="0" bIns="0" rtlCol="0">
            <a:spAutoFit/>
          </a:bodyPr>
          <a:lstStyle/>
          <a:p>
            <a:pPr marL="12700" marR="5080" algn="just">
              <a:lnSpc>
                <a:spcPct val="150000"/>
              </a:lnSpc>
              <a:spcBef>
                <a:spcPts val="100"/>
              </a:spcBef>
            </a:pPr>
            <a:r>
              <a:rPr sz="2000" dirty="0">
                <a:latin typeface="Times New Roman" panose="02020603050405020304"/>
                <a:cs typeface="Times New Roman" panose="02020603050405020304"/>
              </a:rPr>
              <a:t>The</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primary</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objective</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this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project</a:t>
            </a:r>
            <a:r>
              <a:rPr sz="2000" spc="-100" dirty="0">
                <a:latin typeface="Times New Roman" panose="02020603050405020304"/>
                <a:cs typeface="Times New Roman" panose="02020603050405020304"/>
              </a:rPr>
              <a:t> </a:t>
            </a:r>
            <a:r>
              <a:rPr sz="2000" dirty="0">
                <a:latin typeface="Times New Roman" panose="02020603050405020304"/>
                <a:cs typeface="Times New Roman" panose="02020603050405020304"/>
              </a:rPr>
              <a:t>is</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design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implement</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system capable</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automatically </a:t>
            </a:r>
            <a:r>
              <a:rPr sz="2000" dirty="0">
                <a:latin typeface="Times New Roman" panose="02020603050405020304"/>
                <a:cs typeface="Times New Roman" panose="02020603050405020304"/>
              </a:rPr>
              <a:t>detecting</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recognizing</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vehicle</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plates</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using</a:t>
            </a:r>
            <a:r>
              <a:rPr sz="2000" spc="-35" dirty="0">
                <a:latin typeface="Times New Roman" panose="02020603050405020304"/>
                <a:cs typeface="Times New Roman" panose="02020603050405020304"/>
              </a:rPr>
              <a:t> MATLAB.</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This</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involves</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integration</a:t>
            </a:r>
            <a:r>
              <a:rPr sz="2000" spc="-5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of </a:t>
            </a:r>
            <a:r>
              <a:rPr sz="2000" dirty="0">
                <a:latin typeface="Times New Roman" panose="02020603050405020304"/>
                <a:cs typeface="Times New Roman" panose="02020603050405020304"/>
              </a:rPr>
              <a:t>image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processing</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60" dirty="0">
                <a:latin typeface="Times New Roman" panose="02020603050405020304"/>
                <a:cs typeface="Times New Roman" panose="02020603050405020304"/>
              </a:rPr>
              <a:t> </a:t>
            </a:r>
            <a:r>
              <a:rPr sz="2000" dirty="0">
                <a:latin typeface="Times New Roman" panose="02020603050405020304"/>
                <a:cs typeface="Times New Roman" panose="02020603050405020304"/>
              </a:rPr>
              <a:t>character</a:t>
            </a:r>
            <a:r>
              <a:rPr sz="2000" spc="-8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recognition</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techniques</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achieve</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accurate</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efficient</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results.</a:t>
            </a:r>
            <a:endParaRPr sz="2000">
              <a:latin typeface="Times New Roman" panose="02020603050405020304"/>
              <a:cs typeface="Times New Roman" panose="02020603050405020304"/>
            </a:endParaRPr>
          </a:p>
          <a:p>
            <a:pPr marL="240665" indent="-227965">
              <a:lnSpc>
                <a:spcPct val="100000"/>
              </a:lnSpc>
              <a:spcBef>
                <a:spcPts val="2190"/>
              </a:spcBef>
              <a:buFont typeface="Wingdings" panose="05000000000000000000"/>
              <a:buChar char=""/>
              <a:tabLst>
                <a:tab pos="240665" algn="l"/>
              </a:tabLst>
            </a:pPr>
            <a:r>
              <a:rPr sz="2000" u="sng" dirty="0">
                <a:uFill>
                  <a:solidFill>
                    <a:srgbClr val="000000"/>
                  </a:solidFill>
                </a:uFill>
                <a:latin typeface="Times New Roman" panose="02020603050405020304"/>
                <a:cs typeface="Times New Roman" panose="02020603050405020304"/>
              </a:rPr>
              <a:t>Specific</a:t>
            </a:r>
            <a:r>
              <a:rPr sz="2000" u="sng" spc="-60" dirty="0">
                <a:uFill>
                  <a:solidFill>
                    <a:srgbClr val="000000"/>
                  </a:solidFill>
                </a:uFill>
                <a:latin typeface="Times New Roman" panose="02020603050405020304"/>
                <a:cs typeface="Times New Roman" panose="02020603050405020304"/>
              </a:rPr>
              <a:t> </a:t>
            </a:r>
            <a:r>
              <a:rPr sz="2000" u="sng" spc="-10" dirty="0">
                <a:uFill>
                  <a:solidFill>
                    <a:srgbClr val="000000"/>
                  </a:solidFill>
                </a:uFill>
                <a:latin typeface="Times New Roman" panose="02020603050405020304"/>
                <a:cs typeface="Times New Roman" panose="02020603050405020304"/>
              </a:rPr>
              <a:t>Objectives</a:t>
            </a:r>
            <a:endParaRPr sz="2000">
              <a:latin typeface="Times New Roman" panose="02020603050405020304"/>
              <a:cs typeface="Times New Roman" panose="02020603050405020304"/>
            </a:endParaRPr>
          </a:p>
          <a:p>
            <a:pPr marL="240665" indent="-227965">
              <a:lnSpc>
                <a:spcPct val="100000"/>
              </a:lnSpc>
              <a:spcBef>
                <a:spcPts val="2210"/>
              </a:spcBef>
              <a:buFont typeface="Arial MT"/>
              <a:buChar char="•"/>
              <a:tabLst>
                <a:tab pos="240665" algn="l"/>
              </a:tabLst>
            </a:pPr>
            <a:r>
              <a:rPr sz="2000" dirty="0">
                <a:latin typeface="Times New Roman" panose="02020603050405020304"/>
                <a:cs typeface="Times New Roman" panose="02020603050405020304"/>
              </a:rPr>
              <a:t>Image</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Processing</a:t>
            </a:r>
            <a:endParaRPr sz="2000">
              <a:latin typeface="Times New Roman" panose="02020603050405020304"/>
              <a:cs typeface="Times New Roman" panose="02020603050405020304"/>
            </a:endParaRPr>
          </a:p>
          <a:p>
            <a:pPr marL="240665" indent="-227965">
              <a:lnSpc>
                <a:spcPct val="100000"/>
              </a:lnSpc>
              <a:spcBef>
                <a:spcPts val="2210"/>
              </a:spcBef>
              <a:buFont typeface="Arial MT"/>
              <a:buChar char="•"/>
              <a:tabLst>
                <a:tab pos="240665" algn="l"/>
              </a:tabLst>
            </a:pPr>
            <a:r>
              <a:rPr sz="2000" dirty="0">
                <a:latin typeface="Times New Roman" panose="02020603050405020304"/>
                <a:cs typeface="Times New Roman" panose="02020603050405020304"/>
              </a:rPr>
              <a:t>Character</a:t>
            </a:r>
            <a:r>
              <a:rPr sz="2000" spc="-6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Segmentation</a:t>
            </a:r>
            <a:endParaRPr sz="2000">
              <a:latin typeface="Times New Roman" panose="02020603050405020304"/>
              <a:cs typeface="Times New Roman" panose="02020603050405020304"/>
            </a:endParaRPr>
          </a:p>
          <a:p>
            <a:pPr marL="240665" indent="-227965">
              <a:lnSpc>
                <a:spcPct val="100000"/>
              </a:lnSpc>
              <a:spcBef>
                <a:spcPts val="2185"/>
              </a:spcBef>
              <a:buFont typeface="Arial MT"/>
              <a:buChar char="•"/>
              <a:tabLst>
                <a:tab pos="240665" algn="l"/>
              </a:tabLst>
            </a:pPr>
            <a:r>
              <a:rPr sz="2000" dirty="0">
                <a:latin typeface="Times New Roman" panose="02020603050405020304"/>
                <a:cs typeface="Times New Roman" panose="02020603050405020304"/>
              </a:rPr>
              <a:t>Character</a:t>
            </a:r>
            <a:r>
              <a:rPr sz="2000" spc="-6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Recognition</a:t>
            </a:r>
            <a:endParaRPr sz="2000">
              <a:latin typeface="Times New Roman" panose="02020603050405020304"/>
              <a:cs typeface="Times New Roman" panose="02020603050405020304"/>
            </a:endParaRPr>
          </a:p>
          <a:p>
            <a:pPr marL="240665" indent="-227965">
              <a:lnSpc>
                <a:spcPct val="100000"/>
              </a:lnSpc>
              <a:spcBef>
                <a:spcPts val="2210"/>
              </a:spcBef>
              <a:buFont typeface="Arial MT"/>
              <a:buChar char="•"/>
              <a:tabLst>
                <a:tab pos="240665" algn="l"/>
              </a:tabLst>
            </a:pPr>
            <a:r>
              <a:rPr sz="2000" dirty="0">
                <a:latin typeface="Times New Roman" panose="02020603050405020304"/>
                <a:cs typeface="Times New Roman" panose="02020603050405020304"/>
              </a:rPr>
              <a:t>Automatic</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Plate</a:t>
            </a:r>
            <a:r>
              <a:rPr sz="2000" spc="-9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Localization</a:t>
            </a:r>
            <a:endParaRPr sz="2000">
              <a:latin typeface="Times New Roman" panose="02020603050405020304"/>
              <a:cs typeface="Times New Roman" panose="02020603050405020304"/>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400" spc="-10" dirty="0">
                <a:solidFill>
                  <a:srgbClr val="001F5F"/>
                </a:solidFill>
              </a:rPr>
              <a:t>Objective</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400" dirty="0">
                <a:solidFill>
                  <a:srgbClr val="001F5F"/>
                </a:solidFill>
              </a:rPr>
              <a:t>Problem</a:t>
            </a:r>
            <a:r>
              <a:rPr sz="4400" spc="-250" dirty="0">
                <a:solidFill>
                  <a:srgbClr val="001F5F"/>
                </a:solidFill>
              </a:rPr>
              <a:t> </a:t>
            </a:r>
            <a:r>
              <a:rPr sz="4400" spc="-10" dirty="0">
                <a:solidFill>
                  <a:srgbClr val="001F5F"/>
                </a:solidFill>
              </a:rPr>
              <a:t>Statement</a:t>
            </a:r>
            <a:endParaRPr sz="440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2700" marR="5080">
              <a:lnSpc>
                <a:spcPct val="150000"/>
              </a:lnSpc>
              <a:spcBef>
                <a:spcPts val="95"/>
              </a:spcBef>
            </a:pPr>
            <a:r>
              <a:rPr dirty="0"/>
              <a:t>Developing</a:t>
            </a:r>
            <a:r>
              <a:rPr spc="-60" dirty="0"/>
              <a:t> </a:t>
            </a:r>
            <a:r>
              <a:rPr dirty="0"/>
              <a:t>an</a:t>
            </a:r>
            <a:r>
              <a:rPr spc="-55" dirty="0"/>
              <a:t> </a:t>
            </a:r>
            <a:r>
              <a:rPr dirty="0"/>
              <a:t>automated</a:t>
            </a:r>
            <a:r>
              <a:rPr spc="-35" dirty="0"/>
              <a:t> </a:t>
            </a:r>
            <a:r>
              <a:rPr dirty="0"/>
              <a:t>system</a:t>
            </a:r>
            <a:r>
              <a:rPr spc="-15" dirty="0"/>
              <a:t> </a:t>
            </a:r>
            <a:r>
              <a:rPr dirty="0"/>
              <a:t>using</a:t>
            </a:r>
            <a:r>
              <a:rPr spc="-35" dirty="0"/>
              <a:t> MATLAB</a:t>
            </a:r>
            <a:r>
              <a:rPr spc="-15" dirty="0"/>
              <a:t> </a:t>
            </a:r>
            <a:r>
              <a:rPr dirty="0"/>
              <a:t>for</a:t>
            </a:r>
            <a:r>
              <a:rPr spc="-65" dirty="0"/>
              <a:t> </a:t>
            </a:r>
            <a:r>
              <a:rPr dirty="0"/>
              <a:t>detecting</a:t>
            </a:r>
            <a:r>
              <a:rPr spc="-75" dirty="0"/>
              <a:t> </a:t>
            </a:r>
            <a:r>
              <a:rPr dirty="0"/>
              <a:t>and</a:t>
            </a:r>
            <a:r>
              <a:rPr spc="-55" dirty="0"/>
              <a:t> </a:t>
            </a:r>
            <a:r>
              <a:rPr dirty="0"/>
              <a:t>recognizing</a:t>
            </a:r>
            <a:r>
              <a:rPr spc="-40" dirty="0"/>
              <a:t> </a:t>
            </a:r>
            <a:r>
              <a:rPr dirty="0"/>
              <a:t>car</a:t>
            </a:r>
            <a:r>
              <a:rPr spc="-80" dirty="0"/>
              <a:t> </a:t>
            </a:r>
            <a:r>
              <a:rPr dirty="0"/>
              <a:t>number</a:t>
            </a:r>
            <a:r>
              <a:rPr spc="-20" dirty="0"/>
              <a:t> </a:t>
            </a:r>
            <a:r>
              <a:rPr dirty="0"/>
              <a:t>plates</a:t>
            </a:r>
            <a:r>
              <a:rPr spc="-70" dirty="0"/>
              <a:t> </a:t>
            </a:r>
            <a:r>
              <a:rPr spc="-25" dirty="0"/>
              <a:t>in </a:t>
            </a:r>
            <a:r>
              <a:rPr dirty="0"/>
              <a:t>images</a:t>
            </a:r>
            <a:r>
              <a:rPr spc="-5" dirty="0"/>
              <a:t> </a:t>
            </a:r>
            <a:r>
              <a:rPr dirty="0"/>
              <a:t>or</a:t>
            </a:r>
            <a:r>
              <a:rPr spc="-55" dirty="0"/>
              <a:t> </a:t>
            </a:r>
            <a:r>
              <a:rPr dirty="0"/>
              <a:t>video</a:t>
            </a:r>
            <a:r>
              <a:rPr spc="-30" dirty="0"/>
              <a:t> </a:t>
            </a:r>
            <a:r>
              <a:rPr dirty="0"/>
              <a:t>streams.</a:t>
            </a:r>
            <a:r>
              <a:rPr spc="-35" dirty="0"/>
              <a:t> </a:t>
            </a:r>
            <a:r>
              <a:rPr dirty="0"/>
              <a:t>The</a:t>
            </a:r>
            <a:r>
              <a:rPr spc="-55" dirty="0"/>
              <a:t> </a:t>
            </a:r>
            <a:r>
              <a:rPr dirty="0"/>
              <a:t>system</a:t>
            </a:r>
            <a:r>
              <a:rPr spc="10" dirty="0"/>
              <a:t> </a:t>
            </a:r>
            <a:r>
              <a:rPr dirty="0"/>
              <a:t>must address</a:t>
            </a:r>
            <a:r>
              <a:rPr spc="-55" dirty="0"/>
              <a:t> </a:t>
            </a:r>
            <a:r>
              <a:rPr dirty="0"/>
              <a:t>challenges</a:t>
            </a:r>
            <a:r>
              <a:rPr spc="-25" dirty="0"/>
              <a:t> </a:t>
            </a:r>
            <a:r>
              <a:rPr dirty="0"/>
              <a:t>such as</a:t>
            </a:r>
            <a:r>
              <a:rPr spc="-45" dirty="0"/>
              <a:t> </a:t>
            </a:r>
            <a:r>
              <a:rPr dirty="0"/>
              <a:t>variations</a:t>
            </a:r>
            <a:r>
              <a:rPr spc="-50" dirty="0"/>
              <a:t> </a:t>
            </a:r>
            <a:r>
              <a:rPr dirty="0"/>
              <a:t>in</a:t>
            </a:r>
            <a:r>
              <a:rPr spc="-25" dirty="0"/>
              <a:t> </a:t>
            </a:r>
            <a:r>
              <a:rPr dirty="0"/>
              <a:t>plate</a:t>
            </a:r>
            <a:r>
              <a:rPr spc="-60" dirty="0"/>
              <a:t> </a:t>
            </a:r>
            <a:r>
              <a:rPr spc="-10" dirty="0"/>
              <a:t>design, </a:t>
            </a:r>
            <a:r>
              <a:rPr dirty="0"/>
              <a:t>environmental conditions,</a:t>
            </a:r>
            <a:r>
              <a:rPr spc="-50" dirty="0"/>
              <a:t> </a:t>
            </a:r>
            <a:r>
              <a:rPr dirty="0"/>
              <a:t>and</a:t>
            </a:r>
            <a:r>
              <a:rPr spc="-50" dirty="0"/>
              <a:t> </a:t>
            </a:r>
            <a:r>
              <a:rPr dirty="0"/>
              <a:t>image</a:t>
            </a:r>
            <a:r>
              <a:rPr spc="-15" dirty="0"/>
              <a:t> </a:t>
            </a:r>
            <a:r>
              <a:rPr dirty="0"/>
              <a:t>noise,</a:t>
            </a:r>
            <a:r>
              <a:rPr spc="-50" dirty="0"/>
              <a:t> </a:t>
            </a:r>
            <a:r>
              <a:rPr dirty="0"/>
              <a:t>providing</a:t>
            </a:r>
            <a:r>
              <a:rPr spc="-50" dirty="0"/>
              <a:t> </a:t>
            </a:r>
            <a:r>
              <a:rPr dirty="0"/>
              <a:t>accurate</a:t>
            </a:r>
            <a:r>
              <a:rPr spc="-50" dirty="0"/>
              <a:t> </a:t>
            </a:r>
            <a:r>
              <a:rPr dirty="0"/>
              <a:t>and</a:t>
            </a:r>
            <a:r>
              <a:rPr spc="-50" dirty="0"/>
              <a:t> </a:t>
            </a:r>
            <a:r>
              <a:rPr dirty="0"/>
              <a:t>reliable</a:t>
            </a:r>
            <a:r>
              <a:rPr spc="-100" dirty="0"/>
              <a:t> </a:t>
            </a:r>
            <a:r>
              <a:rPr dirty="0"/>
              <a:t>results</a:t>
            </a:r>
            <a:r>
              <a:rPr spc="-45" dirty="0"/>
              <a:t> </a:t>
            </a:r>
            <a:r>
              <a:rPr dirty="0"/>
              <a:t>suitable</a:t>
            </a:r>
            <a:r>
              <a:rPr spc="-55" dirty="0"/>
              <a:t> </a:t>
            </a:r>
            <a:r>
              <a:rPr dirty="0"/>
              <a:t>for</a:t>
            </a:r>
            <a:r>
              <a:rPr spc="-55" dirty="0"/>
              <a:t> </a:t>
            </a:r>
            <a:r>
              <a:rPr spc="-10" dirty="0"/>
              <a:t>real- </a:t>
            </a:r>
            <a:r>
              <a:rPr dirty="0"/>
              <a:t>world</a:t>
            </a:r>
            <a:r>
              <a:rPr spc="-45" dirty="0"/>
              <a:t> </a:t>
            </a:r>
            <a:r>
              <a:rPr spc="-10" dirty="0"/>
              <a:t>applications.</a:t>
            </a: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400" dirty="0">
                <a:solidFill>
                  <a:srgbClr val="001F5F"/>
                </a:solidFill>
              </a:rPr>
              <a:t>Flow</a:t>
            </a:r>
            <a:r>
              <a:rPr sz="4400" spc="-90" dirty="0">
                <a:solidFill>
                  <a:srgbClr val="001F5F"/>
                </a:solidFill>
              </a:rPr>
              <a:t> </a:t>
            </a:r>
            <a:r>
              <a:rPr sz="4400" spc="-10" dirty="0">
                <a:solidFill>
                  <a:srgbClr val="001F5F"/>
                </a:solidFill>
              </a:rPr>
              <a:t>Chart</a:t>
            </a:r>
            <a:endParaRPr sz="4400"/>
          </a:p>
        </p:txBody>
      </p:sp>
      <p:pic>
        <p:nvPicPr>
          <p:cNvPr id="3" name="object 3"/>
          <p:cNvPicPr/>
          <p:nvPr/>
        </p:nvPicPr>
        <p:blipFill>
          <a:blip r:embed="rId1" cstate="print"/>
          <a:stretch>
            <a:fillRect/>
          </a:stretch>
        </p:blipFill>
        <p:spPr>
          <a:xfrm>
            <a:off x="3691048" y="1782983"/>
            <a:ext cx="4434919" cy="47030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96418"/>
            <a:ext cx="3505200" cy="636905"/>
          </a:xfrm>
          <a:prstGeom prst="rect">
            <a:avLst/>
          </a:prstGeom>
        </p:spPr>
        <p:txBody>
          <a:bodyPr vert="horz" wrap="square" lIns="0" tIns="13970" rIns="0" bIns="0" rtlCol="0">
            <a:spAutoFit/>
          </a:bodyPr>
          <a:lstStyle/>
          <a:p>
            <a:pPr marL="12700">
              <a:lnSpc>
                <a:spcPct val="100000"/>
              </a:lnSpc>
              <a:spcBef>
                <a:spcPts val="110"/>
              </a:spcBef>
            </a:pPr>
            <a:r>
              <a:rPr sz="4000" spc="-10" dirty="0">
                <a:solidFill>
                  <a:srgbClr val="001F5F"/>
                </a:solidFill>
              </a:rPr>
              <a:t>Implementation</a:t>
            </a:r>
            <a:endParaRPr sz="4000"/>
          </a:p>
        </p:txBody>
      </p:sp>
      <p:pic>
        <p:nvPicPr>
          <p:cNvPr id="3" name="object 3"/>
          <p:cNvPicPr/>
          <p:nvPr/>
        </p:nvPicPr>
        <p:blipFill>
          <a:blip r:embed="rId1" cstate="print"/>
          <a:stretch>
            <a:fillRect/>
          </a:stretch>
        </p:blipFill>
        <p:spPr>
          <a:xfrm>
            <a:off x="813885" y="904741"/>
            <a:ext cx="3346634" cy="5802066"/>
          </a:xfrm>
          <a:prstGeom prst="rect">
            <a:avLst/>
          </a:prstGeom>
        </p:spPr>
      </p:pic>
      <p:pic>
        <p:nvPicPr>
          <p:cNvPr id="4" name="object 4"/>
          <p:cNvPicPr/>
          <p:nvPr/>
        </p:nvPicPr>
        <p:blipFill>
          <a:blip r:embed="rId2" cstate="print"/>
          <a:stretch>
            <a:fillRect/>
          </a:stretch>
        </p:blipFill>
        <p:spPr>
          <a:xfrm>
            <a:off x="4687303" y="812529"/>
            <a:ext cx="3705319" cy="59796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7534656" cy="6857998"/>
            </a:xfrm>
            <a:prstGeom prst="rect">
              <a:avLst/>
            </a:prstGeom>
          </p:spPr>
        </p:pic>
        <p:pic>
          <p:nvPicPr>
            <p:cNvPr id="4" name="object 4"/>
            <p:cNvPicPr/>
            <p:nvPr/>
          </p:nvPicPr>
          <p:blipFill>
            <a:blip r:embed="rId2" cstate="print"/>
            <a:stretch>
              <a:fillRect/>
            </a:stretch>
          </p:blipFill>
          <p:spPr>
            <a:xfrm>
              <a:off x="7534656" y="713231"/>
              <a:ext cx="4657344" cy="3675888"/>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1736" rIns="0" bIns="0" rtlCol="0">
            <a:spAutoFit/>
          </a:bodyPr>
          <a:lstStyle/>
          <a:p>
            <a:pPr marL="12700">
              <a:lnSpc>
                <a:spcPct val="100000"/>
              </a:lnSpc>
              <a:spcBef>
                <a:spcPts val="90"/>
              </a:spcBef>
            </a:pPr>
            <a:r>
              <a:rPr dirty="0"/>
              <a:t>Input</a:t>
            </a:r>
            <a:r>
              <a:rPr spc="-30" dirty="0"/>
              <a:t> </a:t>
            </a:r>
            <a:r>
              <a:rPr spc="-10" dirty="0"/>
              <a:t>image</a:t>
            </a:r>
            <a:endParaRPr spc="-10" dirty="0"/>
          </a:p>
        </p:txBody>
      </p:sp>
      <p:pic>
        <p:nvPicPr>
          <p:cNvPr id="3" name="object 3"/>
          <p:cNvPicPr/>
          <p:nvPr/>
        </p:nvPicPr>
        <p:blipFill>
          <a:blip r:embed="rId1" cstate="print"/>
          <a:stretch>
            <a:fillRect/>
          </a:stretch>
        </p:blipFill>
        <p:spPr>
          <a:xfrm>
            <a:off x="1987295" y="1188719"/>
            <a:ext cx="7083552" cy="4983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610994"/>
            <a:ext cx="4958080" cy="329565"/>
          </a:xfrm>
          <a:prstGeom prst="rect">
            <a:avLst/>
          </a:prstGeom>
        </p:spPr>
        <p:txBody>
          <a:bodyPr vert="horz" wrap="square" lIns="0" tIns="11430" rIns="0" bIns="0" rtlCol="0">
            <a:spAutoFit/>
          </a:bodyPr>
          <a:lstStyle/>
          <a:p>
            <a:pPr marL="12700">
              <a:lnSpc>
                <a:spcPct val="100000"/>
              </a:lnSpc>
              <a:spcBef>
                <a:spcPts val="90"/>
              </a:spcBef>
            </a:pPr>
            <a:r>
              <a:rPr u="sng" dirty="0">
                <a:uFill>
                  <a:solidFill>
                    <a:srgbClr val="000000"/>
                  </a:solidFill>
                </a:uFill>
              </a:rPr>
              <a:t>Converting</a:t>
            </a:r>
            <a:r>
              <a:rPr u="sng" spc="-75" dirty="0">
                <a:uFill>
                  <a:solidFill>
                    <a:srgbClr val="000000"/>
                  </a:solidFill>
                </a:uFill>
              </a:rPr>
              <a:t> </a:t>
            </a:r>
            <a:r>
              <a:rPr u="sng" dirty="0">
                <a:uFill>
                  <a:solidFill>
                    <a:srgbClr val="000000"/>
                  </a:solidFill>
                </a:uFill>
              </a:rPr>
              <a:t>a</a:t>
            </a:r>
            <a:r>
              <a:rPr u="sng" spc="-50" dirty="0">
                <a:uFill>
                  <a:solidFill>
                    <a:srgbClr val="000000"/>
                  </a:solidFill>
                </a:uFill>
              </a:rPr>
              <a:t> </a:t>
            </a:r>
            <a:r>
              <a:rPr u="sng" dirty="0">
                <a:uFill>
                  <a:solidFill>
                    <a:srgbClr val="000000"/>
                  </a:solidFill>
                </a:uFill>
              </a:rPr>
              <a:t>Colored</a:t>
            </a:r>
            <a:r>
              <a:rPr u="sng" spc="-60" dirty="0">
                <a:uFill>
                  <a:solidFill>
                    <a:srgbClr val="000000"/>
                  </a:solidFill>
                </a:uFill>
              </a:rPr>
              <a:t> </a:t>
            </a:r>
            <a:r>
              <a:rPr u="sng" dirty="0">
                <a:uFill>
                  <a:solidFill>
                    <a:srgbClr val="000000"/>
                  </a:solidFill>
                </a:uFill>
              </a:rPr>
              <a:t>Image</a:t>
            </a:r>
            <a:r>
              <a:rPr u="sng" spc="-10" dirty="0">
                <a:uFill>
                  <a:solidFill>
                    <a:srgbClr val="000000"/>
                  </a:solidFill>
                </a:uFill>
              </a:rPr>
              <a:t> </a:t>
            </a:r>
            <a:r>
              <a:rPr u="sng" dirty="0">
                <a:uFill>
                  <a:solidFill>
                    <a:srgbClr val="000000"/>
                  </a:solidFill>
                </a:uFill>
              </a:rPr>
              <a:t>into</a:t>
            </a:r>
            <a:r>
              <a:rPr u="sng" spc="-65" dirty="0">
                <a:uFill>
                  <a:solidFill>
                    <a:srgbClr val="000000"/>
                  </a:solidFill>
                </a:uFill>
              </a:rPr>
              <a:t> </a:t>
            </a:r>
            <a:r>
              <a:rPr u="sng" dirty="0">
                <a:uFill>
                  <a:solidFill>
                    <a:srgbClr val="000000"/>
                  </a:solidFill>
                </a:uFill>
              </a:rPr>
              <a:t>Gray</a:t>
            </a:r>
            <a:r>
              <a:rPr u="sng" spc="-50" dirty="0">
                <a:uFill>
                  <a:solidFill>
                    <a:srgbClr val="000000"/>
                  </a:solidFill>
                </a:uFill>
              </a:rPr>
              <a:t> </a:t>
            </a:r>
            <a:r>
              <a:rPr u="sng" spc="-10" dirty="0">
                <a:uFill>
                  <a:solidFill>
                    <a:srgbClr val="000000"/>
                  </a:solidFill>
                </a:uFill>
              </a:rPr>
              <a:t>Image</a:t>
            </a:r>
            <a:endParaRPr u="sng" spc="-10" dirty="0">
              <a:uFill>
                <a:solidFill>
                  <a:srgbClr val="000000"/>
                </a:solidFill>
              </a:uFill>
            </a:endParaRPr>
          </a:p>
        </p:txBody>
      </p:sp>
      <p:sp>
        <p:nvSpPr>
          <p:cNvPr id="3" name="object 3"/>
          <p:cNvSpPr txBox="1"/>
          <p:nvPr/>
        </p:nvSpPr>
        <p:spPr>
          <a:xfrm>
            <a:off x="917244" y="2134946"/>
            <a:ext cx="3151505" cy="1782445"/>
          </a:xfrm>
          <a:prstGeom prst="rect">
            <a:avLst/>
          </a:prstGeom>
        </p:spPr>
        <p:txBody>
          <a:bodyPr vert="horz" wrap="square" lIns="0" tIns="12700" rIns="0" bIns="0" rtlCol="0">
            <a:spAutoFit/>
          </a:bodyPr>
          <a:lstStyle/>
          <a:p>
            <a:pPr marL="240665" indent="-227965">
              <a:lnSpc>
                <a:spcPct val="100000"/>
              </a:lnSpc>
              <a:spcBef>
                <a:spcPts val="100"/>
              </a:spcBef>
              <a:buAutoNum type="arabicPeriod"/>
              <a:tabLst>
                <a:tab pos="240665" algn="l"/>
              </a:tabLst>
            </a:pPr>
            <a:r>
              <a:rPr sz="1800" dirty="0">
                <a:latin typeface="Times New Roman" panose="02020603050405020304"/>
                <a:cs typeface="Times New Roman" panose="02020603050405020304"/>
              </a:rPr>
              <a:t>Color</a:t>
            </a:r>
            <a:r>
              <a:rPr sz="1800" spc="-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Independence</a:t>
            </a:r>
            <a:endParaRPr sz="1800">
              <a:latin typeface="Times New Roman" panose="02020603050405020304"/>
              <a:cs typeface="Times New Roman" panose="02020603050405020304"/>
            </a:endParaRPr>
          </a:p>
          <a:p>
            <a:pPr marL="240665" indent="-227965">
              <a:lnSpc>
                <a:spcPct val="100000"/>
              </a:lnSpc>
              <a:spcBef>
                <a:spcPts val="1730"/>
              </a:spcBef>
              <a:buAutoNum type="arabicPeriod"/>
              <a:tabLst>
                <a:tab pos="240665" algn="l"/>
              </a:tabLst>
            </a:pPr>
            <a:r>
              <a:rPr sz="1800" dirty="0">
                <a:latin typeface="Times New Roman" panose="02020603050405020304"/>
                <a:cs typeface="Times New Roman" panose="02020603050405020304"/>
              </a:rPr>
              <a:t>No</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Usage</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RGB </a:t>
            </a:r>
            <a:r>
              <a:rPr sz="1800" spc="-10" dirty="0">
                <a:latin typeface="Times New Roman" panose="02020603050405020304"/>
                <a:cs typeface="Times New Roman" panose="02020603050405020304"/>
              </a:rPr>
              <a:t>Components</a:t>
            </a:r>
            <a:endParaRPr sz="1800">
              <a:latin typeface="Times New Roman" panose="02020603050405020304"/>
              <a:cs typeface="Times New Roman" panose="02020603050405020304"/>
            </a:endParaRPr>
          </a:p>
          <a:p>
            <a:pPr marL="240665" indent="-227965">
              <a:lnSpc>
                <a:spcPct val="100000"/>
              </a:lnSpc>
              <a:spcBef>
                <a:spcPts val="1730"/>
              </a:spcBef>
              <a:buAutoNum type="arabicPeriod"/>
              <a:tabLst>
                <a:tab pos="240665" algn="l"/>
              </a:tabLst>
            </a:pPr>
            <a:r>
              <a:rPr sz="1800" dirty="0">
                <a:latin typeface="Times New Roman" panose="02020603050405020304"/>
                <a:cs typeface="Times New Roman" panose="02020603050405020304"/>
              </a:rPr>
              <a:t>Conversion</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to</a:t>
            </a:r>
            <a:r>
              <a:rPr sz="1800" spc="-10" dirty="0">
                <a:latin typeface="Times New Roman" panose="02020603050405020304"/>
                <a:cs typeface="Times New Roman" panose="02020603050405020304"/>
              </a:rPr>
              <a:t> Grayscale</a:t>
            </a:r>
            <a:endParaRPr sz="1800">
              <a:latin typeface="Times New Roman" panose="02020603050405020304"/>
              <a:cs typeface="Times New Roman" panose="02020603050405020304"/>
            </a:endParaRPr>
          </a:p>
          <a:p>
            <a:pPr marL="240665" indent="-227965">
              <a:lnSpc>
                <a:spcPct val="100000"/>
              </a:lnSpc>
              <a:spcBef>
                <a:spcPts val="1730"/>
              </a:spcBef>
              <a:buAutoNum type="arabicPeriod"/>
              <a:tabLst>
                <a:tab pos="240665" algn="l"/>
              </a:tabLst>
            </a:pPr>
            <a:r>
              <a:rPr sz="1800" dirty="0">
                <a:latin typeface="Times New Roman" panose="02020603050405020304"/>
                <a:cs typeface="Times New Roman" panose="02020603050405020304"/>
              </a:rPr>
              <a:t>Input</a:t>
            </a:r>
            <a:r>
              <a:rPr sz="1800" spc="-80" dirty="0">
                <a:latin typeface="Times New Roman" panose="02020603050405020304"/>
                <a:cs typeface="Times New Roman" panose="02020603050405020304"/>
              </a:rPr>
              <a:t> </a:t>
            </a:r>
            <a:r>
              <a:rPr sz="1800" dirty="0">
                <a:latin typeface="Times New Roman" panose="02020603050405020304"/>
                <a:cs typeface="Times New Roman" panose="02020603050405020304"/>
              </a:rPr>
              <a:t>Image</a:t>
            </a:r>
            <a:r>
              <a:rPr sz="1800" spc="-2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Transformation</a:t>
            </a:r>
            <a:endParaRPr sz="18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6873240" y="1255809"/>
            <a:ext cx="5318759" cy="50108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DAC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2528</Words>
  <Application>WPS Presentation</Application>
  <PresentationFormat>On-screen Show (4:3)</PresentationFormat>
  <Paragraphs>69</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Times New Roman</vt:lpstr>
      <vt:lpstr>Wingdings</vt:lpstr>
      <vt:lpstr>Arial MT</vt:lpstr>
      <vt:lpstr>Microsoft YaHei</vt:lpstr>
      <vt:lpstr>Arial Unicode MS</vt:lpstr>
      <vt:lpstr>Calibri</vt:lpstr>
      <vt:lpstr>Office Theme</vt:lpstr>
      <vt:lpstr>Digital Image Processing Mini Project</vt:lpstr>
      <vt:lpstr>Introduction</vt:lpstr>
      <vt:lpstr>Objective</vt:lpstr>
      <vt:lpstr>Problem Statement</vt:lpstr>
      <vt:lpstr>Flow Chart</vt:lpstr>
      <vt:lpstr>Implementation</vt:lpstr>
      <vt:lpstr>PowerPoint 演示文稿</vt:lpstr>
      <vt:lpstr>Input image</vt:lpstr>
      <vt:lpstr>Converting a Colored Image into Gray Image</vt:lpstr>
      <vt:lpstr>PowerPoint 演示文稿</vt:lpstr>
      <vt:lpstr>Horizontal and Vertical Edge Processing of an Image</vt:lpstr>
      <vt:lpstr>PowerPoint 演示文稿</vt:lpstr>
      <vt:lpstr>PowerPoint 演示文稿</vt:lpstr>
      <vt:lpstr>PowerPoint 演示文稿</vt:lpstr>
      <vt:lpstr>This project successfully automates car number plate detection using MATLAB's image processing tools, addressing challenges like noise and design variability. It enables efficient, accurate plate identification for applications in traffic management, law enforcement, and smart systems. Future enhancements, such as deep learning integration, can further improve scalability and real-time performance.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22CS3511Digital Image Processing Mini Project</dc:title>
  <dc:creator/>
  <cp:lastModifiedBy>Kruthika B. N.</cp:lastModifiedBy>
  <cp:revision>2</cp:revision>
  <dcterms:created xsi:type="dcterms:W3CDTF">2024-12-25T16:23:00Z</dcterms:created>
  <dcterms:modified xsi:type="dcterms:W3CDTF">2024-12-25T16:24:38Z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2024-12-09T11:00:00Z</vt:filetime>
  </property>
  <property fmtid="{D5CDD505-2E9C-101B-9397-08002B2CF9AE}" pid="3" name="Creator">
    <vt:lpwstr>Microsoft® PowerPoint® 2016</vt:lpwstr>
  </property>
  <property fmtid="{D5CDD505-2E9C-101B-9397-08002B2CF9AE}" pid="4" name="LastSaved">
    <vt:filetime>2024-12-25T11:00:00Z</vt:filetime>
  </property>
  <property fmtid="{D5CDD505-2E9C-101B-9397-08002B2CF9AE}" pid="5" name="Producer">
    <vt:lpwstr>www.ilovepdf.com</vt:lpwstr>
  </property>
  <property fmtid="{D5CDD505-2E9C-101B-9397-08002B2CF9AE}" pid="6" name="ICV">
    <vt:lpwstr>6E39D3411F994AC0867DB315F2249E08_12</vt:lpwstr>
  </property>
  <property fmtid="{D5CDD505-2E9C-101B-9397-08002B2CF9AE}" pid="7" name="KSOProductBuildVer">
    <vt:lpwstr>1033-12.2.0.19307</vt:lpwstr>
  </property>
</Properties>
</file>