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6F1D5-3822-4B36-90A6-7501A99802A3}">
  <a:tblStyle styleId="{9296F1D5-3822-4B36-90A6-7501A99802A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3e9ecb5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3e9ecb5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323a36b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323a36b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01450" y="468850"/>
            <a:ext cx="924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        Real Time Driver Drowsiness Detection</a:t>
            </a:r>
            <a:endParaRPr>
              <a:latin typeface="Nunito"/>
              <a:ea typeface="Nunito"/>
              <a:cs typeface="Nunito"/>
              <a:sym typeface="Nunito"/>
            </a:endParaRPr>
          </a:p>
        </p:txBody>
      </p:sp>
      <p:sp>
        <p:nvSpPr>
          <p:cNvPr id="55" name="Google Shape;5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000000"/>
                </a:solidFill>
              </a:rPr>
              <a:t>Research paper :-  </a:t>
            </a:r>
            <a:r>
              <a:rPr lang="en" sz="1500">
                <a:solidFill>
                  <a:srgbClr val="000000"/>
                </a:solidFill>
              </a:rPr>
              <a:t>Real-Time Driver Drowsiness Detection System Using Eye Aspect Ratio, Eye Closure AND Blink distance </a:t>
            </a:r>
            <a:r>
              <a:rPr lang="en" sz="1500">
                <a:solidFill>
                  <a:srgbClr val="000000"/>
                </a:solidFill>
              </a:rPr>
              <a:t> by  Jaypee Institute Of Information Technology  published on (2019).</a:t>
            </a:r>
            <a:endParaRPr sz="1500">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 </a:t>
            </a:r>
            <a:endParaRPr>
              <a:solidFill>
                <a:srgbClr val="000000"/>
              </a:solidFill>
            </a:endParaRPr>
          </a:p>
          <a:p>
            <a:pPr indent="0" lvl="0" marL="0" rtl="0" algn="l">
              <a:lnSpc>
                <a:spcPct val="76000"/>
              </a:lnSpc>
              <a:spcBef>
                <a:spcPts val="1600"/>
              </a:spcBef>
              <a:spcAft>
                <a:spcPts val="0"/>
              </a:spcAft>
              <a:buSzPts val="1800"/>
              <a:buNone/>
            </a:pPr>
            <a:r>
              <a:rPr lang="en">
                <a:solidFill>
                  <a:srgbClr val="000000"/>
                </a:solidFill>
              </a:rPr>
              <a:t>    											</a:t>
            </a:r>
            <a:r>
              <a:rPr lang="en" sz="1400">
                <a:solidFill>
                  <a:srgbClr val="000000"/>
                </a:solidFill>
              </a:rPr>
              <a:t>BY:</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K.Lalith Kumar    BL.EN.U4CSE17068</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M.L.Kruthik         BL.EN.U4CSE17077</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a:t>
            </a:r>
            <a:r>
              <a:rPr lang="en" sz="1400">
                <a:solidFill>
                  <a:srgbClr val="000000"/>
                </a:solidFill>
              </a:rPr>
              <a:t>K.Rakesh  		BL.EN.U4CSE17054</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a:t>
            </a:r>
            <a:r>
              <a:rPr lang="en" sz="1400">
                <a:solidFill>
                  <a:srgbClr val="000000"/>
                </a:solidFill>
              </a:rPr>
              <a:t>S.Dinesh Reddy	BL.EN.U4CSE171</a:t>
            </a:r>
            <a:r>
              <a:rPr lang="en" sz="1400">
                <a:solidFill>
                  <a:srgbClr val="000000"/>
                </a:solidFill>
              </a:rPr>
              <a:t>18</a:t>
            </a:r>
            <a:endParaRPr sz="1400">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									</a:t>
            </a:r>
            <a:endParaRPr>
              <a:solidFill>
                <a:srgbClr val="000000"/>
              </a:solidFill>
            </a:endParaRPr>
          </a:p>
        </p:txBody>
      </p:sp>
      <p:pic>
        <p:nvPicPr>
          <p:cNvPr id="56" name="Google Shape;56;p13"/>
          <p:cNvPicPr preferRelativeResize="0"/>
          <p:nvPr/>
        </p:nvPicPr>
        <p:blipFill rotWithShape="1">
          <a:blip r:embed="rId3">
            <a:alphaModFix/>
          </a:blip>
          <a:srcRect b="0" l="0" r="0" t="0"/>
          <a:stretch/>
        </p:blipFill>
        <p:spPr>
          <a:xfrm>
            <a:off x="7043835" y="0"/>
            <a:ext cx="2100165" cy="5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INDIVIDUAL CONTRIBUTIONS</a:t>
            </a:r>
            <a:endParaRPr>
              <a:latin typeface="Nunito"/>
              <a:ea typeface="Nunito"/>
              <a:cs typeface="Nunito"/>
              <a:sym typeface="Nunito"/>
            </a:endParaRPr>
          </a:p>
        </p:txBody>
      </p:sp>
      <p:sp>
        <p:nvSpPr>
          <p:cNvPr id="118" name="Google Shape;118;p22"/>
          <p:cNvSpPr txBox="1"/>
          <p:nvPr>
            <p:ph idx="1" type="body"/>
          </p:nvPr>
        </p:nvSpPr>
        <p:spPr>
          <a:xfrm flipH="1" rot="10800000">
            <a:off x="7309175" y="380875"/>
            <a:ext cx="1523100" cy="3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119" name="Google Shape;119;p22"/>
          <p:cNvGraphicFramePr/>
          <p:nvPr/>
        </p:nvGraphicFramePr>
        <p:xfrm>
          <a:off x="534400" y="1318125"/>
          <a:ext cx="3000000" cy="3000000"/>
        </p:xfrm>
        <a:graphic>
          <a:graphicData uri="http://schemas.openxmlformats.org/drawingml/2006/table">
            <a:tbl>
              <a:tblPr>
                <a:noFill/>
                <a:tableStyleId>{9296F1D5-3822-4B36-90A6-7501A99802A3}</a:tableStyleId>
              </a:tblPr>
              <a:tblGrid>
                <a:gridCol w="2874050"/>
                <a:gridCol w="4783050"/>
              </a:tblGrid>
              <a:tr h="55720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Nunito"/>
                          <a:ea typeface="Nunito"/>
                          <a:cs typeface="Nunito"/>
                          <a:sym typeface="Nunito"/>
                        </a:rPr>
                        <a:t>NAME</a:t>
                      </a:r>
                      <a:endParaRPr b="1" sz="1800" u="none" cap="none" strike="noStrike">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Nunito"/>
                          <a:ea typeface="Nunito"/>
                          <a:cs typeface="Nunito"/>
                          <a:sym typeface="Nunito"/>
                        </a:rPr>
                        <a:t>CONTRIBUTION</a:t>
                      </a:r>
                      <a:endParaRPr b="1" sz="1800" u="none" cap="none" strike="noStrike">
                        <a:latin typeface="Nunito"/>
                        <a:ea typeface="Nunito"/>
                        <a:cs typeface="Nunito"/>
                        <a:sym typeface="Nunito"/>
                      </a:endParaRPr>
                    </a:p>
                  </a:txBody>
                  <a:tcPr marT="91425" marB="91425" marR="91425" marL="91425"/>
                </a:tc>
              </a:tr>
              <a:tr h="568550">
                <a:tc>
                  <a:txBody>
                    <a:bodyPr/>
                    <a:lstStyle/>
                    <a:p>
                      <a:pPr indent="0" lvl="0" marL="0" marR="0" rtl="0" algn="l">
                        <a:lnSpc>
                          <a:spcPct val="100000"/>
                        </a:lnSpc>
                        <a:spcBef>
                          <a:spcPts val="0"/>
                        </a:spcBef>
                        <a:spcAft>
                          <a:spcPts val="0"/>
                        </a:spcAft>
                        <a:buClr>
                          <a:srgbClr val="000000"/>
                        </a:buClr>
                        <a:buSzPts val="1400"/>
                        <a:buFont typeface="Arial"/>
                        <a:buNone/>
                      </a:pPr>
                      <a:r>
                        <a:rPr lang="en"/>
                        <a:t>K.Lalith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Getting the video feed of the driver and calculating EAR.</a:t>
                      </a:r>
                      <a:endParaRPr sz="1400" u="none" cap="none" strike="noStrike"/>
                    </a:p>
                  </a:txBody>
                  <a:tcPr marT="91425" marB="91425" marR="91425" marL="91425"/>
                </a:tc>
              </a:tr>
              <a:tr h="568550">
                <a:tc>
                  <a:txBody>
                    <a:bodyPr/>
                    <a:lstStyle/>
                    <a:p>
                      <a:pPr indent="0" lvl="0" marL="0" marR="0" rtl="0" algn="l">
                        <a:lnSpc>
                          <a:spcPct val="100000"/>
                        </a:lnSpc>
                        <a:spcBef>
                          <a:spcPts val="0"/>
                        </a:spcBef>
                        <a:spcAft>
                          <a:spcPts val="0"/>
                        </a:spcAft>
                        <a:buClr>
                          <a:srgbClr val="000000"/>
                        </a:buClr>
                        <a:buSzPts val="1400"/>
                        <a:buFont typeface="Arial"/>
                        <a:buNone/>
                      </a:pPr>
                      <a:r>
                        <a:rPr lang="en"/>
                        <a:t>M.L.Kruthik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Getting video feed of the driver and calculating </a:t>
                      </a:r>
                      <a:endParaRPr/>
                    </a:p>
                    <a:p>
                      <a:pPr indent="0" lvl="0" marL="0" marR="0" rtl="0" algn="l">
                        <a:lnSpc>
                          <a:spcPct val="100000"/>
                        </a:lnSpc>
                        <a:spcBef>
                          <a:spcPts val="0"/>
                        </a:spcBef>
                        <a:spcAft>
                          <a:spcPts val="0"/>
                        </a:spcAft>
                        <a:buClr>
                          <a:srgbClr val="000000"/>
                        </a:buClr>
                        <a:buSzPts val="1400"/>
                        <a:buFont typeface="Arial"/>
                        <a:buNone/>
                      </a:pPr>
                      <a:r>
                        <a:rPr lang="en"/>
                        <a:t>EAR</a:t>
                      </a:r>
                      <a:endParaRPr sz="1400" u="none" cap="none" strike="noStrike"/>
                    </a:p>
                  </a:txBody>
                  <a:tcPr marT="91425" marB="91425" marR="91425" marL="91425"/>
                </a:tc>
              </a:tr>
              <a:tr h="568550">
                <a:tc>
                  <a:txBody>
                    <a:bodyPr/>
                    <a:lstStyle/>
                    <a:p>
                      <a:pPr indent="0" lvl="0" marL="0" rtl="0" algn="l">
                        <a:spcBef>
                          <a:spcPts val="0"/>
                        </a:spcBef>
                        <a:spcAft>
                          <a:spcPts val="0"/>
                        </a:spcAft>
                        <a:buClr>
                          <a:schemeClr val="dk1"/>
                        </a:buClr>
                        <a:buSzPts val="1400"/>
                        <a:buFont typeface="Arial"/>
                        <a:buNone/>
                      </a:pPr>
                      <a:r>
                        <a:rPr lang="en">
                          <a:solidFill>
                            <a:schemeClr val="dk1"/>
                          </a:solidFill>
                        </a:rPr>
                        <a:t>S.Dinesh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Getting video feed of the driver and calculating</a:t>
                      </a:r>
                      <a:r>
                        <a:rPr lang="en"/>
                        <a:t> Blink distance</a:t>
                      </a:r>
                      <a:endParaRPr sz="1400" u="none" cap="none" strike="noStrike"/>
                    </a:p>
                  </a:txBody>
                  <a:tcPr marT="91425" marB="91425" marR="91425" marL="91425"/>
                </a:tc>
              </a:tr>
              <a:tr h="557200">
                <a:tc>
                  <a:txBody>
                    <a:bodyPr/>
                    <a:lstStyle/>
                    <a:p>
                      <a:pPr indent="0" lvl="0" marL="0" marR="0" rtl="0" algn="l">
                        <a:lnSpc>
                          <a:spcPct val="100000"/>
                        </a:lnSpc>
                        <a:spcBef>
                          <a:spcPts val="0"/>
                        </a:spcBef>
                        <a:spcAft>
                          <a:spcPts val="0"/>
                        </a:spcAft>
                        <a:buClr>
                          <a:srgbClr val="000000"/>
                        </a:buClr>
                        <a:buSzPts val="1400"/>
                        <a:buFont typeface="Arial"/>
                        <a:buNone/>
                      </a:pPr>
                      <a:r>
                        <a:rPr lang="en"/>
                        <a:t>K.Rakesh</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
                          <a:solidFill>
                            <a:schemeClr val="dk1"/>
                          </a:solidFill>
                        </a:rPr>
                        <a:t>Making changes to the counter values and Calculate the ECR</a:t>
                      </a:r>
                      <a:endParaRPr/>
                    </a:p>
                  </a:txBody>
                  <a:tcPr marT="91425" marB="91425" marR="91425" marL="91425"/>
                </a:tc>
              </a:tr>
            </a:tbl>
          </a:graphicData>
        </a:graphic>
      </p:graphicFrame>
      <p:pic>
        <p:nvPicPr>
          <p:cNvPr id="120" name="Google Shape;120;p22"/>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INTRODUCTION	</a:t>
            </a:r>
            <a:r>
              <a:rPr lang="en"/>
              <a:t>	</a:t>
            </a:r>
            <a:endParaRPr/>
          </a:p>
        </p:txBody>
      </p:sp>
      <p:sp>
        <p:nvSpPr>
          <p:cNvPr id="62" name="Google Shape;62;p14"/>
          <p:cNvSpPr txBox="1"/>
          <p:nvPr>
            <p:ph idx="1" type="body"/>
          </p:nvPr>
        </p:nvSpPr>
        <p:spPr>
          <a:xfrm>
            <a:off x="311700" y="1173075"/>
            <a:ext cx="8520600" cy="3755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One of the major causes behind the casualties of people in road accidents is driver’s drowsiness. After continuous driving for long time, drivers easily get tired resulting into driver fatigue and drowsiness</a:t>
            </a:r>
            <a:endParaRPr sz="1600">
              <a:solidFill>
                <a:srgbClr val="000000"/>
              </a:solidFill>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Statistics  </a:t>
            </a:r>
            <a:endParaRPr sz="1600">
              <a:solidFill>
                <a:srgbClr val="000000"/>
              </a:solidFill>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The Drowsiness of driver detection system is developed to reduce this type of accidents.</a:t>
            </a:r>
            <a:endParaRPr sz="1600">
              <a:solidFill>
                <a:srgbClr val="000000"/>
              </a:solidFill>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This detection is done for the drivers based on the EAR (Eye Aspect Ratio) and ECR (Eye Closure Ratio) and Blink distance.</a:t>
            </a:r>
            <a:endParaRPr sz="1600">
              <a:solidFill>
                <a:srgbClr val="000000"/>
              </a:solidFill>
            </a:endParaRPr>
          </a:p>
          <a:p>
            <a:pPr indent="0" lvl="0" marL="0" rtl="0" algn="just">
              <a:lnSpc>
                <a:spcPct val="115000"/>
              </a:lnSpc>
              <a:spcBef>
                <a:spcPts val="1600"/>
              </a:spcBef>
              <a:spcAft>
                <a:spcPts val="1600"/>
              </a:spcAft>
              <a:buSzPts val="1800"/>
              <a:buNone/>
            </a:pPr>
            <a:r>
              <a:t/>
            </a:r>
            <a:endParaRPr sz="1400">
              <a:solidFill>
                <a:srgbClr val="000000"/>
              </a:solidFill>
            </a:endParaRPr>
          </a:p>
        </p:txBody>
      </p:sp>
      <p:pic>
        <p:nvPicPr>
          <p:cNvPr id="63" name="Google Shape;63;p14"/>
          <p:cNvPicPr preferRelativeResize="0"/>
          <p:nvPr/>
        </p:nvPicPr>
        <p:blipFill rotWithShape="1">
          <a:blip r:embed="rId3">
            <a:alphaModFix/>
          </a:blip>
          <a:srcRect b="0" l="0" r="0" t="0"/>
          <a:stretch/>
        </p:blipFill>
        <p:spPr>
          <a:xfrm>
            <a:off x="6410675" y="0"/>
            <a:ext cx="2773450" cy="75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CHALLENGES AND RESEARCH GAP</a:t>
            </a:r>
            <a:endParaRPr>
              <a:latin typeface="Nunito"/>
              <a:ea typeface="Nunito"/>
              <a:cs typeface="Nunito"/>
              <a:sym typeface="Nunito"/>
            </a:endParaRPr>
          </a:p>
        </p:txBody>
      </p:sp>
      <p:sp>
        <p:nvSpPr>
          <p:cNvPr id="69" name="Google Shape;69;p15"/>
          <p:cNvSpPr txBox="1"/>
          <p:nvPr>
            <p:ph idx="1" type="body"/>
          </p:nvPr>
        </p:nvSpPr>
        <p:spPr>
          <a:xfrm>
            <a:off x="257975" y="1152600"/>
            <a:ext cx="8520600" cy="39909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1600"/>
              </a:spcBef>
              <a:spcAft>
                <a:spcPts val="0"/>
              </a:spcAft>
              <a:buClr>
                <a:srgbClr val="000000"/>
              </a:buClr>
              <a:buSzPts val="1700"/>
              <a:buChar char="●"/>
            </a:pPr>
            <a:r>
              <a:rPr lang="en" sz="1700">
                <a:solidFill>
                  <a:srgbClr val="000000"/>
                </a:solidFill>
              </a:rPr>
              <a:t>The most significant challenge is that there cannot be any reflective object behind the driver. The more uniform the background is, the more robust the system becomes.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For testing, rapid head movement was not allowed, since it can be equivalent to simulating a tired driver</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When the head is turned too much sideways there were some false alarms.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Due to  poor illumination the system may lose track on the vector points of Eye which  leads to the  change in  EAR , ECR,Blink Distance.  </a:t>
            </a:r>
            <a:endParaRPr sz="1700">
              <a:solidFill>
                <a:srgbClr val="000000"/>
              </a:solidFill>
            </a:endParaRPr>
          </a:p>
          <a:p>
            <a:pPr indent="0" lvl="0" marL="457200" rtl="0" algn="l">
              <a:lnSpc>
                <a:spcPct val="150000"/>
              </a:lnSpc>
              <a:spcBef>
                <a:spcPts val="1600"/>
              </a:spcBef>
              <a:spcAft>
                <a:spcPts val="0"/>
              </a:spcAft>
              <a:buNone/>
            </a:pPr>
            <a:r>
              <a:t/>
            </a:r>
            <a:endParaRPr sz="1700">
              <a:solidFill>
                <a:srgbClr val="000000"/>
              </a:solidFill>
            </a:endParaRPr>
          </a:p>
          <a:p>
            <a:pPr indent="0" lvl="0" marL="0" rtl="0" algn="l">
              <a:lnSpc>
                <a:spcPct val="150000"/>
              </a:lnSpc>
              <a:spcBef>
                <a:spcPts val="1600"/>
              </a:spcBef>
              <a:spcAft>
                <a:spcPts val="1600"/>
              </a:spcAft>
              <a:buSzPts val="1800"/>
              <a:buNone/>
            </a:pPr>
            <a:r>
              <a:t/>
            </a:r>
            <a:endParaRPr sz="1400">
              <a:solidFill>
                <a:srgbClr val="000000"/>
              </a:solidFill>
            </a:endParaRPr>
          </a:p>
        </p:txBody>
      </p:sp>
      <p:pic>
        <p:nvPicPr>
          <p:cNvPr id="70" name="Google Shape;70;p15"/>
          <p:cNvPicPr preferRelativeResize="0"/>
          <p:nvPr/>
        </p:nvPicPr>
        <p:blipFill rotWithShape="1">
          <a:blip r:embed="rId3">
            <a:alphaModFix/>
          </a:blip>
          <a:srcRect b="0" l="0" r="0" t="0"/>
          <a:stretch/>
        </p:blipFill>
        <p:spPr>
          <a:xfrm>
            <a:off x="6948225" y="0"/>
            <a:ext cx="2195775" cy="75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30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Proposed Methodology</a:t>
            </a:r>
            <a:endParaRPr>
              <a:latin typeface="Nunito"/>
              <a:ea typeface="Nunito"/>
              <a:cs typeface="Nunito"/>
              <a:sym typeface="Nunito"/>
            </a:endParaRPr>
          </a:p>
        </p:txBody>
      </p:sp>
      <p:sp>
        <p:nvSpPr>
          <p:cNvPr id="76" name="Google Shape;76;p16"/>
          <p:cNvSpPr txBox="1"/>
          <p:nvPr>
            <p:ph idx="1" type="body"/>
          </p:nvPr>
        </p:nvSpPr>
        <p:spPr>
          <a:xfrm>
            <a:off x="311700" y="620950"/>
            <a:ext cx="8520600" cy="43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Clr>
                <a:schemeClr val="dk1"/>
              </a:buClr>
              <a:buSzPts val="1100"/>
              <a:buFont typeface="Arial"/>
              <a:buNone/>
            </a:pPr>
            <a:r>
              <a:rPr lang="en">
                <a:solidFill>
                  <a:srgbClr val="000000"/>
                </a:solidFill>
              </a:rPr>
              <a:t>By having the points shown in the figure the EAR(Eye Aspect Ratio) is calculated and the EAR will be set as 0.25 as threshold.If the computed EAR is less than the threshold EAR then there will be a sleep counter variable and it will be incremented and there will be a total counter variable where, it counts the number of frames for which it had calculated the EAR value.</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t/>
            </a:r>
            <a:endParaRPr sz="1400"/>
          </a:p>
          <a:p>
            <a:pPr indent="0" lvl="0" marL="0" rtl="0" algn="l">
              <a:lnSpc>
                <a:spcPct val="115000"/>
              </a:lnSpc>
              <a:spcBef>
                <a:spcPts val="1600"/>
              </a:spcBef>
              <a:spcAft>
                <a:spcPts val="1600"/>
              </a:spcAft>
              <a:buSzPts val="1800"/>
              <a:buNone/>
            </a:pPr>
            <a:r>
              <a:t/>
            </a:r>
            <a:endParaRPr/>
          </a:p>
        </p:txBody>
      </p:sp>
      <p:pic>
        <p:nvPicPr>
          <p:cNvPr id="77" name="Google Shape;77;p16"/>
          <p:cNvPicPr preferRelativeResize="0"/>
          <p:nvPr/>
        </p:nvPicPr>
        <p:blipFill rotWithShape="1">
          <a:blip r:embed="rId3">
            <a:alphaModFix/>
          </a:blip>
          <a:srcRect b="0" l="0" r="0" t="0"/>
          <a:stretch/>
        </p:blipFill>
        <p:spPr>
          <a:xfrm>
            <a:off x="6460950" y="0"/>
            <a:ext cx="2683050" cy="731650"/>
          </a:xfrm>
          <a:prstGeom prst="rect">
            <a:avLst/>
          </a:prstGeom>
          <a:noFill/>
          <a:ln>
            <a:noFill/>
          </a:ln>
        </p:spPr>
      </p:pic>
      <p:pic>
        <p:nvPicPr>
          <p:cNvPr id="78" name="Google Shape;78;p16"/>
          <p:cNvPicPr preferRelativeResize="0"/>
          <p:nvPr/>
        </p:nvPicPr>
        <p:blipFill>
          <a:blip r:embed="rId4">
            <a:alphaModFix/>
          </a:blip>
          <a:stretch>
            <a:fillRect/>
          </a:stretch>
        </p:blipFill>
        <p:spPr>
          <a:xfrm>
            <a:off x="1744275" y="803400"/>
            <a:ext cx="5655450" cy="233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416325"/>
            <a:ext cx="8520600" cy="41526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None/>
            </a:pPr>
            <a:r>
              <a:t/>
            </a:r>
            <a:endParaRPr sz="2100">
              <a:solidFill>
                <a:srgbClr val="000000"/>
              </a:solidFill>
            </a:endParaRPr>
          </a:p>
          <a:p>
            <a:pPr indent="-361950" lvl="0" marL="457200" rtl="0" algn="l">
              <a:lnSpc>
                <a:spcPct val="150000"/>
              </a:lnSpc>
              <a:spcBef>
                <a:spcPts val="1600"/>
              </a:spcBef>
              <a:spcAft>
                <a:spcPts val="0"/>
              </a:spcAft>
              <a:buClr>
                <a:srgbClr val="000000"/>
              </a:buClr>
              <a:buSzPts val="2100"/>
              <a:buChar char="●"/>
            </a:pPr>
            <a:r>
              <a:rPr lang="en" sz="2100">
                <a:solidFill>
                  <a:srgbClr val="000000"/>
                </a:solidFill>
              </a:rPr>
              <a:t>EAR = ( |p2 – p6| +|p3 – p5|)/(2*|p1-p4|)</a:t>
            </a:r>
            <a:endParaRPr sz="2100">
              <a:solidFill>
                <a:srgbClr val="000000"/>
              </a:solidFill>
            </a:endParaRPr>
          </a:p>
          <a:p>
            <a:pPr indent="-374650" lvl="0" marL="457200" rtl="0" algn="l">
              <a:lnSpc>
                <a:spcPct val="150000"/>
              </a:lnSpc>
              <a:spcBef>
                <a:spcPts val="0"/>
              </a:spcBef>
              <a:spcAft>
                <a:spcPts val="0"/>
              </a:spcAft>
              <a:buClr>
                <a:srgbClr val="000000"/>
              </a:buClr>
              <a:buSzPts val="2300"/>
              <a:buChar char="●"/>
            </a:pPr>
            <a:r>
              <a:rPr lang="en" sz="2100">
                <a:solidFill>
                  <a:srgbClr val="000000"/>
                </a:solidFill>
              </a:rPr>
              <a:t>Eye blink in general lasts from 150 to 300ms</a:t>
            </a:r>
            <a:endParaRPr sz="23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Blink distance=Distance between((p2+p3)/2,(p6+p5)/2)</a:t>
            </a:r>
            <a:endParaRPr sz="2100">
              <a:solidFill>
                <a:srgbClr val="000000"/>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ECR will be calculated for every 15 frames.</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ECR = (Sleep counter / Total Counter).</a:t>
            </a:r>
            <a:endParaRPr sz="2100">
              <a:solidFill>
                <a:srgbClr val="000000"/>
              </a:solidFill>
            </a:endParaRPr>
          </a:p>
        </p:txBody>
      </p:sp>
      <p:pic>
        <p:nvPicPr>
          <p:cNvPr id="84" name="Google Shape;84;p17"/>
          <p:cNvPicPr preferRelativeResize="0"/>
          <p:nvPr/>
        </p:nvPicPr>
        <p:blipFill rotWithShape="1">
          <a:blip r:embed="rId3">
            <a:alphaModFix/>
          </a:blip>
          <a:srcRect b="0" l="0" r="0" t="0"/>
          <a:stretch/>
        </p:blipFill>
        <p:spPr>
          <a:xfrm>
            <a:off x="6460950" y="0"/>
            <a:ext cx="2683050" cy="73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43425" y="147725"/>
            <a:ext cx="8688900" cy="3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143425" y="76200"/>
            <a:ext cx="9000575" cy="4234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Implementation</a:t>
            </a:r>
            <a:endParaRPr>
              <a:latin typeface="Nunito"/>
              <a:ea typeface="Nunito"/>
              <a:cs typeface="Nunito"/>
              <a:sym typeface="Nunito"/>
            </a:endParaRPr>
          </a:p>
        </p:txBody>
      </p:sp>
      <p:sp>
        <p:nvSpPr>
          <p:cNvPr id="97" name="Google Shape;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Firstly, System will get the real time video feed of the driver.</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It Computes EAR  and checks with the threshold value provided. At the same time it calculates the blink distance.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It Make changes to the counters and computes the ECR value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Then the system will give the </a:t>
            </a:r>
            <a:r>
              <a:rPr lang="en">
                <a:solidFill>
                  <a:srgbClr val="000000"/>
                </a:solidFill>
              </a:rPr>
              <a:t>appropriate alert messages.</a:t>
            </a:r>
            <a:r>
              <a:rPr lang="en">
                <a:solidFill>
                  <a:srgbClr val="000000"/>
                </a:solidFill>
              </a:rPr>
              <a:t> </a:t>
            </a:r>
            <a:endParaRPr>
              <a:solidFill>
                <a:srgbClr val="000000"/>
              </a:solidFill>
            </a:endParaRPr>
          </a:p>
        </p:txBody>
      </p:sp>
      <p:pic>
        <p:nvPicPr>
          <p:cNvPr id="98" name="Google Shape;98;p19"/>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Improvements and Modifications</a:t>
            </a:r>
            <a:endParaRPr>
              <a:latin typeface="Nunito"/>
              <a:ea typeface="Nunito"/>
              <a:cs typeface="Nunito"/>
              <a:sym typeface="Nunito"/>
            </a:endParaRPr>
          </a:p>
        </p:txBody>
      </p:sp>
      <p:sp>
        <p:nvSpPr>
          <p:cNvPr id="104" name="Google Shape;1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For even more accuracy we can use other algorithms like HOG(Histograms of oriented gradients) to calculate the EAR value more accurately..But it is not so good in analysing small faces.and we can even use Haar Cascade classifier</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We can even use  Mouth Opening Ratio as a parameter to detect y</a:t>
            </a:r>
            <a:r>
              <a:rPr lang="en" sz="1700">
                <a:solidFill>
                  <a:srgbClr val="000000"/>
                </a:solidFill>
              </a:rPr>
              <a:t>awning during</a:t>
            </a:r>
            <a:r>
              <a:rPr lang="en" sz="1700">
                <a:solidFill>
                  <a:srgbClr val="000000"/>
                </a:solidFill>
              </a:rPr>
              <a:t> drowsiness for better accuracy.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We can develop a android application which helps taxi companies like Uber,Ola,Lyft etc.</a:t>
            </a:r>
            <a:endParaRPr sz="1700">
              <a:solidFill>
                <a:srgbClr val="000000"/>
              </a:solidFill>
            </a:endParaRPr>
          </a:p>
          <a:p>
            <a:pPr indent="0" lvl="0" marL="457200" rtl="0" algn="l">
              <a:lnSpc>
                <a:spcPct val="150000"/>
              </a:lnSpc>
              <a:spcBef>
                <a:spcPts val="0"/>
              </a:spcBef>
              <a:spcAft>
                <a:spcPts val="0"/>
              </a:spcAft>
              <a:buNone/>
            </a:pPr>
            <a:r>
              <a:t/>
            </a:r>
            <a:endParaRPr sz="1700">
              <a:solidFill>
                <a:srgbClr val="000000"/>
              </a:solidFill>
            </a:endParaRPr>
          </a:p>
          <a:p>
            <a:pPr indent="0" lvl="0" marL="457200" rtl="0" algn="l">
              <a:lnSpc>
                <a:spcPct val="150000"/>
              </a:lnSpc>
              <a:spcBef>
                <a:spcPts val="0"/>
              </a:spcBef>
              <a:spcAft>
                <a:spcPts val="0"/>
              </a:spcAft>
              <a:buNone/>
            </a:pPr>
            <a:r>
              <a:t/>
            </a:r>
            <a:endParaRPr>
              <a:solidFill>
                <a:srgbClr val="000000"/>
              </a:solidFill>
            </a:endParaRPr>
          </a:p>
        </p:txBody>
      </p:sp>
      <p:pic>
        <p:nvPicPr>
          <p:cNvPr id="105" name="Google Shape;105;p20"/>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34300" y="445025"/>
            <a:ext cx="8698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Literature Survey</a:t>
            </a:r>
            <a:endParaRPr>
              <a:latin typeface="Nunito"/>
              <a:ea typeface="Nunito"/>
              <a:cs typeface="Nunito"/>
              <a:sym typeface="Nunito"/>
            </a:endParaRPr>
          </a:p>
        </p:txBody>
      </p:sp>
      <p:sp>
        <p:nvSpPr>
          <p:cNvPr id="111" name="Google Shape;111;p21"/>
          <p:cNvSpPr txBox="1"/>
          <p:nvPr>
            <p:ph idx="1" type="body"/>
          </p:nvPr>
        </p:nvSpPr>
        <p:spPr>
          <a:xfrm>
            <a:off x="182700" y="1017725"/>
            <a:ext cx="8778600" cy="403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highlight>
                  <a:srgbClr val="FFFFFF"/>
                </a:highlight>
              </a:rPr>
              <a:t>[1]  A. Rahman, M. Sirshar and A. Khan, "</a:t>
            </a:r>
            <a:r>
              <a:rPr lang="en" sz="1500" u="sng">
                <a:solidFill>
                  <a:srgbClr val="000000"/>
                </a:solidFill>
                <a:highlight>
                  <a:srgbClr val="FFFFFF"/>
                </a:highlight>
              </a:rPr>
              <a:t>Real time drowsiness detection using eye blink monitoring</a:t>
            </a:r>
            <a:r>
              <a:rPr lang="en" sz="1500">
                <a:solidFill>
                  <a:srgbClr val="000000"/>
                </a:solidFill>
                <a:highlight>
                  <a:srgbClr val="FFFFFF"/>
                </a:highlight>
              </a:rPr>
              <a:t>," 2015</a:t>
            </a:r>
            <a:r>
              <a:rPr i="1" lang="en" sz="1500">
                <a:solidFill>
                  <a:srgbClr val="000000"/>
                </a:solidFill>
                <a:highlight>
                  <a:srgbClr val="FFFFFF"/>
                </a:highlight>
              </a:rPr>
              <a:t> </a:t>
            </a:r>
            <a:r>
              <a:rPr lang="en" sz="1500">
                <a:solidFill>
                  <a:srgbClr val="000000"/>
                </a:solidFill>
                <a:highlight>
                  <a:srgbClr val="FFFFFF"/>
                </a:highlight>
              </a:rPr>
              <a:t>National Software Engineering Conference (NSEC), Rawalpindi, 2015, pp. 1-7, DOJ: 10.1109/NSEC.2015.7396336.  </a:t>
            </a:r>
            <a:endParaRPr sz="1500">
              <a:solidFill>
                <a:srgbClr val="000000"/>
              </a:solidFill>
              <a:highlight>
                <a:srgbClr val="FFFFFF"/>
              </a:highlight>
            </a:endParaRPr>
          </a:p>
          <a:p>
            <a:pPr indent="0" lvl="0" marL="0" rtl="0" algn="l">
              <a:lnSpc>
                <a:spcPct val="150000"/>
              </a:lnSpc>
              <a:spcBef>
                <a:spcPts val="0"/>
              </a:spcBef>
              <a:spcAft>
                <a:spcPts val="0"/>
              </a:spcAft>
              <a:buNone/>
            </a:pPr>
            <a:r>
              <a:rPr lang="en" sz="1500">
                <a:solidFill>
                  <a:srgbClr val="000000"/>
                </a:solidFill>
                <a:highlight>
                  <a:srgbClr val="FFFFFF"/>
                </a:highlight>
              </a:rPr>
              <a:t>[2]  Danisman, Taner &amp; Bilasco, Ioan Marius &amp; Djeraba, Chaabane &amp; Ihaddadene, Nacim. (2010).</a:t>
            </a:r>
            <a:r>
              <a:rPr lang="en" sz="1500" u="sng">
                <a:solidFill>
                  <a:srgbClr val="000000"/>
                </a:solidFill>
                <a:highlight>
                  <a:srgbClr val="FFFFFF"/>
                </a:highlight>
              </a:rPr>
              <a:t>” Drowsy driver detection system using eye blink patterns”</a:t>
            </a:r>
            <a:r>
              <a:rPr lang="en" sz="1500">
                <a:solidFill>
                  <a:srgbClr val="000000"/>
                </a:solidFill>
                <a:highlight>
                  <a:srgbClr val="FFFFFF"/>
                </a:highlight>
              </a:rPr>
              <a:t>. 2010 International Conference on Machine and Web Intelligence, ICMWI 2010 - Proceedings. 10.1109/ICMWI.2010.5648121. </a:t>
            </a:r>
            <a:endParaRPr sz="1400">
              <a:solidFill>
                <a:srgbClr val="000000"/>
              </a:solidFill>
              <a:highlight>
                <a:srgbClr val="FFFFFF"/>
              </a:highlight>
            </a:endParaRPr>
          </a:p>
          <a:p>
            <a:pPr indent="0" lvl="0" marL="0" rtl="0" algn="l">
              <a:lnSpc>
                <a:spcPct val="150000"/>
              </a:lnSpc>
              <a:spcBef>
                <a:spcPts val="0"/>
              </a:spcBef>
              <a:spcAft>
                <a:spcPts val="0"/>
              </a:spcAft>
              <a:buNone/>
            </a:pPr>
            <a:r>
              <a:rPr lang="en" sz="1500">
                <a:solidFill>
                  <a:srgbClr val="000000"/>
                </a:solidFill>
                <a:highlight>
                  <a:srgbClr val="FFFFFF"/>
                </a:highlight>
              </a:rPr>
              <a:t>[3]  V. Varghese, A. Shenoy, S. Ks, and K. P. Remya, “</a:t>
            </a:r>
            <a:r>
              <a:rPr lang="en" sz="1500" u="sng">
                <a:solidFill>
                  <a:srgbClr val="000000"/>
                </a:solidFill>
                <a:highlight>
                  <a:srgbClr val="FFFFFF"/>
                </a:highlight>
              </a:rPr>
              <a:t>Ear Based Driver Drowsiness Detection System,</a:t>
            </a:r>
            <a:r>
              <a:rPr lang="en" sz="1500">
                <a:solidFill>
                  <a:srgbClr val="000000"/>
                </a:solidFill>
                <a:highlight>
                  <a:srgbClr val="FFFFFF"/>
                </a:highlight>
              </a:rPr>
              <a:t>” vol. 2018, pp. 93–96, 2018. </a:t>
            </a:r>
            <a:endParaRPr sz="1500">
              <a:solidFill>
                <a:srgbClr val="000000"/>
              </a:solidFill>
              <a:highlight>
                <a:srgbClr val="FFFFFF"/>
              </a:highlight>
            </a:endParaRPr>
          </a:p>
          <a:p>
            <a:pPr indent="0" lvl="0" marL="0" rtl="0" algn="l">
              <a:lnSpc>
                <a:spcPct val="150000"/>
              </a:lnSpc>
              <a:spcBef>
                <a:spcPts val="0"/>
              </a:spcBef>
              <a:spcAft>
                <a:spcPts val="0"/>
              </a:spcAft>
              <a:buNone/>
            </a:pPr>
            <a:r>
              <a:rPr lang="en" sz="1500">
                <a:solidFill>
                  <a:srgbClr val="000000"/>
                </a:solidFill>
                <a:highlight>
                  <a:srgbClr val="FFFFFF"/>
                </a:highlight>
              </a:rPr>
              <a:t>[4]   S. Junawane, S. Jagtap, P. Deshpande, and L. Soni, “</a:t>
            </a:r>
            <a:r>
              <a:rPr lang="en" sz="1500" u="sng">
                <a:solidFill>
                  <a:srgbClr val="000000"/>
                </a:solidFill>
                <a:highlight>
                  <a:srgbClr val="FFFFFF"/>
                </a:highlight>
              </a:rPr>
              <a:t>Driver Drowsiness Detection Techniques :</a:t>
            </a:r>
            <a:r>
              <a:rPr lang="en" sz="1500">
                <a:solidFill>
                  <a:srgbClr val="000000"/>
                </a:solidFill>
                <a:highlight>
                  <a:srgbClr val="FFFFFF"/>
                </a:highlight>
              </a:rPr>
              <a:t>,” vol. 6, no. 11, pp. 2015–2017, 2017. </a:t>
            </a:r>
            <a:endParaRPr sz="1500">
              <a:solidFill>
                <a:srgbClr val="000000"/>
              </a:solidFill>
              <a:highlight>
                <a:srgbClr val="FFFFFF"/>
              </a:highlight>
            </a:endParaRPr>
          </a:p>
          <a:p>
            <a:pPr indent="0" lvl="0" marL="0" rtl="0" algn="l">
              <a:lnSpc>
                <a:spcPct val="150000"/>
              </a:lnSpc>
              <a:spcBef>
                <a:spcPts val="0"/>
              </a:spcBef>
              <a:spcAft>
                <a:spcPts val="0"/>
              </a:spcAft>
              <a:buNone/>
            </a:pPr>
            <a:r>
              <a:t/>
            </a:r>
            <a:endParaRPr sz="1300">
              <a:solidFill>
                <a:srgbClr val="000000"/>
              </a:solidFill>
            </a:endParaRPr>
          </a:p>
        </p:txBody>
      </p:sp>
      <p:pic>
        <p:nvPicPr>
          <p:cNvPr id="112" name="Google Shape;112;p21"/>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