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7"/>
  </p:notesMasterIdLst>
  <p:sldIdLst>
    <p:sldId id="289" r:id="rId2"/>
    <p:sldId id="281" r:id="rId3"/>
    <p:sldId id="287" r:id="rId4"/>
    <p:sldId id="288" r:id="rId5"/>
    <p:sldId id="276" r:id="rId6"/>
    <p:sldId id="277" r:id="rId7"/>
    <p:sldId id="286" r:id="rId8"/>
    <p:sldId id="266" r:id="rId9"/>
    <p:sldId id="274" r:id="rId10"/>
    <p:sldId id="284" r:id="rId11"/>
    <p:sldId id="258" r:id="rId12"/>
    <p:sldId id="292" r:id="rId13"/>
    <p:sldId id="293" r:id="rId14"/>
    <p:sldId id="267" r:id="rId15"/>
    <p:sldId id="29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nton Berry" initials="T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64943" autoAdjust="0"/>
  </p:normalViewPr>
  <p:slideViewPr>
    <p:cSldViewPr>
      <p:cViewPr varScale="1">
        <p:scale>
          <a:sx n="29" d="100"/>
          <a:sy n="29" d="100"/>
        </p:scale>
        <p:origin x="129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6" tIns="45718" rIns="91436" bIns="45718" rtlCol="0"/>
          <a:lstStyle>
            <a:lvl1pPr algn="l">
              <a:defRPr sz="1200"/>
            </a:lvl1pPr>
          </a:lstStyle>
          <a:p>
            <a:endParaRPr lang="en-US"/>
          </a:p>
        </p:txBody>
      </p:sp>
      <p:sp>
        <p:nvSpPr>
          <p:cNvPr id="3" name="Date Placeholder 2"/>
          <p:cNvSpPr>
            <a:spLocks noGrp="1"/>
          </p:cNvSpPr>
          <p:nvPr>
            <p:ph type="dt" idx="1"/>
          </p:nvPr>
        </p:nvSpPr>
        <p:spPr>
          <a:xfrm>
            <a:off x="3884615" y="0"/>
            <a:ext cx="2971800" cy="457200"/>
          </a:xfrm>
          <a:prstGeom prst="rect">
            <a:avLst/>
          </a:prstGeom>
        </p:spPr>
        <p:txBody>
          <a:bodyPr vert="horz" lIns="91436" tIns="45718" rIns="91436" bIns="45718" rtlCol="0"/>
          <a:lstStyle>
            <a:lvl1pPr algn="r">
              <a:defRPr sz="1200"/>
            </a:lvl1pPr>
          </a:lstStyle>
          <a:p>
            <a:fld id="{BC64A27E-7080-4F90-B7D8-B462E84E650E}" type="datetimeFigureOut">
              <a:rPr lang="en-US" smtClean="0"/>
              <a:t>3/29/2017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6" tIns="45718" rIns="91436" bIns="45718"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6" tIns="45718" rIns="91436" bIns="4571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6" tIns="45718" rIns="91436"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5" y="8685213"/>
            <a:ext cx="2971800" cy="457200"/>
          </a:xfrm>
          <a:prstGeom prst="rect">
            <a:avLst/>
          </a:prstGeom>
        </p:spPr>
        <p:txBody>
          <a:bodyPr vert="horz" lIns="91436" tIns="45718" rIns="91436" bIns="45718" rtlCol="0" anchor="b"/>
          <a:lstStyle>
            <a:lvl1pPr algn="r">
              <a:defRPr sz="1200"/>
            </a:lvl1pPr>
          </a:lstStyle>
          <a:p>
            <a:fld id="{DDC7A565-CB21-47A5-A646-15A37D848429}" type="slidenum">
              <a:rPr lang="en-US" smtClean="0"/>
              <a:t>‹#›</a:t>
            </a:fld>
            <a:endParaRPr lang="en-US"/>
          </a:p>
        </p:txBody>
      </p:sp>
    </p:spTree>
    <p:extLst>
      <p:ext uri="{BB962C8B-B14F-4D97-AF65-F5344CB8AC3E}">
        <p14:creationId xmlns:p14="http://schemas.microsoft.com/office/powerpoint/2010/main" val="26642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857"/>
            <a:r>
              <a:rPr lang="en-US" baseline="0" dirty="0"/>
              <a:t>Good &lt;morning, afternoon, evening&gt; everyone.</a:t>
            </a:r>
          </a:p>
          <a:p>
            <a:pPr defTabSz="924857"/>
            <a:endParaRPr lang="en-US" baseline="0" dirty="0"/>
          </a:p>
          <a:p>
            <a:pPr defTabSz="924857"/>
            <a:r>
              <a:rPr lang="en-US" baseline="0" dirty="0"/>
              <a:t>Thanks for taking the time to learn more about Toastmasters International.  </a:t>
            </a:r>
          </a:p>
          <a:p>
            <a:pPr defTabSz="924857"/>
            <a:endParaRPr lang="en-US" baseline="0" dirty="0"/>
          </a:p>
          <a:p>
            <a:pPr defTabSz="924857"/>
            <a:r>
              <a:rPr lang="en-US" baseline="0" dirty="0"/>
              <a:t>Before I begin, let me introduce myself and my role in Toastmasters.</a:t>
            </a:r>
          </a:p>
          <a:p>
            <a:pPr defTabSz="924857"/>
            <a:endParaRPr lang="en-US" baseline="0" dirty="0"/>
          </a:p>
          <a:p>
            <a:pPr marL="0" marR="0" indent="0" algn="l" defTabSz="924857" rtl="0" eaLnBrk="1" fontAlgn="auto" latinLnBrk="0" hangingPunct="1">
              <a:lnSpc>
                <a:spcPct val="100000"/>
              </a:lnSpc>
              <a:spcBef>
                <a:spcPts val="0"/>
              </a:spcBef>
              <a:spcAft>
                <a:spcPts val="0"/>
              </a:spcAft>
              <a:buClrTx/>
              <a:buSzTx/>
              <a:buFontTx/>
              <a:buNone/>
              <a:tabLst/>
              <a:defRPr/>
            </a:pPr>
            <a:r>
              <a:rPr lang="en-US" baseline="0" dirty="0"/>
              <a:t>&lt;Introduce self and background in Toastmasters.&gt;</a:t>
            </a:r>
          </a:p>
          <a:p>
            <a:pPr marL="0" marR="0" indent="0" algn="l" defTabSz="924857"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24857"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1</a:t>
            </a:fld>
            <a:endParaRPr lang="en-US"/>
          </a:p>
        </p:txBody>
      </p:sp>
    </p:spTree>
    <p:extLst>
      <p:ext uri="{BB962C8B-B14F-4D97-AF65-F5344CB8AC3E}">
        <p14:creationId xmlns:p14="http://schemas.microsoft.com/office/powerpoint/2010/main" val="2592224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a:spcAft>
                <a:spcPts val="588"/>
              </a:spcAft>
              <a:defRPr/>
            </a:pPr>
            <a:r>
              <a:rPr lang="en-US" dirty="0">
                <a:latin typeface="Arial" panose="020B0604020202020204" pitchFamily="34" charset="0"/>
                <a:cs typeface="Arial" panose="020B0604020202020204" pitchFamily="34" charset="0"/>
              </a:rPr>
              <a:t>What’s in it for your organization?</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Enhanced </a:t>
            </a:r>
            <a:r>
              <a:rPr lang="en-US" b="1" baseline="0" dirty="0">
                <a:latin typeface="Arial" panose="020B0604020202020204" pitchFamily="34" charset="0"/>
                <a:cs typeface="Arial" panose="020B0604020202020204" pitchFamily="34" charset="0"/>
              </a:rPr>
              <a:t>performance.</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ongoing experience of participating in interactive club meetings allows your employees to gain confidence and reinforces the communication and leadership skills they learn.</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Heightened morale. </a:t>
            </a:r>
            <a:r>
              <a:rPr lang="en-US" dirty="0">
                <a:latin typeface="Arial" panose="020B0604020202020204" pitchFamily="34" charset="0"/>
                <a:cs typeface="Arial" panose="020B0604020202020204" pitchFamily="34" charset="0"/>
              </a:rPr>
              <a:t>Employees build confidence by learning communication and leadership skills.</a:t>
            </a:r>
            <a:r>
              <a:rPr lang="en-US" dirty="0">
                <a:solidFill>
                  <a:schemeClr val="tx1"/>
                </a:solidFill>
                <a:latin typeface="Arial" panose="020B0604020202020204" pitchFamily="34" charset="0"/>
                <a:cs typeface="Arial" panose="020B0604020202020204" pitchFamily="34" charset="0"/>
              </a:rPr>
              <a:t> </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Better customer service.</a:t>
            </a:r>
            <a:r>
              <a:rPr lang="en-US" dirty="0">
                <a:latin typeface="Arial" panose="020B0604020202020204" pitchFamily="34" charset="0"/>
                <a:cs typeface="Arial" panose="020B0604020202020204" pitchFamily="34" charset="0"/>
              </a:rPr>
              <a:t> Employees who participate in Toastmasters meetings develop keen listening and quick-thinking skills to provide clear, accurate information and answers to customers’ questions about your products or services.</a:t>
            </a:r>
          </a:p>
          <a:p>
            <a:pPr marL="168026" indent="-168026">
              <a:spcAft>
                <a:spcPts val="588"/>
              </a:spcAft>
              <a:buFont typeface="Arial" pitchFamily="34" charset="0"/>
              <a:buChar char="•"/>
              <a:defRPr/>
            </a:pPr>
            <a:r>
              <a:rPr lang="en-US" dirty="0">
                <a:latin typeface="Arial" panose="020B0604020202020204" pitchFamily="34" charset="0"/>
                <a:cs typeface="Arial" panose="020B0604020202020204" pitchFamily="34" charset="0"/>
              </a:rPr>
              <a:t>By leading Toastmasters meetings, your employees learn to conduct efficient workplace meetings to </a:t>
            </a:r>
            <a:r>
              <a:rPr lang="en-US" b="1" dirty="0">
                <a:latin typeface="Arial" panose="020B0604020202020204" pitchFamily="34" charset="0"/>
                <a:cs typeface="Arial" panose="020B0604020202020204" pitchFamily="34" charset="0"/>
              </a:rPr>
              <a:t>present ideas effectively</a:t>
            </a:r>
            <a:r>
              <a:rPr lang="en-US" dirty="0">
                <a:latin typeface="Arial" panose="020B0604020202020204" pitchFamily="34" charset="0"/>
                <a:cs typeface="Arial" panose="020B0604020202020204" pitchFamily="34" charset="0"/>
              </a:rPr>
              <a:t> and share expertise, producing valuable results.</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Increased productivity.</a:t>
            </a:r>
            <a:r>
              <a:rPr lang="en-US" dirty="0">
                <a:latin typeface="Arial" panose="020B0604020202020204" pitchFamily="34" charset="0"/>
                <a:cs typeface="Arial" panose="020B0604020202020204" pitchFamily="34" charset="0"/>
              </a:rPr>
              <a:t> An organized and prepared employee is a productive employee. Your employees develop time-management skills by delivering prepared speeches and impromptu responses to assigned topics within a prescribed time.</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Improved teamwork.</a:t>
            </a:r>
            <a:r>
              <a:rPr lang="en-US" dirty="0">
                <a:latin typeface="Arial" panose="020B0604020202020204" pitchFamily="34" charset="0"/>
                <a:cs typeface="Arial" panose="020B0604020202020204" pitchFamily="34" charset="0"/>
              </a:rPr>
              <a:t> Better communication within your team results in a collective attitude of unity and cooperation that enables employees to quickly solve problems and implement decision-making.</a:t>
            </a:r>
          </a:p>
          <a:p>
            <a:pPr marL="168026" indent="-168026">
              <a:spcAft>
                <a:spcPts val="588"/>
              </a:spcAft>
              <a:buFont typeface="Arial" pitchFamily="34" charset="0"/>
              <a:buChar char="•"/>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588"/>
              </a:spcAft>
              <a:buClrTx/>
              <a:buSzTx/>
              <a:buFont typeface="Arial" pitchFamily="34" charset="0"/>
              <a:buNone/>
              <a:tabLst/>
              <a:defRPr/>
            </a:pPr>
            <a:r>
              <a:rPr lang="en-US" b="1" baseline="0" dirty="0"/>
              <a:t>&lt;ADVANCE TO NEXT SLIDE&gt;</a:t>
            </a:r>
          </a:p>
          <a:p>
            <a:pPr marL="168026" indent="-168026">
              <a:spcAft>
                <a:spcPts val="588"/>
              </a:spcAft>
              <a:buFont typeface="Arial" pitchFamily="34" charset="0"/>
              <a:buChar char="•"/>
              <a:defRPr/>
            </a:pPr>
            <a:endParaRPr lang="en-US" dirty="0">
              <a:latin typeface="Arial" panose="020B0604020202020204" pitchFamily="34" charset="0"/>
              <a:cs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itchFamily="18" charset="0"/>
                <a:ea typeface="ヒラギノ角ゴ Pro W3" charset="-128"/>
              </a:defRPr>
            </a:lvl1pPr>
            <a:lvl2pPr marL="728119" indent="-280047">
              <a:defRPr sz="2800">
                <a:solidFill>
                  <a:schemeClr val="tx1"/>
                </a:solidFill>
                <a:latin typeface="Times" pitchFamily="18" charset="0"/>
                <a:ea typeface="ヒラギノ角ゴ Pro W3" charset="-128"/>
              </a:defRPr>
            </a:lvl2pPr>
            <a:lvl3pPr marL="1120182" indent="-224036">
              <a:defRPr sz="2800">
                <a:solidFill>
                  <a:schemeClr val="tx1"/>
                </a:solidFill>
                <a:latin typeface="Times" pitchFamily="18" charset="0"/>
                <a:ea typeface="ヒラギノ角ゴ Pro W3" charset="-128"/>
              </a:defRPr>
            </a:lvl3pPr>
            <a:lvl4pPr marL="1568255" indent="-224036">
              <a:defRPr sz="2800">
                <a:solidFill>
                  <a:schemeClr val="tx1"/>
                </a:solidFill>
                <a:latin typeface="Times" pitchFamily="18" charset="0"/>
                <a:ea typeface="ヒラギノ角ゴ Pro W3" charset="-128"/>
              </a:defRPr>
            </a:lvl4pPr>
            <a:lvl5pPr marL="2016327" indent="-224036">
              <a:defRPr sz="2800">
                <a:solidFill>
                  <a:schemeClr val="tx1"/>
                </a:solidFill>
                <a:latin typeface="Times" pitchFamily="18" charset="0"/>
                <a:ea typeface="ヒラギノ角ゴ Pro W3" charset="-128"/>
              </a:defRPr>
            </a:lvl5pPr>
            <a:lvl6pPr marL="2464400" indent="-224036" algn="ctr" eaLnBrk="0" fontAlgn="base" hangingPunct="0">
              <a:spcBef>
                <a:spcPct val="0"/>
              </a:spcBef>
              <a:spcAft>
                <a:spcPct val="0"/>
              </a:spcAft>
              <a:defRPr sz="2800">
                <a:solidFill>
                  <a:schemeClr val="tx1"/>
                </a:solidFill>
                <a:latin typeface="Times" pitchFamily="18" charset="0"/>
                <a:ea typeface="ヒラギノ角ゴ Pro W3" charset="-128"/>
              </a:defRPr>
            </a:lvl6pPr>
            <a:lvl7pPr marL="2912476" indent="-224036" algn="ctr" eaLnBrk="0" fontAlgn="base" hangingPunct="0">
              <a:spcBef>
                <a:spcPct val="0"/>
              </a:spcBef>
              <a:spcAft>
                <a:spcPct val="0"/>
              </a:spcAft>
              <a:defRPr sz="2800">
                <a:solidFill>
                  <a:schemeClr val="tx1"/>
                </a:solidFill>
                <a:latin typeface="Times" pitchFamily="18" charset="0"/>
                <a:ea typeface="ヒラギノ角ゴ Pro W3" charset="-128"/>
              </a:defRPr>
            </a:lvl7pPr>
            <a:lvl8pPr marL="3360549" indent="-224036" algn="ctr" eaLnBrk="0" fontAlgn="base" hangingPunct="0">
              <a:spcBef>
                <a:spcPct val="0"/>
              </a:spcBef>
              <a:spcAft>
                <a:spcPct val="0"/>
              </a:spcAft>
              <a:defRPr sz="2800">
                <a:solidFill>
                  <a:schemeClr val="tx1"/>
                </a:solidFill>
                <a:latin typeface="Times" pitchFamily="18" charset="0"/>
                <a:ea typeface="ヒラギノ角ゴ Pro W3" charset="-128"/>
              </a:defRPr>
            </a:lvl8pPr>
            <a:lvl9pPr marL="3808620" indent="-224036" algn="ctr" eaLnBrk="0" fontAlgn="base" hangingPunct="0">
              <a:spcBef>
                <a:spcPct val="0"/>
              </a:spcBef>
              <a:spcAft>
                <a:spcPct val="0"/>
              </a:spcAft>
              <a:defRPr sz="2800">
                <a:solidFill>
                  <a:schemeClr val="tx1"/>
                </a:solidFill>
                <a:latin typeface="Times" pitchFamily="18" charset="0"/>
                <a:ea typeface="ヒラギノ角ゴ Pro W3" charset="-128"/>
              </a:defRPr>
            </a:lvl9pPr>
          </a:lstStyle>
          <a:p>
            <a:fld id="{8E88ADF9-F8C1-40FC-9947-9E70ECB97B11}" type="slidenum">
              <a:rPr lang="en-US" sz="1000">
                <a:latin typeface="Myriad Pro" pitchFamily="34" charset="0"/>
              </a:rPr>
              <a:pPr/>
              <a:t>10</a:t>
            </a:fld>
            <a:endParaRPr lang="en-US" sz="1000">
              <a:latin typeface="Myriad Pro" pitchFamily="34" charset="0"/>
            </a:endParaRPr>
          </a:p>
        </p:txBody>
      </p:sp>
      <p:sp>
        <p:nvSpPr>
          <p:cNvPr id="6" name="Footer Placeholder 1"/>
          <p:cNvSpPr>
            <a:spLocks noGrp="1"/>
          </p:cNvSpPr>
          <p:nvPr>
            <p:ph type="ftr" sz="quarter" idx="4"/>
          </p:nvPr>
        </p:nvSpPr>
        <p:spPr>
          <a:xfrm>
            <a:off x="0" y="8686957"/>
            <a:ext cx="3801211" cy="457044"/>
          </a:xfrm>
        </p:spPr>
        <p:txBody>
          <a:bodyPr/>
          <a:lstStyle/>
          <a:p>
            <a:pPr>
              <a:defRPr/>
            </a:pPr>
            <a:r>
              <a:rPr lang="en-US" sz="1000" dirty="0">
                <a:latin typeface="Myriad Pro" pitchFamily="34" charset="0"/>
              </a:rPr>
              <a:t>Corporate Marketing Presentation Rebrand </a:t>
            </a:r>
            <a:r>
              <a:rPr lang="en-US" sz="1000" dirty="0" err="1">
                <a:latin typeface="Myriad Pro" pitchFamily="34" charset="0"/>
              </a:rPr>
              <a:t>bp</a:t>
            </a:r>
            <a:r>
              <a:rPr lang="en-US" sz="1000" dirty="0">
                <a:latin typeface="Myriad Pro" pitchFamily="34" charset="0"/>
              </a:rPr>
              <a:t> FINAL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Arial" panose="020B0604020202020204" pitchFamily="34" charset="0"/>
                <a:cs typeface="Arial" panose="020B0604020202020204" pitchFamily="34" charset="0"/>
              </a:rPr>
              <a:t>Showcase how</a:t>
            </a:r>
            <a:r>
              <a:rPr lang="en-US" i="1" baseline="0" dirty="0">
                <a:latin typeface="Arial" panose="020B0604020202020204" pitchFamily="34" charset="0"/>
                <a:cs typeface="Arial" panose="020B0604020202020204" pitchFamily="34" charset="0"/>
              </a:rPr>
              <a:t> Toastmasters is valuable to a successful company in your local area. Explain the issues/challenges the company had and </a:t>
            </a:r>
            <a:r>
              <a:rPr lang="en-US" i="1" dirty="0">
                <a:latin typeface="Arial" panose="020B0604020202020204" pitchFamily="34" charset="0"/>
                <a:cs typeface="Arial" panose="020B0604020202020204" pitchFamily="34" charset="0"/>
              </a:rPr>
              <a:t>the positive results it gained</a:t>
            </a:r>
            <a:r>
              <a:rPr lang="en-US" i="1" baseline="0" dirty="0">
                <a:latin typeface="Arial" panose="020B0604020202020204" pitchFamily="34" charset="0"/>
                <a:cs typeface="Arial" panose="020B0604020202020204" pitchFamily="34" charset="0"/>
              </a:rPr>
              <a:t> by</a:t>
            </a:r>
            <a:r>
              <a:rPr lang="en-US" i="1" dirty="0">
                <a:latin typeface="Arial" panose="020B0604020202020204" pitchFamily="34" charset="0"/>
                <a:cs typeface="Arial" panose="020B0604020202020204" pitchFamily="34" charset="0"/>
              </a:rPr>
              <a:t> sponsoring a Toastmasters club.</a:t>
            </a:r>
          </a:p>
          <a:p>
            <a:endParaRPr lang="en-US" dirty="0"/>
          </a:p>
          <a:p>
            <a:r>
              <a:rPr lang="en-US" i="1" dirty="0"/>
              <a:t>Skip this slide if you do not have an example available.</a:t>
            </a:r>
          </a:p>
          <a:p>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i="1" dirty="0"/>
          </a:p>
        </p:txBody>
      </p:sp>
      <p:sp>
        <p:nvSpPr>
          <p:cNvPr id="4" name="Slide Number Placeholder 3"/>
          <p:cNvSpPr>
            <a:spLocks noGrp="1"/>
          </p:cNvSpPr>
          <p:nvPr>
            <p:ph type="sldNum" sz="quarter" idx="10"/>
          </p:nvPr>
        </p:nvSpPr>
        <p:spPr/>
        <p:txBody>
          <a:bodyPr/>
          <a:lstStyle/>
          <a:p>
            <a:fld id="{DDC7A565-CB21-47A5-A646-15A37D848429}" type="slidenum">
              <a:rPr lang="en-US" smtClean="0"/>
              <a:t>11</a:t>
            </a:fld>
            <a:endParaRPr lang="en-US"/>
          </a:p>
        </p:txBody>
      </p:sp>
    </p:spTree>
    <p:extLst>
      <p:ext uri="{BB962C8B-B14F-4D97-AF65-F5344CB8AC3E}">
        <p14:creationId xmlns:p14="http://schemas.microsoft.com/office/powerpoint/2010/main" val="961924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spcAft>
                <a:spcPts val="1176"/>
              </a:spcAft>
              <a:defRPr/>
            </a:pPr>
            <a:r>
              <a:rPr lang="en-US" dirty="0">
                <a:latin typeface="Myriad Pro" pitchFamily="34" charset="0"/>
              </a:rPr>
              <a:t>As you can see, the initial investment to start a Toastmasters club here at your organization is minimal. </a:t>
            </a:r>
          </a:p>
          <a:p>
            <a:pPr marL="168038" indent="-168038">
              <a:spcAft>
                <a:spcPts val="1176"/>
              </a:spcAft>
              <a:buFont typeface="Arial" pitchFamily="34" charset="0"/>
              <a:buChar char="•"/>
              <a:defRPr/>
            </a:pPr>
            <a:r>
              <a:rPr lang="en-US" dirty="0">
                <a:latin typeface="Myriad Pro" pitchFamily="34" charset="0"/>
              </a:rPr>
              <a:t>$125: One-time charter fee </a:t>
            </a:r>
          </a:p>
          <a:p>
            <a:pPr marL="168038" indent="-168038">
              <a:spcAft>
                <a:spcPts val="1176"/>
              </a:spcAft>
              <a:buFont typeface="Arial" pitchFamily="34" charset="0"/>
              <a:buChar char="•"/>
              <a:defRPr/>
            </a:pPr>
            <a:r>
              <a:rPr lang="en-US" dirty="0">
                <a:latin typeface="Myriad Pro" pitchFamily="34" charset="0"/>
              </a:rPr>
              <a:t>$20: New-member fee per person </a:t>
            </a:r>
          </a:p>
          <a:p>
            <a:pPr marL="168038" indent="-168038">
              <a:spcAft>
                <a:spcPts val="1176"/>
              </a:spcAft>
              <a:buFont typeface="Arial" pitchFamily="34" charset="0"/>
              <a:buChar char="•"/>
              <a:defRPr/>
            </a:pPr>
            <a:r>
              <a:rPr lang="en-US" dirty="0">
                <a:latin typeface="Myriad Pro" pitchFamily="34" charset="0"/>
              </a:rPr>
              <a:t>$45: Six months' membership dues per person ($33.75 for clubs not in a district) </a:t>
            </a:r>
          </a:p>
          <a:p>
            <a:pPr>
              <a:spcAft>
                <a:spcPts val="1176"/>
              </a:spcAft>
              <a:defRPr/>
            </a:pPr>
            <a:r>
              <a:rPr lang="en-US" dirty="0">
                <a:latin typeface="Myriad Pro" pitchFamily="34" charset="0"/>
              </a:rPr>
              <a:t>Each club can charge supplementary dues to help cover expenses, if needed.</a:t>
            </a:r>
          </a:p>
          <a:p>
            <a:pPr>
              <a:spcAft>
                <a:spcPts val="1176"/>
              </a:spcAft>
              <a:defRPr/>
            </a:pPr>
            <a:r>
              <a:rPr lang="en-US" dirty="0">
                <a:latin typeface="Myriad Pro" pitchFamily="34" charset="0"/>
              </a:rPr>
              <a:t>Here are a few of the most common levels of support offered by sponsoring organizations:</a:t>
            </a:r>
          </a:p>
          <a:p>
            <a:pPr marL="168038" indent="-168038">
              <a:spcAft>
                <a:spcPts val="1176"/>
              </a:spcAft>
              <a:buFont typeface="Arial" pitchFamily="34" charset="0"/>
              <a:buChar char="•"/>
              <a:defRPr/>
            </a:pPr>
            <a:r>
              <a:rPr lang="en-US" dirty="0">
                <a:latin typeface="Myriad Pro" pitchFamily="34" charset="0"/>
              </a:rPr>
              <a:t>Meeting accommodations</a:t>
            </a:r>
          </a:p>
          <a:p>
            <a:pPr marL="168038" indent="-168038">
              <a:spcAft>
                <a:spcPts val="1176"/>
              </a:spcAft>
              <a:buFont typeface="Arial" pitchFamily="34" charset="0"/>
              <a:buChar char="•"/>
              <a:defRPr/>
            </a:pPr>
            <a:r>
              <a:rPr lang="en-US" dirty="0">
                <a:latin typeface="Myriad Pro" pitchFamily="34" charset="0"/>
              </a:rPr>
              <a:t>Payment of the one-time charter fee</a:t>
            </a:r>
          </a:p>
          <a:p>
            <a:pPr marL="168038" indent="-168038">
              <a:spcAft>
                <a:spcPts val="1176"/>
              </a:spcAft>
              <a:buFont typeface="Arial" pitchFamily="34" charset="0"/>
              <a:buChar char="•"/>
              <a:defRPr/>
            </a:pPr>
            <a:r>
              <a:rPr lang="en-US" dirty="0">
                <a:latin typeface="Myriad Pro" pitchFamily="34" charset="0"/>
              </a:rPr>
              <a:t>Reimbursement or payment of full or partial membership dues and new-member fees </a:t>
            </a:r>
          </a:p>
          <a:p>
            <a:pPr marL="168038" indent="-168038">
              <a:spcAft>
                <a:spcPts val="1176"/>
              </a:spcAft>
              <a:buFont typeface="Arial" pitchFamily="34" charset="0"/>
              <a:buChar char="•"/>
              <a:defRPr/>
            </a:pPr>
            <a:r>
              <a:rPr lang="en-US" dirty="0">
                <a:latin typeface="Myriad Pro" pitchFamily="34" charset="0"/>
              </a:rPr>
              <a:t>Permission to hold meetings during company time</a:t>
            </a:r>
          </a:p>
          <a:p>
            <a:pPr marL="168038" indent="-168038">
              <a:spcAft>
                <a:spcPts val="1176"/>
              </a:spcAft>
              <a:buFont typeface="Arial" pitchFamily="34" charset="0"/>
              <a:buChar char="•"/>
              <a:defRPr/>
            </a:pPr>
            <a:r>
              <a:rPr lang="en-US" dirty="0">
                <a:latin typeface="Myriad Pro" pitchFamily="34" charset="0"/>
              </a:rPr>
              <a:t>Incentives for achieving</a:t>
            </a:r>
            <a:r>
              <a:rPr lang="en-US" baseline="0" dirty="0">
                <a:latin typeface="Myriad Pro" pitchFamily="34" charset="0"/>
              </a:rPr>
              <a:t> </a:t>
            </a:r>
            <a:r>
              <a:rPr lang="en-US" dirty="0">
                <a:latin typeface="Myriad Pro" pitchFamily="34" charset="0"/>
              </a:rPr>
              <a:t>goals</a:t>
            </a:r>
          </a:p>
          <a:p>
            <a:pPr marL="168038" indent="-168038">
              <a:spcAft>
                <a:spcPts val="1176"/>
              </a:spcAft>
              <a:buFont typeface="Arial" pitchFamily="34" charset="0"/>
              <a:buChar char="•"/>
              <a:defRPr/>
            </a:pPr>
            <a:r>
              <a:rPr lang="en-US" dirty="0">
                <a:latin typeface="Myriad Pro" pitchFamily="34" charset="0"/>
              </a:rPr>
              <a:t>Formal integration</a:t>
            </a:r>
            <a:r>
              <a:rPr lang="en-US" baseline="0" dirty="0">
                <a:latin typeface="Myriad Pro" pitchFamily="34" charset="0"/>
              </a:rPr>
              <a:t> of Toastmasters meetings</a:t>
            </a:r>
            <a:r>
              <a:rPr lang="en-US" dirty="0">
                <a:latin typeface="Myriad Pro" pitchFamily="34" charset="0"/>
              </a:rPr>
              <a:t> in the organization’s training program</a:t>
            </a:r>
          </a:p>
          <a:p>
            <a:pPr marL="168038" indent="-168038">
              <a:spcAft>
                <a:spcPts val="1176"/>
              </a:spcAft>
              <a:buFont typeface="Arial" pitchFamily="34" charset="0"/>
              <a:buChar char="•"/>
              <a:defRPr/>
            </a:pPr>
            <a:endParaRPr lang="en-US" dirty="0">
              <a:latin typeface="Myriad Pro" pitchFamily="34" charset="0"/>
            </a:endParaRPr>
          </a:p>
          <a:p>
            <a:pPr marL="0" marR="0" indent="0" algn="l" defTabSz="914400" rtl="0" eaLnBrk="1" fontAlgn="auto" latinLnBrk="0" hangingPunct="1">
              <a:lnSpc>
                <a:spcPct val="100000"/>
              </a:lnSpc>
              <a:spcBef>
                <a:spcPts val="0"/>
              </a:spcBef>
              <a:spcAft>
                <a:spcPts val="1176"/>
              </a:spcAft>
              <a:buClrTx/>
              <a:buSzTx/>
              <a:buFont typeface="Arial" pitchFamily="34" charset="0"/>
              <a:buNone/>
              <a:tabLst/>
              <a:defRPr/>
            </a:pPr>
            <a:r>
              <a:rPr lang="en-US" b="1" baseline="0" dirty="0"/>
              <a:t>&lt;ADVANCE TO NEXT SLIDE&gt;</a:t>
            </a:r>
          </a:p>
          <a:p>
            <a:pPr marL="168038" indent="-168038">
              <a:spcAft>
                <a:spcPts val="1176"/>
              </a:spcAft>
              <a:buFont typeface="Arial" pitchFamily="34" charset="0"/>
              <a:buChar char="•"/>
              <a:defRPr/>
            </a:pPr>
            <a:endParaRPr lang="en-US" dirty="0">
              <a:latin typeface="Myriad Pro"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700">
                <a:solidFill>
                  <a:schemeClr val="tx1"/>
                </a:solidFill>
                <a:latin typeface="Times" pitchFamily="18" charset="0"/>
                <a:ea typeface="ヒラギノ角ゴ Pro W3" charset="-128"/>
              </a:defRPr>
            </a:lvl1pPr>
            <a:lvl2pPr marL="728165" indent="-280064">
              <a:defRPr sz="2700">
                <a:solidFill>
                  <a:schemeClr val="tx1"/>
                </a:solidFill>
                <a:latin typeface="Times" pitchFamily="18" charset="0"/>
                <a:ea typeface="ヒラギノ角ゴ Pro W3" charset="-128"/>
              </a:defRPr>
            </a:lvl2pPr>
            <a:lvl3pPr marL="1120254" indent="-224051">
              <a:defRPr sz="2700">
                <a:solidFill>
                  <a:schemeClr val="tx1"/>
                </a:solidFill>
                <a:latin typeface="Times" pitchFamily="18" charset="0"/>
                <a:ea typeface="ヒラギノ角ゴ Pro W3" charset="-128"/>
              </a:defRPr>
            </a:lvl3pPr>
            <a:lvl4pPr marL="1568356" indent="-224051">
              <a:defRPr sz="2700">
                <a:solidFill>
                  <a:schemeClr val="tx1"/>
                </a:solidFill>
                <a:latin typeface="Times" pitchFamily="18" charset="0"/>
                <a:ea typeface="ヒラギノ角ゴ Pro W3" charset="-128"/>
              </a:defRPr>
            </a:lvl4pPr>
            <a:lvl5pPr marL="2016458" indent="-224051">
              <a:defRPr sz="2700">
                <a:solidFill>
                  <a:schemeClr val="tx1"/>
                </a:solidFill>
                <a:latin typeface="Times" pitchFamily="18" charset="0"/>
                <a:ea typeface="ヒラギノ角ゴ Pro W3" charset="-128"/>
              </a:defRPr>
            </a:lvl5pPr>
            <a:lvl6pPr marL="2464559" indent="-224051" algn="ctr" eaLnBrk="0" fontAlgn="base" hangingPunct="0">
              <a:spcBef>
                <a:spcPct val="0"/>
              </a:spcBef>
              <a:spcAft>
                <a:spcPct val="0"/>
              </a:spcAft>
              <a:defRPr sz="2700">
                <a:solidFill>
                  <a:schemeClr val="tx1"/>
                </a:solidFill>
                <a:latin typeface="Times" pitchFamily="18" charset="0"/>
                <a:ea typeface="ヒラギノ角ゴ Pro W3" charset="-128"/>
              </a:defRPr>
            </a:lvl6pPr>
            <a:lvl7pPr marL="2912661" indent="-224051" algn="ctr" eaLnBrk="0" fontAlgn="base" hangingPunct="0">
              <a:spcBef>
                <a:spcPct val="0"/>
              </a:spcBef>
              <a:spcAft>
                <a:spcPct val="0"/>
              </a:spcAft>
              <a:defRPr sz="2700">
                <a:solidFill>
                  <a:schemeClr val="tx1"/>
                </a:solidFill>
                <a:latin typeface="Times" pitchFamily="18" charset="0"/>
                <a:ea typeface="ヒラギノ角ゴ Pro W3" charset="-128"/>
              </a:defRPr>
            </a:lvl7pPr>
            <a:lvl8pPr marL="3360763" indent="-224051" algn="ctr" eaLnBrk="0" fontAlgn="base" hangingPunct="0">
              <a:spcBef>
                <a:spcPct val="0"/>
              </a:spcBef>
              <a:spcAft>
                <a:spcPct val="0"/>
              </a:spcAft>
              <a:defRPr sz="2700">
                <a:solidFill>
                  <a:schemeClr val="tx1"/>
                </a:solidFill>
                <a:latin typeface="Times" pitchFamily="18" charset="0"/>
                <a:ea typeface="ヒラギノ角ゴ Pro W3" charset="-128"/>
              </a:defRPr>
            </a:lvl8pPr>
            <a:lvl9pPr marL="3808865" indent="-224051" algn="ctr" eaLnBrk="0" fontAlgn="base" hangingPunct="0">
              <a:spcBef>
                <a:spcPct val="0"/>
              </a:spcBef>
              <a:spcAft>
                <a:spcPct val="0"/>
              </a:spcAft>
              <a:defRPr sz="2700">
                <a:solidFill>
                  <a:schemeClr val="tx1"/>
                </a:solidFill>
                <a:latin typeface="Times" pitchFamily="18" charset="0"/>
                <a:ea typeface="ヒラギノ角ゴ Pro W3" charset="-128"/>
              </a:defRPr>
            </a:lvl9pPr>
          </a:lstStyle>
          <a:p>
            <a:fld id="{6BBA26B5-2DA8-4015-B716-FD89E51E6D69}" type="slidenum">
              <a:rPr lang="en-US" sz="1000">
                <a:latin typeface="Myriad Pro" pitchFamily="34" charset="0"/>
              </a:rPr>
              <a:pPr/>
              <a:t>12</a:t>
            </a:fld>
            <a:endParaRPr lang="en-US" sz="1000" dirty="0">
              <a:latin typeface="Myriad Pro" pitchFamily="34" charset="0"/>
            </a:endParaRPr>
          </a:p>
        </p:txBody>
      </p:sp>
      <p:sp>
        <p:nvSpPr>
          <p:cNvPr id="6" name="Footer Placeholder 1"/>
          <p:cNvSpPr>
            <a:spLocks noGrp="1"/>
          </p:cNvSpPr>
          <p:nvPr>
            <p:ph type="ftr" sz="quarter" idx="4"/>
          </p:nvPr>
        </p:nvSpPr>
        <p:spPr>
          <a:xfrm>
            <a:off x="0" y="8686957"/>
            <a:ext cx="3801211" cy="457044"/>
          </a:xfrm>
        </p:spPr>
        <p:txBody>
          <a:bodyPr/>
          <a:lstStyle/>
          <a:p>
            <a:pPr>
              <a:defRPr/>
            </a:pPr>
            <a:r>
              <a:rPr lang="en-US" sz="1000" dirty="0">
                <a:latin typeface="Myriad Pro" pitchFamily="34" charset="0"/>
              </a:rPr>
              <a:t>Corporate Marketing Presentation Rebrand </a:t>
            </a:r>
            <a:r>
              <a:rPr lang="en-US" sz="1000" dirty="0" err="1">
                <a:latin typeface="Myriad Pro" pitchFamily="34" charset="0"/>
              </a:rPr>
              <a:t>bp</a:t>
            </a:r>
            <a:r>
              <a:rPr lang="en-US" sz="1000" dirty="0">
                <a:latin typeface="Myriad Pro" pitchFamily="34" charset="0"/>
              </a:rPr>
              <a:t> FINAL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new member will also receive their</a:t>
            </a:r>
            <a:r>
              <a:rPr lang="en-US" baseline="0" dirty="0"/>
              <a:t> personal Competent Communication and Competent Leadership manuals to guide them through their Toastmasters journey.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13</a:t>
            </a:fld>
            <a:endParaRPr lang="en-US"/>
          </a:p>
        </p:txBody>
      </p:sp>
    </p:spTree>
    <p:extLst>
      <p:ext uri="{BB962C8B-B14F-4D97-AF65-F5344CB8AC3E}">
        <p14:creationId xmlns:p14="http://schemas.microsoft.com/office/powerpoint/2010/main" val="343329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Arial" panose="020B0604020202020204" pitchFamily="34" charset="0"/>
                <a:cs typeface="Arial" panose="020B0604020202020204" pitchFamily="34" charset="0"/>
              </a:rPr>
              <a:t>Tell the main contact how company employees also receive a lot of benefits, if not more, and let them experience the benefits first‐hand by scheduling a demonstration meeting.</a:t>
            </a:r>
          </a:p>
          <a:p>
            <a:pPr>
              <a:spcAft>
                <a:spcPts val="1176"/>
              </a:spcAft>
              <a:defRPr/>
            </a:pPr>
            <a:endParaRPr lang="en-US" dirty="0">
              <a:latin typeface="Myriad Pro" pitchFamily="34" charset="0"/>
            </a:endParaRP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14</a:t>
            </a:fld>
            <a:endParaRPr lang="en-US"/>
          </a:p>
        </p:txBody>
      </p:sp>
    </p:spTree>
    <p:extLst>
      <p:ext uri="{BB962C8B-B14F-4D97-AF65-F5344CB8AC3E}">
        <p14:creationId xmlns:p14="http://schemas.microsoft.com/office/powerpoint/2010/main" val="2304628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Myriad Pro" pitchFamily="34" charset="0"/>
              </a:rPr>
              <a:t>Thank you</a:t>
            </a:r>
            <a:r>
              <a:rPr lang="en-US" i="1" baseline="0" dirty="0">
                <a:latin typeface="Myriad Pro" pitchFamily="34" charset="0"/>
              </a:rPr>
              <a:t> for your time today. Are there any questions? </a:t>
            </a:r>
            <a:endParaRPr lang="en-US" i="1" dirty="0">
              <a:latin typeface="Myriad Pro" pitchFamily="34" charset="0"/>
            </a:endParaRP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15</a:t>
            </a:fld>
            <a:endParaRPr lang="en-US"/>
          </a:p>
        </p:txBody>
      </p:sp>
    </p:spTree>
    <p:extLst>
      <p:ext uri="{BB962C8B-B14F-4D97-AF65-F5344CB8AC3E}">
        <p14:creationId xmlns:p14="http://schemas.microsoft.com/office/powerpoint/2010/main" val="145049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1924, Toastmasters International has helped millions of people become more confident in front of an audience. Our membership is 345,000 strong. Members improve their speaking and leadership skills by attending one of the 15,900 clubs in 142 countries that make up our global network of meeting locations.</a:t>
            </a: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baseline="0" dirty="0"/>
          </a:p>
        </p:txBody>
      </p:sp>
      <p:sp>
        <p:nvSpPr>
          <p:cNvPr id="4" name="Slide Number Placeholder 3"/>
          <p:cNvSpPr>
            <a:spLocks noGrp="1"/>
          </p:cNvSpPr>
          <p:nvPr>
            <p:ph type="sldNum" sz="quarter" idx="10"/>
          </p:nvPr>
        </p:nvSpPr>
        <p:spPr/>
        <p:txBody>
          <a:bodyPr/>
          <a:lstStyle/>
          <a:p>
            <a:fld id="{10E58878-BF35-4B86-B237-861D239F03FB}" type="slidenum">
              <a:rPr lang="en-US" smtClean="0"/>
              <a:t>2</a:t>
            </a:fld>
            <a:endParaRPr lang="en-US"/>
          </a:p>
        </p:txBody>
      </p:sp>
    </p:spTree>
    <p:extLst>
      <p:ext uri="{BB962C8B-B14F-4D97-AF65-F5344CB8AC3E}">
        <p14:creationId xmlns:p14="http://schemas.microsoft.com/office/powerpoint/2010/main" val="217450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a:solidFill>
                  <a:schemeClr val="tx1"/>
                </a:solidFill>
                <a:latin typeface="Times" charset="0"/>
                <a:ea typeface="ヒラギノ角ゴ Pro W3" charset="-128"/>
              </a:defRPr>
            </a:lvl1pPr>
            <a:lvl2pPr marL="742881" indent="-285723" algn="ctr">
              <a:defRPr sz="2800">
                <a:solidFill>
                  <a:schemeClr val="tx1"/>
                </a:solidFill>
                <a:latin typeface="Times" charset="0"/>
                <a:ea typeface="ヒラギノ角ゴ Pro W3" charset="-128"/>
              </a:defRPr>
            </a:lvl2pPr>
            <a:lvl3pPr marL="1142894" indent="-228579" algn="ctr">
              <a:defRPr sz="2800">
                <a:solidFill>
                  <a:schemeClr val="tx1"/>
                </a:solidFill>
                <a:latin typeface="Times" charset="0"/>
                <a:ea typeface="ヒラギノ角ゴ Pro W3" charset="-128"/>
              </a:defRPr>
            </a:lvl3pPr>
            <a:lvl4pPr marL="1600051" indent="-228579" algn="ctr">
              <a:defRPr sz="2800">
                <a:solidFill>
                  <a:schemeClr val="tx1"/>
                </a:solidFill>
                <a:latin typeface="Times" charset="0"/>
                <a:ea typeface="ヒラギノ角ゴ Pro W3" charset="-128"/>
              </a:defRPr>
            </a:lvl4pPr>
            <a:lvl5pPr marL="2057208" indent="-228579" algn="ctr">
              <a:defRPr sz="2800">
                <a:solidFill>
                  <a:schemeClr val="tx1"/>
                </a:solidFill>
                <a:latin typeface="Times" charset="0"/>
                <a:ea typeface="ヒラギノ角ゴ Pro W3" charset="-128"/>
              </a:defRPr>
            </a:lvl5pPr>
            <a:lvl6pPr marL="2514366" indent="-228579" algn="ctr" eaLnBrk="0" fontAlgn="base" hangingPunct="0">
              <a:spcBef>
                <a:spcPct val="0"/>
              </a:spcBef>
              <a:spcAft>
                <a:spcPct val="0"/>
              </a:spcAft>
              <a:defRPr sz="2800">
                <a:solidFill>
                  <a:schemeClr val="tx1"/>
                </a:solidFill>
                <a:latin typeface="Times" charset="0"/>
                <a:ea typeface="ヒラギノ角ゴ Pro W3" charset="-128"/>
              </a:defRPr>
            </a:lvl6pPr>
            <a:lvl7pPr marL="2971524" indent="-228579" algn="ctr" eaLnBrk="0" fontAlgn="base" hangingPunct="0">
              <a:spcBef>
                <a:spcPct val="0"/>
              </a:spcBef>
              <a:spcAft>
                <a:spcPct val="0"/>
              </a:spcAft>
              <a:defRPr sz="2800">
                <a:solidFill>
                  <a:schemeClr val="tx1"/>
                </a:solidFill>
                <a:latin typeface="Times" charset="0"/>
                <a:ea typeface="ヒラギノ角ゴ Pro W3" charset="-128"/>
              </a:defRPr>
            </a:lvl7pPr>
            <a:lvl8pPr marL="3428680" indent="-228579" algn="ctr" eaLnBrk="0" fontAlgn="base" hangingPunct="0">
              <a:spcBef>
                <a:spcPct val="0"/>
              </a:spcBef>
              <a:spcAft>
                <a:spcPct val="0"/>
              </a:spcAft>
              <a:defRPr sz="2800">
                <a:solidFill>
                  <a:schemeClr val="tx1"/>
                </a:solidFill>
                <a:latin typeface="Times" charset="0"/>
                <a:ea typeface="ヒラギノ角ゴ Pro W3" charset="-128"/>
              </a:defRPr>
            </a:lvl8pPr>
            <a:lvl9pPr marL="3885838" indent="-228579" algn="ctr" eaLnBrk="0" fontAlgn="base" hangingPunct="0">
              <a:spcBef>
                <a:spcPct val="0"/>
              </a:spcBef>
              <a:spcAft>
                <a:spcPct val="0"/>
              </a:spcAft>
              <a:defRPr sz="2800">
                <a:solidFill>
                  <a:schemeClr val="tx1"/>
                </a:solidFill>
                <a:latin typeface="Times" charset="0"/>
                <a:ea typeface="ヒラギノ角ゴ Pro W3" charset="-128"/>
              </a:defRPr>
            </a:lvl9pPr>
          </a:lstStyle>
          <a:p>
            <a:pPr algn="r"/>
            <a:fld id="{FBA95C6C-DDD5-42B4-93C1-58C1B2D0953E}" type="slidenum">
              <a:rPr lang="en-US" altLang="en-US" sz="1200"/>
              <a:pPr algn="r"/>
              <a:t>3</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Members attend regularly scheduled club meetings. The environment is friendly and supportive, and the self-paced program allows members to build confidence with each speaking assignment. Constructive evaluation is the heart of the Toastmasters program. Each time members give a prepared speech, an evaluator will point out strengths and suggest improvements.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education program is an important part of every Toastmaster's journey and is a critical aspect of every club meeting around the world. The Toastmasters Education Program is based on a proven curriculum that enables members to develop communication and leadership skills one step at a time. The program is built on four guiding principles that have been in place since Toastmasters was founded in 1924:</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Experiential Learning</a:t>
            </a:r>
            <a:r>
              <a:rPr lang="en-US" sz="1200" kern="1200" dirty="0">
                <a:solidFill>
                  <a:schemeClr val="tx1"/>
                </a:solidFill>
                <a:effectLst/>
                <a:latin typeface="+mn-lt"/>
                <a:ea typeface="+mn-ea"/>
                <a:cs typeface="+mn-cs"/>
              </a:rPr>
              <a:t>–we learn by doing; by giving speeches and fulfilling leadership roles, we practice and improve</a:t>
            </a:r>
          </a:p>
          <a:p>
            <a:r>
              <a:rPr lang="en-US" sz="1200" b="1" kern="1200" dirty="0">
                <a:solidFill>
                  <a:schemeClr val="tx1"/>
                </a:solidFill>
                <a:effectLst/>
                <a:latin typeface="+mn-lt"/>
                <a:ea typeface="+mn-ea"/>
                <a:cs typeface="+mn-cs"/>
              </a:rPr>
              <a:t>Self-paced Program</a:t>
            </a:r>
            <a:r>
              <a:rPr lang="en-US" sz="1200" kern="1200" dirty="0">
                <a:solidFill>
                  <a:schemeClr val="tx1"/>
                </a:solidFill>
                <a:effectLst/>
                <a:latin typeface="+mn-lt"/>
                <a:ea typeface="+mn-ea"/>
                <a:cs typeface="+mn-cs"/>
              </a:rPr>
              <a:t>–we learn best at our own pace and comfort level</a:t>
            </a:r>
          </a:p>
          <a:p>
            <a:r>
              <a:rPr lang="en-US" sz="1200" b="1" kern="1200" dirty="0">
                <a:solidFill>
                  <a:schemeClr val="tx1"/>
                </a:solidFill>
                <a:effectLst/>
                <a:latin typeface="+mn-lt"/>
                <a:ea typeface="+mn-ea"/>
                <a:cs typeface="+mn-cs"/>
              </a:rPr>
              <a:t>Peer Feedback</a:t>
            </a:r>
            <a:r>
              <a:rPr lang="en-US" sz="1200" kern="1200" dirty="0">
                <a:solidFill>
                  <a:schemeClr val="tx1"/>
                </a:solidFill>
                <a:effectLst/>
                <a:latin typeface="+mn-lt"/>
                <a:ea typeface="+mn-ea"/>
                <a:cs typeface="+mn-cs"/>
              </a:rPr>
              <a:t>–through honest and supportive peer evaluation, we grow and improve</a:t>
            </a:r>
          </a:p>
          <a:p>
            <a:r>
              <a:rPr lang="en-US" sz="1200" b="1" kern="1200" dirty="0">
                <a:solidFill>
                  <a:schemeClr val="tx1"/>
                </a:solidFill>
                <a:effectLst/>
                <a:latin typeface="+mn-lt"/>
                <a:ea typeface="+mn-ea"/>
                <a:cs typeface="+mn-cs"/>
              </a:rPr>
              <a:t>Mentoring</a:t>
            </a:r>
            <a:r>
              <a:rPr lang="en-US" sz="1200" kern="1200" dirty="0">
                <a:solidFill>
                  <a:schemeClr val="tx1"/>
                </a:solidFill>
                <a:effectLst/>
                <a:latin typeface="+mn-lt"/>
                <a:ea typeface="+mn-ea"/>
                <a:cs typeface="+mn-cs"/>
              </a:rPr>
              <a:t>–experienced members encourage, guide and support us in our goals and help us to achieve more than we thought possible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program comprises two tracks: Communication and Leadership. The two tracks are not mutually exclusive; members may participate in both at the same time. Members progress through each track by completing a series of manuals that contain projects and evaluation guides. There are many opportunities for awards and recognition along the way.</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a:t>Corporate Marketing Presentation Rebrand bp FINAL</a:t>
            </a:r>
          </a:p>
        </p:txBody>
      </p:sp>
      <p:sp>
        <p:nvSpPr>
          <p:cNvPr id="5" name="Slide Number Placeholder 4"/>
          <p:cNvSpPr>
            <a:spLocks noGrp="1"/>
          </p:cNvSpPr>
          <p:nvPr>
            <p:ph type="sldNum" sz="quarter" idx="11"/>
          </p:nvPr>
        </p:nvSpPr>
        <p:spPr/>
        <p:txBody>
          <a:bodyPr/>
          <a:lstStyle/>
          <a:p>
            <a:pPr>
              <a:defRPr/>
            </a:pPr>
            <a:fld id="{7B536C2E-B781-459B-B148-2F3F3976E243}" type="slidenum">
              <a:rPr lang="en-US" smtClean="0"/>
              <a:pPr>
                <a:defRPr/>
              </a:pPr>
              <a:t>4</a:t>
            </a:fld>
            <a:endParaRPr lang="en-US" dirty="0"/>
          </a:p>
        </p:txBody>
      </p:sp>
    </p:spTree>
    <p:extLst>
      <p:ext uri="{BB962C8B-B14F-4D97-AF65-F5344CB8AC3E}">
        <p14:creationId xmlns:p14="http://schemas.microsoft.com/office/powerpoint/2010/main" val="100233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Members interested in building their public speaking and communication skills begin with Competent Communication.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10 speech projects in the </a:t>
            </a:r>
            <a:r>
              <a:rPr lang="en-US" sz="1200" b="1" kern="1200" dirty="0">
                <a:solidFill>
                  <a:schemeClr val="tx1"/>
                </a:solidFill>
                <a:effectLst/>
                <a:latin typeface="+mn-lt"/>
                <a:ea typeface="+mn-ea"/>
                <a:cs typeface="+mn-cs"/>
              </a:rPr>
              <a:t>Competent Communication </a:t>
            </a:r>
            <a:r>
              <a:rPr lang="en-US" sz="1200" kern="1200" dirty="0">
                <a:solidFill>
                  <a:schemeClr val="tx1"/>
                </a:solidFill>
                <a:effectLst/>
                <a:latin typeface="+mn-lt"/>
                <a:ea typeface="+mn-ea"/>
                <a:cs typeface="+mn-cs"/>
              </a:rPr>
              <a:t>manual help develop speaking skills one step at a time. When members finish all of the projects, they are eligible for the Competent Communicator award.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receiving the Competent Communicator award, members can begin to develop more advanced speaking and communication skills through the </a:t>
            </a:r>
            <a:r>
              <a:rPr lang="en-US" sz="1200" b="1" kern="1200" dirty="0">
                <a:solidFill>
                  <a:schemeClr val="tx1"/>
                </a:solidFill>
                <a:effectLst/>
                <a:latin typeface="+mn-lt"/>
                <a:ea typeface="+mn-ea"/>
                <a:cs typeface="+mn-cs"/>
              </a:rPr>
              <a:t>Advanced Communication </a:t>
            </a:r>
            <a:r>
              <a:rPr lang="en-US" sz="1200" kern="1200" dirty="0">
                <a:solidFill>
                  <a:schemeClr val="tx1"/>
                </a:solidFill>
                <a:effectLst/>
                <a:latin typeface="+mn-lt"/>
                <a:ea typeface="+mn-ea"/>
                <a:cs typeface="+mn-cs"/>
              </a:rPr>
              <a:t>Series manuals. There are 15 in all, each containing five speech projects. Many of the manuals are career-oriented. Members choose the manuals they want to complete and the skills they want to learn.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Employees can practice these communication skills by:</a:t>
            </a:r>
          </a:p>
          <a:p>
            <a:pPr marL="171450" indent="-171450">
              <a:buFont typeface="Arial" panose="020B0604020202020204" pitchFamily="34" charset="0"/>
              <a:buChar char="•"/>
            </a:pPr>
            <a:r>
              <a:rPr lang="en-US" dirty="0"/>
              <a:t>Delivering technical briefings</a:t>
            </a:r>
          </a:p>
          <a:p>
            <a:pPr marL="171450" indent="-171450">
              <a:buFont typeface="Arial" panose="020B0604020202020204" pitchFamily="34" charset="0"/>
              <a:buChar char="•"/>
            </a:pPr>
            <a:r>
              <a:rPr lang="en-US" dirty="0"/>
              <a:t>Giving sales pitches</a:t>
            </a:r>
          </a:p>
          <a:p>
            <a:pPr marL="171450" indent="-171450">
              <a:buFont typeface="Arial" panose="020B0604020202020204" pitchFamily="34" charset="0"/>
              <a:buChar char="•"/>
            </a:pPr>
            <a:r>
              <a:rPr lang="en-US" dirty="0"/>
              <a:t>Connecting with the audience</a:t>
            </a:r>
            <a:r>
              <a:rPr lang="en-US" baseline="0" dirty="0"/>
              <a:t> using t</a:t>
            </a:r>
            <a:r>
              <a:rPr lang="en-US" dirty="0"/>
              <a:t>argeted messaging</a:t>
            </a:r>
          </a:p>
          <a:p>
            <a:pPr marL="171450" indent="-171450">
              <a:buFont typeface="Arial" panose="020B0604020202020204" pitchFamily="34" charset="0"/>
              <a:buChar char="•"/>
            </a:pPr>
            <a:r>
              <a:rPr lang="en-US" dirty="0"/>
              <a:t>Focusing on gestures and body language</a:t>
            </a:r>
          </a:p>
          <a:p>
            <a:pPr marL="171450" indent="-171450">
              <a:buFont typeface="Arial" panose="020B0604020202020204" pitchFamily="34" charset="0"/>
              <a:buChar char="•"/>
            </a:pPr>
            <a:r>
              <a:rPr lang="en-US" dirty="0"/>
              <a:t>Using</a:t>
            </a:r>
            <a:r>
              <a:rPr lang="en-US" baseline="0" dirty="0"/>
              <a:t> v</a:t>
            </a:r>
            <a:r>
              <a:rPr lang="en-US" dirty="0"/>
              <a:t>isual aids and props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5</a:t>
            </a:fld>
            <a:endParaRPr lang="en-US"/>
          </a:p>
        </p:txBody>
      </p:sp>
    </p:spTree>
    <p:extLst>
      <p:ext uri="{BB962C8B-B14F-4D97-AF65-F5344CB8AC3E}">
        <p14:creationId xmlns:p14="http://schemas.microsoft.com/office/powerpoint/2010/main" val="253429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Members interested in building their leadership skills begin with </a:t>
            </a:r>
            <a:r>
              <a:rPr lang="en-US" sz="1200" b="1" kern="1200" dirty="0">
                <a:solidFill>
                  <a:schemeClr val="tx1"/>
                </a:solidFill>
                <a:effectLst/>
                <a:latin typeface="+mn-lt"/>
                <a:ea typeface="+mn-ea"/>
                <a:cs typeface="+mn-cs"/>
              </a:rPr>
              <a:t>Competent Leadership</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is the core of the Leadership track. The Competent Leadership manual features 10 projects that members complete while serving in various club meeting roles. An evaluator will provide feedback on each project. When a manual is completed, members are eligible for the Competent Leader award.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earning the Competent Leadership award, members can further refine and develop more complex leadership skills by completing projects in manuals that are part of the </a:t>
            </a:r>
            <a:r>
              <a:rPr lang="en-US" sz="1200" b="1" kern="1200" dirty="0">
                <a:solidFill>
                  <a:schemeClr val="tx1"/>
                </a:solidFill>
                <a:effectLst/>
                <a:latin typeface="+mn-lt"/>
                <a:ea typeface="+mn-ea"/>
                <a:cs typeface="+mn-cs"/>
              </a:rPr>
              <a:t>Advanced Leader Program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dirty="0"/>
              <a:t>Employees can practice</a:t>
            </a:r>
            <a:r>
              <a:rPr lang="en-US" baseline="0" dirty="0"/>
              <a:t> these leadership skills </a:t>
            </a:r>
            <a:r>
              <a:rPr lang="en-US" baseline="0"/>
              <a:t>through practice in:</a:t>
            </a:r>
            <a:endParaRPr lang="en-US" dirty="0"/>
          </a:p>
          <a:p>
            <a:pPr marL="171450" lvl="0" indent="-171450">
              <a:buFont typeface="Arial" panose="020B0604020202020204" pitchFamily="34" charset="0"/>
              <a:buChar char="•"/>
            </a:pPr>
            <a:r>
              <a:rPr lang="en-US" altLang="en-US" dirty="0">
                <a:latin typeface="Arial" charset="0"/>
                <a:cs typeface="Arial" charset="0"/>
              </a:rPr>
              <a:t>Developing a vision</a:t>
            </a:r>
          </a:p>
          <a:p>
            <a:pPr marL="171450" lvl="0" indent="-171450">
              <a:buFont typeface="Arial" panose="020B0604020202020204" pitchFamily="34" charset="0"/>
              <a:buChar char="•"/>
            </a:pPr>
            <a:r>
              <a:rPr lang="en-US" altLang="en-US" dirty="0">
                <a:latin typeface="Arial" charset="0"/>
                <a:cs typeface="Arial" charset="0"/>
              </a:rPr>
              <a:t>Setting goals </a:t>
            </a:r>
          </a:p>
          <a:p>
            <a:pPr marL="171450" lvl="0" indent="-171450">
              <a:buFont typeface="Arial" panose="020B0604020202020204" pitchFamily="34" charset="0"/>
              <a:buChar char="•"/>
            </a:pPr>
            <a:r>
              <a:rPr lang="en-US" altLang="en-US" dirty="0">
                <a:latin typeface="Arial" charset="0"/>
                <a:cs typeface="Arial" charset="0"/>
              </a:rPr>
              <a:t>Developing plans and strategies</a:t>
            </a:r>
          </a:p>
          <a:p>
            <a:pPr marL="171450" lvl="0" indent="-171450">
              <a:buFont typeface="Arial" panose="020B0604020202020204" pitchFamily="34" charset="0"/>
              <a:buChar char="•"/>
            </a:pPr>
            <a:r>
              <a:rPr lang="en-US" altLang="en-US" dirty="0">
                <a:latin typeface="Arial" charset="0"/>
                <a:cs typeface="Arial" charset="0"/>
              </a:rPr>
              <a:t>Team building</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6</a:t>
            </a:fld>
            <a:endParaRPr lang="en-US"/>
          </a:p>
        </p:txBody>
      </p:sp>
    </p:spTree>
    <p:extLst>
      <p:ext uri="{BB962C8B-B14F-4D97-AF65-F5344CB8AC3E}">
        <p14:creationId xmlns:p14="http://schemas.microsoft.com/office/powerpoint/2010/main" val="426082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Toastmasters’ hands-on training program also helps members to:</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Enhance their management skills and </a:t>
            </a:r>
            <a:r>
              <a:rPr lang="en-US" sz="1200" b="1" kern="1200" dirty="0">
                <a:solidFill>
                  <a:schemeClr val="tx1"/>
                </a:solidFill>
                <a:effectLst/>
                <a:latin typeface="+mn-lt"/>
                <a:ea typeface="+mn-ea"/>
                <a:cs typeface="+mn-cs"/>
              </a:rPr>
              <a:t>organize teams </a:t>
            </a:r>
            <a:r>
              <a:rPr lang="en-US" sz="1200" kern="1200" dirty="0">
                <a:solidFill>
                  <a:schemeClr val="tx1"/>
                </a:solidFill>
                <a:effectLst/>
                <a:latin typeface="+mn-lt"/>
                <a:ea typeface="+mn-ea"/>
                <a:cs typeface="+mn-cs"/>
              </a:rPr>
              <a:t>by assembling and chairing committees.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Present ideas effectively </a:t>
            </a:r>
            <a:r>
              <a:rPr lang="en-US" sz="1200" kern="1200" dirty="0">
                <a:solidFill>
                  <a:schemeClr val="tx1"/>
                </a:solidFill>
                <a:effectLst/>
                <a:latin typeface="+mn-lt"/>
                <a:ea typeface="+mn-ea"/>
                <a:cs typeface="+mn-cs"/>
              </a:rPr>
              <a:t>by preparing and delivering impromptu speeches on assigned topics. They give better presentations by composing and delivering prepared speeches that meet specific objectives provided in program manuals.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Conduct productive meetings </a:t>
            </a:r>
            <a:r>
              <a:rPr lang="en-US" sz="1200" kern="1200" dirty="0">
                <a:solidFill>
                  <a:schemeClr val="tx1"/>
                </a:solidFill>
                <a:effectLst/>
                <a:latin typeface="+mn-lt"/>
                <a:ea typeface="+mn-ea"/>
                <a:cs typeface="+mn-cs"/>
              </a:rPr>
              <a:t>by practicing time-management, organization and planning skills as they lead Toastmasters club meetings.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Provide constructive feedback </a:t>
            </a:r>
            <a:r>
              <a:rPr lang="en-US" sz="1200" kern="1200" dirty="0">
                <a:solidFill>
                  <a:schemeClr val="tx1"/>
                </a:solidFill>
                <a:effectLst/>
                <a:latin typeface="+mn-lt"/>
                <a:ea typeface="+mn-ea"/>
                <a:cs typeface="+mn-cs"/>
              </a:rPr>
              <a:t>as they evaluate each other’s speeches and performance in leadership roles.</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Members</a:t>
            </a:r>
            <a:r>
              <a:rPr lang="en-US" sz="1200" kern="1200" baseline="0" dirty="0">
                <a:solidFill>
                  <a:schemeClr val="tx1"/>
                </a:solidFill>
                <a:effectLst/>
                <a:latin typeface="+mn-lt"/>
                <a:ea typeface="+mn-ea"/>
                <a:cs typeface="+mn-cs"/>
              </a:rPr>
              <a:t> also learn to:</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Listen better as they practice maintaining eye contact, observing body language and asking questions to confirm understanding during club meetings.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Develop their leadership potential by serving in club officer positions.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the 2013 SHRM® Workplace Forecast, 52% of HR professionals believe developing the next generation of corporate leaders will be the greatest challenge throughout the next 10 years. Toastmasters can help.</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a:p>
            <a:pPr marL="168026" indent="-168026">
              <a:spcAft>
                <a:spcPts val="1176"/>
              </a:spcAft>
              <a:buFont typeface="Arial" pitchFamily="34" charset="0"/>
              <a:buChar char="•"/>
              <a:defRPr/>
            </a:pPr>
            <a:endParaRPr lang="en-US" sz="1100" dirty="0">
              <a:latin typeface="Arial" panose="020B0604020202020204" pitchFamily="34" charset="0"/>
              <a:cs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itchFamily="18" charset="0"/>
                <a:ea typeface="ヒラギノ角ゴ Pro W3" charset="-128"/>
              </a:defRPr>
            </a:lvl1pPr>
            <a:lvl2pPr marL="728119" indent="-280047">
              <a:defRPr sz="2800">
                <a:solidFill>
                  <a:schemeClr val="tx1"/>
                </a:solidFill>
                <a:latin typeface="Times" pitchFamily="18" charset="0"/>
                <a:ea typeface="ヒラギノ角ゴ Pro W3" charset="-128"/>
              </a:defRPr>
            </a:lvl2pPr>
            <a:lvl3pPr marL="1120182" indent="-224036">
              <a:defRPr sz="2800">
                <a:solidFill>
                  <a:schemeClr val="tx1"/>
                </a:solidFill>
                <a:latin typeface="Times" pitchFamily="18" charset="0"/>
                <a:ea typeface="ヒラギノ角ゴ Pro W3" charset="-128"/>
              </a:defRPr>
            </a:lvl3pPr>
            <a:lvl4pPr marL="1568255" indent="-224036">
              <a:defRPr sz="2800">
                <a:solidFill>
                  <a:schemeClr val="tx1"/>
                </a:solidFill>
                <a:latin typeface="Times" pitchFamily="18" charset="0"/>
                <a:ea typeface="ヒラギノ角ゴ Pro W3" charset="-128"/>
              </a:defRPr>
            </a:lvl4pPr>
            <a:lvl5pPr marL="2016327" indent="-224036">
              <a:defRPr sz="2800">
                <a:solidFill>
                  <a:schemeClr val="tx1"/>
                </a:solidFill>
                <a:latin typeface="Times" pitchFamily="18" charset="0"/>
                <a:ea typeface="ヒラギノ角ゴ Pro W3" charset="-128"/>
              </a:defRPr>
            </a:lvl5pPr>
            <a:lvl6pPr marL="2464400" indent="-224036" algn="ctr" eaLnBrk="0" fontAlgn="base" hangingPunct="0">
              <a:spcBef>
                <a:spcPct val="0"/>
              </a:spcBef>
              <a:spcAft>
                <a:spcPct val="0"/>
              </a:spcAft>
              <a:defRPr sz="2800">
                <a:solidFill>
                  <a:schemeClr val="tx1"/>
                </a:solidFill>
                <a:latin typeface="Times" pitchFamily="18" charset="0"/>
                <a:ea typeface="ヒラギノ角ゴ Pro W3" charset="-128"/>
              </a:defRPr>
            </a:lvl6pPr>
            <a:lvl7pPr marL="2912476" indent="-224036" algn="ctr" eaLnBrk="0" fontAlgn="base" hangingPunct="0">
              <a:spcBef>
                <a:spcPct val="0"/>
              </a:spcBef>
              <a:spcAft>
                <a:spcPct val="0"/>
              </a:spcAft>
              <a:defRPr sz="2800">
                <a:solidFill>
                  <a:schemeClr val="tx1"/>
                </a:solidFill>
                <a:latin typeface="Times" pitchFamily="18" charset="0"/>
                <a:ea typeface="ヒラギノ角ゴ Pro W3" charset="-128"/>
              </a:defRPr>
            </a:lvl7pPr>
            <a:lvl8pPr marL="3360549" indent="-224036" algn="ctr" eaLnBrk="0" fontAlgn="base" hangingPunct="0">
              <a:spcBef>
                <a:spcPct val="0"/>
              </a:spcBef>
              <a:spcAft>
                <a:spcPct val="0"/>
              </a:spcAft>
              <a:defRPr sz="2800">
                <a:solidFill>
                  <a:schemeClr val="tx1"/>
                </a:solidFill>
                <a:latin typeface="Times" pitchFamily="18" charset="0"/>
                <a:ea typeface="ヒラギノ角ゴ Pro W3" charset="-128"/>
              </a:defRPr>
            </a:lvl8pPr>
            <a:lvl9pPr marL="3808620" indent="-224036" algn="ctr" eaLnBrk="0" fontAlgn="base" hangingPunct="0">
              <a:spcBef>
                <a:spcPct val="0"/>
              </a:spcBef>
              <a:spcAft>
                <a:spcPct val="0"/>
              </a:spcAft>
              <a:defRPr sz="2800">
                <a:solidFill>
                  <a:schemeClr val="tx1"/>
                </a:solidFill>
                <a:latin typeface="Times" pitchFamily="18" charset="0"/>
                <a:ea typeface="ヒラギノ角ゴ Pro W3" charset="-128"/>
              </a:defRPr>
            </a:lvl9pPr>
          </a:lstStyle>
          <a:p>
            <a:fld id="{EF6AB070-A189-4DED-8EFB-98FF091B87C3}" type="slidenum">
              <a:rPr lang="en-US" sz="1000">
                <a:latin typeface="Myriad Pro" pitchFamily="34" charset="0"/>
              </a:rPr>
              <a:pPr/>
              <a:t>7</a:t>
            </a:fld>
            <a:endParaRPr lang="en-US" sz="1000">
              <a:latin typeface="Myriad Pro" pitchFamily="34" charset="0"/>
            </a:endParaRPr>
          </a:p>
        </p:txBody>
      </p:sp>
      <p:sp>
        <p:nvSpPr>
          <p:cNvPr id="6" name="Footer Placeholder 1"/>
          <p:cNvSpPr>
            <a:spLocks noGrp="1"/>
          </p:cNvSpPr>
          <p:nvPr>
            <p:ph type="ftr" sz="quarter" idx="4"/>
          </p:nvPr>
        </p:nvSpPr>
        <p:spPr>
          <a:xfrm>
            <a:off x="0" y="8686957"/>
            <a:ext cx="3801211" cy="457044"/>
          </a:xfrm>
        </p:spPr>
        <p:txBody>
          <a:bodyPr/>
          <a:lstStyle/>
          <a:p>
            <a:pPr>
              <a:defRPr/>
            </a:pPr>
            <a:r>
              <a:rPr lang="en-US" sz="1000" dirty="0">
                <a:latin typeface="Myriad Pro" pitchFamily="34" charset="0"/>
              </a:rPr>
              <a:t>Corporate Marketing Presentation Rebrand </a:t>
            </a:r>
            <a:r>
              <a:rPr lang="en-US" sz="1000" dirty="0" err="1">
                <a:latin typeface="Myriad Pro" pitchFamily="34" charset="0"/>
              </a:rPr>
              <a:t>bp</a:t>
            </a:r>
            <a:r>
              <a:rPr lang="en-US" sz="1000" dirty="0">
                <a:latin typeface="Myriad Pro" pitchFamily="34" charset="0"/>
              </a:rPr>
              <a:t> FINAL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176"/>
              </a:spcAft>
            </a:pPr>
            <a:r>
              <a:rPr lang="en-US" sz="1200" kern="1200" dirty="0">
                <a:solidFill>
                  <a:schemeClr val="tx1"/>
                </a:solidFill>
                <a:effectLst/>
                <a:latin typeface="+mn-lt"/>
                <a:ea typeface="+mn-ea"/>
                <a:cs typeface="+mn-cs"/>
              </a:rPr>
              <a:t>Thousands of organizations see the value of Toastmasters International’s proven education program. These are just a few of</a:t>
            </a:r>
            <a:r>
              <a:rPr lang="en-US" sz="1200" kern="1200" baseline="0" dirty="0">
                <a:solidFill>
                  <a:schemeClr val="tx1"/>
                </a:solidFill>
                <a:effectLst/>
                <a:latin typeface="+mn-lt"/>
                <a:ea typeface="+mn-ea"/>
                <a:cs typeface="+mn-cs"/>
              </a:rPr>
              <a:t> the organizations that sponsor clubs.</a:t>
            </a:r>
          </a:p>
          <a:p>
            <a:pPr>
              <a:spcAft>
                <a:spcPts val="1176"/>
              </a:spcAft>
            </a:pPr>
            <a:endParaRPr lang="en-US" sz="1200" kern="1200" baseline="0" dirty="0">
              <a:solidFill>
                <a:schemeClr val="tx1"/>
              </a:solidFill>
              <a:effectLst/>
              <a:latin typeface="+mn-lt"/>
              <a:ea typeface="+mn-ea"/>
              <a:cs typeface="+mn-cs"/>
            </a:endParaRPr>
          </a:p>
          <a:p>
            <a:pPr>
              <a:spcAft>
                <a:spcPts val="1176"/>
              </a:spcAft>
            </a:pPr>
            <a:r>
              <a:rPr lang="en-US" sz="1200" i="1" kern="1200" baseline="0" dirty="0">
                <a:solidFill>
                  <a:schemeClr val="tx1"/>
                </a:solidFill>
                <a:effectLst/>
                <a:latin typeface="+mn-lt"/>
                <a:ea typeface="+mn-ea"/>
                <a:cs typeface="+mn-cs"/>
              </a:rPr>
              <a:t>Please note that the organizations listed on this slide can be updated to reflect well known organizations in your area.</a:t>
            </a:r>
          </a:p>
          <a:p>
            <a:pPr>
              <a:spcAft>
                <a:spcPts val="1176"/>
              </a:spcAft>
            </a:pPr>
            <a:endParaRPr lang="en-US" sz="1200" i="1"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1176"/>
              </a:spcAft>
              <a:buClrTx/>
              <a:buSzTx/>
              <a:buFontTx/>
              <a:buNone/>
              <a:tabLst/>
              <a:defRPr/>
            </a:pPr>
            <a:r>
              <a:rPr lang="en-US" b="1" baseline="0" dirty="0"/>
              <a:t>&lt;ADVANCE TO NEXT SLIDE&gt;</a:t>
            </a:r>
          </a:p>
          <a:p>
            <a:pPr>
              <a:spcAft>
                <a:spcPts val="1176"/>
              </a:spcAft>
            </a:pPr>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8</a:t>
            </a:fld>
            <a:endParaRPr lang="en-US"/>
          </a:p>
        </p:txBody>
      </p:sp>
    </p:spTree>
    <p:extLst>
      <p:ext uri="{BB962C8B-B14F-4D97-AF65-F5344CB8AC3E}">
        <p14:creationId xmlns:p14="http://schemas.microsoft.com/office/powerpoint/2010/main" val="290106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For nearly 42 years, the Coca-Cola Company has made the Toastmasters program available to its employees as part of its formal employee development plan. The international beverage giant, headquartered in Atlanta, Georgia, currently has four clubs: three in the United States and one in Sri Lanka. The Coca-Cola 310 North Toastmasters club was founded at The Coca-Cola Company’s headquarters in 1972 and currently boasts 59 members. The company launched its second Atlanta-based club, The Real Thing club, in 2002.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Coca-Cola’s Senior Vice President and Chief People Officer </a:t>
            </a:r>
            <a:r>
              <a:rPr lang="en-US" dirty="0" err="1">
                <a:latin typeface="Arial" panose="020B0604020202020204" pitchFamily="34" charset="0"/>
                <a:cs typeface="Arial" panose="020B0604020202020204" pitchFamily="34" charset="0"/>
              </a:rPr>
              <a:t>Ceree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Eberly</a:t>
            </a:r>
            <a:r>
              <a:rPr lang="en-US" dirty="0">
                <a:latin typeface="Arial" panose="020B0604020202020204" pitchFamily="34" charset="0"/>
                <a:cs typeface="Arial" panose="020B0604020202020204" pitchFamily="34" charset="0"/>
              </a:rPr>
              <a:t> says in an interview published in the Toastmaster magazine:</a:t>
            </a:r>
          </a:p>
          <a:p>
            <a:r>
              <a:rPr lang="en-US" i="1" dirty="0">
                <a:latin typeface="Arial" panose="020B0604020202020204" pitchFamily="34" charset="0"/>
                <a:cs typeface="Arial" panose="020B0604020202020204" pitchFamily="34" charset="0"/>
              </a:rPr>
              <a:t>“Toastmasters grooms associates today for tomorrow’s leadership challenges. It provides a safe and fun place where people learn to not only prepare and present speeches and presentations, but also to think on their feet in front of an audience. There is also the opportunity to share information and to get to know leaders and future leaders throughout the system. It is so exciting to see the growth in each associate who takes on this process. We believe in the program!”</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The Coca-Cola Company experiences additional benefits from its Toastmasters clubs.</a:t>
            </a:r>
            <a:r>
              <a:rPr lang="en-US" b="1" baseline="0" dirty="0">
                <a:latin typeface="Arial" panose="020B0604020202020204" pitchFamily="34" charset="0"/>
                <a:cs typeface="Arial" panose="020B0604020202020204" pitchFamily="34" charset="0"/>
              </a:rPr>
              <a:t> Participating in Toastmasters:</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Increases associates’ ability to express ideas and turn corporate plans into action</a:t>
            </a:r>
          </a:p>
          <a:p>
            <a:r>
              <a:rPr lang="en-US" dirty="0">
                <a:latin typeface="Arial" panose="020B0604020202020204" pitchFamily="34" charset="0"/>
                <a:cs typeface="Arial" panose="020B0604020202020204" pitchFamily="34" charset="0"/>
              </a:rPr>
              <a:t>• Elevates associates’ ability to make presentation to managers and customers</a:t>
            </a:r>
          </a:p>
          <a:p>
            <a:r>
              <a:rPr lang="en-US" dirty="0">
                <a:latin typeface="Arial" panose="020B0604020202020204" pitchFamily="34" charset="0"/>
                <a:cs typeface="Arial" panose="020B0604020202020204" pitchFamily="34" charset="0"/>
              </a:rPr>
              <a:t>• Enables employees to share ideas with co-workers globally in more effective ways</a:t>
            </a:r>
          </a:p>
          <a:p>
            <a:r>
              <a:rPr lang="en-US" dirty="0">
                <a:latin typeface="Arial" panose="020B0604020202020204" pitchFamily="34" charset="0"/>
                <a:cs typeface="Arial" panose="020B0604020202020204" pitchFamily="34" charset="0"/>
              </a:rPr>
              <a:t>• Improves English-speaking skills for associates who speak English as a second language</a:t>
            </a:r>
          </a:p>
          <a:p>
            <a:r>
              <a:rPr lang="en-US" dirty="0">
                <a:latin typeface="Arial" panose="020B0604020202020204" pitchFamily="34" charset="0"/>
                <a:cs typeface="Arial" panose="020B0604020202020204" pitchFamily="34" charset="0"/>
              </a:rPr>
              <a:t>• Trains associates to give presentations and step into leadership roles</a:t>
            </a:r>
          </a:p>
          <a:p>
            <a:r>
              <a:rPr lang="en-US" dirty="0">
                <a:latin typeface="Arial" panose="020B0604020202020204" pitchFamily="34" charset="0"/>
                <a:cs typeface="Arial" panose="020B0604020202020204" pitchFamily="34" charset="0"/>
              </a:rPr>
              <a:t>• Builds stronger interpersonal relationship and boost confidence </a:t>
            </a:r>
          </a:p>
          <a:p>
            <a:r>
              <a:rPr lang="en-US" dirty="0">
                <a:latin typeface="Arial" panose="020B0604020202020204" pitchFamily="34" charset="0"/>
                <a:cs typeface="Arial" panose="020B0604020202020204" pitchFamily="34" charset="0"/>
              </a:rPr>
              <a:t>• Enhances company culture through internal and external communications. </a:t>
            </a:r>
          </a:p>
          <a:p>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9</a:t>
            </a:fld>
            <a:endParaRPr lang="en-US"/>
          </a:p>
        </p:txBody>
      </p:sp>
    </p:spTree>
    <p:extLst>
      <p:ext uri="{BB962C8B-B14F-4D97-AF65-F5344CB8AC3E}">
        <p14:creationId xmlns:p14="http://schemas.microsoft.com/office/powerpoint/2010/main" val="44451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685800" y="1295400"/>
            <a:ext cx="7772400" cy="1470025"/>
          </a:xfrm>
        </p:spPr>
        <p:txBody>
          <a:bodyPr/>
          <a:lstStyle>
            <a:lvl1pPr algn="ctr">
              <a:defRPr>
                <a:solidFill>
                  <a:srgbClr val="063052"/>
                </a:solidFill>
                <a:latin typeface="Arial" charset="0"/>
              </a:defRPr>
            </a:lvl1pPr>
          </a:lstStyle>
          <a:p>
            <a:pPr lvl="0"/>
            <a:r>
              <a:rPr lang="en-US" noProof="0"/>
              <a:t>Click to edit Master title style</a:t>
            </a:r>
            <a:endParaRPr lang="en-US" noProof="0" dirty="0"/>
          </a:p>
        </p:txBody>
      </p:sp>
      <p:sp>
        <p:nvSpPr>
          <p:cNvPr id="16388" name="Rectangle 3"/>
          <p:cNvSpPr>
            <a:spLocks noGrp="1" noChangeArrowheads="1"/>
          </p:cNvSpPr>
          <p:nvPr>
            <p:ph type="subTitle" idx="1"/>
          </p:nvPr>
        </p:nvSpPr>
        <p:spPr>
          <a:xfrm>
            <a:off x="685800" y="3048000"/>
            <a:ext cx="7772400" cy="990600"/>
          </a:xfrm>
        </p:spPr>
        <p:txBody>
          <a:bodyPr/>
          <a:lstStyle>
            <a:lvl1pPr marL="0" indent="0" algn="ctr">
              <a:lnSpc>
                <a:spcPct val="90000"/>
              </a:lnSpc>
              <a:buFont typeface="Webdings" charset="0"/>
              <a:buNone/>
              <a:defRPr sz="2400">
                <a:solidFill>
                  <a:srgbClr val="063052"/>
                </a:solidFill>
                <a:latin typeface="Arial" charset="0"/>
              </a:defRPr>
            </a:lvl1pPr>
          </a:lstStyle>
          <a:p>
            <a:pPr lvl="0"/>
            <a:r>
              <a:rPr lang="en-US" noProof="0"/>
              <a:t>Click to edit Master subtitle style</a:t>
            </a:r>
            <a:endParaRPr lang="en-US" noProof="0" dirty="0"/>
          </a:p>
        </p:txBody>
      </p:sp>
      <p:sp>
        <p:nvSpPr>
          <p:cNvPr id="6" name="Rectangle 5"/>
          <p:cNvSpPr/>
          <p:nvPr/>
        </p:nvSpPr>
        <p:spPr>
          <a:xfrm>
            <a:off x="381000" y="6400800"/>
            <a:ext cx="83820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000" y="381000"/>
            <a:ext cx="8382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oastmastersLogo-Color.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90383" y="4251325"/>
            <a:ext cx="2151619" cy="1920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7467600" cy="4572000"/>
          </a:xfrm>
        </p:spPr>
        <p:txBody>
          <a:bodyPr/>
          <a:lstStyle>
            <a:lvl1pPr marL="0" indent="0">
              <a:buFontTx/>
              <a:buNone/>
              <a:defRPr/>
            </a:lvl1pPr>
            <a:lvl4pPr marL="1600200" indent="-228600">
              <a:buFont typeface="Lucida Grande"/>
              <a:buChar char="–"/>
              <a:defRPr/>
            </a:lvl4pPr>
          </a:lstStyle>
          <a:p>
            <a:pPr lvl="0"/>
            <a:r>
              <a:rPr lang="en-US"/>
              <a:t>Click to edit Master text styles</a:t>
            </a:r>
          </a:p>
        </p:txBody>
      </p:sp>
      <p:sp>
        <p:nvSpPr>
          <p:cNvPr id="4" name="Rectangle 2"/>
          <p:cNvSpPr>
            <a:spLocks noGrp="1" noChangeArrowheads="1"/>
          </p:cNvSpPr>
          <p:nvPr>
            <p:ph type="title"/>
          </p:nvPr>
        </p:nvSpPr>
        <p:spPr bwMode="auto">
          <a:xfrm>
            <a:off x="838200" y="431799"/>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91105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467600" cy="4724400"/>
          </a:xfrm>
        </p:spPr>
        <p:txBody>
          <a:bodyPr/>
          <a:lstStyle>
            <a:lvl1pPr marL="398463" indent="-398463">
              <a:defRPr/>
            </a:lvl1pPr>
            <a:lvl4pPr marL="1600200" indent="-228600">
              <a:buFont typeface="Lucida Grande"/>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1797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440269"/>
            <a:ext cx="8204199" cy="609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524000"/>
            <a:ext cx="3962400" cy="4572000"/>
          </a:xfrm>
        </p:spPr>
        <p:txBody>
          <a:bodyPr/>
          <a:lstStyle>
            <a:lvl1pPr marL="398463" indent="-398463">
              <a:defRPr sz="2800"/>
            </a:lvl1pPr>
            <a:lvl2pPr>
              <a:defRPr sz="2400"/>
            </a:lvl2pPr>
            <a:lvl3pPr>
              <a:defRPr sz="2000"/>
            </a:lvl3pPr>
            <a:lvl4pPr marL="1600200" indent="-228600">
              <a:buFont typeface="Lucida Grande"/>
              <a:buChar cha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343400" y="1524000"/>
            <a:ext cx="4343400" cy="4572000"/>
          </a:xfrm>
        </p:spPr>
        <p:txBody>
          <a:bodyPr/>
          <a:lstStyle>
            <a:lvl1pPr marL="398463" indent="-398463">
              <a:defRPr sz="2800"/>
            </a:lvl1pPr>
            <a:lvl2pPr>
              <a:defRPr sz="2400"/>
            </a:lvl2pPr>
            <a:lvl3pPr>
              <a:defRPr sz="2000"/>
            </a:lvl3pPr>
            <a:lvl4pPr marL="1600200" indent="-228600">
              <a:buFont typeface="Lucida Grande"/>
              <a:buChar cha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8453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802" y="250295"/>
            <a:ext cx="8305800" cy="96043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marL="1600200" indent="-228600">
              <a:buFont typeface="Lucida Grande"/>
              <a:buChar cha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645025" y="1676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marL="1600200" indent="-228600">
              <a:buFont typeface="Lucida Grande"/>
              <a:buChar cha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0080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endParaRPr lang="en-US" dirty="0"/>
          </a:p>
        </p:txBody>
      </p:sp>
    </p:spTree>
    <p:extLst>
      <p:ext uri="{BB962C8B-B14F-4D97-AF65-F5344CB8AC3E}">
        <p14:creationId xmlns:p14="http://schemas.microsoft.com/office/powerpoint/2010/main" val="264401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94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43462"/>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2954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4435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267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762000" y="16002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Rectangle 2"/>
          <p:cNvSpPr/>
          <p:nvPr/>
        </p:nvSpPr>
        <p:spPr>
          <a:xfrm>
            <a:off x="381000" y="381000"/>
            <a:ext cx="8382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1000" y="6400800"/>
            <a:ext cx="7772400" cy="228600"/>
          </a:xfrm>
          <a:prstGeom prst="rect">
            <a:avLst/>
          </a:prstGeom>
          <a:gradFill>
            <a:gsLst>
              <a:gs pos="0">
                <a:schemeClr val="accent1">
                  <a:shade val="51000"/>
                  <a:satMod val="130000"/>
                </a:schemeClr>
              </a:gs>
              <a:gs pos="26000">
                <a:schemeClr val="accent1">
                  <a:shade val="93000"/>
                  <a:satMod val="130000"/>
                </a:schemeClr>
              </a:gs>
              <a:gs pos="96000">
                <a:schemeClr val="accent1">
                  <a:shade val="94000"/>
                  <a:satMod val="135000"/>
                  <a:alpha val="0"/>
                </a:schemeClr>
              </a:gs>
            </a:gsLst>
            <a:lin ang="3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33400" y="6383179"/>
            <a:ext cx="1555296" cy="246221"/>
          </a:xfrm>
          <a:prstGeom prst="rect">
            <a:avLst/>
          </a:prstGeom>
          <a:noFill/>
        </p:spPr>
        <p:txBody>
          <a:bodyPr wrap="none" rtlCol="0">
            <a:spAutoFit/>
          </a:bodyPr>
          <a:lstStyle/>
          <a:p>
            <a:r>
              <a:rPr lang="en-US" sz="1000" b="1" dirty="0" err="1">
                <a:solidFill>
                  <a:schemeClr val="bg2">
                    <a:lumMod val="20000"/>
                    <a:lumOff val="80000"/>
                  </a:schemeClr>
                </a:solidFill>
              </a:rPr>
              <a:t>www.toastmasters.org</a:t>
            </a:r>
            <a:endParaRPr lang="en-US" sz="1000" b="1" dirty="0">
              <a:solidFill>
                <a:schemeClr val="bg2">
                  <a:lumMod val="20000"/>
                  <a:lumOff val="80000"/>
                </a:schemeClr>
              </a:solidFill>
            </a:endParaRPr>
          </a:p>
        </p:txBody>
      </p:sp>
      <p:sp>
        <p:nvSpPr>
          <p:cNvPr id="1027" name="Rectangle 2"/>
          <p:cNvSpPr>
            <a:spLocks noGrp="1" noChangeArrowheads="1"/>
          </p:cNvSpPr>
          <p:nvPr>
            <p:ph type="title"/>
          </p:nvPr>
        </p:nvSpPr>
        <p:spPr bwMode="auto">
          <a:xfrm>
            <a:off x="838200" y="431799"/>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style</a:t>
            </a:r>
          </a:p>
        </p:txBody>
      </p:sp>
      <p:pic>
        <p:nvPicPr>
          <p:cNvPr id="8" name="Picture 7" descr="ToastmastersLogo-Color.png"/>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980988" y="6179884"/>
            <a:ext cx="702637" cy="627286"/>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txStyles>
    <p:titleStyle>
      <a:lvl1pPr algn="l" rtl="0" eaLnBrk="1" fontAlgn="base" hangingPunct="1">
        <a:spcBef>
          <a:spcPct val="0"/>
        </a:spcBef>
        <a:spcAft>
          <a:spcPct val="0"/>
        </a:spcAft>
        <a:defRPr sz="3400" b="1" spc="-100">
          <a:solidFill>
            <a:schemeClr val="bg1"/>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p:titleStyle>
    <p:bodyStyle>
      <a:lvl1pPr marL="398463" indent="-398463" algn="l" rtl="0" eaLnBrk="1" fontAlgn="base" hangingPunct="1">
        <a:spcBef>
          <a:spcPct val="20000"/>
        </a:spcBef>
        <a:spcAft>
          <a:spcPct val="0"/>
        </a:spcAft>
        <a:buClr>
          <a:srgbClr val="CD202C"/>
        </a:buClr>
        <a:buFont typeface="Webdings" charset="2"/>
        <a:buChar char="4"/>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latin typeface="Myriad Pro" pitchFamily="34" charset="0"/>
              </a:rPr>
              <a:t>Toastmasters in Your Organization</a:t>
            </a:r>
          </a:p>
        </p:txBody>
      </p:sp>
      <p:sp>
        <p:nvSpPr>
          <p:cNvPr id="3" name="Subtitle 2"/>
          <p:cNvSpPr>
            <a:spLocks noGrp="1"/>
          </p:cNvSpPr>
          <p:nvPr>
            <p:ph type="subTitle" idx="1"/>
          </p:nvPr>
        </p:nvSpPr>
        <p:spPr/>
        <p:txBody>
          <a:bodyPr/>
          <a:lstStyle/>
          <a:p>
            <a:r>
              <a:rPr lang="en-US" dirty="0">
                <a:latin typeface="Myriad Pro" pitchFamily="34" charset="0"/>
              </a:rPr>
              <a:t>Garrett Broughton</a:t>
            </a:r>
          </a:p>
        </p:txBody>
      </p:sp>
    </p:spTree>
    <p:extLst>
      <p:ext uri="{BB962C8B-B14F-4D97-AF65-F5344CB8AC3E}">
        <p14:creationId xmlns:p14="http://schemas.microsoft.com/office/powerpoint/2010/main" val="384844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92201"/>
          </a:xfrm>
        </p:spPr>
        <p:txBody>
          <a:bodyPr/>
          <a:lstStyle/>
          <a:p>
            <a:pPr algn="ctr">
              <a:defRPr/>
            </a:pPr>
            <a:r>
              <a:rPr lang="en-US" dirty="0"/>
              <a:t>Value of Toastmasters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371600"/>
            <a:ext cx="3025407" cy="4572000"/>
          </a:xfrm>
          <a:prstGeom prst="rect">
            <a:avLst/>
          </a:prstGeom>
        </p:spPr>
      </p:pic>
      <p:sp>
        <p:nvSpPr>
          <p:cNvPr id="5" name="Content Placeholder 3"/>
          <p:cNvSpPr txBox="1">
            <a:spLocks/>
          </p:cNvSpPr>
          <p:nvPr/>
        </p:nvSpPr>
        <p:spPr bwMode="auto">
          <a:xfrm>
            <a:off x="533400" y="1676400"/>
            <a:ext cx="640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98463" indent="-398463" algn="l" rtl="0" eaLnBrk="1" fontAlgn="base" hangingPunct="1">
              <a:spcBef>
                <a:spcPct val="20000"/>
              </a:spcBef>
              <a:spcAft>
                <a:spcPct val="0"/>
              </a:spcAft>
              <a:buClr>
                <a:srgbClr val="CD202C"/>
              </a:buClr>
              <a:buFont typeface="Webdings" charset="2"/>
              <a:buChar char="4"/>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20000"/>
              </a:lnSpc>
            </a:pPr>
            <a:r>
              <a:rPr lang="en-US" dirty="0">
                <a:latin typeface="+mj-lt"/>
                <a:cs typeface="Arial" charset="0"/>
              </a:rPr>
              <a:t>Enhanced Performance</a:t>
            </a:r>
          </a:p>
          <a:p>
            <a:pPr>
              <a:lnSpc>
                <a:spcPct val="120000"/>
              </a:lnSpc>
            </a:pPr>
            <a:r>
              <a:rPr lang="en-US" dirty="0">
                <a:latin typeface="+mj-lt"/>
                <a:cs typeface="Arial" charset="0"/>
              </a:rPr>
              <a:t>Heightened Morale</a:t>
            </a:r>
          </a:p>
          <a:p>
            <a:pPr>
              <a:lnSpc>
                <a:spcPct val="120000"/>
              </a:lnSpc>
            </a:pPr>
            <a:r>
              <a:rPr lang="en-US" dirty="0">
                <a:latin typeface="+mj-lt"/>
                <a:cs typeface="Arial" charset="0"/>
              </a:rPr>
              <a:t>Better Customer Service</a:t>
            </a:r>
          </a:p>
          <a:p>
            <a:pPr>
              <a:lnSpc>
                <a:spcPct val="120000"/>
              </a:lnSpc>
            </a:pPr>
            <a:r>
              <a:rPr lang="en-US" dirty="0">
                <a:latin typeface="+mj-lt"/>
                <a:cs typeface="Arial" charset="0"/>
              </a:rPr>
              <a:t>Ideas Presented Effectively</a:t>
            </a:r>
          </a:p>
          <a:p>
            <a:pPr>
              <a:lnSpc>
                <a:spcPct val="120000"/>
              </a:lnSpc>
            </a:pPr>
            <a:r>
              <a:rPr lang="en-US" dirty="0">
                <a:latin typeface="+mj-lt"/>
                <a:cs typeface="Arial" charset="0"/>
              </a:rPr>
              <a:t>Increased Productivity</a:t>
            </a:r>
          </a:p>
          <a:p>
            <a:pPr>
              <a:lnSpc>
                <a:spcPct val="120000"/>
              </a:lnSpc>
            </a:pPr>
            <a:r>
              <a:rPr lang="en-US" dirty="0">
                <a:latin typeface="+mj-lt"/>
                <a:cs typeface="Arial" charset="0"/>
              </a:rPr>
              <a:t>Improved Teamwork</a:t>
            </a:r>
          </a:p>
        </p:txBody>
      </p:sp>
    </p:spTree>
    <p:extLst>
      <p:ext uri="{BB962C8B-B14F-4D97-AF65-F5344CB8AC3E}">
        <p14:creationId xmlns:p14="http://schemas.microsoft.com/office/powerpoint/2010/main" val="27916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952351" y="381000"/>
            <a:ext cx="723870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b="1">
                <a:solidFill>
                  <a:srgbClr val="063052"/>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a:lstStyle>
          <a:p>
            <a:pPr algn="ctr"/>
            <a:r>
              <a:rPr lang="en-US" sz="2400" kern="0" dirty="0">
                <a:solidFill>
                  <a:schemeClr val="bg1"/>
                </a:solidFill>
              </a:rPr>
              <a:t>Value of Toastmasters to your Organization</a:t>
            </a:r>
          </a:p>
        </p:txBody>
      </p:sp>
      <p:sp>
        <p:nvSpPr>
          <p:cNvPr id="3" name="Content Placeholder 3"/>
          <p:cNvSpPr txBox="1">
            <a:spLocks/>
          </p:cNvSpPr>
          <p:nvPr/>
        </p:nvSpPr>
        <p:spPr bwMode="auto">
          <a:xfrm>
            <a:off x="533400" y="1676400"/>
            <a:ext cx="640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98463" indent="-398463" algn="l" rtl="0" eaLnBrk="1" fontAlgn="base" hangingPunct="1">
              <a:spcBef>
                <a:spcPct val="20000"/>
              </a:spcBef>
              <a:spcAft>
                <a:spcPct val="0"/>
              </a:spcAft>
              <a:buClr>
                <a:srgbClr val="CD202C"/>
              </a:buClr>
              <a:buFont typeface="Webdings" charset="2"/>
              <a:buChar char="4"/>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20000"/>
              </a:lnSpc>
            </a:pPr>
            <a:r>
              <a:rPr lang="en-US" dirty="0">
                <a:latin typeface="+mj-lt"/>
                <a:cs typeface="Arial" charset="0"/>
              </a:rPr>
              <a:t>Enhanced Performance</a:t>
            </a:r>
          </a:p>
          <a:p>
            <a:pPr>
              <a:lnSpc>
                <a:spcPct val="120000"/>
              </a:lnSpc>
            </a:pPr>
            <a:r>
              <a:rPr lang="en-US" dirty="0">
                <a:latin typeface="+mj-lt"/>
                <a:cs typeface="Arial" charset="0"/>
              </a:rPr>
              <a:t>Heightened Morale</a:t>
            </a:r>
          </a:p>
          <a:p>
            <a:pPr>
              <a:lnSpc>
                <a:spcPct val="120000"/>
              </a:lnSpc>
            </a:pPr>
            <a:r>
              <a:rPr lang="en-US" dirty="0">
                <a:latin typeface="+mj-lt"/>
                <a:cs typeface="Arial" charset="0"/>
              </a:rPr>
              <a:t>Better Customer Service</a:t>
            </a:r>
          </a:p>
          <a:p>
            <a:pPr>
              <a:lnSpc>
                <a:spcPct val="120000"/>
              </a:lnSpc>
            </a:pPr>
            <a:r>
              <a:rPr lang="en-US" dirty="0">
                <a:latin typeface="+mj-lt"/>
                <a:cs typeface="Arial" charset="0"/>
              </a:rPr>
              <a:t>Ideas Presented Effectively</a:t>
            </a:r>
          </a:p>
          <a:p>
            <a:pPr>
              <a:lnSpc>
                <a:spcPct val="120000"/>
              </a:lnSpc>
            </a:pPr>
            <a:r>
              <a:rPr lang="en-US" dirty="0">
                <a:latin typeface="+mj-lt"/>
                <a:cs typeface="Arial" charset="0"/>
              </a:rPr>
              <a:t>Increased Productivity</a:t>
            </a:r>
          </a:p>
          <a:p>
            <a:pPr>
              <a:lnSpc>
                <a:spcPct val="120000"/>
              </a:lnSpc>
            </a:pPr>
            <a:r>
              <a:rPr lang="en-US" dirty="0">
                <a:latin typeface="+mj-lt"/>
                <a:cs typeface="Arial" charset="0"/>
              </a:rPr>
              <a:t>Improved Teamwork</a:t>
            </a:r>
          </a:p>
        </p:txBody>
      </p:sp>
    </p:spTree>
    <p:extLst>
      <p:ext uri="{BB962C8B-B14F-4D97-AF65-F5344CB8AC3E}">
        <p14:creationId xmlns:p14="http://schemas.microsoft.com/office/powerpoint/2010/main" val="120054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Club Charter Details</a:t>
            </a:r>
          </a:p>
        </p:txBody>
      </p:sp>
      <p:sp>
        <p:nvSpPr>
          <p:cNvPr id="11267" name="Content Placeholder 2"/>
          <p:cNvSpPr>
            <a:spLocks noGrp="1"/>
          </p:cNvSpPr>
          <p:nvPr>
            <p:ph idx="1"/>
          </p:nvPr>
        </p:nvSpPr>
        <p:spPr/>
        <p:txBody>
          <a:bodyPr/>
          <a:lstStyle/>
          <a:p>
            <a:pPr marL="457200" indent="-457200" eaLnBrk="1" hangingPunct="1">
              <a:lnSpc>
                <a:spcPct val="150000"/>
              </a:lnSpc>
              <a:spcBef>
                <a:spcPct val="0"/>
              </a:spcBef>
              <a:spcAft>
                <a:spcPts val="1600"/>
              </a:spcAft>
              <a:buFont typeface="Arial" panose="020B0604020202020204" pitchFamily="34" charset="0"/>
              <a:buChar char="•"/>
            </a:pPr>
            <a:r>
              <a:rPr lang="en-US" sz="2800" b="1" dirty="0">
                <a:latin typeface="+mj-lt"/>
                <a:cs typeface="Arial" charset="0"/>
              </a:rPr>
              <a:t>$125</a:t>
            </a:r>
            <a:r>
              <a:rPr lang="en-US" sz="2800" dirty="0">
                <a:latin typeface="+mj-lt"/>
                <a:cs typeface="Arial" charset="0"/>
              </a:rPr>
              <a:t>: One-time charter fee</a:t>
            </a:r>
          </a:p>
          <a:p>
            <a:pPr marL="457200" indent="-457200" eaLnBrk="1" hangingPunct="1">
              <a:lnSpc>
                <a:spcPct val="150000"/>
              </a:lnSpc>
              <a:spcBef>
                <a:spcPct val="0"/>
              </a:spcBef>
              <a:spcAft>
                <a:spcPts val="1600"/>
              </a:spcAft>
              <a:buFont typeface="Arial" panose="020B0604020202020204" pitchFamily="34" charset="0"/>
              <a:buChar char="•"/>
            </a:pPr>
            <a:r>
              <a:rPr lang="en-US" sz="2800" b="1" dirty="0">
                <a:latin typeface="+mj-lt"/>
                <a:cs typeface="Arial" charset="0"/>
              </a:rPr>
              <a:t>$20</a:t>
            </a:r>
            <a:r>
              <a:rPr lang="en-US" sz="2800" dirty="0">
                <a:latin typeface="+mj-lt"/>
                <a:cs typeface="Arial" charset="0"/>
              </a:rPr>
              <a:t>: New-member fee</a:t>
            </a:r>
          </a:p>
          <a:p>
            <a:pPr marL="457200" indent="-457200" eaLnBrk="1" hangingPunct="1">
              <a:lnSpc>
                <a:spcPct val="150000"/>
              </a:lnSpc>
              <a:spcBef>
                <a:spcPct val="0"/>
              </a:spcBef>
              <a:spcAft>
                <a:spcPts val="1600"/>
              </a:spcAft>
              <a:buFont typeface="Arial" panose="020B0604020202020204" pitchFamily="34" charset="0"/>
              <a:buChar char="•"/>
            </a:pPr>
            <a:r>
              <a:rPr lang="en-US" sz="2800" b="1" dirty="0">
                <a:latin typeface="+mj-lt"/>
                <a:cs typeface="Arial" charset="0"/>
              </a:rPr>
              <a:t>$</a:t>
            </a:r>
            <a:r>
              <a:rPr lang="en-US" b="1" dirty="0">
                <a:latin typeface="+mj-lt"/>
                <a:cs typeface="Arial" charset="0"/>
              </a:rPr>
              <a:t>45</a:t>
            </a:r>
            <a:r>
              <a:rPr lang="en-US" sz="2800" dirty="0">
                <a:latin typeface="+mj-lt"/>
                <a:cs typeface="Arial" charset="0"/>
              </a:rPr>
              <a:t>: Six months’ </a:t>
            </a:r>
            <a:r>
              <a:rPr lang="en-US" kern="1200" dirty="0">
                <a:latin typeface="+mj-lt"/>
                <a:cs typeface="Arial" charset="0"/>
              </a:rPr>
              <a:t>membership</a:t>
            </a:r>
            <a:r>
              <a:rPr lang="en-US" sz="2800" dirty="0">
                <a:latin typeface="+mj-lt"/>
                <a:cs typeface="Arial" charset="0"/>
              </a:rPr>
              <a:t> dues</a:t>
            </a:r>
          </a:p>
          <a:p>
            <a:pPr marL="457200" indent="-457200" eaLnBrk="1" hangingPunct="1">
              <a:lnSpc>
                <a:spcPct val="150000"/>
              </a:lnSpc>
              <a:spcBef>
                <a:spcPct val="0"/>
              </a:spcBef>
              <a:spcAft>
                <a:spcPts val="1600"/>
              </a:spcAft>
              <a:buFont typeface="Arial" panose="020B0604020202020204" pitchFamily="34" charset="0"/>
              <a:buChar char="•"/>
            </a:pPr>
            <a:r>
              <a:rPr lang="en-US" dirty="0">
                <a:latin typeface="+mj-lt"/>
                <a:cs typeface="Arial" charset="0"/>
              </a:rPr>
              <a:t>Maximum investment from your Organization </a:t>
            </a:r>
            <a:endParaRPr lang="en-US" sz="2800" dirty="0">
              <a:latin typeface="+mj-lt"/>
              <a:cs typeface="Arial" charset="0"/>
            </a:endParaRPr>
          </a:p>
        </p:txBody>
      </p:sp>
    </p:spTree>
    <p:extLst>
      <p:ext uri="{BB962C8B-B14F-4D97-AF65-F5344CB8AC3E}">
        <p14:creationId xmlns:p14="http://schemas.microsoft.com/office/powerpoint/2010/main" val="415948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Charter Kit Details</a:t>
            </a:r>
          </a:p>
        </p:txBody>
      </p:sp>
      <p:sp>
        <p:nvSpPr>
          <p:cNvPr id="4" name="Content Placeholder 2"/>
          <p:cNvSpPr>
            <a:spLocks noGrp="1"/>
          </p:cNvSpPr>
          <p:nvPr>
            <p:ph idx="1"/>
          </p:nvPr>
        </p:nvSpPr>
        <p:spPr>
          <a:xfrm>
            <a:off x="342900" y="1600200"/>
            <a:ext cx="3962400" cy="4953000"/>
          </a:xfrm>
        </p:spPr>
        <p:txBody>
          <a:bodyPr/>
          <a:lstStyle/>
          <a:p>
            <a:pPr marL="398463" indent="-398463">
              <a:lnSpc>
                <a:spcPct val="120000"/>
              </a:lnSpc>
              <a:buFont typeface="Webdings" charset="2"/>
              <a:buChar char="4"/>
            </a:pPr>
            <a:r>
              <a:rPr lang="en-US" sz="2100" kern="1200" dirty="0">
                <a:latin typeface="+mj-lt"/>
                <a:cs typeface="Arial" charset="0"/>
              </a:rPr>
              <a:t>Distinguished Club Program and Club Success Plan</a:t>
            </a:r>
          </a:p>
          <a:p>
            <a:pPr marL="398463" indent="-398463">
              <a:lnSpc>
                <a:spcPct val="120000"/>
              </a:lnSpc>
              <a:buFont typeface="Webdings" charset="2"/>
              <a:buChar char="4"/>
            </a:pPr>
            <a:r>
              <a:rPr lang="en-US" sz="2100" kern="1200" dirty="0">
                <a:latin typeface="+mj-lt"/>
                <a:cs typeface="Arial" charset="0"/>
              </a:rPr>
              <a:t>Distinguished Club Program Goals</a:t>
            </a:r>
          </a:p>
          <a:p>
            <a:pPr marL="398463" indent="-398463">
              <a:lnSpc>
                <a:spcPct val="120000"/>
              </a:lnSpc>
              <a:buFont typeface="Webdings" charset="2"/>
              <a:buChar char="4"/>
            </a:pPr>
            <a:r>
              <a:rPr lang="en-US" sz="2100" kern="1200" dirty="0">
                <a:latin typeface="+mj-lt"/>
                <a:cs typeface="Arial" charset="0"/>
              </a:rPr>
              <a:t>Membership Building Kit </a:t>
            </a:r>
          </a:p>
          <a:p>
            <a:pPr marL="398463" indent="-398463">
              <a:lnSpc>
                <a:spcPct val="120000"/>
              </a:lnSpc>
              <a:buFont typeface="Webdings" charset="2"/>
              <a:buChar char="4"/>
            </a:pPr>
            <a:r>
              <a:rPr lang="en-US" sz="2100" kern="1200" dirty="0">
                <a:latin typeface="+mj-lt"/>
                <a:cs typeface="Arial" charset="0"/>
              </a:rPr>
              <a:t>New Member Orientation Kit for Clubs</a:t>
            </a:r>
          </a:p>
          <a:p>
            <a:pPr marL="398463" indent="-398463">
              <a:lnSpc>
                <a:spcPct val="120000"/>
              </a:lnSpc>
              <a:buFont typeface="Webdings" charset="2"/>
              <a:buChar char="4"/>
            </a:pPr>
            <a:r>
              <a:rPr lang="en-US" sz="2100" kern="1200" dirty="0">
                <a:latin typeface="+mj-lt"/>
                <a:cs typeface="Arial" charset="0"/>
              </a:rPr>
              <a:t>Club Leadership Handbook (7)</a:t>
            </a:r>
          </a:p>
          <a:p>
            <a:pPr marL="398463" indent="-398463">
              <a:lnSpc>
                <a:spcPct val="120000"/>
              </a:lnSpc>
              <a:buFont typeface="Webdings" charset="2"/>
              <a:buChar char="4"/>
            </a:pPr>
            <a:r>
              <a:rPr lang="en-US" sz="2100" kern="1200" dirty="0">
                <a:latin typeface="+mj-lt"/>
                <a:cs typeface="Arial" charset="0"/>
              </a:rPr>
              <a:t>Master Your Meetings</a:t>
            </a:r>
          </a:p>
          <a:p>
            <a:pPr eaLnBrk="1" hangingPunct="1">
              <a:lnSpc>
                <a:spcPct val="150000"/>
              </a:lnSpc>
              <a:spcBef>
                <a:spcPct val="0"/>
              </a:spcBef>
              <a:spcAft>
                <a:spcPts val="1600"/>
              </a:spcAft>
              <a:buFont typeface="Webdings" pitchFamily="18" charset="2"/>
              <a:buChar char=""/>
            </a:pPr>
            <a:endParaRPr lang="en-US" sz="2000" dirty="0">
              <a:latin typeface="Arial" panose="020B0604020202020204" pitchFamily="34" charset="0"/>
              <a:cs typeface="Arial" panose="020B0604020202020204" pitchFamily="34" charset="0"/>
            </a:endParaRPr>
          </a:p>
        </p:txBody>
      </p:sp>
      <p:sp>
        <p:nvSpPr>
          <p:cNvPr id="5" name="Content Placeholder 2"/>
          <p:cNvSpPr txBox="1">
            <a:spLocks/>
          </p:cNvSpPr>
          <p:nvPr/>
        </p:nvSpPr>
        <p:spPr bwMode="auto">
          <a:xfrm>
            <a:off x="4267200" y="1600200"/>
            <a:ext cx="480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CD202C"/>
              </a:buClr>
              <a:buFontTx/>
              <a:buNone/>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marL="398463" indent="-398463">
              <a:lnSpc>
                <a:spcPct val="120000"/>
              </a:lnSpc>
              <a:buFont typeface="Webdings" charset="2"/>
              <a:buChar char="4"/>
            </a:pPr>
            <a:r>
              <a:rPr lang="en-US" sz="2100" dirty="0">
                <a:latin typeface="+mj-lt"/>
                <a:cs typeface="Arial" charset="0"/>
              </a:rPr>
              <a:t>Thank Fast! Table Topics™ Handbook</a:t>
            </a:r>
          </a:p>
          <a:p>
            <a:pPr marL="398463" indent="-398463">
              <a:lnSpc>
                <a:spcPct val="120000"/>
              </a:lnSpc>
              <a:buFont typeface="Webdings" charset="2"/>
              <a:buChar char="4"/>
            </a:pPr>
            <a:r>
              <a:rPr lang="en-US" sz="2100" dirty="0">
                <a:latin typeface="+mj-lt"/>
                <a:cs typeface="Arial" charset="0"/>
              </a:rPr>
              <a:t>Ballots &amp; Brief Evaluations (250)</a:t>
            </a:r>
          </a:p>
          <a:p>
            <a:pPr marL="398463" indent="-398463">
              <a:lnSpc>
                <a:spcPct val="120000"/>
              </a:lnSpc>
              <a:buFont typeface="Webdings" charset="2"/>
              <a:buChar char="4"/>
            </a:pPr>
            <a:r>
              <a:rPr lang="en-US" sz="2100" dirty="0">
                <a:latin typeface="+mj-lt"/>
                <a:cs typeface="Arial" charset="0"/>
              </a:rPr>
              <a:t>CC Achievement Chart</a:t>
            </a:r>
          </a:p>
          <a:p>
            <a:pPr marL="398463" indent="-398463">
              <a:lnSpc>
                <a:spcPct val="120000"/>
              </a:lnSpc>
              <a:buFont typeface="Webdings" charset="2"/>
              <a:buChar char="4"/>
            </a:pPr>
            <a:r>
              <a:rPr lang="en-US" sz="2100" dirty="0">
                <a:latin typeface="+mj-lt"/>
                <a:cs typeface="Arial" charset="0"/>
              </a:rPr>
              <a:t>CL Achievement Chart</a:t>
            </a:r>
          </a:p>
          <a:p>
            <a:pPr marL="398463" indent="-398463">
              <a:lnSpc>
                <a:spcPct val="120000"/>
              </a:lnSpc>
              <a:buFont typeface="Webdings" charset="2"/>
              <a:buChar char="4"/>
            </a:pPr>
            <a:r>
              <a:rPr lang="en-US" sz="2100" dirty="0">
                <a:latin typeface="+mj-lt"/>
                <a:cs typeface="Arial" charset="0"/>
              </a:rPr>
              <a:t>Gavel</a:t>
            </a:r>
          </a:p>
          <a:p>
            <a:pPr marL="398463" indent="-398463">
              <a:lnSpc>
                <a:spcPct val="120000"/>
              </a:lnSpc>
              <a:buFont typeface="Webdings" charset="2"/>
              <a:buChar char="4"/>
            </a:pPr>
            <a:r>
              <a:rPr lang="en-US" sz="2100" dirty="0">
                <a:latin typeface="+mj-lt"/>
                <a:cs typeface="Arial" charset="0"/>
              </a:rPr>
              <a:t>Membership Cards (50)</a:t>
            </a:r>
          </a:p>
          <a:p>
            <a:pPr marL="398463" indent="-398463">
              <a:lnSpc>
                <a:spcPct val="120000"/>
              </a:lnSpc>
              <a:buFont typeface="Webdings" charset="2"/>
              <a:buChar char="4"/>
            </a:pPr>
            <a:r>
              <a:rPr lang="en-US" sz="2100" dirty="0">
                <a:latin typeface="+mj-lt"/>
                <a:cs typeface="Arial" charset="0"/>
              </a:rPr>
              <a:t>Timing Cards</a:t>
            </a:r>
          </a:p>
          <a:p>
            <a:pPr marL="398463" indent="-398463">
              <a:lnSpc>
                <a:spcPct val="120000"/>
              </a:lnSpc>
              <a:buFont typeface="Webdings" charset="2"/>
              <a:buChar char="4"/>
            </a:pPr>
            <a:r>
              <a:rPr lang="en-US" sz="2100" dirty="0">
                <a:latin typeface="+mj-lt"/>
                <a:cs typeface="Arial" charset="0"/>
              </a:rPr>
              <a:t>Charter Kit Flier</a:t>
            </a:r>
          </a:p>
        </p:txBody>
      </p:sp>
    </p:spTree>
    <p:extLst>
      <p:ext uri="{BB962C8B-B14F-4D97-AF65-F5344CB8AC3E}">
        <p14:creationId xmlns:p14="http://schemas.microsoft.com/office/powerpoint/2010/main" val="364956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Next Step—Demonstration</a:t>
            </a:r>
          </a:p>
        </p:txBody>
      </p:sp>
      <p:pic>
        <p:nvPicPr>
          <p:cNvPr id="2052" name="Picture 4" descr="Club Meeting Ro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600200"/>
            <a:ext cx="6019800" cy="411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50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400" y="2743200"/>
            <a:ext cx="4076700" cy="1219200"/>
          </a:xfrm>
        </p:spPr>
        <p:txBody>
          <a:bodyPr/>
          <a:lstStyle/>
          <a:p>
            <a:r>
              <a:rPr lang="en-US" sz="8800" dirty="0"/>
              <a:t>Q&amp;A</a:t>
            </a:r>
          </a:p>
        </p:txBody>
      </p:sp>
    </p:spTree>
    <p:extLst>
      <p:ext uri="{BB962C8B-B14F-4D97-AF65-F5344CB8AC3E}">
        <p14:creationId xmlns:p14="http://schemas.microsoft.com/office/powerpoint/2010/main" val="24166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343400"/>
            <a:ext cx="6858000" cy="1010206"/>
          </a:xfrm>
        </p:spPr>
        <p:txBody>
          <a:bodyPr/>
          <a:lstStyle/>
          <a:p>
            <a:r>
              <a:rPr lang="en-US" dirty="0"/>
              <a:t>Toastmasters International is a world leader in communication and leadership development. </a:t>
            </a:r>
          </a:p>
        </p:txBody>
      </p:sp>
      <p:sp>
        <p:nvSpPr>
          <p:cNvPr id="2" name="Title 1"/>
          <p:cNvSpPr>
            <a:spLocks noGrp="1"/>
          </p:cNvSpPr>
          <p:nvPr>
            <p:ph type="title"/>
          </p:nvPr>
        </p:nvSpPr>
        <p:spPr/>
        <p:txBody>
          <a:bodyPr/>
          <a:lstStyle/>
          <a:p>
            <a:pPr algn="ctr"/>
            <a:r>
              <a:rPr lang="en-US" dirty="0"/>
              <a:t>What is Toastmasters?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315200" cy="2346564"/>
          </a:xfrm>
          <a:prstGeom prst="rect">
            <a:avLst/>
          </a:prstGeom>
        </p:spPr>
      </p:pic>
    </p:spTree>
    <p:extLst>
      <p:ext uri="{BB962C8B-B14F-4D97-AF65-F5344CB8AC3E}">
        <p14:creationId xmlns:p14="http://schemas.microsoft.com/office/powerpoint/2010/main" val="309984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85775" y="4905375"/>
            <a:ext cx="3810000" cy="1143000"/>
          </a:xfrm>
        </p:spPr>
        <p:txBody>
          <a:bodyPr/>
          <a:lstStyle/>
          <a:p>
            <a:pPr eaLnBrk="1" hangingPunct="1">
              <a:lnSpc>
                <a:spcPct val="110000"/>
              </a:lnSpc>
              <a:spcBef>
                <a:spcPct val="0"/>
              </a:spcBef>
              <a:spcAft>
                <a:spcPts val="900"/>
              </a:spcAft>
              <a:buFont typeface="Webdings" charset="2"/>
              <a:buChar char=""/>
            </a:pPr>
            <a:r>
              <a:rPr lang="en-US" altLang="en-US" dirty="0">
                <a:cs typeface="Arial" charset="0"/>
              </a:rPr>
              <a:t>Leading Meetings</a:t>
            </a:r>
          </a:p>
          <a:p>
            <a:pPr eaLnBrk="1" hangingPunct="1">
              <a:lnSpc>
                <a:spcPct val="110000"/>
              </a:lnSpc>
              <a:spcBef>
                <a:spcPct val="0"/>
              </a:spcBef>
              <a:spcAft>
                <a:spcPts val="900"/>
              </a:spcAft>
              <a:buFont typeface="Webdings" charset="2"/>
              <a:buChar char=""/>
            </a:pPr>
            <a:r>
              <a:rPr lang="en-US" dirty="0">
                <a:cs typeface="Arial" charset="0"/>
              </a:rPr>
              <a:t>Impromptu Speeches</a:t>
            </a:r>
          </a:p>
        </p:txBody>
      </p:sp>
      <p:sp>
        <p:nvSpPr>
          <p:cNvPr id="5" name="Title 1"/>
          <p:cNvSpPr txBox="1">
            <a:spLocks/>
          </p:cNvSpPr>
          <p:nvPr/>
        </p:nvSpPr>
        <p:spPr>
          <a:xfrm>
            <a:off x="1219200" y="498019"/>
            <a:ext cx="6400800" cy="838200"/>
          </a:xfrm>
          <a:prstGeom prst="rect">
            <a:avLst/>
          </a:prstGeom>
        </p:spPr>
        <p:txBody>
          <a:bodyPr/>
          <a:lstStyle>
            <a:lvl1pPr algn="l" rtl="0" eaLnBrk="1" fontAlgn="base" hangingPunct="1">
              <a:spcBef>
                <a:spcPct val="0"/>
              </a:spcBef>
              <a:spcAft>
                <a:spcPct val="0"/>
              </a:spcAft>
              <a:defRPr sz="3400" b="1">
                <a:solidFill>
                  <a:srgbClr val="063052"/>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a:lstStyle>
          <a:p>
            <a:pPr algn="ctr"/>
            <a:r>
              <a:rPr lang="en-US" kern="0" dirty="0">
                <a:solidFill>
                  <a:schemeClr val="bg1"/>
                </a:solidFill>
              </a:rPr>
              <a:t>How the Program Works</a:t>
            </a:r>
          </a:p>
        </p:txBody>
      </p:sp>
      <p:sp>
        <p:nvSpPr>
          <p:cNvPr id="4" name="Rectangle 3"/>
          <p:cNvSpPr txBox="1">
            <a:spLocks noChangeArrowheads="1"/>
          </p:cNvSpPr>
          <p:nvPr/>
        </p:nvSpPr>
        <p:spPr bwMode="auto">
          <a:xfrm>
            <a:off x="581417" y="4382131"/>
            <a:ext cx="7981167" cy="49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CD202C"/>
              </a:buClr>
              <a:buFontTx/>
              <a:buNone/>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10000"/>
              </a:lnSpc>
              <a:spcBef>
                <a:spcPct val="0"/>
              </a:spcBef>
              <a:spcAft>
                <a:spcPts val="900"/>
              </a:spcAft>
            </a:pPr>
            <a:r>
              <a:rPr lang="en-US" altLang="en-US" kern="0" dirty="0">
                <a:latin typeface="+mj-lt"/>
                <a:cs typeface="Arial" charset="0"/>
              </a:rPr>
              <a:t>Members have the opportunity to practice:</a:t>
            </a:r>
          </a:p>
        </p:txBody>
      </p:sp>
      <p:sp>
        <p:nvSpPr>
          <p:cNvPr id="7" name="Rectangle 3"/>
          <p:cNvSpPr txBox="1">
            <a:spLocks noChangeArrowheads="1"/>
          </p:cNvSpPr>
          <p:nvPr/>
        </p:nvSpPr>
        <p:spPr bwMode="auto">
          <a:xfrm>
            <a:off x="4267200" y="4905375"/>
            <a:ext cx="451602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CD202C"/>
              </a:buClr>
              <a:buFontTx/>
              <a:buNone/>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10000"/>
              </a:lnSpc>
              <a:spcBef>
                <a:spcPct val="0"/>
              </a:spcBef>
              <a:spcAft>
                <a:spcPts val="900"/>
              </a:spcAft>
              <a:buFont typeface="Webdings" charset="2"/>
              <a:buChar char=""/>
            </a:pPr>
            <a:r>
              <a:rPr lang="en-US" dirty="0">
                <a:cs typeface="Arial" charset="0"/>
              </a:rPr>
              <a:t>Prepared Speeches</a:t>
            </a:r>
          </a:p>
          <a:p>
            <a:pPr>
              <a:lnSpc>
                <a:spcPct val="110000"/>
              </a:lnSpc>
              <a:spcBef>
                <a:spcPct val="0"/>
              </a:spcBef>
              <a:spcAft>
                <a:spcPts val="900"/>
              </a:spcAft>
              <a:buFont typeface="Webdings" charset="2"/>
              <a:buChar char=""/>
            </a:pPr>
            <a:r>
              <a:rPr lang="en-US" dirty="0">
                <a:cs typeface="Arial" charset="0"/>
              </a:rPr>
              <a:t>Constructive Evaluation</a:t>
            </a:r>
            <a:endParaRPr lang="en-US" altLang="en-US" dirty="0">
              <a:cs typeface="Arial"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914400" y="1625336"/>
            <a:ext cx="7315200" cy="2337064"/>
          </a:xfrm>
          <a:prstGeom prst="rect">
            <a:avLst/>
          </a:prstGeom>
        </p:spPr>
      </p:pic>
    </p:spTree>
    <p:extLst>
      <p:ext uri="{BB962C8B-B14F-4D97-AF65-F5344CB8AC3E}">
        <p14:creationId xmlns:p14="http://schemas.microsoft.com/office/powerpoint/2010/main" val="3797538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grpId="0" nodeType="afterEffect">
                                  <p:stCondLst>
                                    <p:cond delay="25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25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4"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25" y="228600"/>
            <a:ext cx="7696200" cy="1143000"/>
          </a:xfrm>
        </p:spPr>
        <p:txBody>
          <a:bodyPr/>
          <a:lstStyle/>
          <a:p>
            <a:pPr algn="ctr"/>
            <a:r>
              <a:rPr lang="en-US" dirty="0"/>
              <a:t>Education Program</a:t>
            </a:r>
          </a:p>
        </p:txBody>
      </p:sp>
      <p:sp>
        <p:nvSpPr>
          <p:cNvPr id="6" name="Content Placeholder 2"/>
          <p:cNvSpPr txBox="1">
            <a:spLocks/>
          </p:cNvSpPr>
          <p:nvPr/>
        </p:nvSpPr>
        <p:spPr bwMode="auto">
          <a:xfrm>
            <a:off x="4846955" y="4343400"/>
            <a:ext cx="4089130"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marL="0" indent="0">
              <a:lnSpc>
                <a:spcPct val="110000"/>
              </a:lnSpc>
              <a:spcBef>
                <a:spcPct val="0"/>
              </a:spcBef>
              <a:spcAft>
                <a:spcPts val="900"/>
              </a:spcAft>
              <a:buClr>
                <a:srgbClr val="CD202C"/>
              </a:buClr>
              <a:buFont typeface="Webdings" charset="2"/>
              <a:buChar char=""/>
            </a:pPr>
            <a:r>
              <a:rPr lang="en-US" spc="-50" dirty="0">
                <a:cs typeface="Arial" charset="0"/>
              </a:rPr>
              <a:t>Peer Feedback</a:t>
            </a:r>
          </a:p>
          <a:p>
            <a:pPr marL="0" indent="0">
              <a:lnSpc>
                <a:spcPct val="110000"/>
              </a:lnSpc>
              <a:spcBef>
                <a:spcPct val="0"/>
              </a:spcBef>
              <a:spcAft>
                <a:spcPts val="900"/>
              </a:spcAft>
              <a:buClr>
                <a:srgbClr val="CD202C"/>
              </a:buClr>
              <a:buFont typeface="Webdings" charset="2"/>
              <a:buChar char=""/>
            </a:pPr>
            <a:r>
              <a:rPr lang="en-US" spc="-50" dirty="0">
                <a:cs typeface="Arial" charset="0"/>
              </a:rPr>
              <a:t>Mentoring</a:t>
            </a:r>
          </a:p>
        </p:txBody>
      </p:sp>
      <p:pic>
        <p:nvPicPr>
          <p:cNvPr id="1026" name="Picture 2" descr="Membership Building Prog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11" y="1600200"/>
            <a:ext cx="7334250" cy="234315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609600" y="4343400"/>
            <a:ext cx="4089130"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marL="0" indent="0">
              <a:lnSpc>
                <a:spcPct val="110000"/>
              </a:lnSpc>
              <a:spcBef>
                <a:spcPct val="0"/>
              </a:spcBef>
              <a:spcAft>
                <a:spcPts val="900"/>
              </a:spcAft>
              <a:buClr>
                <a:srgbClr val="CD202C"/>
              </a:buClr>
              <a:buFont typeface="Webdings" charset="2"/>
              <a:buChar char=""/>
            </a:pPr>
            <a:r>
              <a:rPr lang="en-US" spc="-50" dirty="0">
                <a:cs typeface="Arial" charset="0"/>
              </a:rPr>
              <a:t>Experiential Learning</a:t>
            </a:r>
          </a:p>
          <a:p>
            <a:pPr marL="0" indent="0">
              <a:lnSpc>
                <a:spcPct val="110000"/>
              </a:lnSpc>
              <a:spcBef>
                <a:spcPct val="0"/>
              </a:spcBef>
              <a:spcAft>
                <a:spcPts val="900"/>
              </a:spcAft>
              <a:buClr>
                <a:srgbClr val="CD202C"/>
              </a:buClr>
              <a:buFont typeface="Webdings" charset="2"/>
              <a:buChar char=""/>
            </a:pPr>
            <a:r>
              <a:rPr lang="en-US" spc="-50" dirty="0">
                <a:cs typeface="Arial" charset="0"/>
              </a:rPr>
              <a:t>Self-paced Program</a:t>
            </a:r>
          </a:p>
        </p:txBody>
      </p:sp>
    </p:spTree>
    <p:extLst>
      <p:ext uri="{BB962C8B-B14F-4D97-AF65-F5344CB8AC3E}">
        <p14:creationId xmlns:p14="http://schemas.microsoft.com/office/powerpoint/2010/main" val="5517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91400" cy="1143000"/>
          </a:xfrm>
        </p:spPr>
        <p:txBody>
          <a:bodyPr>
            <a:normAutofit/>
          </a:bodyPr>
          <a:lstStyle/>
          <a:p>
            <a:pPr algn="ctr"/>
            <a:r>
              <a:rPr lang="en-US" dirty="0"/>
              <a:t>Communication Track</a:t>
            </a:r>
          </a:p>
        </p:txBody>
      </p:sp>
      <p:sp>
        <p:nvSpPr>
          <p:cNvPr id="5" name="Content Placeholder 2"/>
          <p:cNvSpPr txBox="1">
            <a:spLocks/>
          </p:cNvSpPr>
          <p:nvPr/>
        </p:nvSpPr>
        <p:spPr bwMode="auto">
          <a:xfrm>
            <a:off x="914400" y="4343397"/>
            <a:ext cx="7315200" cy="175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buClr>
                <a:srgbClr val="CD202C"/>
              </a:buClr>
            </a:pPr>
            <a:r>
              <a:rPr lang="en-US" kern="0" dirty="0">
                <a:latin typeface="+mj-lt"/>
                <a:cs typeface="Arial" panose="020B0604020202020204" pitchFamily="34" charset="0"/>
              </a:rPr>
              <a:t>Competent Communication</a:t>
            </a:r>
          </a:p>
          <a:p>
            <a:pPr>
              <a:buClr>
                <a:srgbClr val="CD202C"/>
              </a:buClr>
            </a:pPr>
            <a:r>
              <a:rPr lang="en-US" kern="0" dirty="0">
                <a:latin typeface="+mj-lt"/>
                <a:cs typeface="Arial" panose="020B0604020202020204" pitchFamily="34" charset="0"/>
              </a:rPr>
              <a:t>Advanced Communication Series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315200" cy="2337064"/>
          </a:xfrm>
          <a:prstGeom prst="rect">
            <a:avLst/>
          </a:prstGeom>
        </p:spPr>
      </p:pic>
    </p:spTree>
    <p:extLst>
      <p:ext uri="{BB962C8B-B14F-4D97-AF65-F5344CB8AC3E}">
        <p14:creationId xmlns:p14="http://schemas.microsoft.com/office/powerpoint/2010/main" val="126014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467600" cy="609600"/>
          </a:xfrm>
        </p:spPr>
        <p:txBody>
          <a:bodyPr>
            <a:normAutofit/>
          </a:bodyPr>
          <a:lstStyle/>
          <a:p>
            <a:pPr algn="ctr"/>
            <a:r>
              <a:rPr lang="en-US" dirty="0"/>
              <a:t>Leadership Track</a:t>
            </a:r>
          </a:p>
        </p:txBody>
      </p:sp>
      <p:sp>
        <p:nvSpPr>
          <p:cNvPr id="4" name="Content Placeholder 2"/>
          <p:cNvSpPr txBox="1">
            <a:spLocks/>
          </p:cNvSpPr>
          <p:nvPr/>
        </p:nvSpPr>
        <p:spPr bwMode="auto">
          <a:xfrm>
            <a:off x="914400" y="4305299"/>
            <a:ext cx="7315200"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buClr>
                <a:srgbClr val="CD202C"/>
              </a:buClr>
            </a:pPr>
            <a:r>
              <a:rPr lang="en-US" kern="0" dirty="0">
                <a:latin typeface="+mj-lt"/>
                <a:cs typeface="Arial" panose="020B0604020202020204" pitchFamily="34" charset="0"/>
              </a:rPr>
              <a:t>Competent Leadership</a:t>
            </a:r>
          </a:p>
          <a:p>
            <a:pPr>
              <a:buClr>
                <a:srgbClr val="CD202C"/>
              </a:buClr>
            </a:pPr>
            <a:r>
              <a:rPr lang="en-US" kern="0" dirty="0">
                <a:latin typeface="+mj-lt"/>
                <a:cs typeface="Arial" panose="020B0604020202020204" pitchFamily="34" charset="0"/>
              </a:rPr>
              <a:t>Advanced Leader Program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315200" cy="2337064"/>
          </a:xfrm>
          <a:prstGeom prst="rect">
            <a:avLst/>
          </a:prstGeom>
        </p:spPr>
      </p:pic>
    </p:spTree>
    <p:extLst>
      <p:ext uri="{BB962C8B-B14F-4D97-AF65-F5344CB8AC3E}">
        <p14:creationId xmlns:p14="http://schemas.microsoft.com/office/powerpoint/2010/main" val="332735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696200" cy="1143000"/>
          </a:xfrm>
        </p:spPr>
        <p:txBody>
          <a:bodyPr>
            <a:normAutofit/>
          </a:bodyPr>
          <a:lstStyle/>
          <a:p>
            <a:pPr>
              <a:defRPr/>
            </a:pPr>
            <a:r>
              <a:rPr lang="en-US" dirty="0"/>
              <a:t>Toastmasters Members Practice</a:t>
            </a:r>
          </a:p>
        </p:txBody>
      </p:sp>
      <p:sp>
        <p:nvSpPr>
          <p:cNvPr id="8196" name="Content Placeholder 3"/>
          <p:cNvSpPr>
            <a:spLocks noGrp="1"/>
          </p:cNvSpPr>
          <p:nvPr>
            <p:ph sz="half" idx="4294967295"/>
          </p:nvPr>
        </p:nvSpPr>
        <p:spPr>
          <a:xfrm>
            <a:off x="4572000" y="2057400"/>
            <a:ext cx="4572000" cy="4114800"/>
          </a:xfrm>
        </p:spPr>
        <p:txBody>
          <a:bodyPr/>
          <a:lstStyle/>
          <a:p>
            <a:r>
              <a:rPr lang="en-US" dirty="0">
                <a:latin typeface="+mj-lt"/>
                <a:cs typeface="Arial" charset="0"/>
              </a:rPr>
              <a:t>Organizing and Leading Teams</a:t>
            </a:r>
          </a:p>
          <a:p>
            <a:r>
              <a:rPr lang="en-US" dirty="0">
                <a:latin typeface="+mj-lt"/>
                <a:cs typeface="Arial" charset="0"/>
              </a:rPr>
              <a:t>Presenting Ideas Effectively</a:t>
            </a:r>
          </a:p>
          <a:p>
            <a:r>
              <a:rPr lang="en-US" dirty="0">
                <a:latin typeface="+mj-lt"/>
                <a:cs typeface="Arial" charset="0"/>
              </a:rPr>
              <a:t>Conducting Productive Meetings</a:t>
            </a:r>
          </a:p>
          <a:p>
            <a:r>
              <a:rPr lang="en-US" dirty="0">
                <a:latin typeface="+mj-lt"/>
                <a:cs typeface="Arial" charset="0"/>
              </a:rPr>
              <a:t>Providing Constructive Feedback</a:t>
            </a:r>
          </a:p>
          <a:p>
            <a:endParaRPr lang="en-US" dirty="0">
              <a:latin typeface="Arial" charset="0"/>
              <a:cs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537" y="2133600"/>
            <a:ext cx="4299581" cy="3024172"/>
          </a:xfrm>
          <a:prstGeom prst="rect">
            <a:avLst/>
          </a:prstGeom>
        </p:spPr>
      </p:pic>
    </p:spTree>
    <p:extLst>
      <p:ext uri="{BB962C8B-B14F-4D97-AF65-F5344CB8AC3E}">
        <p14:creationId xmlns:p14="http://schemas.microsoft.com/office/powerpoint/2010/main" val="242689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21" y="172450"/>
            <a:ext cx="8607424" cy="1143000"/>
          </a:xfrm>
        </p:spPr>
        <p:txBody>
          <a:bodyPr>
            <a:normAutofit/>
          </a:bodyPr>
          <a:lstStyle/>
          <a:p>
            <a:pPr algn="ctr"/>
            <a:r>
              <a:rPr lang="en-US" dirty="0"/>
              <a:t>Toastmasters Corporate Club Sponsors</a:t>
            </a:r>
          </a:p>
        </p:txBody>
      </p:sp>
      <p:sp>
        <p:nvSpPr>
          <p:cNvPr id="4" name="AutoShape 4" descr="http://img2.wikia.nocookie.net/__cb20100709064402/logopedia/images/3/35/Bank_of_America_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img2.wikia.nocookie.net/__cb20100709064402/logopedia/images/3/35/Bank_of_America_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8" descr="data:image/jpeg;base64,/9j/4AAQSkZJRgABAQAAAQABAAD/2wCEAAkGBxQHEhIQEhQVERUSFxYXFBgYGBQUFxcYHBYYFxgVFhoYHSggGhomHRcVIjIhJSkrLjAzFyAzODMsNygtLisBCgoKDg0OGw8PGjclHyU3Ky8yMjQ4NDE3Nzc0ODQsNjQ3LjQsLCsyODA0Ni04Nzc3OCs4LzI1LDQ0LDc0Kzc3N//AABEIAIABigMBIgACEQEDEQH/xAAcAAEBAQEBAAMBAAAAAAAAAAAACAcGBQIDBAH/xABREAABAwICBQMOCQkGBwEAAAABAAIDBBEFEgYHEyExCDVBFiJRVGFxc3SBkZOhsrMUFTI0QnKx0dIjM0VSYoKEksQXQ1OiwdM2RGOFlLTDJP/EABkBAQADAQEAAAAAAAAAAAAAAAADBAUGAv/EACMRAQACAgEEAQUAAAAAAAAAAAABAgMEESExQVEFEiJxgfD/2gAMAwEAAhEDEQA/ANxREQEREBERAREQEREBERAREQEREBERAREQEREBERAREQEREBERAREQEREBERAREQEREBERAREQEREBERAREQEREBERAREQEREBERAREQEREBERAREQEREBERAREQEREBERAREQEREBERAREQEREBERAREQEREBERAREQEREBERARchrN00GhVLtWtEk0pyQsPyc1rl7rb8rR0DiSBuvcTTjmmVdjri6epldf6IcWRjuBjbNHmQWKiienxKamOZksjHDgWvc0+cFarqt1sVEM8VHXSGeKVwYyV++SNx3NzO+mwncS7eL3vYWQUGiLEdfOmNTg9VTU1LPJBaIySZHFubO7K0HvbM/wAyDbkUhf2g4n29UfzlaZqI0yqcXq56aqnknzRZ487s2UscAQL9kPv+6g3FFgWvPSaswfEWx09TNAw08bi1j3NbcvkBNgeO4eZZ51eYl29U+lf96CwEUf8AV5iXb1T6V/3r09FtNcQqa2jjfW1LmvqIGuaZXkOaZWgg794IQVainnXRpTW4TickUFVPCwRxENZI5rblu82BXC9XmJdvVPpX/egsBFH/AFeYl29U+lf961DUHpFVY1VVLamomna2EFoke54BztFwCeNkG4Ip/wBeGk9Zg+JCKnqZoWbCN2VkjmtuS+5sDx3BZ/1eYl29U+lf96CwEUgs0/xNhuK6p8sjj9q7vV/rmqIZo4MQc2aGRwbtSGsfFfcHOygBzL8bi443NrEKDReFpzUOpMOrpI3Fj2U8rmuaSHNIYSCCOBUudXmJdvVXpX/egsBFH/V5iXb1T6V/3r9VBrLxShcHNrJX26JCJQe4Q8FBWyLidVunY02p3FzRHPCQJmi+U3vlkZfflNju6CO8se1o6XV2HYpWRQ1dRFGx7crWyPa1v5Nh3AHdvJQUuinfUzpVW4tikUU9VPMwslJa+RzmkhhIJBK6flB47U4J8A+DTy0+f4Tn2b3MzW2Fs1jvtc+coNhRR/1eYl29Velf96r2I3aO8PsQfNF+DHpDDTVDmktc2GUgjcQQxxBB7Kk7q8xLt6q9K/70FgIsv1B4xPjNLUvqZpJ3NmAaZHOeQNm02F+AutQQERTdrh0wq6bFZ4aepngjhbGwNjlkY0nZh7jZpAvdxHkQUiijrq0xHt6r9PL+JbzqFx2XGqGYTyvmkincMz3Oe7I5jHNBLiTxzoNMRfx3AqP+rvEh/wA9Velf96CwUUf9XmJdvVPpX/evvpNY+KUhzNrZif2yJB5nghBXKLN9Umsg6Yh9PUNaypibm63c2Rl7ZgDwcCRccN4I6QPu01xeardWxxPfDT4bCJakxu2cs8pYZG07JLHZsDLFzm9d1wAtxQaEixjRyaaul2dIJqKpNJHWw5quWup5o3FtoahkvyHOuBdtiLk9i+qaM4uMepYKprcm1YCWnixw3PYe84OHkQemiIgIiIMH5S7jtaAdGSb1ujv9gWRYHStrqmnhffLLLGx1txs54abd2xWt8pf87QfUm9piyvRT57R+MQe9ag1jXrobR4DSU09LC2BwmERy3s5pje7rrne4Fg38d5usTBtvVKcoDD5cSoIGQxSTOFS1xbGxzyBspRchoJtcjf3VgXUrXdp1XoJvwoLGpnF7GE8S0E+ZSlrdxP40xascDcRvETe5s2hjgP3g4+VVK+pFBTmV+5sURe6+6way5v5lF9ZUOq5Hyv3ukc57j3XG59ZQeiMFPwA19zYVIp7dFzEZL+r1r09VuJ/FOK0Um+zpRG7vSgxXPcGcHyLQYNH76Iudls8vNV5pgzN6Jt1i8UhhcHNNi0gg9gjeCgpvT7VWzTOpFU6pdCRG2PKIw75Jcb3Lh+t6lhmsjRNuhlWKVshmBjbJmLQw9cXC1gT+qqqwTEBi1PBUN4TRskH7zQ63rU8cobnRvi8XtSIM8wik+MJ4YCcu1kZHe17ZnBt7dPFb1hOouPDZ4agVj3GGSOQAxNAORwdb5fTZYdor89o/GIfeNVnoJh1987yeCh9lcroZgrdIq2npHOMbZnFpcACR1pO4HvLqtffO8ngofZXP6tsQjwrE6SeZ4jjjeS9xvYDI4b7d0hBrX9gFP23N/IxdVq/1ax6ESyzRzvmMrMhDmtbbrg64t3l+v+07Cu3Y/NJ+Fe9gWOU+kEZmpZBMwOLC4XAzAAkbwOgjzoJ65QnOo8Xi9p65TV7hEePYjTUswJjlc4OAOU2DHO3Ho3gLq+UJzqPF4vaeuc1W1keH4rRyyvbFGxzi57yGtb+TeN5O4byEHba3tWVNovTMq6QyNAkbHIx7s4s4Os9ptcG4AIvbeOFt+PredeOm1JiNE2kpp46h8krHO2bswaxtzckbrk5RbvrC6aB1U9kbGlz3uDWNHEuJsAO6SQgqXEao12jj5Xb3SYbmd3Sae5PnUqqs9JcP+KsCqKbjsKB0d+zkgy39SkxBteqzVpQ6U4c2oqBLtHPkbdr8tgDYECxF1lWleEfEFZUUl82xkcwHpLb9aT3S0hUPqD5oj8LN7SwrWdWNrsVrpGEOaZS0EbwcoDCQexdpQdPyeqswYm6O+6WCQEd0FrwfUfOvC1wc8V312e6YvV1BRl+LMI+jFKT3rAfaQvK1wc8V312e6Yg9HUNzvD4Ob2Cuv5TX6N/iv6dchqG53h8HN7BXX8pr9G/xX9Ogw1XBD8lveH2KH1cEPyW94fYg/DpH80qvAS+7cotVpaR/NKrwEvu3KLUFC8m35nVeHHu2rXlkPJt+Z1Xhx7tq15AUa6Z13xnX1k17iSeUt+rnIb6gFXeP13xXS1FQf7mKST+Vhd/oosJug/XXUBpGU8h4VEZkb3hNLFbzxE+Va5ya6/JNW09/lxxyAfUc5pI9I31LmNYeGCgw3AXAfLp5Sf3ntm/+pTUVX/AsXhb0TsliP8hkHrjCCoX8CodVxP4FQ6g1nUxoHR6XQVMlU17nRyNa3K8s3Ft+hcjrM0XbojXPpY3OdHla+MutmyuHB1gASCHC/eWhagtIqXBaeqbU1EUBdK0tEj2sJGS1wDxXE64dIYtJcRfLTuzxxsZE1+8B+W5Lhfou4ju2ugamKk0+MUdj8syMd3QYn7j5bHyLYdN4XYO7Eg/rabFYQ0TEOMdPUCLY2mytJbE5oYc9iAQb8VleonCXYhisUoByUzXyPNjbe0xsbfoJLr2/ZPYVPEX4oMXwCWLROeJ9FLTVj5KCKA01JIZXTVrSLzvDRlZHa95HEEAndvWoaHYQcBoqemeQ57G3kI4GR7jJIR3M7nL0qejjpr5GMZfjlaG379uK+9AREQEREGC8pf8AO0H1JvaYsr0U+e0fjEHvWrVOUv8AnaD6k3tMWV6KfPaPxiD3rUFnIst5Q9S+mw+BzHOYfhTBdpLTbYzbrhT38b1H+PL6R/3oKh1x4l8WYRVkcZWthHd2jg13+TP5lKK3vX5UvqYMNoY2ukfO4yBrQXOJawMaABvJO0d5k0A1YxaOBlXiAEtRudHBucyI9Bf0OePMOi5sRHly0xUm954iHqtZtPEOda3SD4ovYfA9lstls4ttsMmXaZcmbLbpvm+la29ZMq4+MpM+0v5Po27Fln+sHVjHpAH1mHgRz/Klp9zWyHpdH0NeexwPcN75+n8tg2rzSvSfHPn+9JsutfHHMuq1F4p8Y4TE0m7qd8kLvIc7R3g17R5FlfKG50b4vF7Ui6Lk5V7qaWuoZAWOAbIGOBa5paTHICDvB66MW7i53lDc6N8Xi9qRaiu4XRX57R+MQ+8arPUYaK/PaPxiH3jVZ6CYdffO8ngofZWdLRdffO8ngofZXh6r6VlbilHFKxsrHPIcx7Q9rhkcbFp3FByypPk7c1yeMye7iXadRuHdoUf/AI8H4V6OG4ZDhTTHTwxwMJzFsbGRtLrAFxDQBewAv3AgnTlCc6jxeL2nrM1pnKE51Hi8XtPXian+eKH67/dPQcau+1SaTUejtUw1VO1znOytqS514M26+Q9bbsuFiATx4LUeULhkc2HtqC0bWKVga+wzZXAhzSeOXgbdkBTggsHWFzXiHi03uyo+VU4hUGr0cdI7e5+G5nHsk09yVKyD7mVT2NyB7g03u0OIG/juvZfSt11R6vsP0iw5lRUwbWQySNLtpMzcDYCzHgepd/h2rLCsOdmZRxk/9QyTDzSucEHBcnfRaSm22JStLBIwRQXuC5uYOkfb9W7WAHps7y51rg54rvrs90xVg1uUADcBwUn64OeK767PdMQejqG53h8HN7BXX8pr9G/xX9OuQ1Dc7w+Dm9grr+U1+jf4r+nQYargh+S3vD7FD6uCH5Le8PsQfh0j+aVXgJfduUWq0tI/mlV4CX3blFqCheTb8zqvDj3bVryyHk2/M6rw4921a8g4rXJXfAMIrCOMgZGP35Gtd/lLlKKoflH12yoqaAGxlnzHuhjHX9b2qe4XBjmlwzAEEi9ri+8X6EG6a8sLFHhGGgD5u6OLhwBgI8m+MLItC674tr6Ka+UMniLj+znAcPK0keVdpp/rYGmVIaQ0ex69jw/bbSxbf6Oybe4JHHpWYoLidwKh1Wpgtd8Z0sFQP76GOT+Zgd/qorQF/VvfJq3wV3hIvZcuE154bFhuKvETBGJY2SODRYZzmDnADhfLc90k9KDStRWk9JXRPooadtJMwbRwDi8TDcDJmd11wSBlJNgRbdcDWFKepeYw4xR2PyjI090GF+4+o+RVYgIiICIiAiIgwflLtO0oD0Fk48zo7/aPOshwWrFBUQTOBIiljeQOJDXhxAv07lVesjQ1umlKYbhksZzwvPAOtYtdbflcNx8h32spqxjQXEMHeY5KSY24OYx0jHd1r2Ag97ig0HXZp7R6T0tPT0khlcJRK85XsDAGPaGnOBdxz9F/knuLOdDdFZ9LKhtPC02uDK+3Wxsvvc4969hxK93QbVhV6TS/lWPpYGH8pJI0tcf2Y2usXO7vAdPQDvGHYfFo7CKSiiMUY+U6xzPdwLnO4kns+QWACq7e3TWp9d/1Ed5SY8c5J4h+2vbBSzidrA+dsYia879mwEnK3oBJcb23mwvwAXmveZCSTcniSvlsXfqu8xTYu/Vd5iuI3tvY2783jp4hr4cVMUdO74L5RvMRDmmxHSv7sXfqu8xTYu/Vd5iqUUyRPMRKWZrL9NDh8FXWR12URVLWuY9zbATMItlf2SCGkHj1oG8blinKG50b4vF7Ui2IQuH0XeYr8+kejkGmcIgq2ObI2+xnDevYe72WnpB3HuEArrPi/lrX4xbEdfE+/wAs3Y1oj7qdvSa9FfntH4xD7xqs9SwdA6zRrE6aKSF8jWzwubLGx7o3M2jeuuB1trbwd471ianXRKKYdffO8ngofZXMaDYyzR+vpquUOcyFxc4MALiMrhuDiB09ldprwweorcVkfFBNI3ZxDMyN7hfLwuBZcD1OVfatR6GX8KDev7esO/waz+SD/eXvaGazqTTGc00EdQx7Y3SEyNja3KC1pHWyON7uHQpn6nKvtWo9DL+FaVqBwmehxKR0sEsTTTSAF8b2C+0i3XcOO4+ZB53KE51Hi8XtPXh6n+eKH67/AHT11GvnCJ67Ew+KCWVuwjF2RveL3fuu0WuvG1UYJU0uLUT5KeZjWvddzo5GtH5N43kiwQa3r+5pd4aL7SpkVSa8KCTEMKkbEx0jmyROytBc4jNbcBv+kFN/U5V9q1HoZfwoKPk/4Y/7YP8A1gpcVStjdNo3swx+cYeY8mVwfnbDkLctr3uCLKbupyr7VqPQy/hQUTqD5oj8LN7S0ZZ/qNpX0eFMZIx0bhLLdr2lp+Vu3HetAQFJ2uDniu+uz3TFWKl3WvglTVYtWvjp5ntc9tnNjkc0/k2DcQLFB8tQ3O8Pg5vYK6/lNfo3+K/p1zupHB6iixWJ8sE0bdnKMz43tbfIbbyLLq+Ubh02IfF+xikly/Cc2Rjn2vsLXyg2vY+ZBgipGPXphrQBkqtwH93H/uLAupyr7VqPQy/hTqcq+1aj0Mv4UFI4brCpdM6eujpmzNMVNI520axosWOAtlcd6lpa/qYwqejbiu0hljz0jg3NG9uY2dubcbz3FmnU5V9q1HoZfwoNC1Q6xaXQ2nnhqGzOdJLnbs2tcLZA3fdw33C70a9cNP0Kr0cf+4sA6nKvtWo9DL+Ff1ujtWCP/wAtR6GX8KDSuUjX7arpIP8AChMnlkeRbzRDzrLcGwqXG5mU1OzaSyEhjbtbewLjvcQBuB4ld3rhoarFsVqHMp55GMEcbHNikcCGxtzWIFj1xevv1J6OzxYtDLLBLE2JkrrvjewXMZYBdwtfr/Ug8Kv1XYph0Uk8tLljiY573bWndZrQXONmyEmwB4Ljla2M0or6eeEi4likYR2Q5hbb1qPOpyr7VqPQy/hQUzqer/h+D0hPGNr4z+49zW/5Q1SkqP5PzJaWhqIJo5IiyYvaHtezrXxtHW5hwux3DsrBOp2r7VqPQy/hQbRyafzFd4SL2XLkOUJzqPF4vaeu35O1BLQQ1omikiJkiID2OZcZXcMwF1y+vzBairxJkkUMsrXU8e9kb3gEPkBBLRa/Dd3Qg5XU9zxQ/Xf7p6rFSxqvwuow3FaKWWnnYwSWLjFIAMzXMBJtuF3Deqn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294032" y="1600200"/>
            <a:ext cx="6334581" cy="40625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34" name="Picture 10" descr="http://www.opportunitiesforafricans.com/wp-content/uploads/2013/03/general-electric-logo-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030939"/>
            <a:ext cx="2350130" cy="23281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latinoleaders.com/wp-content/uploads/2013/05/AT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9488" y="4046031"/>
            <a:ext cx="1229792" cy="16284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loud4good.com/wp-content/uploads/2014/10/microsof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8057" y="4883633"/>
            <a:ext cx="1168615" cy="77907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nptrobotics.com/web/wp-content/uploads/2014/02/NorthropGrumman-blu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7089" y="1906718"/>
            <a:ext cx="3746311" cy="76028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allthingsd.com/files/2011/10/ADP-logo-featu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4113" y="4743373"/>
            <a:ext cx="1241689" cy="93112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etractorsforsale.com/wp-content/uploads/2014/05/caterpillar-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55175" y="1738413"/>
            <a:ext cx="2206625" cy="7186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pintronics.kaust.edu.sa/PublishingImages/Figures/IBM_squar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1671" y="3631455"/>
            <a:ext cx="1127119" cy="11271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eatonassoc.com/wp-content/uploads/2013/09/BA_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1075" y="2293431"/>
            <a:ext cx="1235430" cy="1303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famouslogos.net/images/american-airlines-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8057" y="2575670"/>
            <a:ext cx="2070557" cy="1207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s.uww.edu/apayneblog/files/2014/10/Apple-log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10744" y="2834302"/>
            <a:ext cx="1132713" cy="949194"/>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Image result for google logo fla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mage result for google logo fla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Image result for google logo flat"/>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348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00" y="2286000"/>
            <a:ext cx="6096000" cy="2677656"/>
          </a:xfrm>
          <a:prstGeom prst="rect">
            <a:avLst/>
          </a:prstGeom>
        </p:spPr>
        <p:txBody>
          <a:bodyPr wrap="square">
            <a:spAutoFit/>
          </a:bodyPr>
          <a:lstStyle/>
          <a:p>
            <a:r>
              <a:rPr lang="en-US" sz="2400" b="1" dirty="0"/>
              <a:t>“I see a great value in Toastmasters International’s proven programs for developing great communicators and influential leaders.” </a:t>
            </a:r>
          </a:p>
          <a:p>
            <a:endParaRPr lang="en-US" b="1" i="1" dirty="0"/>
          </a:p>
          <a:p>
            <a:r>
              <a:rPr lang="en-US" b="1" dirty="0" err="1"/>
              <a:t>Ceree</a:t>
            </a:r>
            <a:r>
              <a:rPr lang="en-US" b="1" dirty="0"/>
              <a:t> </a:t>
            </a:r>
            <a:r>
              <a:rPr lang="en-US" b="1" dirty="0" err="1"/>
              <a:t>Eberly</a:t>
            </a:r>
            <a:r>
              <a:rPr lang="en-US" dirty="0"/>
              <a:t>	</a:t>
            </a:r>
          </a:p>
          <a:p>
            <a:r>
              <a:rPr lang="en-US" dirty="0"/>
              <a:t>Senior Vice President &amp; Chief People Officer </a:t>
            </a:r>
          </a:p>
          <a:p>
            <a:r>
              <a:rPr lang="en-US" dirty="0"/>
              <a:t>The Coca-Cola Company</a:t>
            </a:r>
          </a:p>
        </p:txBody>
      </p:sp>
      <p:sp>
        <p:nvSpPr>
          <p:cNvPr id="6" name="Title 1"/>
          <p:cNvSpPr txBox="1">
            <a:spLocks/>
          </p:cNvSpPr>
          <p:nvPr/>
        </p:nvSpPr>
        <p:spPr bwMode="auto">
          <a:xfrm>
            <a:off x="615950" y="457198"/>
            <a:ext cx="784225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b="1">
                <a:solidFill>
                  <a:srgbClr val="063052"/>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a:lstStyle>
          <a:p>
            <a:pPr algn="ctr"/>
            <a:r>
              <a:rPr lang="en-US" kern="0" dirty="0">
                <a:solidFill>
                  <a:schemeClr val="bg1"/>
                </a:solidFill>
              </a:rPr>
              <a:t>Value of Toastmasters to Coca-Cola</a:t>
            </a:r>
          </a:p>
        </p:txBody>
      </p:sp>
      <p:sp>
        <p:nvSpPr>
          <p:cNvPr id="2" name="AutoShape 4" descr="data:image/jpeg;base64,/9j/4AAQSkZJRgABAQAAAQABAAD/2wCEAAkGBxQTEhQUExMWFhQUGBoYGBgWGB0aGBsYGBQcGBwcGBscHCgiHhwlIBoYITEhJSkrLjAuGR8zODMsNygvLisBCgoKDg0OGxAQGywmICQsLCw3LCwsLCwvLC8sLCwsLDQtLCwsLCwsLCwsLCwsLCwsLCwsNCwsLCwsLCwsLCwsLP/AABEIAL0BCwMBEQACEQEDEQH/xAAcAAEAAgMBAQEAAAAAAAAAAAAABgcDBAUIAgH/xABGEAACAAQDBQUFBQUHAgcBAAABAgADBBEFEiEGMUFRYQcTInGBMlKRobEUI0JiwTNygpLRFRaistLh8CRDNFRjc5Ozwgj/xAAbAQEAAgMBAQAAAAAAAAAAAAAAAwQBAgUGB//EADURAAIBAgQDBQcDBQEBAAAAAAABAgMRBBIhMQVBURMiYXGBMpGhscHR8AYU4SMzQlLxNBX/2gAMAwEAAhEDEQA/ALxgBACAEAIAQAgBACAEAIAQAgBACAEAIAQAgBACAEAIAQAgBACAEAIAQAgBACAEAIAQAgBACAEAIAQAgBACAEAIAQAgBACAEAIAQAgBACAEAIAQAgBACAEAIAQAgBACAEAIAQBVPaVt5NSc1LSvkyaTJg9osR7Kn8IHEjW/K2tKvXaeWJ6bhPCqc6arVle+y5eb6/Ir2Xj9UrZhVTw3PvX+euvrFXtJdWd54TDtWcI+5Fn9nO371DimqiDMN+7mAWz2FyrAaBrXsRYG1t++5QruTyyPN8V4TGjHtqO3NdPLwLJi2efEAIAQAgBACAEAIAQAgDDUs4y5FVrsobMxWyX8RFlNyBuGl+YjDvyNoKLvmfLz1M0ZNRACAEAIAQAgBACAEAIAQAgBACAEAIAQAgDztt3g82nrJxmqcs2Y7o/4WVnLaHmL6jhHKrQcZu573huJp1sPFQeqSTXSysR6IjoG9gbstTIK+0Jssjzzi0bQ9pEGJSdGae1n8j05HYPnIgBACAEAIAQAgBACAEAIAQAgBACAEAIAQAgBACAEAIAQAgBACAEAIAQBiqqZJilJiK6nerAMD5g6RhpPRm0Jyg80XZ+BA9qezGnmIz0w7maASFBvLY77EH2eVxoL7jFaphotXjodvB8brU5KNXvR+K+/r7yDdluBmprUcj7untMY/m/APO4v5KYr4eGad+h2uM4pUcO4reWnpz+3qX1HSPECAEAIAQAgBACAEAIAQAgBACAEAIAwirTP3ede8AzZMwzW55d9usYzK9r6m/ZTyZ8ry7XtpfzMFXi0iUcsyfKRjweYqn4Exq6kY7tElPC16qvThJrwTfyNxWBAI1B3ERuQtNOzP2BgQAgBACAEAIAQAgBACAEAIAjW3WOGnkd3K8VTUfdSUG/M2mbyW/xtEVaeVWW7Ohw7CqtUzT9iOrfguXqbmyWAJRUySV1b2pje853ny4DoBGaVNQjYixuLliqzqP0XRHZiQqCAEAIAQAgBACAEAIAx1E9UUu7BVUXLMbAAcSTujDdtWbRi5NRirtkaO0VRUX+wUwZOFRUEy5J6ooGdx1AA0iLtJS9herL/AO0o0f8A0z1/1jq/V7L4mpiWF4uUZkrpQcC4lpJUKTyDtmPxjWUatrqXwJaNfh6laVJ26uX0VitaXtJxFTczw45PLS3+EA/OKixFRcz0U+C4OSso28m/rcnOynajLnMsuqQSXOgdT90T1vqnqSOoizTxSektDi43gc6Sc6LzLpz/AJLBqJ6ojO7BVUEsTuAGpJiy2krs4cISnJRirt6WKD2txvv616inZ5YNrG9nOVMlwRqoIG7+to49WqpTcon0fh/D6lLDQo1WmlurXW97eNn4GjT4RUTD4JE1yeIlsfnaI1Tk9ky/PF4emu9OK9UXjsPh8yRRSZU7R1DEi98oZywF+gIjr4eDjTSkfOeL4inXxk6lLZ29bJK53YmOaIAQAgBACAEAIAQAgBACAOPj+01NRrefMCm1wo8TkdFHDqbCI51Yw3ZcwuAr4lN046Ld7Jev03Ko2c2xlTMRmVtWJmgyyQoDCWDca630UncDcuTFJVoxqZp/8PSy4bVqYLsMNbR630zPw/m3IuPC8Uk1Cd5JmK68xvB5MDqD0MXoTjNXizyuIwtXDzyVYtP826+huRuQCAEAfjMBvMDKVz9gYEAIAQAgDHUT1lqzuwVFBZmOgAAuSYw3ZXZtGLk1GKu2QDBa4YxVTGcf9FTFcko7prtezTRxAyk5TpqOt60JdtJ32R28RSfDqMVH+5Pd9F0X3LCAtFo4RwttdoFoqV5hP3jArKXiXI09BvPQRHVqZI3LuAwjxNZQ5bvyPOQjknvxAEzbambPw+VRklpgmhTzaWAO7B/iNv4FiSpVcqah4lPB8Pp0sZPE7LLfyb3+HzZbGyuykmjlrZVadbxzCLsTxCngvQctdYv0aEaa8ep5PiPFa2MqO7ajyjy9erJBE5yxACAEAIAQAgBACAEAIAQAgDjbW44KOmeboW9mWp4ud3oNSegMRVqvZwzF/huCeMxCpct2+iX5ZeLPO+P1rzCXmMWmTDdmO82/TcLcBHLp3lJyZ73GKFChGjTVl08EKFLIvXX4xHUd5MtYOGWjHx1953tlseejnrMUnISBMXgycfUbwefmY2o1XTldEPEcDDGUHTlvyfR/Z8z0CjggEG4IuD0Mds+YNNOzPqBg5u0WJfZqabOtcotwDuLE2W/S5ER1Z5IORbwOG/c4iFLq/hu/gURiFbMnuXnOZjHi36DcB0EceUnJ3kfSqFCnQjkpRsvD69fUmmD7XTKTCmc+N++MqQHuRbIra8Sq+L5DSLtKs40bvrZHmOI8Op1+IqMdFlzSt5te96fMi9F2kV6TA7zRMW/iRlUKRyGVQV8x84jWIqJ3bLNTguElDLGNn1uy96OoEyWkwaB1VhffZgDr8Y6Sd1c8VODhJxfJ2MMvFJLTjIWahnKLmWGBYDTeOG8fGMZle19Td0Kigqji8r58jcjYiKh7Xdqs7/YpTeBCDOI4tvCeS7z1tyijiat3kR6ngeAyr9xNavby6+vLw8yH7I7UTaCaXlgMrgB0bQMBu14EXNj1MQUqrpu6OtjsDTxcFGWjWz6FgT+2CXk8FK5mcmcBQfMXJ+Aiy8WraI4Uf09PN3pq3lr+epWu0GPTqyb3k9rncqjRFHJRw+pipOpKbuz0OFwlLDQyU1935nMjQsn4TbfGbGG0ldmzgtdknK6i/dlX8yrg/pCScbPxMUJKu50ls4tX89D07SVKzESYhurqGU8wRcR2ItNXR84qU5U5uEt07GaMmggDRxfF5NLLMyfMWWg4tvJ5KN7HoLmMSkoq7JKdKdSWWCuypdp+1+a5KUSCWu7vJgDOeqr7K+t/SK067/xO1h+ExWtV38EV/iGP1U8kzaia9+Bc5fRb2HoIgc5PdnUhh6UPZivcY6DGaiSQZU+bLI912A9Rex8jBSa2ZmdCnNWlFP0Ll7Me0Fqtvs1TbvwLo4sBMAFyCNwcDXTQi+gtrapVc2jODj8AqK7Sn7Py/gseJzlCAEAIAQAgCqu2SuvNkSb6KhmEcLs2UfDK3xjm46XeUT2v6WoJU6lXq0vdq/mipsVbxAch9TEVFaHR4lK9RLwOhTnwL5D6RBP2mdSh/aj5L5GSNSU9C7KMTRUpO/uJX/1iO5R/tx8kfLeIpLF1Uv8AeXzZ1YkKRqYrQLPkzJL3yzFKm28ciOoNj6RrOKlFxZNh686FWNWG6dyscQ7Plpw0yorUSSv4shzHoBm9roL+Uc94TLrKWh66n+onWtClRbk+V9Plt7vMhO0+NJO7uVJUpTU4IlhvaYsbtMf8zHhwiOck7Rjsi7hqE4uVWq7zlvbZdEvBEn2F7OHn5Z1UCknQrL3PMG/X3UPxPTQxNRw7lrLY5nEeMxpXp0dZdeS+7+Bc6rYWGgEdA8iRvCdjJNPWTatGctNzeEkZVLtmYg2vv57rn0hjRUZuSOhW4jUq4eNCSVlbXy0R8bdbXyqGnc94nfkZZaXBbMdzFd+Ub/S3GM1KmVabmuDwjqzi5pqHN2+C8TznOxMEkkszMSSTvJJuSesUOyk9z1zx9KKtFP5H4tb+X5xh0vEzHHJ7xP1qwcjDs2bvGx5Jmu+KAf8ALxuqDKk+KxWi+5jOJA/it8o27HwIXxNP/K3wPlp4PG8ZyM1deMtW7nRwicozEnkP+fKIK8Xojq8Lq045pN9EW72U7VgEUcxhZiTJPAE6lPXUjrccRE2ErZf6cvQ536h4cqi/d0dbe1b5/R+/qWmTHQPHEA2n7SURjIoE+0z911uZa9bj27dNOvCIJ10tI6s6uF4XOos9Xux+LIHU7L11bM72snAMfeOYqOSqvhUdAYrtSk7s7NOVCjHLTX58zIezgW0qNf8A29P88Y7PxJP3a/1I/jmy0+mGZgHl++moH7w3j6dY0cWixTrwqaczhFY1uSuCZI+zWndsTpQl7q+ZiOCKpzX5AjT1ETUtZKxzOItRw8lI9JRfPJiAEAIAQBrYlXy5Epps5gktBdmN9NbDQakkkCw5xiUlFXZJSpTqzUIK7ZT/AGqTQ1arA3UyZZU8wSxB+ccrGO9T0PefpuOXBtP/AGf0K4xP2/QfrCj7JvxD+96I28Nm3W3FfpEVWNncvcPq5qeXmvkdCmpzMdJa+07BB5sQB9YjSu7FupUVODnLZJv3anoWqrJNHIDTXCSpShQT0FgABqTpuEdxuMI67I+VwhVxVZqKvKTb95WuOdrrXIpZShffnak+SKRb1JipLFN+yj0FD9Pwir15+i+7+xz8J2kxytN6Ukp7/dy0lDyZ18VuQvGYOtPma4inwzDrLlu/N/RnD2/wrFJWWfXsJqk5QykFEJ/DlAGW9uVjzvCrSk9ZGcBjaUO5RSXmt/XmfXZxVUSzxMrbi1u6uuaUG957a35aW4nhEVLs4z7xfxyxdbD/ANBWvvrq14f9uegKeoWYodGVlYXDKQQR0Ijopp6o8XOEoNxkrNEb2n27pKO6s+eaP+2hBIP5juX69IiqV4x0WrOjhOFVq6Un3Y9X9Fu/l4lSbT9qNVPuEbukO5ZZIJ829o/IdIqynUnu7Lw+526eGweEV4xzy6y+kdvfdlfT6h5rXY6RvGMYLQiq162KleT0X5ofqIBujDbZtGEYbH6WjFjLlYy0VLMnOJcqW0x23KilifQcOu4Ruo32IKldQV5MmtN2N4hNTM/cSb/hmTCX8iUVgPjE0abRzauNhPSxz6TsVxKY7KVlSlU2zzJlw3VQgY28wIkV+ZRqON+6dV+wuuVbpU07H3TnUehymDimbUsRKn5dCI4vgFXRPkqJJS+4mxVv3XGhitUguZ3MJiZSXc1XQxUxJK5Cc9wFVb5y19MgGpN+UQWd7I6naQUHKTS8Of5+Mtr+7+MVVKJdTUqgIJElnAmzABudlXy0JOp1ifs6rVnI5KxeBjNTjS1W7W3na/yt4H3syUTLISlmyXbmhYMbakzBppzNgIjh0sWsRonUc01+cjsyJ6OLo6uvNSCPlG9yJprdWMkDAIvod0ARav2Ep5j5lLy771W2X0BGn0jR00WY4uaVtyYdn2CyaVnWWviZQS7aubHdfgNdw00iegktDlcUnKpFSfUmsWDjHFmbV0izxTmevek5bWNs3ulrZQeFid+kROvTzZb6nQjwvFyo9uoPLvy2623t6HaiU54gDibaYy1JRzZ6KGdcoUHcCzhQT0F79d0R1Z5INouYDDLEYiNOTsn9FcqTDO0mpDEVWWpkPpMlsiDwnflsAPRrjy3xRjiJX72qPUVuC0HG9G8ZLZ3fx/g7Ha1Sjvaacn7OZJyrYaeA5h8nGnSMY2PeUl0Jf0zVvSqUpbqV/fp80Vhiq+JTzFvgf94iovRovcSj34y8Pl/01ZM0qbiJZRUlZlKlVlSlmidrDsbSTOkzd/dzEcj9xw36RDCnJST6HQxOMpVKEoX9pNeV1YybX7YTa2aXcnItxLQnQDnYaXPE+nCLE81R3ZyMMqWEhlhHXr1Jt2ddmvehaqvU5TZpcg6XG8NN6ck+PKLFKglqzj4/ik5txg/X7GLtS7UO5LUWHsFKeGZOS1ktp3crgCNxbhuGuombtojmU6WbvM1+0dqWgwwUUmaZ1RVNLmTXMwuzZSGM06nKGIAA0uCd9iYStawo5nPMtLFXycTbcfiBFOVBcj1FLidRK0vkbVNtNUy1ZJU+ZLR/aVHKg+do3jDKrIrVsT201KSTt1SMCTAReInG2hcjUU1mCoHNracT/SDeURpqtK1tOpsfZBw0iPtGW/2cLWWhhm0pG7X6xvGaZXqYWUdVqdXY/ZOfiM7u5XhVbGZNIuqKenFjrZePQXMTwjmOTia6oq73Lsq3odn6K6pd20G7vpzgfia2ijeTuW+guQDY0ijjf1K8rv8A4Q7Htp5tIiVNZabiM9c9PTm/c0cs3Acpf9odRc+LeL6G+HK2rJKdLtHljt1OP2t4zVJOpl+0TUmy6SSZvduyffHMWJCEAHcdByjEpNSSJaOHjOnKT6mnsd2vVdMwWpJqZO45z96o5q/4vJr35iNsxHKgnsW/X7WYfU4e89stRJNlMoreYZjaJLyHUTCd3xBsLxltNEMI1ITVtH1OBsxs3JwmQ1bUSr1c5rSpIOYo0w+CnlE3JfWxfoeAJOqSiiWc5152v6/U3MI2TxFqpqupqZKzHBWyKZmRCQciBsoWwut9d5OpN4i7GefNc6L4jhlhlQVN6O+9rvq97/mx3q2olS1aVJILHwu17kW3qTz6cI2k1FWiQ0YVKslUq7bpESrdnpMw5gplTPflHI3rbQ+oiu4JnWhiJx03XR6nJqZGIyNZcwVCDgwGf13E+jGNWprbUnjLDVPaWVmkm3cxDlnU9mG8AlT/ACsD9Y17VrdEv7CMtYSNxNvpHGXNHllP/wChG3aoj/8An1OqOpg/aHTS3Ld3OPhtoq7yQeL9I2WJjB3dyGrwWviI5YuKs+d/sYsc7UJsxSlPL7q+mdjme35QNAeusR1MbJq0VYs4T9M0qclKvLN4LRevN/AhFJTNPdJUtbzHawNySSxGp5Aaknle+6KiTk7Lc9FVqRoQlUm7RS91vvtY9IKLAcY7x8ne5+wMGOokK6sjqGVhZlYXBB4EGMNX0ZtGTi1KLs0RVuzXDi2buSNb5RMfL8M27pEP7en0OkuM4y1s3wX2NvbjAPtVG0tB45dnlAaaqLZR5i45XI5QxFLPCy3M8Hx37XFKcn3Xo/J8/R6nn7E5V13aqf8AY/8AOkcuk7Sse8x9PPSzLlr6HGdotI4M5WRrzjoY3juVKrtFlk9jOxv2qZ9rnreTJayKRpMmDXXmq6eZsOBETwp63ObisY1DIt+pNe2Xbc0UgU8lrVNQDqDrLlbi/Rjqq+THhEsnY51KnmZXPZl2YNXgVFQWl0t/CF0ebY2OUn2Uvpm46gcxqo3J6tbLpE29psGwioo6yZhqOk3DzLzMWYpNV3y3GZmuNGINgbqOBjLSaI4TlGST5kQ2F2SnYlP7qX4UWxmTSLqindpxY62XjY7gCRoo3LUq+RalyyOzjCg32RZE2dNCjvZwmG8rMCVLnMFDG2iKpNrEixvG1lexB2lXLnbsuXiVvsdsS9ZUvKlkCTKYiZOtcWDEDLzZraCK0YSm7XO7VxNLC01LLq+X50LPkbJ4QJ4oFktMnBO8dw7EqBl9tgwALXHhA48LiJOzpZsltSj+8xypfuM1o3slZa+StyNPa3ZijNTS0VPJSXMmt3k1wTdJK3vvNrtqB5dY1qUoZlFImweOxCpTr1JNpaJdW/sYdu9m6NRIpKKRL+1VLgAhmJSWurO2p0048M3KM1KcNIxWrMYLG4h5qtabyxXvb2RNsPoqbCaJtQsqUpeY9vE7aXY82Y2AHkInilCJyKtSeJq5nuymsExNsWxuQ9R7BclJd/CqS1aYqdblRfnc+UQp5p6nSnT7DDvKZaClNZXVGJVt0pJEwuxYWzFGtLkoDvOigj03mC1lmexmbVOlGlT9p/jZC9pMUerqJ1RM9qaxa3IWsq+igD0jTNd3LKo9nTyLocJEiVspwhfVlwdhux/eOa+cvglkrIB4zB7T+S7h1vxWM0482QYytbuI3pu28yqxsS6WQs9JAdJRdystG/7s9iFOlhlB5btWja93oQKChDvO19+pxNoe02tnTGkpMlS5ecrmp7+MXtcTG8VjvBAWK9WrKzO1gMBS7SDavdrfx8P+nX7KyGnvIdjldS62P41tfeOK/wCWK+FkpSys6/HqcqVBVo7p2fk/5+ZaTYBL4Fh6j+kdDskeRWPqeByq7CHl6jxLzA1HmIilTaLtHFwqaPRnIqqSXMFpiK45MAfrEbSe5djOUXeLsceZsNTzWsiOrH3G/RrgCNexT2J//oVKavJq3idBOySWALVLg8boDr01EZeCT5kVP9Tyhp2afq19zLI7KJQPjqZjD8qqv1vBYGPNmZ/qqq13aaXm2/sSzAdl6ak1ky/GRYuxzORyudw6CwizTowp+yjiYzieJxf92WnRaL3fc7MSlA4m1e08mglCZNuWY2RF9pyN9uQGlzw8yAY6lRQV2XMFgqmKnlhy3fT85FY1Pa3VlrpKkKvAEMx9TmF/gIpvFz5JHoofp/Dpd6Um/RfRnXwXtdBIWqkZfzyjceqNrbyJ8okhi/8AZFXEfp9pXoyv4P7/AMFj4ZicqoliZJmLMQ8VPyI3g9DrFqMlJXRwK1GpRlkqKzK67SdizdqqnW4NzOQD4uo6/iHrzijisPrnier4FxiLisLXfgm/k/p7uhSlXLysRw4eUawd1clxVPs5tcj9w/DnqJsuRLF3muqL5s1rnoN56CJYblCu7U2+h6loKSTQUaoLJJppZJJ5KCzMep1Y9SYuJWPNyk5O7PPWEUUzHcVLzcwSaxdgDqlOm5emmVdOLXiJyvOyOhGl2eH7Sel9l1Lk242vTCpdNKlSla5AEseELJQWNrbjuA4b+UbVKmQiwmDeIvra3zI6MGwpaTuVefTjGHlussLeblR1KollYKlzoWJHj0MZzRtfqRulV7Rx3cb/AAJZUyqbBcOmGRLCqmoBN2mTW0Bc7ySbX5AaWAtCUlCNzFClLEVVDqVJs/thWlJtLJAedWzSxmG/eZpihWsQbAWG+3h19KkaktlzPQ18FQTVSWiituWn56lpVAlYJhdksZgFgbftJ7j2iOIFr291LRYk1SgcilCWPxVnt8kvz3s0+y/Dfs9LNrqhrPUXms7bxKF2zH97xN5FY0oRyxzPmT8Wr9rWjQp7R0t4/wAbFVbYTaiomfbZyFZVUzdzci5RPCAFvewFtbWJPWK87t5nzO1hOzpw7CL1jv5vxLJ7FdnO7ktWOPHOusu/CWDqf4mHwUc4sYeFlmONxjE5p9lHZb+f8HG7aceadMWhlXISzOF1LTSPAlhvsCDbm3SNa9TvKKJ+F4JdjKvPo7eS5kOXY3E6RBWCQ8sSvHmDLnUDXMUuTbmCN17i0MklqbfucPUfZ3vc520O1VVW5ftM4uq6qoAVAbb8qgAnfqddY1lNy3JKWHp0vYRtYZsFiFTJ72TTEoRdSzKmYflDEE34Hd1jaFNvUhxGMpw7qevyI9gmETaiql0qqRNd+7II1Wx8RYflAYkdDEmUq9soxuz0JtzV/wBnYbLpKNT304Cmp1XV9R4m87X195gYleisjnU+/Nyl5lZT6N6KUcLol77Eaof9W8vXu0t+wQ8Br4mOmuu8ZdbW0RIpZ3nnsfeF9lOIoyZ5cu1ibiYCFNtzf7XitWozekeZ2+GcSw9J5qzfd2Vrt/8AN9SU7G7NTqbFJSzMt0lvMbI2aysrSxfTQkmIaFGUKyT8zqcV4lRxPDZyp3s2o6q2qafyRbkdM8MIAwTaOW2rIpPMgXjDimSRqzjopM+5UlV0VQB0FoJJbGspylrJ3MkZNRACAEAUP2tVzTMRmIfZkqiKPNA5Nud2t6CObiZXqW6HteCUlDCqS3k2/jb6EMiudcQBv4LjM6lmd5ImFG429lhyZdxHnG8JuLuiDEYaliI5aiv9PIuHZLtJk1IEufaTPtxP3bn8hO4/lPMWJi9TxClo9GeUxvBqlF5qfej8V5/dfAg222yKtLefJ8LqMzJ+E8yORtc8tOEQSio9461OrKqlSfXRmv2IYXnxB5jD9hKYjo7kIP8ACXiahZu5zeKZqcMj0d/kTrtxxQysO7pTrUzVlG2/ILzG9CEy/wAUWJu0WzkYan2lWMX1OL2A0S5Kqd+IsksdAAWPxJH8sRUFuy/xWXejE2ts9j3qMReqq3WXh8mWhLZvEyqLlABqCWLa8iLXJ0Tp3ld7GuGxfZ0clP2mznbIYgK/GVnuuVZaN3KG3gRFyothx8RY9b8ogpzz1r8jrYvDftOGZf8AKTV35/ljtdtFBVT0pZVPJeapdi2QXs2UBM3IWL6nSJ68XKyRyuFVaVKUpTdnb/v0HZnspKo5xE51euMvMUU3EmWSBa/vtffyuBpq2KVNReu5niGLnXh3VaF/e/svzw7m2Wyz10+lDMBSyizTVuczNpZR5gEX4AmN6lPO1fYhweMWGhPKu89E+hu7ZYd3tN3RmLJpgQahtx7lBmKpbQXIUX5X0O6NqiurciHC1MlTMleXLzf57yjsfxE4jWy5cpckq6U9Og3LLzZQbczvPoOEUpPPKy8j01Cl+1ouUtXrJvxPQFTMl0dKxAtLp5Wg/KiaDzNgIvNqMfI8rCMq9VLnJ/MgfZPgXed5iNQA02a7d2Tw8RzuOpN1HIA84r4eF++zscXxOS2Fp7JK/wBF9TmYJtfPq8WnsZhFHKkzz3d/uzJRbBmG4sTY3O69t0bQqZpX5EOIwXYUUmu82tTj9j+xK1T/AGqoW8iUbIhGkyYNbnmi8uJ04EHFKF9Wb4/FOC7OO7JntZ9tn4hhj0cxjQ5wzvJYlCVcl+8K6FSi5RfS5YbzE7u3ocuKjGLUtzndluEd9iOI4iyEK06Yki4IuGclmFxyyC/5mglrcxUl3VE+e0vbaXKn93RDvcQsZAmDxCRmazLLG4zmNgbbrAHdaNZTSZLRw8pxbbsjdw2ik7P4a9TPtMq5tu8Ym7TJz3IlhjrlGpJ42ZukbbIhX9SaXI6/Z5Uzfsb1tbNN55M3xGyJKUWXKNwFrtpvBER07pOUi3jFGVSNGittNN22cyTt9h9O82YGmz5s5ru6S7aDRVXOV8KjQfHjESrU4tvds6M+GYyvGEGlGMVZJv3t2vq3q/cdnBe0WiqGCB2lu2gE1ctzyzAlb+ZiSGIhLQpYjg+Jopyaul01/kl0TnLEAIAQAgBACAKn7RdmFNaZzkhJ6CxBt96i5SP5QpA42bkYoYin383U9XwbF3odkt4v4P8An6FYVEsK7KDcKxAPMA2vFU9AndXMcYMn6oJ3Any1jJhtLc/DyMYMkiwLa2ZJHdzQZsrdY+0B0J3jofiIljUa0ZRrYSM3mhoyX9j82WtZVJLbMrywyHccqvuPXxj4GJsI0pOJzP1DGU6VOq+tn52+tj7/AP6ApGaRSTBfKk5lbld5fhJ/lPxi3VfdODw9Xrx/PArzYza+fhzuZSq6TAM6NextexBGoIufj5WqwqOJ3MVglWWu65mXanbepxBlSaVSUCCJUu4W/NiTdj8uQhUqOSGCwNOnUVtXfdmHC8RmU81J0psrobg+liCORBI9Ypxk4u6PSV6EK9N05rRlg/3yxarl5aemyZh+1ly2P8rOco+fnFvt60/ZR598K4dh23Vq+ja+KWr+BydmsBxmjqGqJdMZjOCH7yYhzhiCc33l73AN42hGpF3sQYqvga0Ozc9FtZP7GXG9o8Zl1EuonU7Ikm5EtUJkWIKnOVJubHeTpwtGZTqJ3aNcPhMFUg6cJXb5319CO7U7Z1VeMs1gkoG/dywQpI3FiSSx89OkQzrSmdHC8MpYfVavqzJ2ZywcTpQd2Zj6iU5HzAhR1qIcU7uEnbw+aLV7Xp5XDJtvxNLU+XeA/pFyv7DPOcJt+6i3yv8AIgmL9ohkUdPSURAKyUE2dbcxQZhLHO5N253tziF1csVGJ0afD+1rSrVubdl68zWWjajoBJItWYnlXIdGSnzWAPIuTa3InisaWcI2W7+RazxxdbPL+3TT9Zfx+blgbYsMNwcyZHhORZCHcbv7TafiIztfmYs1JdnA4eDpPF4rXxfu/LFfbP10/C8MmTu8KzashaWWdVUL7c/I2nIDTXw3uDEUJ5YX6l/E4bt8R2cbPLu/oWvgOIzVwuXUVL55gpzOdiAt7oZgFlAAsLDdwiwn3bs41Sn/AFnTj1t9Ct+xrZFps44jUeIBmMq/4ppJzTPIXIH5r+7EVJZu8y/xCSpJUYvzOlt7RNimKyaEX7mmAecRuXOAzHlfLkUdWPWEm5VMqM0KdOlhHWnu9F+fMkG3Mszu4w2nsisA85hosqmlmwvyuRp+7bjCteVoL18hw3LRUsVPlpFdZP7fUp3aGbJaomfZkySQcqDU3Ci2Y31u1r+sUJ5c3d2PW4WNVUl2rvLd+vL0OcY0LB6V2TZzRUxmXzmSma+/2Bvvx5x16d8iufPMaorETybZn8zrRuVhACAEAIAQBr11FLnI0uaiujb1YXB/343jDSaszenUnTkpQdmuhDp3ZVQFrjvlHurM0/xKT84geFgdaPHcUlZ2fjb7HZwrYqhkexToW96Z941+ha9vS0bxowjsipW4liq3tTfpp8jvIgAsAAOmkSlJtvcx1FKjizorDkygj5xhpPczGcou8XYrjaLYulMxx3Xd31Bl+HQ66D2dN27hFOpSjc9Lg8fVdNO9/PUj1Fs7UUNQlTSsJvdk3RvCzKRYryNxfXnY2iOMXB5kW61aniaTpVFa/MsdMUocUp2ks6kTBZ5TkLNUg+6dQVI0YXFxF2M41FoeZr4avg6neVnyfJ+RX+KdkGQkpWyxL/8AWGUgdSDY+ekQPD+J1KfGLrWDv4HJGzmF0xvU4l3zD8FKl93Av4h9I0dOmlq/cWYYvFzadOnbxl+I6Era6ip//CYctxumT2zPfy1t6MIiVaEfYj7y/LhmKr/+iu/KKsvp8jMe1Os4JIHTI3+uMfvKngbL9NYS28vevsS7ZHtEl1LiVPUSpp9kg/dtYXtc+yehv58Is0cUpu0tGcbiXAKmGj2lJ5o/Fff80O5U7Y0KGzVUu/5Tm+agxK69Ncznw4TjZq6pv10+ZEdo8HwuuBaRUSJNQdxDBQ55Ohte/MC/nuiGcaVT2WrnTw1biGCsq0JOHle3k/psVglRMoKtSRadTzASvA21tfirDiOBitFShK/Q7ladLEUGou6kvz1ReMrGKHFKRlaYuSYoDozBXQ79QToQRoRcacY6GeE1a5479tisNUUlF6c0rpkAqKbCMNfvJbNW1Cn7tCwaWjDczlRluOWpvbQbxWbp09U7s7UI4zGd2Uezjzet35X/AIREP7fJrpVXUOXbvkmNpuCODZRfcALAdIhjKUpZmdKrQpUMO6MHumtetuZdO0W1eFmnzTpsmemjLKUq7sRusm8Hh4rW1vF+c6bWup5PD4XFxqdxOL67fEovanaCZXTzNmAKLZZaD2UQblH6nieW6Kc5OTuz0mHw8aEMsfV9WXRgG2tAcOld9OljLJWXMlNqxKoEYd3vYG3KxBi3GpDLqedrYKuq7yRe90/5NbY7tIpppnJMMumlyyO4VrKO6C2tppmuL5RuDAC9rxiFaL30JMVw2rCzjeTe/mbWEdoOHvVT1UpKFlbv2GTvmHhPC/hGUDNqddNNSrQzMxPhmK7OLs34LW3/AEinaDt+k5Xp6T2Hss2baxmAbkXjl1Nyd9yN2+vWrqWkTscM4TKk1Vr7rZdPF+JG8T2OnyZJmlpbZb50UkstnEtuFjlY2NvS4BMRSouKudCjxKlVqZEmr7N89L/FbHS7Pdlpc+eGqmCqpBWU2hmHkb6Zem88rRmhCMpd4i4riqtGl/Si9efT867F7COmeIEAIAQAgBACAEAIAQAgBAHKx6hzrmUeJfmOI/X4xHUjdXLmDr5JZXsyMRXOyRHbHZFagGZLHj3lfe6r+b6xFKDTzQ/6X6NenUh2GI9nk+cf4K0/s0yyQedrEagiNHVzcizDAOi9JaP83PsyOsa5iV0NNzLJn20aNZQvqieliMiyzM4qF5xHkZaWIh1Px6xeV4yqTNZY2C21ML1h8o3VJFeWMk9j4VXfcL/T4xt3YkS7Spsb1BRywbzST+UDT1O+NHURNHCS5nZTFqcWXOFtwymw+AjZRb1I51YU3lbPupNPOUhGRphFkswDZuAHHfwjOV9DRVov/IhdfhzKSLEMDqrCzDzvEsKqvZlCvgpOOam7mpLmsmhHoY3cVIrU606Tyy9zNpZ6nj8YjcWi5GvTlzPq45xg3uupklJeNZOxLShmNkWA0iPcuRSirIkWGYArKpfMXbXKPlwveMpXIpTyrwJ+lBWT1t3Fr3u7DIxuwZvaOmZgrHKBcgXvFnLUmrWOL2uBw8s2fbktfBbLktFduxtU+wc4+3Mlr5At/SNlhZc2Rz47SXsRb9y+526XAaqStpVbe25ZiXXyuWJA8olVKcdpHOqY7C1n/Uo28U9fkr+pzp+19RIcy58hCw90lbjgQdbiNHXnF2ki3DhGHrwz0Zuz66/Y6uGbY080hWJlMff9n+YafG0SQxEZb6FLEcHxFJXj3l4b+77XJCDE5yj9gBACAEAIAQAgBACAOFi+D3JeWPNf1H9IhnT5o6WGxlu5P3/c4JEQnS3OVjGAyaj2xZ/fXf68D6xHOmpFvD4ypR0Wq6Pb+CG1+w85P2ZEwdDY/Bj9CYhdKa21OpTxuGnvePxRH6rDWRirgqw3gixiLO4vYuxoQqRvGSaMBoR70Z7V9DV4Ff7BaMcflDtDCwi5mzLlou5R5nWNXNssRoU48jG9YtwC39BGVTk9bGksXRjLK5GdZ8sfjX4iMZJdDf8Ac0f9l70YKitk2tYN0A/WN4wmVa2Kw1rWv6fU4t9bjTl0iycR2Z6gwBFrKCmeplrMaZJQtnUG5ZBc689/rF1JSiro8xKc6FWXZyas+TKQ232WainmWy5pTXMpyNCvK/vLuPoeMc6pB05HssFiaeNopySut10f8kZNCnL5mNe1kTPA0Xy+LPtKVBuUfX6xh1JPmSQwtKG0fr8zLaNSexeGxWx9E9NIqGpQJjoGs7Mw8wCbWPtDTcRHQpUYOKk0ePx/EsTCtOnGeidtEl/PgTES5UhGYKktFBZiAFAAFyTaJ7RijkOdWtJJtyb9SN7C7XGveqGXKkp17vmZbAgZut0J/itwiKjV7Rsv8R4f+0jT11ad/Nf9+BLonOWIAgHaPbvpXPIb+WbT9YpYr2ken4Dfsp+f0IjFY7pMNg8bYOKdzdWB7u/4SBfL5EX8rdYtYeo75WcDjOCi4dvBarfx8fMnsXDzQgBACAEAIAQAgBACANWsw+XM9pdeY0P/ADzjWUE9yalXqU/Zfocmfs8fwOD0bT5j+kROl0L0OIL/ACXuNR8FnD8IPkw/W0a9nImWNovn8Dn4psiahbTJWo3MGUMvkb/LdGkqDluizQ4rGg7wl6WdmQjHez2skAvLl9+nKXbvAOq31/hv5RXlhJrY7FL9RYWWkk0/h7yCVlW6MUaWUYbw4IYeYNrRqqFtyZ8Ucleml8zRm1DNvb+kSKKWxUqV6lT2mYxroN5jYhO3h2yFdP8A2dJOI5shRf5nsPnGyhJ8ivPFUYbyXzJLQ9kGIOAX7mVzDuSR/IrD5xuqMitLidFbXZLdn+xqTLcPVTjOtr3aLkQ9GNySOgtEkaKW5Uq8TnJWgrFoIoAAAAA0AG4AconOWauLYXKqZZlTkDoeB4HmDvB6iNZRUlZktGvUozz03ZlaYv2Qm5NNUC3BJw3fxr/pipLCf6s9FQ/UOlq0PVfZ/c5krskrCfFNpwOJDOT6DIPrGn7SfVFmX6gw1tIy+H3JVs92WU8lg89zUMNykZZfqtyW9TbpE0MLFavU5eK47WqrLTWVe9+/l+ak/Ai0cMgvbHXPLoQq6CdNVGP5QrPb1Kj0vFbFSah5na4DSjPE3l/irr4L6nE7DZZvVtbT7oX6+M/0+MR4TmXf1E1/TXn9C1ounmBAFfdo8s99KbgZdh5qxJ/zCKWKXeR6jgUl2Mo+PzX8ETisdw6WzKE1cgDfnB9BqfkDG9L20U+INLDTb6fPRfEtuOmeHEAIAQAgBACAEAIAQAgBACAEAIAwVVHLmC0yWjjk6hh8CIWMqTWzOb/dKh/8lS//AAS/9Ma5I9CX9xW/3fvZ0aSglStJcpEH5FC/QRmyRG5SluzYjJqIAQAgBACAEAIAQBqYphsqoltKnIHRt4P1BGoPURrKKkrMko1p0ZqcHZowYBgUmjl91IXKpJY3JJJOlyT0AHpGIQUFZEmJxVTETz1HdnSjcriAOZj+DrUy8jGzDVW5H9QeIiOpTU1Yt4LFyw1TPHVc11K+qdlqpGy90W5MpBU/MW9bRSdCaex6mnxTCzjmzW8Hv+eRLNkNmjT3mzbd6RYAahQd+vFj0/WLNGjl1e5w+J8SWI/p0/ZXx/glEWDjiAEAIAQAgBACAEAIAQAgBACAEAIAQAgBACAEAIAQAgBACAEAIAQAgBACAEAIAQAgBACAEAIAQAgBACAEAIAQAgBACAEAIAQAgBACAEAIAQAgBACAEAIAQAgBACAEAIAQAgBACAEAIAQAgBACAEAIAQAgBACAOLju1VLSaT5wVjqEALP/ACqCQOpsIjnVjDdlvDYGviNacbrrsvezbwPF5dVJWdKzZGuBmFj4WKnTzBjaE1JXRHiMPOhUdOe6N+NiAQAgBACAEAIAQAgBACAEAIAQAgBACAEAIAQAgBACAEAIAQAgBACAEAIAQBD8e7O6aqqftDtMBa2dVIytlAA3i40ABsfgdYgnh4ylmZ1cNxivQo9lFLTZ9CV0tOstFRFCogAVRoABuAiZJJWRzJzlOTlJ3bMsZNRACAEAIAQAgBACAEAIAQAgBACAEA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data:image/jpeg;base64,/9j/4AAQSkZJRgABAQAAAQABAAD/2wCEAAkGBxQTEhQUExMWFhQUGBoYGBgWGB0aGBsYGBQcGBwcGBscHCgiHhwlIBoYITEhJSkrLjAuGR8zODMsNygvLisBCgoKDg0OGxAQGywmICQsLCw3LCwsLCwvLC8sLCwsLDQtLCwsLCwsLCwsLCwsLCwsLCwsNCwsLCwsLCwsLCwsLP/AABEIAL0BCwMBEQACEQEDEQH/xAAcAAEAAgMBAQEAAAAAAAAAAAAABgcDBAUIAgH/xABGEAACAAQDBQUFBQUHAgcBAAABAgADBBEFEiEGMUFRYQcTInGBMlKRobEUI0JiwTNygpLRFRaistLh8CRDNFRjc5Ozwgj/xAAbAQEAAgMBAQAAAAAAAAAAAAAAAwQBAgUGB//EADURAAIBAgQDBQcDBQEBAAAAAAABAgMRBBIhMQVBURMiYXGBMpGhscHR8AYU4SMzQlLxNBX/2gAMAwEAAhEDEQA/ALxgBACAEAIAQAgBACAEAIAQAgBACAEAIAQAgBACAEAIAQAgBACAEAIAQAgBACAEAIAQAgBACAEAIAQAgBACAEAIAQAgBACAEAIAQAgBACAEAIAQAgBACAEAIAQAgBACAEAIAQBVPaVt5NSc1LSvkyaTJg9osR7Kn8IHEjW/K2tKvXaeWJ6bhPCqc6arVle+y5eb6/Ir2Xj9UrZhVTw3PvX+euvrFXtJdWd54TDtWcI+5Fn9nO371DimqiDMN+7mAWz2FyrAaBrXsRYG1t++5QruTyyPN8V4TGjHtqO3NdPLwLJi2efEAIAQAgBACAEAIAQAgDDUs4y5FVrsobMxWyX8RFlNyBuGl+YjDvyNoKLvmfLz1M0ZNRACAEAIAQAgBACAEAIAQAgBACAEAIAQAgDztt3g82nrJxmqcs2Y7o/4WVnLaHmL6jhHKrQcZu573huJp1sPFQeqSTXSysR6IjoG9gbstTIK+0Jssjzzi0bQ9pEGJSdGae1n8j05HYPnIgBACAEAIAQAgBACAEAIAQAgBACAEAIAQAgBACAEAIAQAgBACAEAIAQBiqqZJilJiK6nerAMD5g6RhpPRm0Jyg80XZ+BA9qezGnmIz0w7maASFBvLY77EH2eVxoL7jFaphotXjodvB8brU5KNXvR+K+/r7yDdluBmprUcj7untMY/m/APO4v5KYr4eGad+h2uM4pUcO4reWnpz+3qX1HSPECAEAIAQAgBACAEAIAQAgBACAEAIAwirTP3ede8AzZMwzW55d9usYzK9r6m/ZTyZ8ry7XtpfzMFXi0iUcsyfKRjweYqn4Exq6kY7tElPC16qvThJrwTfyNxWBAI1B3ERuQtNOzP2BgQAgBACAEAIAQAgBACAEAIAjW3WOGnkd3K8VTUfdSUG/M2mbyW/xtEVaeVWW7Ohw7CqtUzT9iOrfguXqbmyWAJRUySV1b2pje853ny4DoBGaVNQjYixuLliqzqP0XRHZiQqCAEAIAQAgBACAEAIAx1E9UUu7BVUXLMbAAcSTujDdtWbRi5NRirtkaO0VRUX+wUwZOFRUEy5J6ooGdx1AA0iLtJS9herL/AO0o0f8A0z1/1jq/V7L4mpiWF4uUZkrpQcC4lpJUKTyDtmPxjWUatrqXwJaNfh6laVJ26uX0VitaXtJxFTczw45PLS3+EA/OKixFRcz0U+C4OSso28m/rcnOynajLnMsuqQSXOgdT90T1vqnqSOoizTxSektDi43gc6Sc6LzLpz/AJLBqJ6ojO7BVUEsTuAGpJiy2krs4cISnJRirt6WKD2txvv616inZ5YNrG9nOVMlwRqoIG7+to49WqpTcon0fh/D6lLDQo1WmlurXW97eNn4GjT4RUTD4JE1yeIlsfnaI1Tk9ky/PF4emu9OK9UXjsPh8yRRSZU7R1DEi98oZywF+gIjr4eDjTSkfOeL4inXxk6lLZ29bJK53YmOaIAQAgBACAEAIAQAgBACAOPj+01NRrefMCm1wo8TkdFHDqbCI51Yw3ZcwuAr4lN046Ld7Jev03Ko2c2xlTMRmVtWJmgyyQoDCWDca630UncDcuTFJVoxqZp/8PSy4bVqYLsMNbR630zPw/m3IuPC8Uk1Cd5JmK68xvB5MDqD0MXoTjNXizyuIwtXDzyVYtP826+huRuQCAEAfjMBvMDKVz9gYEAIAQAgDHUT1lqzuwVFBZmOgAAuSYw3ZXZtGLk1GKu2QDBa4YxVTGcf9FTFcko7prtezTRxAyk5TpqOt60JdtJ32R28RSfDqMVH+5Pd9F0X3LCAtFo4RwttdoFoqV5hP3jArKXiXI09BvPQRHVqZI3LuAwjxNZQ5bvyPOQjknvxAEzbambPw+VRklpgmhTzaWAO7B/iNv4FiSpVcqah4lPB8Pp0sZPE7LLfyb3+HzZbGyuykmjlrZVadbxzCLsTxCngvQctdYv0aEaa8ep5PiPFa2MqO7ajyjy9erJBE5yxACAEAIAQAgBACAEAIAQAgDjbW44KOmeboW9mWp4ud3oNSegMRVqvZwzF/huCeMxCpct2+iX5ZeLPO+P1rzCXmMWmTDdmO82/TcLcBHLp3lJyZ73GKFChGjTVl08EKFLIvXX4xHUd5MtYOGWjHx1953tlseejnrMUnISBMXgycfUbwefmY2o1XTldEPEcDDGUHTlvyfR/Z8z0CjggEG4IuD0Mds+YNNOzPqBg5u0WJfZqabOtcotwDuLE2W/S5ER1Z5IORbwOG/c4iFLq/hu/gURiFbMnuXnOZjHi36DcB0EceUnJ3kfSqFCnQjkpRsvD69fUmmD7XTKTCmc+N++MqQHuRbIra8Sq+L5DSLtKs40bvrZHmOI8Op1+IqMdFlzSt5te96fMi9F2kV6TA7zRMW/iRlUKRyGVQV8x84jWIqJ3bLNTguElDLGNn1uy96OoEyWkwaB1VhffZgDr8Y6Sd1c8VODhJxfJ2MMvFJLTjIWahnKLmWGBYDTeOG8fGMZle19Td0Kigqji8r58jcjYiKh7Xdqs7/YpTeBCDOI4tvCeS7z1tyijiat3kR6ngeAyr9xNavby6+vLw8yH7I7UTaCaXlgMrgB0bQMBu14EXNj1MQUqrpu6OtjsDTxcFGWjWz6FgT+2CXk8FK5mcmcBQfMXJ+Aiy8WraI4Uf09PN3pq3lr+epWu0GPTqyb3k9rncqjRFHJRw+pipOpKbuz0OFwlLDQyU1935nMjQsn4TbfGbGG0ldmzgtdknK6i/dlX8yrg/pCScbPxMUJKu50ls4tX89D07SVKzESYhurqGU8wRcR2ItNXR84qU5U5uEt07GaMmggDRxfF5NLLMyfMWWg4tvJ5KN7HoLmMSkoq7JKdKdSWWCuypdp+1+a5KUSCWu7vJgDOeqr7K+t/SK067/xO1h+ExWtV38EV/iGP1U8kzaia9+Bc5fRb2HoIgc5PdnUhh6UPZivcY6DGaiSQZU+bLI912A9Rex8jBSa2ZmdCnNWlFP0Ll7Me0Fqtvs1TbvwLo4sBMAFyCNwcDXTQi+gtrapVc2jODj8AqK7Sn7Py/gseJzlCAEAIAQAgCqu2SuvNkSb6KhmEcLs2UfDK3xjm46XeUT2v6WoJU6lXq0vdq/mipsVbxAch9TEVFaHR4lK9RLwOhTnwL5D6RBP2mdSh/aj5L5GSNSU9C7KMTRUpO/uJX/1iO5R/tx8kfLeIpLF1Uv8AeXzZ1YkKRqYrQLPkzJL3yzFKm28ciOoNj6RrOKlFxZNh686FWNWG6dyscQ7Plpw0yorUSSv4shzHoBm9roL+Uc94TLrKWh66n+onWtClRbk+V9Plt7vMhO0+NJO7uVJUpTU4IlhvaYsbtMf8zHhwiOck7Rjsi7hqE4uVWq7zlvbZdEvBEn2F7OHn5Z1UCknQrL3PMG/X3UPxPTQxNRw7lrLY5nEeMxpXp0dZdeS+7+Bc6rYWGgEdA8iRvCdjJNPWTatGctNzeEkZVLtmYg2vv57rn0hjRUZuSOhW4jUq4eNCSVlbXy0R8bdbXyqGnc94nfkZZaXBbMdzFd+Ub/S3GM1KmVabmuDwjqzi5pqHN2+C8TznOxMEkkszMSSTvJJuSesUOyk9z1zx9KKtFP5H4tb+X5xh0vEzHHJ7xP1qwcjDs2bvGx5Jmu+KAf8ALxuqDKk+KxWi+5jOJA/it8o27HwIXxNP/K3wPlp4PG8ZyM1deMtW7nRwicozEnkP+fKIK8Xojq8Lq045pN9EW72U7VgEUcxhZiTJPAE6lPXUjrccRE2ErZf6cvQ536h4cqi/d0dbe1b5/R+/qWmTHQPHEA2n7SURjIoE+0z911uZa9bj27dNOvCIJ10tI6s6uF4XOos9Xux+LIHU7L11bM72snAMfeOYqOSqvhUdAYrtSk7s7NOVCjHLTX58zIezgW0qNf8A29P88Y7PxJP3a/1I/jmy0+mGZgHl++moH7w3j6dY0cWixTrwqaczhFY1uSuCZI+zWndsTpQl7q+ZiOCKpzX5AjT1ETUtZKxzOItRw8lI9JRfPJiAEAIAQBrYlXy5Epps5gktBdmN9NbDQakkkCw5xiUlFXZJSpTqzUIK7ZT/AGqTQ1arA3UyZZU8wSxB+ccrGO9T0PefpuOXBtP/AGf0K4xP2/QfrCj7JvxD+96I28Nm3W3FfpEVWNncvcPq5qeXmvkdCmpzMdJa+07BB5sQB9YjSu7FupUVODnLZJv3anoWqrJNHIDTXCSpShQT0FgABqTpuEdxuMI67I+VwhVxVZqKvKTb95WuOdrrXIpZShffnak+SKRb1JipLFN+yj0FD9Pwir15+i+7+xz8J2kxytN6Ukp7/dy0lDyZ18VuQvGYOtPma4inwzDrLlu/N/RnD2/wrFJWWfXsJqk5QykFEJ/DlAGW9uVjzvCrSk9ZGcBjaUO5RSXmt/XmfXZxVUSzxMrbi1u6uuaUG957a35aW4nhEVLs4z7xfxyxdbD/ANBWvvrq14f9uegKeoWYodGVlYXDKQQR0Ijopp6o8XOEoNxkrNEb2n27pKO6s+eaP+2hBIP5juX69IiqV4x0WrOjhOFVq6Un3Y9X9Fu/l4lSbT9qNVPuEbukO5ZZIJ829o/IdIqynUnu7Lw+526eGweEV4xzy6y+kdvfdlfT6h5rXY6RvGMYLQiq162KleT0X5ofqIBujDbZtGEYbH6WjFjLlYy0VLMnOJcqW0x23KilifQcOu4Ruo32IKldQV5MmtN2N4hNTM/cSb/hmTCX8iUVgPjE0abRzauNhPSxz6TsVxKY7KVlSlU2zzJlw3VQgY28wIkV+ZRqON+6dV+wuuVbpU07H3TnUehymDimbUsRKn5dCI4vgFXRPkqJJS+4mxVv3XGhitUguZ3MJiZSXc1XQxUxJK5Cc9wFVb5y19MgGpN+UQWd7I6naQUHKTS8Of5+Mtr+7+MVVKJdTUqgIJElnAmzABudlXy0JOp1ifs6rVnI5KxeBjNTjS1W7W3na/yt4H3syUTLISlmyXbmhYMbakzBppzNgIjh0sWsRonUc01+cjsyJ6OLo6uvNSCPlG9yJprdWMkDAIvod0ARav2Ep5j5lLy771W2X0BGn0jR00WY4uaVtyYdn2CyaVnWWviZQS7aubHdfgNdw00iegktDlcUnKpFSfUmsWDjHFmbV0izxTmevek5bWNs3ulrZQeFid+kROvTzZb6nQjwvFyo9uoPLvy2623t6HaiU54gDibaYy1JRzZ6KGdcoUHcCzhQT0F79d0R1Z5INouYDDLEYiNOTsn9FcqTDO0mpDEVWWpkPpMlsiDwnflsAPRrjy3xRjiJX72qPUVuC0HG9G8ZLZ3fx/g7Ha1Sjvaacn7OZJyrYaeA5h8nGnSMY2PeUl0Jf0zVvSqUpbqV/fp80Vhiq+JTzFvgf94iovRovcSj34y8Pl/01ZM0qbiJZRUlZlKlVlSlmidrDsbSTOkzd/dzEcj9xw36RDCnJST6HQxOMpVKEoX9pNeV1YybX7YTa2aXcnItxLQnQDnYaXPE+nCLE81R3ZyMMqWEhlhHXr1Jt2ddmvehaqvU5TZpcg6XG8NN6ck+PKLFKglqzj4/ik5txg/X7GLtS7UO5LUWHsFKeGZOS1ktp3crgCNxbhuGuombtojmU6WbvM1+0dqWgwwUUmaZ1RVNLmTXMwuzZSGM06nKGIAA0uCd9iYStawo5nPMtLFXycTbcfiBFOVBcj1FLidRK0vkbVNtNUy1ZJU+ZLR/aVHKg+do3jDKrIrVsT201KSTt1SMCTAReInG2hcjUU1mCoHNracT/SDeURpqtK1tOpsfZBw0iPtGW/2cLWWhhm0pG7X6xvGaZXqYWUdVqdXY/ZOfiM7u5XhVbGZNIuqKenFjrZePQXMTwjmOTia6oq73Lsq3odn6K6pd20G7vpzgfia2ijeTuW+guQDY0ijjf1K8rv8A4Q7Htp5tIiVNZabiM9c9PTm/c0cs3Acpf9odRc+LeL6G+HK2rJKdLtHljt1OP2t4zVJOpl+0TUmy6SSZvduyffHMWJCEAHcdByjEpNSSJaOHjOnKT6mnsd2vVdMwWpJqZO45z96o5q/4vJr35iNsxHKgnsW/X7WYfU4e89stRJNlMoreYZjaJLyHUTCd3xBsLxltNEMI1ITVtH1OBsxs3JwmQ1bUSr1c5rSpIOYo0w+CnlE3JfWxfoeAJOqSiiWc5152v6/U3MI2TxFqpqupqZKzHBWyKZmRCQciBsoWwut9d5OpN4i7GefNc6L4jhlhlQVN6O+9rvq97/mx3q2olS1aVJILHwu17kW3qTz6cI2k1FWiQ0YVKslUq7bpESrdnpMw5gplTPflHI3rbQ+oiu4JnWhiJx03XR6nJqZGIyNZcwVCDgwGf13E+jGNWprbUnjLDVPaWVmkm3cxDlnU9mG8AlT/ACsD9Y17VrdEv7CMtYSNxNvpHGXNHllP/wChG3aoj/8An1OqOpg/aHTS3Ld3OPhtoq7yQeL9I2WJjB3dyGrwWviI5YuKs+d/sYsc7UJsxSlPL7q+mdjme35QNAeusR1MbJq0VYs4T9M0qclKvLN4LRevN/AhFJTNPdJUtbzHawNySSxGp5Aaknle+6KiTk7Lc9FVqRoQlUm7RS91vvtY9IKLAcY7x8ne5+wMGOokK6sjqGVhZlYXBB4EGMNX0ZtGTi1KLs0RVuzXDi2buSNb5RMfL8M27pEP7en0OkuM4y1s3wX2NvbjAPtVG0tB45dnlAaaqLZR5i45XI5QxFLPCy3M8Hx37XFKcn3Xo/J8/R6nn7E5V13aqf8AY/8AOkcuk7Sse8x9PPSzLlr6HGdotI4M5WRrzjoY3juVKrtFlk9jOxv2qZ9rnreTJayKRpMmDXXmq6eZsOBETwp63ObisY1DIt+pNe2Xbc0UgU8lrVNQDqDrLlbi/Rjqq+THhEsnY51KnmZXPZl2YNXgVFQWl0t/CF0ebY2OUn2Uvpm46gcxqo3J6tbLpE29psGwioo6yZhqOk3DzLzMWYpNV3y3GZmuNGINgbqOBjLSaI4TlGST5kQ2F2SnYlP7qX4UWxmTSLqindpxY62XjY7gCRoo3LUq+RalyyOzjCg32RZE2dNCjvZwmG8rMCVLnMFDG2iKpNrEixvG1lexB2lXLnbsuXiVvsdsS9ZUvKlkCTKYiZOtcWDEDLzZraCK0YSm7XO7VxNLC01LLq+X50LPkbJ4QJ4oFktMnBO8dw7EqBl9tgwALXHhA48LiJOzpZsltSj+8xypfuM1o3slZa+StyNPa3ZijNTS0VPJSXMmt3k1wTdJK3vvNrtqB5dY1qUoZlFImweOxCpTr1JNpaJdW/sYdu9m6NRIpKKRL+1VLgAhmJSWurO2p0048M3KM1KcNIxWrMYLG4h5qtabyxXvb2RNsPoqbCaJtQsqUpeY9vE7aXY82Y2AHkInilCJyKtSeJq5nuymsExNsWxuQ9R7BclJd/CqS1aYqdblRfnc+UQp5p6nSnT7DDvKZaClNZXVGJVt0pJEwuxYWzFGtLkoDvOigj03mC1lmexmbVOlGlT9p/jZC9pMUerqJ1RM9qaxa3IWsq+igD0jTNd3LKo9nTyLocJEiVspwhfVlwdhux/eOa+cvglkrIB4zB7T+S7h1vxWM0482QYytbuI3pu28yqxsS6WQs9JAdJRdystG/7s9iFOlhlB5btWja93oQKChDvO19+pxNoe02tnTGkpMlS5ecrmp7+MXtcTG8VjvBAWK9WrKzO1gMBS7SDavdrfx8P+nX7KyGnvIdjldS62P41tfeOK/wCWK+FkpSys6/HqcqVBVo7p2fk/5+ZaTYBL4Fh6j+kdDskeRWPqeByq7CHl6jxLzA1HmIilTaLtHFwqaPRnIqqSXMFpiK45MAfrEbSe5djOUXeLsceZsNTzWsiOrH3G/RrgCNexT2J//oVKavJq3idBOySWALVLg8boDr01EZeCT5kVP9Tyhp2afq19zLI7KJQPjqZjD8qqv1vBYGPNmZ/qqq13aaXm2/sSzAdl6ak1ky/GRYuxzORyudw6CwizTowp+yjiYzieJxf92WnRaL3fc7MSlA4m1e08mglCZNuWY2RF9pyN9uQGlzw8yAY6lRQV2XMFgqmKnlhy3fT85FY1Pa3VlrpKkKvAEMx9TmF/gIpvFz5JHoofp/Dpd6Um/RfRnXwXtdBIWqkZfzyjceqNrbyJ8okhi/8AZFXEfp9pXoyv4P7/AMFj4ZicqoliZJmLMQ8VPyI3g9DrFqMlJXRwK1GpRlkqKzK67SdizdqqnW4NzOQD4uo6/iHrzijisPrnier4FxiLisLXfgm/k/p7uhSlXLysRw4eUawd1clxVPs5tcj9w/DnqJsuRLF3muqL5s1rnoN56CJYblCu7U2+h6loKSTQUaoLJJppZJJ5KCzMep1Y9SYuJWPNyk5O7PPWEUUzHcVLzcwSaxdgDqlOm5emmVdOLXiJyvOyOhGl2eH7Sel9l1Lk242vTCpdNKlSla5AEseELJQWNrbjuA4b+UbVKmQiwmDeIvra3zI6MGwpaTuVefTjGHlussLeblR1KollYKlzoWJHj0MZzRtfqRulV7Rx3cb/AAJZUyqbBcOmGRLCqmoBN2mTW0Bc7ySbX5AaWAtCUlCNzFClLEVVDqVJs/thWlJtLJAedWzSxmG/eZpihWsQbAWG+3h19KkaktlzPQ18FQTVSWiituWn56lpVAlYJhdksZgFgbftJ7j2iOIFr291LRYk1SgcilCWPxVnt8kvz3s0+y/Dfs9LNrqhrPUXms7bxKF2zH97xN5FY0oRyxzPmT8Wr9rWjQp7R0t4/wAbFVbYTaiomfbZyFZVUzdzci5RPCAFvewFtbWJPWK87t5nzO1hOzpw7CL1jv5vxLJ7FdnO7ktWOPHOusu/CWDqf4mHwUc4sYeFlmONxjE5p9lHZb+f8HG7aceadMWhlXISzOF1LTSPAlhvsCDbm3SNa9TvKKJ+F4JdjKvPo7eS5kOXY3E6RBWCQ8sSvHmDLnUDXMUuTbmCN17i0MklqbfucPUfZ3vc520O1VVW5ftM4uq6qoAVAbb8qgAnfqddY1lNy3JKWHp0vYRtYZsFiFTJ72TTEoRdSzKmYflDEE34Hd1jaFNvUhxGMpw7qevyI9gmETaiql0qqRNd+7II1Wx8RYflAYkdDEmUq9soxuz0JtzV/wBnYbLpKNT304Cmp1XV9R4m87X195gYleisjnU+/Nyl5lZT6N6KUcLol77Eaof9W8vXu0t+wQ8Br4mOmuu8ZdbW0RIpZ3nnsfeF9lOIoyZ5cu1ibiYCFNtzf7XitWozekeZ2+GcSw9J5qzfd2Vrt/8AN9SU7G7NTqbFJSzMt0lvMbI2aysrSxfTQkmIaFGUKyT8zqcV4lRxPDZyp3s2o6q2qafyRbkdM8MIAwTaOW2rIpPMgXjDimSRqzjopM+5UlV0VQB0FoJJbGspylrJ3MkZNRACAEAUP2tVzTMRmIfZkqiKPNA5Nud2t6CObiZXqW6HteCUlDCqS3k2/jb6EMiudcQBv4LjM6lmd5ImFG429lhyZdxHnG8JuLuiDEYaliI5aiv9PIuHZLtJk1IEufaTPtxP3bn8hO4/lPMWJi9TxClo9GeUxvBqlF5qfej8V5/dfAg222yKtLefJ8LqMzJ+E8yORtc8tOEQSio9461OrKqlSfXRmv2IYXnxB5jD9hKYjo7kIP8ACXiahZu5zeKZqcMj0d/kTrtxxQysO7pTrUzVlG2/ILzG9CEy/wAUWJu0WzkYan2lWMX1OL2A0S5Kqd+IsksdAAWPxJH8sRUFuy/xWXejE2ts9j3qMReqq3WXh8mWhLZvEyqLlABqCWLa8iLXJ0Tp3ld7GuGxfZ0clP2mznbIYgK/GVnuuVZaN3KG3gRFyothx8RY9b8ogpzz1r8jrYvDftOGZf8AKTV35/ljtdtFBVT0pZVPJeapdi2QXs2UBM3IWL6nSJ68XKyRyuFVaVKUpTdnb/v0HZnspKo5xE51euMvMUU3EmWSBa/vtffyuBpq2KVNReu5niGLnXh3VaF/e/svzw7m2Wyz10+lDMBSyizTVuczNpZR5gEX4AmN6lPO1fYhweMWGhPKu89E+hu7ZYd3tN3RmLJpgQahtx7lBmKpbQXIUX5X0O6NqiurciHC1MlTMleXLzf57yjsfxE4jWy5cpckq6U9Og3LLzZQbczvPoOEUpPPKy8j01Cl+1ouUtXrJvxPQFTMl0dKxAtLp5Wg/KiaDzNgIvNqMfI8rCMq9VLnJ/MgfZPgXed5iNQA02a7d2Tw8RzuOpN1HIA84r4eF++zscXxOS2Fp7JK/wBF9TmYJtfPq8WnsZhFHKkzz3d/uzJRbBmG4sTY3O69t0bQqZpX5EOIwXYUUmu82tTj9j+xK1T/AGqoW8iUbIhGkyYNbnmi8uJ04EHFKF9Wb4/FOC7OO7JntZ9tn4hhj0cxjQ5wzvJYlCVcl+8K6FSi5RfS5YbzE7u3ocuKjGLUtzndluEd9iOI4iyEK06Yki4IuGclmFxyyC/5mglrcxUl3VE+e0vbaXKn93RDvcQsZAmDxCRmazLLG4zmNgbbrAHdaNZTSZLRw8pxbbsjdw2ik7P4a9TPtMq5tu8Ym7TJz3IlhjrlGpJ42ZukbbIhX9SaXI6/Z5Uzfsb1tbNN55M3xGyJKUWXKNwFrtpvBER07pOUi3jFGVSNGittNN22cyTt9h9O82YGmz5s5ru6S7aDRVXOV8KjQfHjESrU4tvds6M+GYyvGEGlGMVZJv3t2vq3q/cdnBe0WiqGCB2lu2gE1ctzyzAlb+ZiSGIhLQpYjg+Jopyaul01/kl0TnLEAIAQAgBACAKn7RdmFNaZzkhJ6CxBt96i5SP5QpA42bkYoYin383U9XwbF3odkt4v4P8An6FYVEsK7KDcKxAPMA2vFU9AndXMcYMn6oJ3Any1jJhtLc/DyMYMkiwLa2ZJHdzQZsrdY+0B0J3jofiIljUa0ZRrYSM3mhoyX9j82WtZVJLbMrywyHccqvuPXxj4GJsI0pOJzP1DGU6VOq+tn52+tj7/AP6ApGaRSTBfKk5lbld5fhJ/lPxi3VfdODw9Xrx/PArzYza+fhzuZSq6TAM6NextexBGoIufj5WqwqOJ3MVglWWu65mXanbepxBlSaVSUCCJUu4W/NiTdj8uQhUqOSGCwNOnUVtXfdmHC8RmU81J0psrobg+liCORBI9Ypxk4u6PSV6EK9N05rRlg/3yxarl5aemyZh+1ly2P8rOco+fnFvt60/ZR598K4dh23Vq+ja+KWr+BydmsBxmjqGqJdMZjOCH7yYhzhiCc33l73AN42hGpF3sQYqvga0Ozc9FtZP7GXG9o8Zl1EuonU7Ikm5EtUJkWIKnOVJubHeTpwtGZTqJ3aNcPhMFUg6cJXb5319CO7U7Z1VeMs1gkoG/dywQpI3FiSSx89OkQzrSmdHC8MpYfVavqzJ2ZywcTpQd2Zj6iU5HzAhR1qIcU7uEnbw+aLV7Xp5XDJtvxNLU+XeA/pFyv7DPOcJt+6i3yv8AIgmL9ohkUdPSURAKyUE2dbcxQZhLHO5N253tziF1csVGJ0afD+1rSrVubdl68zWWjajoBJItWYnlXIdGSnzWAPIuTa3InisaWcI2W7+RazxxdbPL+3TT9Zfx+blgbYsMNwcyZHhORZCHcbv7TafiIztfmYs1JdnA4eDpPF4rXxfu/LFfbP10/C8MmTu8KzashaWWdVUL7c/I2nIDTXw3uDEUJ5YX6l/E4bt8R2cbPLu/oWvgOIzVwuXUVL55gpzOdiAt7oZgFlAAsLDdwiwn3bs41Sn/AFnTj1t9Ct+xrZFps44jUeIBmMq/4ppJzTPIXIH5r+7EVJZu8y/xCSpJUYvzOlt7RNimKyaEX7mmAecRuXOAzHlfLkUdWPWEm5VMqM0KdOlhHWnu9F+fMkG3Mszu4w2nsisA85hosqmlmwvyuRp+7bjCteVoL18hw3LRUsVPlpFdZP7fUp3aGbJaomfZkySQcqDU3Ci2Y31u1r+sUJ5c3d2PW4WNVUl2rvLd+vL0OcY0LB6V2TZzRUxmXzmSma+/2Bvvx5x16d8iufPMaorETybZn8zrRuVhACAEAIAQBr11FLnI0uaiujb1YXB/343jDSaszenUnTkpQdmuhDp3ZVQFrjvlHurM0/xKT84geFgdaPHcUlZ2fjb7HZwrYqhkexToW96Z941+ha9vS0bxowjsipW4liq3tTfpp8jvIgAsAAOmkSlJtvcx1FKjizorDkygj5xhpPczGcou8XYrjaLYulMxx3Xd31Bl+HQ66D2dN27hFOpSjc9Lg8fVdNO9/PUj1Fs7UUNQlTSsJvdk3RvCzKRYryNxfXnY2iOMXB5kW61aniaTpVFa/MsdMUocUp2ks6kTBZ5TkLNUg+6dQVI0YXFxF2M41FoeZr4avg6neVnyfJ+RX+KdkGQkpWyxL/8AWGUgdSDY+ekQPD+J1KfGLrWDv4HJGzmF0xvU4l3zD8FKl93Av4h9I0dOmlq/cWYYvFzadOnbxl+I6Era6ip//CYctxumT2zPfy1t6MIiVaEfYj7y/LhmKr/+iu/KKsvp8jMe1Os4JIHTI3+uMfvKngbL9NYS28vevsS7ZHtEl1LiVPUSpp9kg/dtYXtc+yehv58Is0cUpu0tGcbiXAKmGj2lJ5o/Fff80O5U7Y0KGzVUu/5Tm+agxK69Ncznw4TjZq6pv10+ZEdo8HwuuBaRUSJNQdxDBQ55Ohte/MC/nuiGcaVT2WrnTw1biGCsq0JOHle3k/psVglRMoKtSRadTzASvA21tfirDiOBitFShK/Q7ladLEUGou6kvz1ReMrGKHFKRlaYuSYoDozBXQ79QToQRoRcacY6GeE1a5479tisNUUlF6c0rpkAqKbCMNfvJbNW1Cn7tCwaWjDczlRluOWpvbQbxWbp09U7s7UI4zGd2Uezjzet35X/AIREP7fJrpVXUOXbvkmNpuCODZRfcALAdIhjKUpZmdKrQpUMO6MHumtetuZdO0W1eFmnzTpsmemjLKUq7sRusm8Hh4rW1vF+c6bWup5PD4XFxqdxOL67fEovanaCZXTzNmAKLZZaD2UQblH6nieW6Kc5OTuz0mHw8aEMsfV9WXRgG2tAcOld9OljLJWXMlNqxKoEYd3vYG3KxBi3GpDLqedrYKuq7yRe90/5NbY7tIpppnJMMumlyyO4VrKO6C2tppmuL5RuDAC9rxiFaL30JMVw2rCzjeTe/mbWEdoOHvVT1UpKFlbv2GTvmHhPC/hGUDNqddNNSrQzMxPhmK7OLs34LW3/AEinaDt+k5Xp6T2Hss2baxmAbkXjl1Nyd9yN2+vWrqWkTscM4TKk1Vr7rZdPF+JG8T2OnyZJmlpbZb50UkstnEtuFjlY2NvS4BMRSouKudCjxKlVqZEmr7N89L/FbHS7Pdlpc+eGqmCqpBWU2hmHkb6Zem88rRmhCMpd4i4riqtGl/Si9efT867F7COmeIEAIAQAgBACAEAIAQAgBAHKx6hzrmUeJfmOI/X4xHUjdXLmDr5JZXsyMRXOyRHbHZFagGZLHj3lfe6r+b6xFKDTzQ/6X6NenUh2GI9nk+cf4K0/s0yyQedrEagiNHVzcizDAOi9JaP83PsyOsa5iV0NNzLJn20aNZQvqieliMiyzM4qF5xHkZaWIh1Px6xeV4yqTNZY2C21ML1h8o3VJFeWMk9j4VXfcL/T4xt3YkS7Spsb1BRywbzST+UDT1O+NHURNHCS5nZTFqcWXOFtwymw+AjZRb1I51YU3lbPupNPOUhGRphFkswDZuAHHfwjOV9DRVov/IhdfhzKSLEMDqrCzDzvEsKqvZlCvgpOOam7mpLmsmhHoY3cVIrU606Tyy9zNpZ6nj8YjcWi5GvTlzPq45xg3uupklJeNZOxLShmNkWA0iPcuRSirIkWGYArKpfMXbXKPlwveMpXIpTyrwJ+lBWT1t3Fr3u7DIxuwZvaOmZgrHKBcgXvFnLUmrWOL2uBw8s2fbktfBbLktFduxtU+wc4+3Mlr5At/SNlhZc2Rz47SXsRb9y+526XAaqStpVbe25ZiXXyuWJA8olVKcdpHOqY7C1n/Uo28U9fkr+pzp+19RIcy58hCw90lbjgQdbiNHXnF2ki3DhGHrwz0Zuz66/Y6uGbY080hWJlMff9n+YafG0SQxEZb6FLEcHxFJXj3l4b+77XJCDE5yj9gBACAEAIAQAgBACAOFi+D3JeWPNf1H9IhnT5o6WGxlu5P3/c4JEQnS3OVjGAyaj2xZ/fXf68D6xHOmpFvD4ypR0Wq6Pb+CG1+w85P2ZEwdDY/Bj9CYhdKa21OpTxuGnvePxRH6rDWRirgqw3gixiLO4vYuxoQqRvGSaMBoR70Z7V9DV4Ff7BaMcflDtDCwi5mzLlou5R5nWNXNssRoU48jG9YtwC39BGVTk9bGksXRjLK5GdZ8sfjX4iMZJdDf8Ac0f9l70YKitk2tYN0A/WN4wmVa2Kw1rWv6fU4t9bjTl0iycR2Z6gwBFrKCmeplrMaZJQtnUG5ZBc689/rF1JSiro8xKc6FWXZyas+TKQ232WainmWy5pTXMpyNCvK/vLuPoeMc6pB05HssFiaeNopySut10f8kZNCnL5mNe1kTPA0Xy+LPtKVBuUfX6xh1JPmSQwtKG0fr8zLaNSexeGxWx9E9NIqGpQJjoGs7Mw8wCbWPtDTcRHQpUYOKk0ePx/EsTCtOnGeidtEl/PgTES5UhGYKktFBZiAFAAFyTaJ7RijkOdWtJJtyb9SN7C7XGveqGXKkp17vmZbAgZut0J/itwiKjV7Rsv8R4f+0jT11ad/Nf9+BLonOWIAgHaPbvpXPIb+WbT9YpYr2ken4Dfsp+f0IjFY7pMNg8bYOKdzdWB7u/4SBfL5EX8rdYtYeo75WcDjOCi4dvBarfx8fMnsXDzQgBACAEAIAQAgBACANWsw+XM9pdeY0P/ADzjWUE9yalXqU/Zfocmfs8fwOD0bT5j+kROl0L0OIL/ACXuNR8FnD8IPkw/W0a9nImWNovn8Dn4psiahbTJWo3MGUMvkb/LdGkqDluizQ4rGg7wl6WdmQjHez2skAvLl9+nKXbvAOq31/hv5RXlhJrY7FL9RYWWkk0/h7yCVlW6MUaWUYbw4IYeYNrRqqFtyZ8Ucleml8zRm1DNvb+kSKKWxUqV6lT2mYxroN5jYhO3h2yFdP8A2dJOI5shRf5nsPnGyhJ8ivPFUYbyXzJLQ9kGIOAX7mVzDuSR/IrD5xuqMitLidFbXZLdn+xqTLcPVTjOtr3aLkQ9GNySOgtEkaKW5Uq8TnJWgrFoIoAAAAA0AG4AconOWauLYXKqZZlTkDoeB4HmDvB6iNZRUlZktGvUozz03ZlaYv2Qm5NNUC3BJw3fxr/pipLCf6s9FQ/UOlq0PVfZ/c5krskrCfFNpwOJDOT6DIPrGn7SfVFmX6gw1tIy+H3JVs92WU8lg89zUMNykZZfqtyW9TbpE0MLFavU5eK47WqrLTWVe9+/l+ak/Ai0cMgvbHXPLoQq6CdNVGP5QrPb1Kj0vFbFSah5na4DSjPE3l/irr4L6nE7DZZvVtbT7oX6+M/0+MR4TmXf1E1/TXn9C1ounmBAFfdo8s99KbgZdh5qxJ/zCKWKXeR6jgUl2Mo+PzX8ETisdw6WzKE1cgDfnB9BqfkDG9L20U+INLDTb6fPRfEtuOmeHEAIAQAgBACAEAIAQAgBACAEAIAwVVHLmC0yWjjk6hh8CIWMqTWzOb/dKh/8lS//AAS/9Ma5I9CX9xW/3fvZ0aSglStJcpEH5FC/QRmyRG5SluzYjJqIAQAgBACAEAIAQBqYphsqoltKnIHRt4P1BGoPURrKKkrMko1p0ZqcHZowYBgUmjl91IXKpJY3JJJOlyT0AHpGIQUFZEmJxVTETz1HdnSjcriAOZj+DrUy8jGzDVW5H9QeIiOpTU1Yt4LFyw1TPHVc11K+qdlqpGy90W5MpBU/MW9bRSdCaex6mnxTCzjmzW8Hv+eRLNkNmjT3mzbd6RYAahQd+vFj0/WLNGjl1e5w+J8SWI/p0/ZXx/glEWDjiAEAIAQAgBACAEAIAQAgBACAEAIAQAgBACAEAIAQAgBACAEAIAQAgBACAEAIAQAgBACAEAIAQAgBACAEAIAQAgBACAEAIAQAgBACAEAIAQAgBACAEAIAQAgBACAEAIAQAgBACAEAIAQAgBACAEAIAQAgBACAOLju1VLSaT5wVjqEALP/ACqCQOpsIjnVjDdlvDYGviNacbrrsvezbwPF5dVJWdKzZGuBmFj4WKnTzBjaE1JXRHiMPOhUdOe6N+NiAQAgBACAEAIAQAgBACAEAIAQAgBACAEAIAQAgBACAEAIAQAgBACAEAIAQBD8e7O6aqqftDtMBa2dVIytlAA3i40ABsfgdYgnh4ylmZ1cNxivQo9lFLTZ9CV0tOstFRFCogAVRoABuAiZJJWRzJzlOTlJ3bMsZNRACAEAIAQAgBACAEAIAQAgBACAEAI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data:image/jpeg;base64,/9j/4AAQSkZJRgABAQAAAQABAAD/2wCEAAkGBxQTEhQUExMWFhQUGBoYGBgWGB0aGBsYGBQcGBwcGBscHCgiHhwlIBoYITEhJSkrLjAuGR8zODMsNygvLisBCgoKDg0OGxAQGywmICQsLCw3LCwsLCwvLC8sLCwsLDQtLCwsLCwsLCwsLCwsLCwsLCwsNCwsLCwsLCwsLCwsLP/AABEIAL0BCwMBEQACEQEDEQH/xAAcAAEAAgMBAQEAAAAAAAAAAAAABgcDBAUIAgH/xABGEAACAAQDBQUFBQUHAgcBAAABAgADBBEFEiEGMUFRYQcTInGBMlKRobEUI0JiwTNygpLRFRaistLh8CRDNFRjc5Ozwgj/xAAbAQEAAgMBAQAAAAAAAAAAAAAAAwQBAgUGB//EADURAAIBAgQDBQcDBQEBAAAAAAABAgMRBBIhMQVBURMiYXGBMpGhscHR8AYU4SMzQlLxNBX/2gAMAwEAAhEDEQA/ALxgBACAEAIAQAgBACAEAIAQAgBACAEAIAQAgBACAEAIAQAgBACAEAIAQAgBACAEAIAQAgBACAEAIAQAgBACAEAIAQAgBACAEAIAQAgBACAEAIAQAgBACAEAIAQAgBACAEAIAQBVPaVt5NSc1LSvkyaTJg9osR7Kn8IHEjW/K2tKvXaeWJ6bhPCqc6arVle+y5eb6/Ir2Xj9UrZhVTw3PvX+euvrFXtJdWd54TDtWcI+5Fn9nO371DimqiDMN+7mAWz2FyrAaBrXsRYG1t++5QruTyyPN8V4TGjHtqO3NdPLwLJi2efEAIAQAgBACAEAIAQAgDDUs4y5FVrsobMxWyX8RFlNyBuGl+YjDvyNoKLvmfLz1M0ZNRACAEAIAQAgBACAEAIAQAgBACAEAIAQAgDztt3g82nrJxmqcs2Y7o/4WVnLaHmL6jhHKrQcZu573huJp1sPFQeqSTXSysR6IjoG9gbstTIK+0Jssjzzi0bQ9pEGJSdGae1n8j05HYPnIgBACAEAIAQAgBACAEAIAQAgBACAEAIAQAgBACAEAIAQAgBACAEAIAQBiqqZJilJiK6nerAMD5g6RhpPRm0Jyg80XZ+BA9qezGnmIz0w7maASFBvLY77EH2eVxoL7jFaphotXjodvB8brU5KNXvR+K+/r7yDdluBmprUcj7untMY/m/APO4v5KYr4eGad+h2uM4pUcO4reWnpz+3qX1HSPECAEAIAQAgBACAEAIAQAgBACAEAIAwirTP3ede8AzZMwzW55d9usYzK9r6m/ZTyZ8ry7XtpfzMFXi0iUcsyfKRjweYqn4Exq6kY7tElPC16qvThJrwTfyNxWBAI1B3ERuQtNOzP2BgQAgBACAEAIAQAgBACAEAIAjW3WOGnkd3K8VTUfdSUG/M2mbyW/xtEVaeVWW7Ohw7CqtUzT9iOrfguXqbmyWAJRUySV1b2pje853ny4DoBGaVNQjYixuLliqzqP0XRHZiQqCAEAIAQAgBACAEAIAx1E9UUu7BVUXLMbAAcSTujDdtWbRi5NRirtkaO0VRUX+wUwZOFRUEy5J6ooGdx1AA0iLtJS9herL/AO0o0f8A0z1/1jq/V7L4mpiWF4uUZkrpQcC4lpJUKTyDtmPxjWUatrqXwJaNfh6laVJ26uX0VitaXtJxFTczw45PLS3+EA/OKixFRcz0U+C4OSso28m/rcnOynajLnMsuqQSXOgdT90T1vqnqSOoizTxSektDi43gc6Sc6LzLpz/AJLBqJ6ojO7BVUEsTuAGpJiy2krs4cISnJRirt6WKD2txvv616inZ5YNrG9nOVMlwRqoIG7+to49WqpTcon0fh/D6lLDQo1WmlurXW97eNn4GjT4RUTD4JE1yeIlsfnaI1Tk9ky/PF4emu9OK9UXjsPh8yRRSZU7R1DEi98oZywF+gIjr4eDjTSkfOeL4inXxk6lLZ29bJK53YmOaIAQAgBACAEAIAQAgBACAOPj+01NRrefMCm1wo8TkdFHDqbCI51Yw3ZcwuAr4lN046Ld7Jev03Ko2c2xlTMRmVtWJmgyyQoDCWDca630UncDcuTFJVoxqZp/8PSy4bVqYLsMNbR630zPw/m3IuPC8Uk1Cd5JmK68xvB5MDqD0MXoTjNXizyuIwtXDzyVYtP826+huRuQCAEAfjMBvMDKVz9gYEAIAQAgDHUT1lqzuwVFBZmOgAAuSYw3ZXZtGLk1GKu2QDBa4YxVTGcf9FTFcko7prtezTRxAyk5TpqOt60JdtJ32R28RSfDqMVH+5Pd9F0X3LCAtFo4RwttdoFoqV5hP3jArKXiXI09BvPQRHVqZI3LuAwjxNZQ5bvyPOQjknvxAEzbambPw+VRklpgmhTzaWAO7B/iNv4FiSpVcqah4lPB8Pp0sZPE7LLfyb3+HzZbGyuykmjlrZVadbxzCLsTxCngvQctdYv0aEaa8ep5PiPFa2MqO7ajyjy9erJBE5yxACAEAIAQAgBACAEAIAQAgDjbW44KOmeboW9mWp4ud3oNSegMRVqvZwzF/huCeMxCpct2+iX5ZeLPO+P1rzCXmMWmTDdmO82/TcLcBHLp3lJyZ73GKFChGjTVl08EKFLIvXX4xHUd5MtYOGWjHx1953tlseejnrMUnISBMXgycfUbwefmY2o1XTldEPEcDDGUHTlvyfR/Z8z0CjggEG4IuD0Mds+YNNOzPqBg5u0WJfZqabOtcotwDuLE2W/S5ER1Z5IORbwOG/c4iFLq/hu/gURiFbMnuXnOZjHi36DcB0EceUnJ3kfSqFCnQjkpRsvD69fUmmD7XTKTCmc+N++MqQHuRbIra8Sq+L5DSLtKs40bvrZHmOI8Op1+IqMdFlzSt5te96fMi9F2kV6TA7zRMW/iRlUKRyGVQV8x84jWIqJ3bLNTguElDLGNn1uy96OoEyWkwaB1VhffZgDr8Y6Sd1c8VODhJxfJ2MMvFJLTjIWahnKLmWGBYDTeOG8fGMZle19Td0Kigqji8r58jcjYiKh7Xdqs7/YpTeBCDOI4tvCeS7z1tyijiat3kR6ngeAyr9xNavby6+vLw8yH7I7UTaCaXlgMrgB0bQMBu14EXNj1MQUqrpu6OtjsDTxcFGWjWz6FgT+2CXk8FK5mcmcBQfMXJ+Aiy8WraI4Uf09PN3pq3lr+epWu0GPTqyb3k9rncqjRFHJRw+pipOpKbuz0OFwlLDQyU1935nMjQsn4TbfGbGG0ldmzgtdknK6i/dlX8yrg/pCScbPxMUJKu50ls4tX89D07SVKzESYhurqGU8wRcR2ItNXR84qU5U5uEt07GaMmggDRxfF5NLLMyfMWWg4tvJ5KN7HoLmMSkoq7JKdKdSWWCuypdp+1+a5KUSCWu7vJgDOeqr7K+t/SK067/xO1h+ExWtV38EV/iGP1U8kzaia9+Bc5fRb2HoIgc5PdnUhh6UPZivcY6DGaiSQZU+bLI912A9Rex8jBSa2ZmdCnNWlFP0Ll7Me0Fqtvs1TbvwLo4sBMAFyCNwcDXTQi+gtrapVc2jODj8AqK7Sn7Py/gseJzlCAEAIAQAgCqu2SuvNkSb6KhmEcLs2UfDK3xjm46XeUT2v6WoJU6lXq0vdq/mipsVbxAch9TEVFaHR4lK9RLwOhTnwL5D6RBP2mdSh/aj5L5GSNSU9C7KMTRUpO/uJX/1iO5R/tx8kfLeIpLF1Uv8AeXzZ1YkKRqYrQLPkzJL3yzFKm28ciOoNj6RrOKlFxZNh686FWNWG6dyscQ7Plpw0yorUSSv4shzHoBm9roL+Uc94TLrKWh66n+onWtClRbk+V9Plt7vMhO0+NJO7uVJUpTU4IlhvaYsbtMf8zHhwiOck7Rjsi7hqE4uVWq7zlvbZdEvBEn2F7OHn5Z1UCknQrL3PMG/X3UPxPTQxNRw7lrLY5nEeMxpXp0dZdeS+7+Bc6rYWGgEdA8iRvCdjJNPWTatGctNzeEkZVLtmYg2vv57rn0hjRUZuSOhW4jUq4eNCSVlbXy0R8bdbXyqGnc94nfkZZaXBbMdzFd+Ub/S3GM1KmVabmuDwjqzi5pqHN2+C8TznOxMEkkszMSSTvJJuSesUOyk9z1zx9KKtFP5H4tb+X5xh0vEzHHJ7xP1qwcjDs2bvGx5Jmu+KAf8ALxuqDKk+KxWi+5jOJA/it8o27HwIXxNP/K3wPlp4PG8ZyM1deMtW7nRwicozEnkP+fKIK8Xojq8Lq045pN9EW72U7VgEUcxhZiTJPAE6lPXUjrccRE2ErZf6cvQ536h4cqi/d0dbe1b5/R+/qWmTHQPHEA2n7SURjIoE+0z911uZa9bj27dNOvCIJ10tI6s6uF4XOos9Xux+LIHU7L11bM72snAMfeOYqOSqvhUdAYrtSk7s7NOVCjHLTX58zIezgW0qNf8A29P88Y7PxJP3a/1I/jmy0+mGZgHl++moH7w3j6dY0cWixTrwqaczhFY1uSuCZI+zWndsTpQl7q+ZiOCKpzX5AjT1ETUtZKxzOItRw8lI9JRfPJiAEAIAQBrYlXy5Epps5gktBdmN9NbDQakkkCw5xiUlFXZJSpTqzUIK7ZT/AGqTQ1arA3UyZZU8wSxB+ccrGO9T0PefpuOXBtP/AGf0K4xP2/QfrCj7JvxD+96I28Nm3W3FfpEVWNncvcPq5qeXmvkdCmpzMdJa+07BB5sQB9YjSu7FupUVODnLZJv3anoWqrJNHIDTXCSpShQT0FgABqTpuEdxuMI67I+VwhVxVZqKvKTb95WuOdrrXIpZShffnak+SKRb1JipLFN+yj0FD9Pwir15+i+7+xz8J2kxytN6Ukp7/dy0lDyZ18VuQvGYOtPma4inwzDrLlu/N/RnD2/wrFJWWfXsJqk5QykFEJ/DlAGW9uVjzvCrSk9ZGcBjaUO5RSXmt/XmfXZxVUSzxMrbi1u6uuaUG957a35aW4nhEVLs4z7xfxyxdbD/ANBWvvrq14f9uegKeoWYodGVlYXDKQQR0Ijopp6o8XOEoNxkrNEb2n27pKO6s+eaP+2hBIP5juX69IiqV4x0WrOjhOFVq6Un3Y9X9Fu/l4lSbT9qNVPuEbukO5ZZIJ829o/IdIqynUnu7Lw+526eGweEV4xzy6y+kdvfdlfT6h5rXY6RvGMYLQiq162KleT0X5ofqIBujDbZtGEYbH6WjFjLlYy0VLMnOJcqW0x23KilifQcOu4Ruo32IKldQV5MmtN2N4hNTM/cSb/hmTCX8iUVgPjE0abRzauNhPSxz6TsVxKY7KVlSlU2zzJlw3VQgY28wIkV+ZRqON+6dV+wuuVbpU07H3TnUehymDimbUsRKn5dCI4vgFXRPkqJJS+4mxVv3XGhitUguZ3MJiZSXc1XQxUxJK5Cc9wFVb5y19MgGpN+UQWd7I6naQUHKTS8Of5+Mtr+7+MVVKJdTUqgIJElnAmzABudlXy0JOp1ifs6rVnI5KxeBjNTjS1W7W3na/yt4H3syUTLISlmyXbmhYMbakzBppzNgIjh0sWsRonUc01+cjsyJ6OLo6uvNSCPlG9yJprdWMkDAIvod0ARav2Ep5j5lLy771W2X0BGn0jR00WY4uaVtyYdn2CyaVnWWviZQS7aubHdfgNdw00iegktDlcUnKpFSfUmsWDjHFmbV0izxTmevek5bWNs3ulrZQeFid+kROvTzZb6nQjwvFyo9uoPLvy2623t6HaiU54gDibaYy1JRzZ6KGdcoUHcCzhQT0F79d0R1Z5INouYDDLEYiNOTsn9FcqTDO0mpDEVWWpkPpMlsiDwnflsAPRrjy3xRjiJX72qPUVuC0HG9G8ZLZ3fx/g7Ha1Sjvaacn7OZJyrYaeA5h8nGnSMY2PeUl0Jf0zVvSqUpbqV/fp80Vhiq+JTzFvgf94iovRovcSj34y8Pl/01ZM0qbiJZRUlZlKlVlSlmidrDsbSTOkzd/dzEcj9xw36RDCnJST6HQxOMpVKEoX9pNeV1YybX7YTa2aXcnItxLQnQDnYaXPE+nCLE81R3ZyMMqWEhlhHXr1Jt2ddmvehaqvU5TZpcg6XG8NN6ck+PKLFKglqzj4/ik5txg/X7GLtS7UO5LUWHsFKeGZOS1ktp3crgCNxbhuGuombtojmU6WbvM1+0dqWgwwUUmaZ1RVNLmTXMwuzZSGM06nKGIAA0uCd9iYStawo5nPMtLFXycTbcfiBFOVBcj1FLidRK0vkbVNtNUy1ZJU+ZLR/aVHKg+do3jDKrIrVsT201KSTt1SMCTAReInG2hcjUU1mCoHNracT/SDeURpqtK1tOpsfZBw0iPtGW/2cLWWhhm0pG7X6xvGaZXqYWUdVqdXY/ZOfiM7u5XhVbGZNIuqKenFjrZePQXMTwjmOTia6oq73Lsq3odn6K6pd20G7vpzgfia2ijeTuW+guQDY0ijjf1K8rv8A4Q7Htp5tIiVNZabiM9c9PTm/c0cs3Acpf9odRc+LeL6G+HK2rJKdLtHljt1OP2t4zVJOpl+0TUmy6SSZvduyffHMWJCEAHcdByjEpNSSJaOHjOnKT6mnsd2vVdMwWpJqZO45z96o5q/4vJr35iNsxHKgnsW/X7WYfU4e89stRJNlMoreYZjaJLyHUTCd3xBsLxltNEMI1ITVtH1OBsxs3JwmQ1bUSr1c5rSpIOYo0w+CnlE3JfWxfoeAJOqSiiWc5152v6/U3MI2TxFqpqupqZKzHBWyKZmRCQciBsoWwut9d5OpN4i7GefNc6L4jhlhlQVN6O+9rvq97/mx3q2olS1aVJILHwu17kW3qTz6cI2k1FWiQ0YVKslUq7bpESrdnpMw5gplTPflHI3rbQ+oiu4JnWhiJx03XR6nJqZGIyNZcwVCDgwGf13E+jGNWprbUnjLDVPaWVmkm3cxDlnU9mG8AlT/ACsD9Y17VrdEv7CMtYSNxNvpHGXNHllP/wChG3aoj/8An1OqOpg/aHTS3Ld3OPhtoq7yQeL9I2WJjB3dyGrwWviI5YuKs+d/sYsc7UJsxSlPL7q+mdjme35QNAeusR1MbJq0VYs4T9M0qclKvLN4LRevN/AhFJTNPdJUtbzHawNySSxGp5Aaknle+6KiTk7Lc9FVqRoQlUm7RS91vvtY9IKLAcY7x8ne5+wMGOokK6sjqGVhZlYXBB4EGMNX0ZtGTi1KLs0RVuzXDi2buSNb5RMfL8M27pEP7en0OkuM4y1s3wX2NvbjAPtVG0tB45dnlAaaqLZR5i45XI5QxFLPCy3M8Hx37XFKcn3Xo/J8/R6nn7E5V13aqf8AY/8AOkcuk7Sse8x9PPSzLlr6HGdotI4M5WRrzjoY3juVKrtFlk9jOxv2qZ9rnreTJayKRpMmDXXmq6eZsOBETwp63ObisY1DIt+pNe2Xbc0UgU8lrVNQDqDrLlbi/Rjqq+THhEsnY51KnmZXPZl2YNXgVFQWl0t/CF0ebY2OUn2Uvpm46gcxqo3J6tbLpE29psGwioo6yZhqOk3DzLzMWYpNV3y3GZmuNGINgbqOBjLSaI4TlGST5kQ2F2SnYlP7qX4UWxmTSLqindpxY62XjY7gCRoo3LUq+RalyyOzjCg32RZE2dNCjvZwmG8rMCVLnMFDG2iKpNrEixvG1lexB2lXLnbsuXiVvsdsS9ZUvKlkCTKYiZOtcWDEDLzZraCK0YSm7XO7VxNLC01LLq+X50LPkbJ4QJ4oFktMnBO8dw7EqBl9tgwALXHhA48LiJOzpZsltSj+8xypfuM1o3slZa+StyNPa3ZijNTS0VPJSXMmt3k1wTdJK3vvNrtqB5dY1qUoZlFImweOxCpTr1JNpaJdW/sYdu9m6NRIpKKRL+1VLgAhmJSWurO2p0048M3KM1KcNIxWrMYLG4h5qtabyxXvb2RNsPoqbCaJtQsqUpeY9vE7aXY82Y2AHkInilCJyKtSeJq5nuymsExNsWxuQ9R7BclJd/CqS1aYqdblRfnc+UQp5p6nSnT7DDvKZaClNZXVGJVt0pJEwuxYWzFGtLkoDvOigj03mC1lmexmbVOlGlT9p/jZC9pMUerqJ1RM9qaxa3IWsq+igD0jTNd3LKo9nTyLocJEiVspwhfVlwdhux/eOa+cvglkrIB4zB7T+S7h1vxWM0482QYytbuI3pu28yqxsS6WQs9JAdJRdystG/7s9iFOlhlB5btWja93oQKChDvO19+pxNoe02tnTGkpMlS5ecrmp7+MXtcTG8VjvBAWK9WrKzO1gMBS7SDavdrfx8P+nX7KyGnvIdjldS62P41tfeOK/wCWK+FkpSys6/HqcqVBVo7p2fk/5+ZaTYBL4Fh6j+kdDskeRWPqeByq7CHl6jxLzA1HmIilTaLtHFwqaPRnIqqSXMFpiK45MAfrEbSe5djOUXeLsceZsNTzWsiOrH3G/RrgCNexT2J//oVKavJq3idBOySWALVLg8boDr01EZeCT5kVP9Tyhp2afq19zLI7KJQPjqZjD8qqv1vBYGPNmZ/qqq13aaXm2/sSzAdl6ak1ky/GRYuxzORyudw6CwizTowp+yjiYzieJxf92WnRaL3fc7MSlA4m1e08mglCZNuWY2RF9pyN9uQGlzw8yAY6lRQV2XMFgqmKnlhy3fT85FY1Pa3VlrpKkKvAEMx9TmF/gIpvFz5JHoofp/Dpd6Um/RfRnXwXtdBIWqkZfzyjceqNrbyJ8okhi/8AZFXEfp9pXoyv4P7/AMFj4ZicqoliZJmLMQ8VPyI3g9DrFqMlJXRwK1GpRlkqKzK67SdizdqqnW4NzOQD4uo6/iHrzijisPrnier4FxiLisLXfgm/k/p7uhSlXLysRw4eUawd1clxVPs5tcj9w/DnqJsuRLF3muqL5s1rnoN56CJYblCu7U2+h6loKSTQUaoLJJppZJJ5KCzMep1Y9SYuJWPNyk5O7PPWEUUzHcVLzcwSaxdgDqlOm5emmVdOLXiJyvOyOhGl2eH7Sel9l1Lk242vTCpdNKlSla5AEseELJQWNrbjuA4b+UbVKmQiwmDeIvra3zI6MGwpaTuVefTjGHlussLeblR1KollYKlzoWJHj0MZzRtfqRulV7Rx3cb/AAJZUyqbBcOmGRLCqmoBN2mTW0Bc7ySbX5AaWAtCUlCNzFClLEVVDqVJs/thWlJtLJAedWzSxmG/eZpihWsQbAWG+3h19KkaktlzPQ18FQTVSWiituWn56lpVAlYJhdksZgFgbftJ7j2iOIFr291LRYk1SgcilCWPxVnt8kvz3s0+y/Dfs9LNrqhrPUXms7bxKF2zH97xN5FY0oRyxzPmT8Wr9rWjQp7R0t4/wAbFVbYTaiomfbZyFZVUzdzci5RPCAFvewFtbWJPWK87t5nzO1hOzpw7CL1jv5vxLJ7FdnO7ktWOPHOusu/CWDqf4mHwUc4sYeFlmONxjE5p9lHZb+f8HG7aceadMWhlXISzOF1LTSPAlhvsCDbm3SNa9TvKKJ+F4JdjKvPo7eS5kOXY3E6RBWCQ8sSvHmDLnUDXMUuTbmCN17i0MklqbfucPUfZ3vc520O1VVW5ftM4uq6qoAVAbb8qgAnfqddY1lNy3JKWHp0vYRtYZsFiFTJ72TTEoRdSzKmYflDEE34Hd1jaFNvUhxGMpw7qevyI9gmETaiql0qqRNd+7II1Wx8RYflAYkdDEmUq9soxuz0JtzV/wBnYbLpKNT304Cmp1XV9R4m87X195gYleisjnU+/Nyl5lZT6N6KUcLol77Eaof9W8vXu0t+wQ8Br4mOmuu8ZdbW0RIpZ3nnsfeF9lOIoyZ5cu1ibiYCFNtzf7XitWozekeZ2+GcSw9J5qzfd2Vrt/8AN9SU7G7NTqbFJSzMt0lvMbI2aysrSxfTQkmIaFGUKyT8zqcV4lRxPDZyp3s2o6q2qafyRbkdM8MIAwTaOW2rIpPMgXjDimSRqzjopM+5UlV0VQB0FoJJbGspylrJ3MkZNRACAEAUP2tVzTMRmIfZkqiKPNA5Nud2t6CObiZXqW6HteCUlDCqS3k2/jb6EMiudcQBv4LjM6lmd5ImFG429lhyZdxHnG8JuLuiDEYaliI5aiv9PIuHZLtJk1IEufaTPtxP3bn8hO4/lPMWJi9TxClo9GeUxvBqlF5qfej8V5/dfAg222yKtLefJ8LqMzJ+E8yORtc8tOEQSio9461OrKqlSfXRmv2IYXnxB5jD9hKYjo7kIP8ACXiahZu5zeKZqcMj0d/kTrtxxQysO7pTrUzVlG2/ILzG9CEy/wAUWJu0WzkYan2lWMX1OL2A0S5Kqd+IsksdAAWPxJH8sRUFuy/xWXejE2ts9j3qMReqq3WXh8mWhLZvEyqLlABqCWLa8iLXJ0Tp3ld7GuGxfZ0clP2mznbIYgK/GVnuuVZaN3KG3gRFyothx8RY9b8ogpzz1r8jrYvDftOGZf8AKTV35/ljtdtFBVT0pZVPJeapdi2QXs2UBM3IWL6nSJ68XKyRyuFVaVKUpTdnb/v0HZnspKo5xE51euMvMUU3EmWSBa/vtffyuBpq2KVNReu5niGLnXh3VaF/e/svzw7m2Wyz10+lDMBSyizTVuczNpZR5gEX4AmN6lPO1fYhweMWGhPKu89E+hu7ZYd3tN3RmLJpgQahtx7lBmKpbQXIUX5X0O6NqiurciHC1MlTMleXLzf57yjsfxE4jWy5cpckq6U9Og3LLzZQbczvPoOEUpPPKy8j01Cl+1ouUtXrJvxPQFTMl0dKxAtLp5Wg/KiaDzNgIvNqMfI8rCMq9VLnJ/MgfZPgXed5iNQA02a7d2Tw8RzuOpN1HIA84r4eF++zscXxOS2Fp7JK/wBF9TmYJtfPq8WnsZhFHKkzz3d/uzJRbBmG4sTY3O69t0bQqZpX5EOIwXYUUmu82tTj9j+xK1T/AGqoW8iUbIhGkyYNbnmi8uJ04EHFKF9Wb4/FOC7OO7JntZ9tn4hhj0cxjQ5wzvJYlCVcl+8K6FSi5RfS5YbzE7u3ocuKjGLUtzndluEd9iOI4iyEK06Yki4IuGclmFxyyC/5mglrcxUl3VE+e0vbaXKn93RDvcQsZAmDxCRmazLLG4zmNgbbrAHdaNZTSZLRw8pxbbsjdw2ik7P4a9TPtMq5tu8Ym7TJz3IlhjrlGpJ42ZukbbIhX9SaXI6/Z5Uzfsb1tbNN55M3xGyJKUWXKNwFrtpvBER07pOUi3jFGVSNGittNN22cyTt9h9O82YGmz5s5ru6S7aDRVXOV8KjQfHjESrU4tvds6M+GYyvGEGlGMVZJv3t2vq3q/cdnBe0WiqGCB2lu2gE1ctzyzAlb+ZiSGIhLQpYjg+Jopyaul01/kl0TnLEAIAQAgBACAKn7RdmFNaZzkhJ6CxBt96i5SP5QpA42bkYoYin383U9XwbF3odkt4v4P8An6FYVEsK7KDcKxAPMA2vFU9AndXMcYMn6oJ3Any1jJhtLc/DyMYMkiwLa2ZJHdzQZsrdY+0B0J3jofiIljUa0ZRrYSM3mhoyX9j82WtZVJLbMrywyHccqvuPXxj4GJsI0pOJzP1DGU6VOq+tn52+tj7/AP6ApGaRSTBfKk5lbld5fhJ/lPxi3VfdODw9Xrx/PArzYza+fhzuZSq6TAM6NextexBGoIufj5WqwqOJ3MVglWWu65mXanbepxBlSaVSUCCJUu4W/NiTdj8uQhUqOSGCwNOnUVtXfdmHC8RmU81J0psrobg+liCORBI9Ypxk4u6PSV6EK9N05rRlg/3yxarl5aemyZh+1ly2P8rOco+fnFvt60/ZR598K4dh23Vq+ja+KWr+BydmsBxmjqGqJdMZjOCH7yYhzhiCc33l73AN42hGpF3sQYqvga0Ozc9FtZP7GXG9o8Zl1EuonU7Ikm5EtUJkWIKnOVJubHeTpwtGZTqJ3aNcPhMFUg6cJXb5319CO7U7Z1VeMs1gkoG/dywQpI3FiSSx89OkQzrSmdHC8MpYfVavqzJ2ZywcTpQd2Zj6iU5HzAhR1qIcU7uEnbw+aLV7Xp5XDJtvxNLU+XeA/pFyv7DPOcJt+6i3yv8AIgmL9ohkUdPSURAKyUE2dbcxQZhLHO5N253tziF1csVGJ0afD+1rSrVubdl68zWWjajoBJItWYnlXIdGSnzWAPIuTa3InisaWcI2W7+RazxxdbPL+3TT9Zfx+blgbYsMNwcyZHhORZCHcbv7TafiIztfmYs1JdnA4eDpPF4rXxfu/LFfbP10/C8MmTu8KzashaWWdVUL7c/I2nIDTXw3uDEUJ5YX6l/E4bt8R2cbPLu/oWvgOIzVwuXUVL55gpzOdiAt7oZgFlAAsLDdwiwn3bs41Sn/AFnTj1t9Ct+xrZFps44jUeIBmMq/4ppJzTPIXIH5r+7EVJZu8y/xCSpJUYvzOlt7RNimKyaEX7mmAecRuXOAzHlfLkUdWPWEm5VMqM0KdOlhHWnu9F+fMkG3Mszu4w2nsisA85hosqmlmwvyuRp+7bjCteVoL18hw3LRUsVPlpFdZP7fUp3aGbJaomfZkySQcqDU3Ci2Y31u1r+sUJ5c3d2PW4WNVUl2rvLd+vL0OcY0LB6V2TZzRUxmXzmSma+/2Bvvx5x16d8iufPMaorETybZn8zrRuVhACAEAIAQBr11FLnI0uaiujb1YXB/343jDSaszenUnTkpQdmuhDp3ZVQFrjvlHurM0/xKT84geFgdaPHcUlZ2fjb7HZwrYqhkexToW96Z941+ha9vS0bxowjsipW4liq3tTfpp8jvIgAsAAOmkSlJtvcx1FKjizorDkygj5xhpPczGcou8XYrjaLYulMxx3Xd31Bl+HQ66D2dN27hFOpSjc9Lg8fVdNO9/PUj1Fs7UUNQlTSsJvdk3RvCzKRYryNxfXnY2iOMXB5kW61aniaTpVFa/MsdMUocUp2ks6kTBZ5TkLNUg+6dQVI0YXFxF2M41FoeZr4avg6neVnyfJ+RX+KdkGQkpWyxL/8AWGUgdSDY+ekQPD+J1KfGLrWDv4HJGzmF0xvU4l3zD8FKl93Av4h9I0dOmlq/cWYYvFzadOnbxl+I6Era6ip//CYctxumT2zPfy1t6MIiVaEfYj7y/LhmKr/+iu/KKsvp8jMe1Os4JIHTI3+uMfvKngbL9NYS28vevsS7ZHtEl1LiVPUSpp9kg/dtYXtc+yehv58Is0cUpu0tGcbiXAKmGj2lJ5o/Fff80O5U7Y0KGzVUu/5Tm+agxK69Ncznw4TjZq6pv10+ZEdo8HwuuBaRUSJNQdxDBQ55Ohte/MC/nuiGcaVT2WrnTw1biGCsq0JOHle3k/psVglRMoKtSRadTzASvA21tfirDiOBitFShK/Q7ladLEUGou6kvz1ReMrGKHFKRlaYuSYoDozBXQ79QToQRoRcacY6GeE1a5479tisNUUlF6c0rpkAqKbCMNfvJbNW1Cn7tCwaWjDczlRluOWpvbQbxWbp09U7s7UI4zGd2Uezjzet35X/AIREP7fJrpVXUOXbvkmNpuCODZRfcALAdIhjKUpZmdKrQpUMO6MHumtetuZdO0W1eFmnzTpsmemjLKUq7sRusm8Hh4rW1vF+c6bWup5PD4XFxqdxOL67fEovanaCZXTzNmAKLZZaD2UQblH6nieW6Kc5OTuz0mHw8aEMsfV9WXRgG2tAcOld9OljLJWXMlNqxKoEYd3vYG3KxBi3GpDLqedrYKuq7yRe90/5NbY7tIpppnJMMumlyyO4VrKO6C2tppmuL5RuDAC9rxiFaL30JMVw2rCzjeTe/mbWEdoOHvVT1UpKFlbv2GTvmHhPC/hGUDNqddNNSrQzMxPhmK7OLs34LW3/AEinaDt+k5Xp6T2Hss2baxmAbkXjl1Nyd9yN2+vWrqWkTscM4TKk1Vr7rZdPF+JG8T2OnyZJmlpbZb50UkstnEtuFjlY2NvS4BMRSouKudCjxKlVqZEmr7N89L/FbHS7Pdlpc+eGqmCqpBWU2hmHkb6Zem88rRmhCMpd4i4riqtGl/Si9efT867F7COmeIEAIAQAgBACAEAIAQAgBAHKx6hzrmUeJfmOI/X4xHUjdXLmDr5JZXsyMRXOyRHbHZFagGZLHj3lfe6r+b6xFKDTzQ/6X6NenUh2GI9nk+cf4K0/s0yyQedrEagiNHVzcizDAOi9JaP83PsyOsa5iV0NNzLJn20aNZQvqieliMiyzM4qF5xHkZaWIh1Px6xeV4yqTNZY2C21ML1h8o3VJFeWMk9j4VXfcL/T4xt3YkS7Spsb1BRywbzST+UDT1O+NHURNHCS5nZTFqcWXOFtwymw+AjZRb1I51YU3lbPupNPOUhGRphFkswDZuAHHfwjOV9DRVov/IhdfhzKSLEMDqrCzDzvEsKqvZlCvgpOOam7mpLmsmhHoY3cVIrU606Tyy9zNpZ6nj8YjcWi5GvTlzPq45xg3uupklJeNZOxLShmNkWA0iPcuRSirIkWGYArKpfMXbXKPlwveMpXIpTyrwJ+lBWT1t3Fr3u7DIxuwZvaOmZgrHKBcgXvFnLUmrWOL2uBw8s2fbktfBbLktFduxtU+wc4+3Mlr5At/SNlhZc2Rz47SXsRb9y+526XAaqStpVbe25ZiXXyuWJA8olVKcdpHOqY7C1n/Uo28U9fkr+pzp+19RIcy58hCw90lbjgQdbiNHXnF2ki3DhGHrwz0Zuz66/Y6uGbY080hWJlMff9n+YafG0SQxEZb6FLEcHxFJXj3l4b+77XJCDE5yj9gBACAEAIAQAgBACAOFi+D3JeWPNf1H9IhnT5o6WGxlu5P3/c4JEQnS3OVjGAyaj2xZ/fXf68D6xHOmpFvD4ypR0Wq6Pb+CG1+w85P2ZEwdDY/Bj9CYhdKa21OpTxuGnvePxRH6rDWRirgqw3gixiLO4vYuxoQqRvGSaMBoR70Z7V9DV4Ff7BaMcflDtDCwi5mzLlou5R5nWNXNssRoU48jG9YtwC39BGVTk9bGksXRjLK5GdZ8sfjX4iMZJdDf8Ac0f9l70YKitk2tYN0A/WN4wmVa2Kw1rWv6fU4t9bjTl0iycR2Z6gwBFrKCmeplrMaZJQtnUG5ZBc689/rF1JSiro8xKc6FWXZyas+TKQ232WainmWy5pTXMpyNCvK/vLuPoeMc6pB05HssFiaeNopySut10f8kZNCnL5mNe1kTPA0Xy+LPtKVBuUfX6xh1JPmSQwtKG0fr8zLaNSexeGxWx9E9NIqGpQJjoGs7Mw8wCbWPtDTcRHQpUYOKk0ePx/EsTCtOnGeidtEl/PgTES5UhGYKktFBZiAFAAFyTaJ7RijkOdWtJJtyb9SN7C7XGveqGXKkp17vmZbAgZut0J/itwiKjV7Rsv8R4f+0jT11ad/Nf9+BLonOWIAgHaPbvpXPIb+WbT9YpYr2ken4Dfsp+f0IjFY7pMNg8bYOKdzdWB7u/4SBfL5EX8rdYtYeo75WcDjOCi4dvBarfx8fMnsXDzQgBACAEAIAQAgBACANWsw+XM9pdeY0P/ADzjWUE9yalXqU/Zfocmfs8fwOD0bT5j+kROl0L0OIL/ACXuNR8FnD8IPkw/W0a9nImWNovn8Dn4psiahbTJWo3MGUMvkb/LdGkqDluizQ4rGg7wl6WdmQjHez2skAvLl9+nKXbvAOq31/hv5RXlhJrY7FL9RYWWkk0/h7yCVlW6MUaWUYbw4IYeYNrRqqFtyZ8Ucleml8zRm1DNvb+kSKKWxUqV6lT2mYxroN5jYhO3h2yFdP8A2dJOI5shRf5nsPnGyhJ8ivPFUYbyXzJLQ9kGIOAX7mVzDuSR/IrD5xuqMitLidFbXZLdn+xqTLcPVTjOtr3aLkQ9GNySOgtEkaKW5Uq8TnJWgrFoIoAAAAA0AG4AconOWauLYXKqZZlTkDoeB4HmDvB6iNZRUlZktGvUozz03ZlaYv2Qm5NNUC3BJw3fxr/pipLCf6s9FQ/UOlq0PVfZ/c5krskrCfFNpwOJDOT6DIPrGn7SfVFmX6gw1tIy+H3JVs92WU8lg89zUMNykZZfqtyW9TbpE0MLFavU5eK47WqrLTWVe9+/l+ak/Ai0cMgvbHXPLoQq6CdNVGP5QrPb1Kj0vFbFSah5na4DSjPE3l/irr4L6nE7DZZvVtbT7oX6+M/0+MR4TmXf1E1/TXn9C1ounmBAFfdo8s99KbgZdh5qxJ/zCKWKXeR6jgUl2Mo+PzX8ETisdw6WzKE1cgDfnB9BqfkDG9L20U+INLDTb6fPRfEtuOmeHEAIAQAgBACAEAIAQAgBACAEAIAwVVHLmC0yWjjk6hh8CIWMqTWzOb/dKh/8lS//AAS/9Ma5I9CX9xW/3fvZ0aSglStJcpEH5FC/QRmyRG5SluzYjJqIAQAgBACAEAIAQBqYphsqoltKnIHRt4P1BGoPURrKKkrMko1p0ZqcHZowYBgUmjl91IXKpJY3JJJOlyT0AHpGIQUFZEmJxVTETz1HdnSjcriAOZj+DrUy8jGzDVW5H9QeIiOpTU1Yt4LFyw1TPHVc11K+qdlqpGy90W5MpBU/MW9bRSdCaex6mnxTCzjmzW8Hv+eRLNkNmjT3mzbd6RYAahQd+vFj0/WLNGjl1e5w+J8SWI/p0/ZXx/glEWDjiAEAIAQAgBACAEAIAQAgBACAEAIAQAgBACAEAIAQAgBACAEAIAQAgBACAEAIAQAgBACAEAIAQAgBACAEAIAQAgBACAEAIAQAgBACAEAIAQAgBACAEAIAQAgBACAEAIAQAgBACAEAIAQAgBACAEAIAQAgBACAOLju1VLSaT5wVjqEALP/ACqCQOpsIjnVjDdlvDYGviNacbrrsvezbwPF5dVJWdKzZGuBmFj4WKnTzBjaE1JXRHiMPOhUdOe6N+NiAQAgBACAEAIAQAgBACAEAIAQAgBACAEAIAQAgBACAEAIAQAgBACAEAIAQBD8e7O6aqqftDtMBa2dVIytlAA3i40ABsfgdYgnh4ylmZ1cNxivQo9lFLTZ9CV0tOstFRFCogAVRoABuAiZJJWRzJzlOTlJ3bMsZNRACAEAIAQAgBACAEAIAQAgBACAEAI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0" descr="data:image/jpeg;base64,/9j/4AAQSkZJRgABAQAAAQABAAD/2wCEAAkGBxQSEhUUExQWFhUXGSAaGRgXGB0cHBweHxwcHBogHxwcHSggHholHB8cIjEhJSkrLi4uGh8zODMsNyktLisBCgoKDg0OGxAQGywkICY0LDA3LC8sLC8sLywsLCw0LC8sLCwsLCwsLDQsLCwsLCwsLCwsLCwsLDQsLCwsLDQsLP/AABEIAIABiAMBEQACEQEDEQH/xAAcAAACAgMBAQAAAAAAAAAAAAAABwUGAwQIAgH/xABGEAABAgMFBQQIBAMHAwUBAAABAgMABBEFBiExQQcSUWFxEyKBkRQjMkJSYqGxcoKSwaLR8BUkM0NTwuFj0vEWRFSTsjT/xAAbAQACAwEBAQAAAAAAAAAAAAAABAMFBgIBB//EADcRAAEDAgQCCAYCAwACAwAAAAEAAgMEEQUSITFBURMiYXGhsdHhFDKBkcHwI0IGUvEVMyQ0Q//aAAwDAQACEQMRAD8AeMCEQIRAhECEQIRAhBMCFSry7SJWWqhv17g0Qe4DzXl4CsLyVDW6DVW1Lg883Wd1R27/AG9UuLY2izz5NHOxT8LQp/Eaqr0IhR1Q93Yr+DCKWLcZj2+myjZGy56exQh94fEpRKf1rO7XxjkNe/a5TEk1NTaOLW9nH7DVSjRtKx1IWtK0Nk03SoKaVqUmhICqV4HOO/5ITcpYijxBpa0gnnaxCd9kWgmYZbeR7LiQoDhUZdRl4RYNdmFwshNEYpHRu3BstuOlEiBCIEIgQiBCIEIgQiBCIEIgQiBCIEIgQiBCIEIgQiBCIELUtO02pdBcecS2gaqNPADMnkI5c4NFypYoZJXZYxcpcW9taAqmUa3v+o7gPBAx8yOkKvq/9Qr6mwEnWZ30HqqU/eW0JxYQHnlqOTbNU/wt0w5mFzJI82urdtHSU7cxaAOZ181IquvarLZfUtTQSKkqmQkj+OnhWOuilAv+UuK2hkd0YAd3Nv8AhbFm7U5ttkoUlDq/dcXUEDgpKabx51HOsdNqnAWOq4lwOB8mYEtHIfgnZRNr3utF3Fx55tJ0QC2nzSAT4kxG6WQ7lNQ0FGzRrQT26qG/tV/Pt3evaK/nEed3NNdBF/qPsFI2ffCeZPcmXDyWd8eS6/SO2zPGxUEuH00nzMH008lervbWQSEzje7/ANRqpHijPxBPSGWVX+ypqnASNYD9D6+qZUhPNvoDjS0uIOSkmo/88obDgRcKgkifG7K8WPatiPVGiBCIEKt3rvpLyIos77tMGkHvdVHJI5nwBiKSZrN90/R4dNVG7dG8z+6pbOX3tOed3JUFPyMpBoOKlqBp1wEKdNK82atAMNoqZmaXXtJ8gPdWrZdeOZfcmJeaUVKaoQVABQNSlSTTA0P7xNTyOcS1yrMXo4YmskhFgftzBTDhpUaCYEKtS9u+mTBZljVlo1eeGSjo2g61zUrgKDOsRB+d1m7KwdTfDxZ5fmdsOXafwOfcrLEqr0QIRAhECEQIUbb1uMybRdfXujIDNSjwSNT/AEaRw94YLlMU1NJUPyRi/wCO9JS91+5idJQCWmP9NJxUPnOvTLrnFfLO5+nBa2iwuKms46u58u79uq1JSi3lpbaQVrUaJSkYn/jnkIhAJNgrCSRsbS95sAm9dHZi0yA5N0dcz7P/AC09R7564ctYfipgNXarL1uNPk6sPVHPifTzV7m5puXaUtZS22gVJyAHQeQAhkkNFyqZjHyvDW6kpQX72gtzrCpdplQSVA9ositEmuCRWlevGEJqgPGUBajDsJfTyCR7tbbDt7Ux9n0spuzpZKs9ze/USofQiG4RaMKhxJ4fVPI5+WisMSpFECEQIRAhECEQIRAhECEQIRAhECEQIRAhECEQIRAhECFRL6bRmpUqal6OvjAn3EHmR7SvlHiRC0tQG6DdXNBhD57Pk6rfE/vNJ61rVemXC4+4paueQ5JGSRyEIOeXG5WqhgjhbkjFh+781Z7m7PnpyjrpLTBxCqd9Y+UHIfMfAGJoqcv1OgVdXYtHT3YzrO8B3+iZU4/JWLL1SgJJwSkYuOEcScTzJwHkIcJZC1Z9janEZdTft4BUmUsyet1wOvq7GVB7oAw/In3lab58OELBr5zc6BXD5qbDG5Ixmfx9+XcPdeH7FZlbblGJcHdTuFW8aknvkk113aZQFgbMA1etqZJ8Okkk3N/wnEtIIoQCOBh9ZUG2yrFubP5KZqeyDS/jaonzT7J8REL4GO4Kxp8VqYdM1xyOvulderZ/MydVpHbMjHfQMUj5k5jqKjpCclO5mu4Wio8VhqOqeq7kfwVUYXVot+xraflF77DikHUD2VclJOBjtj3MNwoJ6aKduWQX/eBTXurtQZeoibAZc+P/AC1eJxR44c4djqQdHaLNVmCSR9aHrDlx9/3RMFKgRUGoORENKjIsl3f7aGGN6XlCFPZLczS3yGhX9BzOAVmqMvVbur7DcIMlpZvl4Dn7eaX11LsvWk8cVblauvKqc+Z9pZ/5MKxxukKu6ytjo49teA/dgnZLSctZkqsoSENtpKlH3lEDMnVRy8gIsAGxt0WRfJNWTDMbk6dg9lUtj8mpfpM4sUL7lB4EqWem8qn5TEFMCbvPFWeNyNb0cDf6j/ngPFXa2rbYlEb77iUDQe8rklIxJ6Qy97Wi5VRBTSzuyxi/7xSttW9M1bDwlJRJaaV7XxFOqnCMkfKM8qmtISdK6Y5W7LRw0MGHx9PMbuH2v2dvamjd2xW5NhDDQwTmTmpRzUeZ+mA0hxjAxtgs7VVL6iQyP/4OSko7S6IEIgQiBCr18b2NSDdVd51XsNg4nmeCRxiKWURhPUNC+qfYaAbn94pEW3bL026XX17ytBklI4JGg/oxWveXm5Wzp6aOBmSMWHn3rFZVmuTLqWmU7y1HAcOJJ0A1MeNaXGwXU0zIWF7zYBPq5l0WpBvCi3lDvuUz5J4IHDXWLOKIRjtWLrq99U/XRo2H7xVjiVIJYbbpxYRLNDBCypSuZTuhI8N4ny4QnVk2AWi/x+Npc953Fh97+ipFxrtKnplKSD2KCFOq0p8NfiVl0qdIXhjzu7Fb4hWCmiJ/sdvX6LoVKQAAMAMhFosMTdfYEIgQiBCIEIgQiBCIEIgQiBCIEIgQiBCIEIgQiBC+KUACSaAYkmBAF9AlDf3aKp0ql5NRS3kt4Zr4hHBPzZnTDNGaov1WrU4dhAZaSca8By7+3sS1hNX6auz7Z3gmYnEc0MqHkVjj8vnwDsFP/Z32WbxPFt4oD3u9PX7K/Xmt5uRYU85pghIzUrRI/noAYakeGNuVSUlK+pkDG/U8glzdO7rtqvmenqlqvcRkFUOCQNGh9TXnCkcZlOd6vqyrZQx/DU+/E8vfyTaQgAAAAACgAwAGlOUPLMkkm5Srul/fbcmJkYoa3t06ZdkjzSFGEo+vMXLSVv8A8fDmQ8Tb1PjZNaHVmkQIRAhUW9+zdmZq4xRl444DuLPzAZH5h4gwtLTh2o0KuaLGJIbNk6zfEd3ok/bFkPSrhbfbKFaVyUOKTkR0hF7C02K1MFRHO3PGbj93WOy7OcmHUtNJ3lrNAPuSdAMyY8a0uNguppmQsL3mwCuVs2//AGfL/wBnyjylrFe2e3jRJPtIa+EcSMutaMPk6NuRp+voqmCl+Kl+JmbYcG/l3P8AeCrt1rvGbWqquzYbG886ckJ+28caecRRx5z2J+sqxA0WF3HQDmfRNmyL5WTLspaZeCEJGA3HK8ye7Uk6mHWzRNFgVmZsOr5Xl723J7R6qKvZfizZlrslKfcRvAlLSdzepkCV07taHDHARxJNG4W1TNFhlZC/OA0HmTe32uq3NbSXENJYkmUy7SBupJO+sDxwB61iE1JAswWT7MHY55kncXE/Qfv2UDY9kTVpvmhU4o+264SUpHNX2SIjax8rk7PUQUUetgOAHH95p43VuyzINbjQqo4rcPtLP7AaDTzMWMcYYLBY6srZKp+Z+3AcApuJEoiBCIEIgQq9fO9TcgzvGinVVDbfE8TwSNT4RFLKIwnqChfVPsNGjc/vFIK1LRcmHVOvKKlqOJ+wA0A0EVjnFxuVtYYWQsDGCwCxycqt1aW20lS1miUjUn+s48AJNgu3vaxpc42AT8uPdJEg1op5Y9Yv/an5R9c+lnDEIx2rE4hXuqn8mjYfk9qs0TKvRAhaNr2cw+ikwhC0Jx74FBzqco5c1pHWU0M0sbrxEg9i0rMtWQboyw9LJxwQ2tAx6A4mOWujGgIU0sFU/wDkka49pBU3EiTRAhECEQIUW9eOUQrdVNMBXAupr944MjBxCZbR1DhcMdbuKkWnQoBSSFA5EGoPQiO0uQQbFe4F4iBC8uLCQSSABmSaAQL0Ak2C0JW3pVxfZtzDK1/ClxJPkDHAe0mwKmfSzsbmcwgc7FSMdqBECEQIRAhECF8UqgqcAIEbpMbRr9mZKpeWVRgYLWP8w8v+n9+kV88+bqt2WtwvC+hAllHW4Dl7+SX8Kq7TX2Z3Epuzc0nHNpsjLgtQ+LgNM86Uep4P7OWaxbFL3ghPefwPymgTSHFnEnnt63bS3QT6Ix4d2uJ/E4RhwSOUIG88nYFqm5cMpL/3d5+g803pdlKEpQhISlIASkCgAGAAHCHgLaBZdzi4lzjclVvaLeAScmsg0dcqhvjUjFX5RU9acYinkyM7U/hdL8ROAdhqfT6rW2WWH6NJJUoUce9YquYHuD9OPVRjynZlZ3qTGKnpqggbN09fFXGJ1VIgQiBCIELStaymZlstvtpWg6HTmDmDzEcuaHCxUsM8kLs8ZsUpLzTDFlB2VkVKL7n+K6SCptGjaSAKE6nMV40ojIWxXazdaekbLXFs1QOqNhwJ5n996bYdkuTTyGGhVSjnokaqPID+WsQMYXGwVtUTsgjMj9h49inL2Wu2hsSEof7u2fWL1ecGajxSDlpgNAIkkeAMjdvNJ0UD3O+Jm+Y7D/Ucu/8AeaqsQKyW5ZllvTCt1hpbh+VNQOpyHiY6axztgopZ44ReRwHemHdvZQokLnV7o/0mzU9FLyHRNesNx0vFyoqrHQOrAPqfwPX7JoWfINsNhtlCUIGSUig/5PMw41oaLBZ2WV8rszzcrZj1RogQiBCIEKMvFbbckwp504DAJGalHJI5n6Cp0jh7wxtymKWmfUSCNn/BzXPNuWu5NvLedNVKyGiRokcAP5nWKt7y83K3VPAyCMRs2Hj2rQMcKZOzZhc/0Vv0h5Pr3BgD/loOn4jrwy4xY08OUZjusji2IdO7omfKPE+nJXyGVSogQqjfS/bMjVCaOv8AwA4J4FZ06ZnlnEEs4ZpxVpQYXJU9Y6N58+5KObtGdtR4IKlOqUe62nBCee7kAB7x84RLnymy07IaaijLgABz4/vYpW2Nms1Ly6n1KaUEDeWhJNQkZkEgA0GJjt1M5rbpaDGYJZRGARfYnmr3sithb8opDhKiyrdBOe6RVIPTEdAIZpnlzbHgqbGqdsU4c0WzC/14q9QyqZRV47wMyTRceVT4Uj2lngkfvkI4fIGC5TNLSyVL8jB9eA70kb1X2mZ0kFRbZ0aQcKfMc1Hrhyiukmc/uWvo8NhphcC7uZ/HLzX271wpucQHEIS22clOkpCugAJI50pAyB7xcIqcUp6d2VxJPIcFY9nTz8jaKpB04LBqkGqQoI7RKk8imv0rlE0BcyTIUhijYqmkFSzh97XtY/VN+HlllAXuvWzIN7y+84r2Gwe8rnyTxP3yiKWURjVO0VDJVPs3QcT+8exJC8d5pmeXV1Z3a91pPsDhQanmamK98rnnVbClooaZvUGvPipFvZ7O+jqmFJQ2EJK91at1dAK1pSiTTQkGOvh35cygOLU3SiIEm+lwNP36KEtK3JiYUFuurUQkJBqRgBhlrqTqTEbpHO1JTcVNFEC1jRzVq2W2Kuame1WpZZYoTVRopfup5ge0eg4xPTsLnXOwVbjFS2CHI0DM7wHH0TI2gXj9BlSpJ9c53GxzpirokY9aDWGppMje1UGG0fxMwB+Uan0+qQXpTnxrJ/Ef5xW3K22RnIfZPzZ7YCpSVT2lS8533N41I4J/KPqTFlCzK3XdYrE6oTzHL8o0Hr9VSdqN9e0KpOXV3Bg8se8dUA/CNeOWVar1E1+q1W+EYdlAnlGvAcu30S0hNaBMLZfcz0hQmn0+pQfVpPvqGp+QHzPQ1bp4c3WOyo8XxHoh0MZ6x3PIevknND6yap+1O2TLSKgk0W8ezHIEErP6QR4iIKh+VnerXB6fpqkE7N19PFbGzqwRJyaAR6xz1jnUjBP5U0HWvGPYI8jFHilV8RUEjYaD97VYLQnUMNqddUEoQKqJ/rPlEriALlIxxukcGMFyUq7HZXbk+Zh1JEowaJQcjqlPDePtK5UHCEmgzPzHYLSTubhtN0TD13cfz+B903IeWYRAhECEQIRAhVDaJe4SLO42QZhwHcHwjIrPTQanoYgnlyCw3VphlAal+Z3yjft7PVIhRUpVTVSlHqSSfMkmK3dbPRo5BPfZ5dIScuS4kF90esrjujRHQa8T0EWUEWRuu5WMxOvNRLZp6rdvX0W/M3Ms81KpVkAYkgbo/hpHRhj5KFuI1Y0Eh81VLrGUmpxbctZ7Ho7RxfWN4nhugjMmtMchXlEMeVzrNaLc1ZVnTwwB0szsx/qPz+7pktthIASAAMgBQeUNqgJJNyvUC8RAhECEQIRAhfFKABJNAMSTAgC6QG0C9Bnpg7pPYN1S2OPFfVWnKnOKyeXO7sW3w2iFNFr8x39P3iqvECsVf9lN1PSHfSXR6po9wEYLWP8AanPrTgYaposxzHZUmM13RM6FnzHfsHv5J0xYLJIgQqFtGvz6IDLy5BmFDFWYbByP4zoNMzpVaefJ1RurrC8M6c9LJ8vn7JLOLKiVKJKiakk1JJzJJzMV61oAAsE6dj9joblPSKeseJx4JSopAHKoJ8eUWFKwBmbmsljdQ58/RcG+ZVmvdMBuRmVHIMrHiUkAeJIiaQ2YVX0TC+oYBzHmqlsUkymUdcPvu0HRKQPuT5RBSDqkqzx+QOna3kPNWy9F42ZFkuOmpOCED2lngOXE6RNJIGC5VZSUklS/Kz6nkkBb9tuzjxeeVUnID2UjRKRoPvFY95eblbempo6eMMYPfvV12bXED9JqaT6rNts+/wDMofBwGvTNiCDN1nbKoxXFOivDCetxPLsHb5d6l9ot/Vy7no0oQlaQO0coDu1GCUg4VpmdK0iSectOVqVwvC2zN6abY7Dn2lROyxh2bn3Jx5RWW04rOq1DcSMBTBAOXLjEdOC9+cprGHMgphBGLX4dg180wb5XpbkGd9VFOKqG2/iPE8EjU+GsNSyiMXVHQ0L6qTKNANz+8UgbUtJyYdU68oqWrMn6ADQDQRWOcXG5W1hhZCwMYLAJobLLmbgTOTCe8RVlBHsj4z8x04DHXBynht1nLO4xiOa8EZ04n8eq97Yrx7iEybZ7zgCnaaIr3U/mIx5DnHtVJYZQvMDo8zjO7YaDv5/Tz7kppaXU4tLaBvLWoJSBqSaCEQLmwWme8MaXO2C6NurYaZKWbZTQkCq1fEs+0fPAcgIto2BjbLB1lSaiYyH6dg4KHvVcRE+8HXH3E0TupQkJ3UjXMZk5npwiOSAPNyU1R4o6ljyNYO9aVjbL5dh5t4uuObh3glQTQkZVoNDj4Ry2ma03U0+NyyxlmUC/EXRtQvd6K36Oyr17gxIzbQcK/iOQ8TwgqJcoyjdGEUHTv6V46o8T6c0kxFctcrHcW66p98JNQyihdVy0SPmV9BUxNDFnd2JDEK0UsV/7HYfn6LoGWYS2hKEJCUpACUjAADAARZgW0CxDnFzi5xuSskerlK/bYgj0NZFW0qWFDmdwgeKQqE6v+pWiwAj+Ro3sPz7K2TV+pBDXa+kIUCKhCDVZ5bgxB60pE5njAvdVrMLqnPyZCO07fdUBx6bt9/dSCzKIVjwHMn33KZAYCviVbvnPIK6DafC47nrSH9+g8017IsxuWaSy0ndQkYcTxJOpJxJh1rQ0WCzU8z5nl7zqVuR0okQIRAhECFHXgthuTYW+5kkYAZqJySOZMcPeGNuVPTU76iQRt4+HaudbZtRyaeW86arWa8gNEjkBhFU9xcblbuCBkMYjZsP26vWyS63ar9MdT3GzRoH3ljNXROnPpDNNFc5iqbGq7I3oGHU793L6+XenDD6yyWt+7fcnHhZklipRo8sZAe8mvwj3v08RCk0heejYtBh1Kynj+Ln2Gw/Pp91drtWE3JMJZaGWKlaqUc1H+sAANIYjYGNsFUVVU+pkMj/+DkpSO0siBCIEIgQiBCIEJd7XrydkyJVs994VXTRvh+Y4dAqFamSwyjir3BKPpH9M7Zu3f7eiTcV61a37Cslc2+2w3ms4n4R7yjyAjtjC91goKidsERkdw/bLo+y7PRLsoZbFEITuj+Z5k4nrFq1oaLBYKaV0ry925W1HSjVYv7ekSDFU0Ly8G0n6qPyp+poIhmlyN7VYYdQmqlsflG5/H1SBfeUtSlrJUpRJUo5knMmKwm+pW3a0NAa3YK5XQuCudlXXidwkUYrkpQOJPy4bvmdIYigL2k/ZVNbiraeZsY1/27B2dvFSlxL4/wBn70lOoU2lKjuqIxQTiQoDEpJxChXPhjHcM3R9R6XxHD/i7VFOQb+Pd29i2tq17GnZdtiWdQ4HFbyyhQIATikHgSqh/LHtTKC3K0qLBqCSOUyStItoL9vt5rL/AOuZazpNqWlqTDqEUJFQ2FHFRKtaqJNB5iPenbG0NbqVz/4yarndLL1Wk/W3DTu5pZ2vajs06XXllaz5AaADRI4Qm5xcblaGCBkLAyMWCsGzq6vpz9Vj1DVCv5jojxzPLqIlgizu12SOKV3w0Vm/Mduzt9O1PtCQAABQDAAaRZrFk31KTlu7OJx6edUnc7JxxS+1KhgFGtCn2qjLAaZwg+neXlaqnxinjp2g3uABa3Lt2TClmJeyJE49xsVUfecWf9xNABphwhoBsTFRvdNX1HafsAkXeG2nJx9T7uZwCdEpGSRyH1JJite8vdcrY01MynjEbP8Ap5qy7M7o+lu9s8n+7tnI/wCYsYhP4RmfAcYmp4s5udlX4tX/AA7OjYesfAc+/knHbNpolWHHnMEoTWnE5ADmTQDrD73BouVlYIXTyCNu5XN9q2guYececNVuK3jy4AcgKAdIqXOLjcrfQxNijEbdgmLsdu3vKM64ME1Q1XjktXh7I6qhulj/ALlUOOVlgKdvefwPz9k2YdWZRAhRV5rcRJS63l40wSnVSj7KR/WABMcSPDG3KZpKZ1RKI2/8C50tGeW+6t107y1neUf2HIDADgIqnOLjcrdxRNiYGM2C+SMmt5xDTY3lrUEpHM/sMydADA0EmwXskjY2F7tgui7r2EiSl0MoxIxWr4ln2lfy4AARaxsDG2CwlZVOqZTI76DkFLR2lUQIWjbNktTTRaeTvIPgQRkQRiCI5c0OFipoJ3wPD4zYqrSOy2RbXvK7V0aJWvu/wgE+MQilYCrKTG6lzbCw7QPW6uctLpbSEISEpSKBKQAAOQETgAaBVLnueczjcrJHq5RAhECEQIRAhIfaVej0yY3GzVhkkJpkpWSl9NByx1itqJc7rDYLZ4VRfDxZnDrO8By9VB3asVc5MIYRhvGqlfCge0ryy5kRFGwvdYJ2rqW08Rkd/wBPBdGWfJoZbQ02N1CEhKRyH3POLZoDRYLBSSOkeXu3Kpd/73qbIkpOq5pzukpxKK6D5yPIY8IXmlt1G7q3w3D2uHxE+jBz4+3mpS4d00yDPeop9eLi/wDaPlH1OPCncMWQdqWxGvNVJpo0bD8/uytETKuRAhECEQIRAhECFim5hLaFOLNEoSVKPAAVP0jwmwuV0xhe4NbuVzZeC1lTcw4+vNaqgfCnJI8BT6xUveXuJW/poBBE2McPPio+OFOnFsdu/wBmyqbWO+73UV0QDn+ZQ8kph+ljsMx4rK45V55BC3Zu/f7eqY0NqhWOZfS2hS1kJSkFSicgAKk+UeE2FyumNL3Brdyucr126qdmVvKqE5NpPuoGQ66nmTFVJIXuut5R0raaIRjfj2lfLrWIqdmUMJqAcVqHuoHtHroOZEEbM7rL2sqRTQmQ/TtK6NlZZLSEtoAShACUgZADARagWFgsE97nuLnG5Khr3WVJusrcnEJKW0k7+S0gcFDHHhqY4lawi7k3RT1DJA2A6nhwSouHcxNoLdWorbl0GiaEFRJNQmpFO6mlTTUQjDD0lzwWlxHETSBrRYuP27/qdlDXwYl2plbUqD2bXcKlKKitQ9o8KA4YcDHEoaHWam6F0z4Q+bc625Dh6qIYZUtSUIG8pRCUgakmgHnEYF9AmnODQXO2C6OurYaZKWbZTQkCq1fEs+0fPAcgIto2BjbLBVlSaiYyH6dg4KXjtKr4TAhIjaRev01/cbP93aNEUyWrIr6aDljrFbPLnNhstnhVD8NHmd8x37By9fZV+wLIXNvoYbzWcTSoSkYqUeQH7DWImML3WCeqahsERkdw8exdG2TZzcsyhlobqECgH3J4kmpJ4mLVrQ0WCwc0z5nmR51KUu128nbPCVbPq2jVynvOcOiR9SeEJVMlzlC02CUfRs6Z27tu738lTLAslc3MNsIzWcT8KRipR6D9oXYwvdYK2qZ2wRGR3Dz4BdH2dJIYaQ02KIQkJSOQ/eLZoDRYLBSyOkeXu3KxyNrMPFSWnm3Cn2ghYURpjQ4R4HNOxXskEsYBe0i/MLdjpRJD7TLy+lzJQg+pZJSmmSle8rzwHIV1itqJM7rDYLZ4TR/Dw5nfM7XuHAevsqfC6tU3Nj92txBnHB3l1S0Don3ldVHAchzh+ljsM5WYxuszO6Buw37+X08+5MyG1nlqWjaTLCd55xDaeK1AV6VzPSOXODd1JFDJKbMaSexQLW0KzlL3BMAE4VKFhP6ikAdThEfxEd7XTpwmrDc2TxF/tdWhKgQCDUHIiJlXEWX2BCIELw64EgqUQlIxJJoB1JgXoBJsFWZnaHZ6FbpmATxQhah+pKSD4RCaiMcVYswmrcL5PuQPMqesy0mphsOMrS4g6p+x1B5GJGuDhcJGWF8TskgsVtx0o1Rdqt5fRpfsGzR18EVGaUZKPU+yPHhC1TJlbYblXOD0fTS9I75W+J4eqSMVy16eey27Xost2qxR58BRrmlHuJ5HU8zTSLKnjytudysdi9Z08uRvyt8TxPosd/76+jf3aV780ugwFezrlhqs6J8ToD5NNl6rd17huG9N/NNowePtzKzXAub6GkvP9+acxUomu5XEgHVR1Vr9+oYcmp3XOJYj8Qejj0YPH25BWa1LWZlk777qG06bxpXoMyekSucG7lV0MEkxyxtJKhpG/sg8sNomBvE0G8laQT1UkCIxPGTYFNyYXVRtzOZp2EHyKnJy0mWiA6622TiAtaU16VMSlwG5SbIZH6saT3Ba/wD6glf/AJLH/wBqP5xz0jeYUnws/wDo77FSUdpdECEQIVC2xWv2UollJ7z6qH8CcVfXdHiYWqn2bbmrrA6fPOZDs3zO35SUiuWuW7YlmqmZhphObigmvAZqPgmp8I7Y3M4BQ1EwhidIeA/4ulpWXS2hKECiUJCUgaACgHlFsBYWC+fveXuLnblZY9XKXu2O2i1LIl0minz3vwJoT5q3R0BhWqfZuXmrzA6bPKZTs3zPskzFetYnLsbsbs5ZUyod540T+BJoPNW8fARYUrLNzc1k8dqM8oiGzfM+yYcNKjSp2i2yuemW7NlTvd/1hGRUNCfhQKk8xyhKd5e7o2rS4XTtpojVzctO732HurTbbqLJsspawKU7jZ1U4r3jzrVR6GJnkRR6Ktp2ur6y7+Op7hw/CQkVi2qv+x6xO1mVTCh3WB3fxqwHkmvmIapWXdm5KkxypyQiIbu8h7p0xYLJIgQlhtVvjuhUmwrvEUeUNB8A5nXgMNcE6ma3UC0WD4fmInkGnAfn0SmhFaZOfZBYHZS5mVjvvezybGX6jj03YsKaOzcx4rJ43VdJL0Tdm+ft6qfv3eMSMqpYI7VfdaHzUz6JGJ8BrEs0mRt0lh1GamYN/qNT3e656WskkkkkmpJzJOZMVa3AAAsE59kl2+wYMy4n1jw7tc0t5j9R73Tdh+mjytzHisnjVZ0knRNOjfP22+6NpN6VJpIytVTDtEq3c0hWSeS1DyGOognl/o3de4VQg/8AyZtGDnxtx7h4lWC5V2kyEuGxQuK7ziuKqZD5RkPPUxLFGGNska+sdVS5uA2HZ6rR2mXg9ElCEGjr1UI4gU76vAYdVCOaiTI3tKmwmk6ee5+Vup/ASFEVi2il7qWIZ2abYFd0mqyNED2j+w5kRJEzO6yVrKkU8Jk48O/gujmGkoSlKQAlIAAGQAwA8otgLLBOcXEk7lUe/wDf5MnVhii5jUnFLfXiv5fE8CtNPk0G6uMNwo1H8kmjfE+3alAtb84+KlbzzhoK4k8hoEjHgAIRu57uZWpAip49LNaFcn9lMwhhThdbLiUlXZAE1oK0365+FKxOaVwbe6qW47E6UMDTbn7e6texy0lOySm1GvYr3U1+EgKA8DvDpSJ6V12W5KtxyEMqA4f2Hir7DKpVX73XsZkG6r7zivYbBxVzPBPP7xFLKIxqnaKhkqnWboOJ/eKSttW/N2k6EqKlbyqNso9kHSg1PzH6CK98j5D+FroKWCjZcaW3cd/3sCulk7I6t1mHylw+62AQnqT7R6U/eGG0mnWKqZsfs+0TbjmePotfZSXJa0ZiUUagJUFcN5tQAUOoJ8xHlNdshau8YyTUrJh2fYjZNidmktNrcWaIQkqUeAAqYdJAFys1Gxz3Brdyub7x2wucmHH1+8e6PhSPZT4DPnUxUyPL3XW9padtPEI28PE8VM7N7u+mTYKxVlqi18CfcT4nHokxJBHnd2BK4rV/DwafM7Qfkpg35vuWleiyfrJpR3apG9uE6Aaucshrwhqaa3VbuqLD8NEg6afRg8fbz4LNcK5AlPXzB7SaXUkk13K50OqzqrwHP2GHL1juucSxIz/xx6MHj7cgvd+r9tyQLTVHJgj2fdRXIqprwT9tSacM0G68w7C3VPXfozz7vVJW0J96ad33VKdcUaDU8gkDIVyAivc4uNytbFFHCzKwWA/dVbU7M5gSq33nG2ilBX2ZxNAK0UqtEnzif4Z2XMSqw41EZhGwE3Nr+g4+CqFoWg4+UqeWVlKAgFWYSnIf88zEDnF26tI4mRAhgtck/Uq1bLbt+lTXarT6piijhgpfuDw9o9BxianjzOudgq3GKzoYcjT1neXH0T1iyWNRAhECEjNrlo9rPlFe6yhKPE99X3A8Irql1325LY4LDkps3+xJ/CpULK3TG2LWXvvuzBGDadxP4l5+ISKfmhukbclyocemyxNiHE3+g9/JOKH1lUQISG2rTxdtFxOjSUoHlvH6q+kVtS68i2mDRZKUHnc/j8KnmF1aLpO6SEiSlQj2exRT9Ir9Yt4/kFlga0k1Embe581Vdod+hLgy0sd6YVgpScezr93OA08hEE8+Xqt3VjhmGGU9LLo3z9lsbNLoGUbLzw/vDoyOaE57tfiJxPgNMeoIsgud1xiuICd3Rx/KPE8+7koLbfOGsszp3nD1wSn7q84iqzsE5/j8Y67+4fvglZCS0ieuyOWCbOQoZuLWpXUKKR9EiLKmH8axuNPLqsg8APK/5VzhhVKoe0K/Ho392lu9MrwNMezrlhq4dE+J0BWnny9Vu6usMwzpv5ZdGDx9uZ/QmJpCkrUF13wohVTU71e9U6mtYrze+q1jC0tBbt+F7s2ULzzTQzcWlH6lAfvHrRcgLmWTo2OfyBP2XSM1MsycvvLIbZaSB0AFAANTkABFsSGN12WBYySols0XcSkDfC8a5+YLqqpQO62g+6n/ALjmfLQRWSyF7rrbUNG2liyDfieZ9OSzXEsD02bQ2r/DT33PwgjD8xIHQnhHsMed1lziNV8NAXDc6Dv9k07+X3bkUFpndVMEUCRk2NCrnwT+0OTTBgsN1m8Ow19S7O/Rvn3fkrU2a3SU1WcmqmYdqQFZoCsyfnV9BhxjyCK3XdupcVrw/wDgi+QcuNvwFf4ZVIkDtLtr0qeXQ1bZ9WjwPfPiquPACKyofmf3LbYVTdDTi+7tT+PBVWIFZJy7G7E7OXVMqHeeNE8kJNPqqp6BMWFKyzc3NZTHKnPKIhs3zPt+VO3/ALy+gyxUmnaud1sHjqrokY9aDWJJpMje1JYbR/EzWPyjU+n1XP7jhUSpRJUSSScSScSSeNYrFtwABYJz7J7sBhgTLg9a8Kpr7renirM8qRYU0WUZjuVk8ZrTLJ0Lflb4n22V0taYDbDq1ZIbUo+CSYncbAlVELC+RrRxIVD2IMESry/idp+lCf5wvSDqkq6/yB15mt5DzJVpvleZuQY7RXecVg2j4lc+CRmT+5ESyyCMXVdQ0TqqTKNhueQ9eS5/tS0XJh1TryipajifsANANBFY5xcblbaGFkLAxgsAr5sUkkKmH3VCqm0JCeW+VbxHOiaeJhmkaCSVTY/I5sTGDYk3+lvVOImH1lUrNmifSLTnpoYoqoJP43Kp/hR9YTg60jnLSYqeio4oTvp4D1KybZbwbqUSaDiqi3afD7qfEiv5RxgqpP6hc4FSXJndw0HfxKU0IrTK6Xftl7sEyNnIV2zveeeyNTgQn4EJFBvnnShNYZY85cjN1U1NPH0hqaojKNAPXmTy+6ZFybktyCd9RDkwr2nDpXMJrkOJzP0hqKEM14qgxDEn1RyjRo4ev7osG0S+Qkm+zaIMwsYa7ifiI48Bx6R5PNkFhuu8Mw41Ls7/AJB49nqkY4tSlEqJUpRqSSSSTxOZJMV262IAaLDQBOjZxcYSqRMTCazCh3Un/KB/3kZnTLjWwggy9Y7rJ4piZmPRRnq+fso3bFeTdAkmziqinSOHup8czyA4xxVSf0CnwOjuTO7hoPyUqmGlLUlCBvKUQlIGpJoB4mEgLmy0rnBoLjsF0ZdGwkyUqhkUKvaWr4ln2j00HICLWJgY2ywdbVGpmMh24dymYkSiIEIgQuaLyTPazcwv4nV+W8QPpSKiQ3cSvoFIzJAxvYPJR0cJhPTZHI9nZ6VUxdWpZ89wfRIPjFlTNsxY3Gpc9UR/qAPz+VdIYVSiBC53v+gi0ZoH/Ur4FII+kVU//sK3WGkGkjty/Kr8RJ5SkneGbbb7Bp91LZwCEnjoKYip0HGJBI8CwKWkpIHv6R7ATzP7ZMzZxcHsN2Zmk+tzbbPufMr5+WnXJuCDL1nbrP4pivSXihPV4nn2Ds8+5MiG1QJU7cJQ1lnaYd9BPPBSfsryhKrGxWl/x9467O4/vglbCS0avdwr/iRaLDza1t7xUgopvJrmKEgEVxrXUw1DPkFiqbEcKNS/pGEA8bqQtvaa/MkMyLSkKXgFGinDXRKRgk88fCOn1LnaMCgp8Fih/kqHXA+31Kn7lXIEmlU1Mesmt0qFTUIwJOOqzqrwGpMsUOTrO3SNfiXxBEMWjPP25BJZSyokk1JxJ5nExXrXWA0C9MuqQpKkkhSSFJIzBBqCOYMANtV45ocCDsVPzkzO2g24+84pbUumpUQEpBNAAAkAFZr5eESkvkFzsEkxlNSPbGwWc77+PBV2IU8tuzrTel1FTLim1FO6Sk0JB0846a4t2UUsEcwAkbcJmbOrhneE3OJO9XebbVnXPfXX3tQD1OMOQQf2cs/imKC3QQHTYkeQTRhxZxRN67U9FlHntUIO7+I91P8AERHEjsrSUzRwdPO2PmfDj4Lm2Khb9ZZSWU64htPtLUEjqo0EegXNly94Y0uOw1+y6bs+USy0hpHsoSEjoBSLhosLBfPJZDI8vdudUi9pttekzywDVtn1aeo9s+KqjokRW1D8z+5bLCaboacE7u19PBQd3rO9JmmWdHFgH8Oav4QYjjbmcAnKqboYXSch48PFdLoSAAAKAYARbr5+TfUqk7W7XDEiWwe++dwfhGKz0pRP5hC9S/Ky3NW2C0/SVGbg3X68PX6KQurLps+zWy8dzcQXHCdCrvEdRXd8I6jHRx6qGseaurOTW5sPpp7pK3pt9c9MKeXgMkJ+BOg66k8TFfJIXuuVraOlbTRBjfqeZUjs/usZ+Y74IYboXCMK8EA8TrwFeUdwxZ3a7KDEq74WLq/MdvVSyEO2DP7xSpcu5VNR7yK1FDl2ieBzx4x3rA/sSxMeKU1gbPHgfQ/uyt98r8Mf2etcs8la3R2aQD3k7w7xKc0kJrnrSJ5Zm5LtKqqHDZfig2VtgNew2279V7uW01ZlnJXMKShSwXVhRANSO6kA4lW6AKcax7EBHHcryvdJW1ZbGLgaD8n7pN2xaK5l9x9z2nFFRHAZAdAKDwivc4uJJWrghbDG2NuwUlc667loPFCVBCEAFxZFaAmgAGqjjToY7iiMhsl66tZSx5iLk7D94J63du+xJN9mymnxKOKlHio/tkNIsmRtYLBY2qq5Kl+aQ/TgO5eL12+iRl1PLxOSE19pRyHTUngDHkkgY25XtHSuqZQwfU8gud7RnlvurddVvLWaqP8ALgAMAOAirc4uNyt1FG2JgYwaBMHZLdPtVemPJqhB9SDqoHFXRJwHOvCGqaK/XKpMar8g6Bh1O/dy+vl3pnXgtZEpLuPryQMB8RySkcyaCHHvDW3KztNA6eURt4rnCfnFvurdcNVrUVKPM8OQyA4CKlxLjcrfRxtjYGN2CYOx67u+4qccHdb7rVdVe8rwGHUnhDVLHc5iqPHKvK0QN3Op7uATfh5ZZECEQIRAhcsuGpJOZNYpl9HGgXmPF6ujLjopZ8qB/ooPmKxbRfIFg8QN6qTvKnIkSaIEJe7Rrhrm1iYlyntd3dWhWAXTIg6KAwxwIplTFWeAvOZqvMLxRtO3opduB5eypMjs0tBxVFNJaGqlrSR5IKiYXFNIVcSYzSNFw6/cD+bJlXRuExJUcPrX/jUME/gTp1xMNxQNZrxWercUlqeqOq3lz7/2yt0TqsRAhRl4rEbnGFMu5HEEZpUMlDmPtURw9geLFMUtS+nkEjP+hJu0tmc+2shDaXk6KQtKfNKyCD59YQdTPB01Wrixmle27jlPIg/hbNlbLJxwjtShhOtSFq8Ak0/ij1tK876KObHKdg6l3H7Dx9EzrrXQl5EerTvOEUU6uhUeQ+FPIeNYcjiazZZ6sxCaqPWNhyG3up9QrgYlSKSd4NmM026r0ZIeaJ7tFJSpI0CgoitMqg48orn0zgerqFr6bGoHsHSnK7u08FuXd2UvLUFTag2jVCCFLPIqHdT1FY6jpSfmUNVjsbRaEXPM7ep8EyJ27jKpNcm2kNtqQUjdGRzB5mtCa4mGzGMmUKhjrJBUCdxub3SfOzS0N/c7JFK/4naJ3eue9/DCPw0l7WWp/wDM0mXNmPdY39PFMC52zlqUIdfIeeGIw7iD8oOZ+Y+AEMxU4bqdSqOuxd84yR9Vvie/0V5hlU6IEJc7a57dlmWgf8RwqPMIH81JhWrd1QFfYBFeVz+Q8/8AhSdivWqVs2XSPa2i1XJsKcPgKD+JQPhE9O28gVZi8uSkd22H79Anfbc92Eu89/ptqV4gEj6xYvdlaSshTxdLK1nMgJA3WuvMWg4Q3gkH1jqvZBOJ/ErkPGkVkcTpDottWVsVI3rb8AP3QJ03YuZLSIBQjfd1dXirnTRI5DxrFhHC1myyVXiM1SbONhyG3urCo0xOUSpBKaXV/bNr7+crLYjgQDh+tYr+FMJD+aW/ALTOH/j6HL/d/wC+A8Sse2K8RW4mTQe6iinaaqOKU9AMepHCPKqS5yhdYHSZWmd250HdxP4S4YZUtSUIG8pRCUgakmgHnCgF9FfucGguOwXRl0rCTJSyGU03s1q+JZ9o/sOQEWsbAxtlg62qdUzGQ7cOwLftGQafbLbyErQcwoYdeRHGO3NDhYqCKV8Tg5hsUjrJuqifnn25VRRLIJPaK79BkKYiu8oEipyitbEJHkN2WxmrnUtM10wu88Nv23HtXu/t0m7PS165brrhPtAABKRjxNakUx4x7NEI7a6rnDq99UXdUNaPMqnwurVPnZdYvo0ihShRx71iuND7A/TQ9SYs6dmVnesXi9T01QQNm6eviratYAJJAAFSTkBE6rACTYLn6/t5jPTJUknsW6paHLVR5qP0oIq5pc7uxbfDqIUsVj8x39PotC61hqnZlDCcAcVqHuoHtHroOZEcxszusp6ypFNCZD9O0royTlUNIS22kJQgBKQNAMotQABYLBPe57i5xuSk3tavJ274lmzVtk96mSnMj+kYdSqEKmTMco4LV4LR9FH0rt3bd3v6KmWRZy5l5tlv23FUHLiTyAqfCF2tLjYK2mmbDGZHbBdI2TZyJZlDLYohtNB+5PMmpPMmLZrQ0WCwM0zppDI7cqHsC+LU4+4ywhxQb9p3u7mdBTGprjTDIGOGTB7iAmqnD5KeNr5CNeHFWSJUgiBCIELmS25bsph9v4HVp8lGn0ioeLOIX0Knfnia7mB5LSjhTLoTZzNByzpYj3Ubh6oJT+0WsBvGFhsUYWVbx23++qskSpBECEQIRAhECEQIRAhECEQIRAhECFjU8kZqA6kQXXoaTwQl9JyUk9CI8uvS0jcLJHq5RAhECEQIRAhECEpNuCvWyo03F/dP8oRq9wtP/j/ySd4/KWUJrQpjbEmgZl9WoaAHirH7CG6QdYlUOPuPRMHb+E0Lw2X6VLrY3ikLoFEZ7u8CoDmQCK84ce3M2yzlNP0Eokte3nbRbNnSDcu2lppAQhIoEj+sScydY6a0NFguJZXyvL3m5K2Y9UaW+0+9B/8A4JXvOuUS5u4kBWSB8yteA64KVEv9G7q/wiiH/wBmXRo1H049w81OWHZqLIs5alUK0pLjpHvLpgkcskj/AJiRjRFGk6iZ1fVADYmw7B+6lIibmVOrW4s1WtRUo8yamK0m5uVs2Maxoa3YaK87HrG7WaU+od1hOH41VA8khXmIZpWXdm5Kmxyo6OERjd3kPdOqLBZJUDajeUtoElL1U+/RJ3c0pVhT8S8ulTwhaoksMg3Ku8Iow53xEnyt8x+ArBcq7qZGWS1gXD3nFDVR/YZDpziSKPI2yRr6s1Mxfw2HclFtQtTt7QcANUtAND8uK/HfJHhCNQ7M/uWowiDoqVvN2v328FBWBZ3pMyyz/qLAP4a1V/CDEbG5nAJypm6GF0nIePDxXTCEgAAYAYARbr5+TfVLba7ejs0ehtHvrFXSNEaJ6q15dYUqZbDKFf4JRZndO8aDbv5/Tz7koYQWoTv2SWF2Ep2yh6yY73RA9geOKvzDhFjTMytvzWPxqq6Wfoxs3T68fRb+0O84kZY7h9e5VLY4cV9E/ciO55cje1Q4ZRfEy6/KN/T6pAk1xOJ1JisW2Ti2QXb7Jozbg77oo3XRvj1UfoBxh6mjsMxWVxuszv6Fuw37/bzWXaZeRWFnytVPvUSvdzSlXu8ioZ8E1Ooj2eT+jdyucJo2/wD2ZtGt27xx+nmrLc67qJGWS0KFZ7ziviUc/AZDkImijDG2VfXVbqqUvO3AdinIkSaIEIgQkhtdsYsznbAdx8VroFpACh4ih8TFdUss6/Na/BKgSQdGd2+R2VGhZXKY2yK8yWVqlXVUS6rebJyC8in8wApzHOG6aSxylUON0RkaJmDUb93P6JxQ+sqiBCIEIgQiBCIELTtC1WGBV55tv8agPoTHJc1u5UscEkujGk9wVWtLafIt13FLeP8A00EDzXQU6ViF1SwbaqyiwSqf8wDe8+l1VbR2uvKqGGG0Di4orPkN0feIXVZ4BWUWARj/ANjye7T1Vbnr/Wg7nMKQODYSn6gV+sQmeQ8U/HhVIz+l+/VQsxaj7ntvOr/E4o/cxGXuO5TbYIm/K0D6BaZEcqVFIEXW9J2xMNf4b7qPwuKA8q0jsPcNioX08T/mYD9ArVY+1CcaoHdx9PzDdV4KSKeYMTNqnjfVVs+CU8nyXafuPsfVMu7F+JWdolKuzd/03MCfwnJXhjyhuOZr+9Z+rwyem1Iu3mPzyVmiZV6IEIgQlftvkyUSzwySpSD+YBQ//JhOrGgK0X+PyDM9ncft/wBSnhFaZXDZXbCZeeAWaIeT2dTkFVBRXxFPzQxTPyv14qqxinMtPdu7dfpx9U+IsljEQIS+v9tBTLhTEqoLfOCljFLf/cvlprwKs1QG6N3V5huEulIkmFm8ufsjZtcssf3uaBMwupSFYlAOZNf8xWvAGmpgghy9Z26MVxES/wAMXyjx9gve2aeKJJDY/wA1wA9Egq+4THtU6zLLzAo81QXch56eqSsVy1qcWxJafRXkgjfD1VDWhQnd8MFeRh+k+UrK4+HdM08LfkqZvxfdqRQUJIXMEd1GifmXTIcsz9RJNMGDtSmH4a+pdc6M58+wfuihdmt2HCo2hN1U85i2FZgHNZ4EjADQdcI4IzfO7dN4rWsA+Gh0aN7eXrzKYM2+G21rOSElR6AVhomwuqNjS5waOK5gfeK1KWrFSiVHqTU/WKcm5uvorWhoDRsNFcdkTIVaKSc0trUnrgn7ExPTD+RVWNuIpSBxITTvpeluQZKjRTqqhtHE8TwSNT4aw7LKIws3QUL6qSw+Ubn94rn6cmlurU44oqWslSlHUn+soqySTcrcMY2NoY0WAXmXa31pTWm8oJr1IEAFyhzsrSeS6Qta1WJFjfdUEIQAlIGZoKBKRqYtnOawXKwMMEtTJlYLk/tyuf7yW45OvqecwrglOiEjJI/c6kmKyR5e65W3paZlNEI2/fmV6upY/pk20x7qjVZ4IGKvMYdSIImZ3ALysqPh4HScRt38E3r731as9vsmd1T+7RKB7LYpgVdBknXpD00wjFhusvh+GvqnZ3/Lz593qtfZvdVbVZyaqZl2pG9mgHMn51a8BhxjyCIjru3KkxSua/8Agh+RvLj7BXyGVSogQiBCIEKLvJYbc6wpl3I4pUM0qGSh0+oJEcSMDxYpilqX00gkZ/0ckgLx3feknS28n8Kx7KxxB/bMRWSRlhsVt6WrjqWZmH6cQooxGmVdrtbSpmWAQ6PSGxlvGiwOS9fzV6wzHUubodVUVWDQzHMzqnw+3or3JbUpFY75caPBSCfqjehkVTDuqWTBKpp6tj3H1stpzaTZw/zyejbn/bHvxMfNRjB6w/18R6qLndrUon/DbecPGiUjzJr9I4NWwbJmPAZz8zgPFQytpU9MmkpKDqErdP0AA8Y4+Je75Qmhg1LDrNJ5D1XpNhW5Of4z5ZSdCsIw/C0PoTBknfubI+Jwyn+RmY91/Fy3JHZC1m/MuLOZ3EhP1VvE9Y6FIOJUUn+QP2jYB36+inZXZrZ6KVZUsjVbiz9AQPpEgpoxwST8Zq3f2t3AKRRcyQH/ALRnxSD9476FnJQHEao//ofusb9xrPWKGVbH4apPmkgx4YIzwXrcTq2m4kPn5qv2tsnllglhxxlWgJ30+R731iJ1K07aJ6HHZm/+wBw+x9PBLW8t1JmRV65NUE0S4jFB8dDyP1hSSJzN1oKSuhqR1DryO6g4iTizyUk48rdabW4rghJUfoMI6DSdguJJGRi7yB3mymE3Jnz/AO1c8aD7mO+gk5JQ4lSD/wDQLUmruzbOK5Z9NMd7cUQPzAU+seGN44FSsrKeTRr2n6jyVzuXtMW0QzOkrbGAdzWn8YzUOefWJ4qkjR6qa/Bmv68Gh5cD3cvLuTdl30uJStCgpKhUKSagjiCIeBB1CzDmuYS1wsQskerlRN6rFE5KuME0KhVKuChik9K58iY4kZnaQmaOpNPM2QcPLiuc52UWy4ptxJStBopJ0P8ALWusVJBBsVvI3tkaHtNwVhjxdq5WLtLnJdAQrceSBQFwHeA07wIr41POGGVL2i26qZ8Gp5XZhdp7NvsvFpX3tCfIZQd3fw7NhJBV1VUqpxxA4wOmkfoPBdRYbSUo6R2tuLv2yvFwdniZbdfmQFP5pQMUt/8AcvnkNOMMQ0+XV26p8SxYzXji0bz4n2TBhpUaWG3Fo9nKq90LWD1ISR9EmE6saArRf4+4ZpBxsP3xSmhFaZZJeYW2d5C1INKVSopNOFRpHoJGy5cxrxZwv3plbP8AZ6pakzM4khNd5DSs1HPeXXTXdOevAuQ09+s5UGJYsGgxQHvPLsHr9k2odWYUbeRlS5SZQn2lMuAdSggRxILtITFK4NnY47AjzXNAioX0BbEjOuMrS40soWnJScxx8KaR01xabhcSRtkaWPFwUw7jXUennROzxUtGBQF5uEZYaNjhkembUMRec71RYhXR0zPh6ewPG3D38u9Lh9JClA5hRr1qawod1ftIIFl4jxeqzWVd+YnGHZp1TnYsNLUlS1ElRSkkJRvV7tRicvHKdsbnguOwVfNVw08jYWAZnEbcLnc28FWYgVgs0nMuNrCmlqQsYBSCQccMxjHocRqFw9jXts8AjtTQ2e3EKVCbnBVQO8htWJrnvrr72oB6nGG6eMHruWdxTFBboYNuJ/A7E0d4cYduFnF83xxguEIKxxEeoQVjDnAhfEOA5HOBC9wIWtaEg2+gtvIS4g5pUKj/AIPOPHNDhYqSOV8TszDYqg2tskYWSZd5bXyqG+nwxCvMmFXUjTsbK6hx6VukjQ7wPooF3ZHNA919gjnvj/aYjNI7mnRj8HFrvBZZfZC+fbmWk/hSpX33Y9FIeJXLsfi/qwn6geqm5HZHLJp2rzrnIbqAfoT9YkFI3iUnJj8x+RoHirJZ1yZFmm5LNkjVY3z/AB1p4RK2Fg4JCXEqqTd5+mnkp9CABQAAcBhEqSJJ1K9QLxECEQIRAhECEQIWCdlEPIU24kLQoUUkioIjwgEWK7jkdG4OabEJVS+y1XpykKJ9ETRYVXvKByRXRQoanhTjCQpev2LSOxsfDhwHX2twHb6eyadnWe0wgNsoS2gZBIp/5PMw61oaLBZyWV8rszzcrZj1RogQom2Ltys0PXMIUfipRQ6KFFfWOHRtduEzBWTwf+txHZw+2ygrMu6/ZqiZVan5YmqpdZG+niptWAJ+U0rxrETY3R/LqOSdlq4qwfzDK/8A2Gx7x+VcGXQpIUMjjiCD4g4g8jDAN1VOBabFe4F4q7eu50vPirgKHQKJdRTepwOik8j4UiKSFr90/R4hLSmzdRyO3sl/M7IpgH1cw0ocVBST5De+8KmkdwKu24/ER1mEfY+i27O2QGoL8yKahpOP6lZfpjptJzKil/yAW/jZ9z+B6pgXfu3LySd1hsJJ9pZxWrqo4+GUNMjazZUlTWTVBvIfpw+yl47SqIEKMvFYjc6wpl2tDiFDNKhkRz/5jh7A8WKYpal9PIJGf9CWB2RTG9QTDO58VFV/Tl9YT+EdfdaL/wA/Db5Df6efsrldbZ7LSZDivXPDJaxgk/KjIHmannDEdO1mu5VVWYtNUDKOq3kPyVcInVUiBCIEJX3l2VFx1Tkq4hCVmpbWDRJOe6U1w5UwhOSlubtK0VJjgYwNmaSRxH5W5drZY0yoLmlh9QyQBRvxrirxoORjqOlA1dqoqrHJJBliGXt4+yYaRTAZQ0qJLa9my8vvLelnUo7Q7ykLBpvHMpKeJxpTOvSFJKbMbtK0FFjfRRiOVpNuI5dq+3d2UNtqC5tztSMm0AhHiTiocsPGBlKBq7VeVWOveMsIy9p39kw1yqC2Wt0dmU7u6BQbpFKUGQpDVhayow9wdnvrvftSmmdkL3aENzDfZ1wKwreA5gChPiPCEjSG+hWmbj8eXrMN+zZXG6uz+WkyFn1zw99YwSflTkOpqecTx07W9pVVWYrNUdUdVvIfk/oVr3MIkDLBVhN18Lce5V4gNwZULyqX5n+v5R0hAZyxyygQvqGqUxy/rGBC/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data:image/jpeg;base64,/9j/4AAQSkZJRgABAQAAAQABAAD/2wCEAAkGBxQSEhUUExQWFhUXGSAaGRgXGB0cHBweHxwcHBogHxwcHSggHholHB8cIjEhJSkrLi4uGh8zODMsNyktLisBCgoKDg0OGxAQGywkICY0LDA3LC8sLC8sLywsLCw0LC8sLCwsLCwsLDQsLCwsLCwsLCwsLCwsLDQsLCwsLDQsLP/AABEIAIABiAMBEQACEQEDEQH/xAAcAAACAgMBAQAAAAAAAAAAAAAABwUGAwQIAgH/xABGEAABAgMFBQQIBAMHAwUBAAABAgMABBEFBiExQQcSUWFxEyKBkRQjMkJSYqGxcoKSwaLR8BUkM0NTwuFj0vEWRFSTsjT/xAAbAQACAwEBAQAAAAAAAAAAAAAABAMFBgIBB//EADcRAAEDAgQCCAYCAwACAwAAAAEAAgMEEQUSITFBURMiYXGhsdHhFDKBkcHwI0IGUvEVMyQ0Q//aAAwDAQACEQMRAD8AeMCEQIRAhECEQIRAhBMCFSry7SJWWqhv17g0Qe4DzXl4CsLyVDW6DVW1Lg883Wd1R27/AG9UuLY2izz5NHOxT8LQp/Eaqr0IhR1Q93Yr+DCKWLcZj2+myjZGy56exQh94fEpRKf1rO7XxjkNe/a5TEk1NTaOLW9nH7DVSjRtKx1IWtK0Nk03SoKaVqUmhICqV4HOO/5ITcpYijxBpa0gnnaxCd9kWgmYZbeR7LiQoDhUZdRl4RYNdmFwshNEYpHRu3BstuOlEiBCIEIgQiBCIEIgQiBCIEIgQiBCIEIgQiBCIEIgQiBCIELUtO02pdBcecS2gaqNPADMnkI5c4NFypYoZJXZYxcpcW9taAqmUa3v+o7gPBAx8yOkKvq/9Qr6mwEnWZ30HqqU/eW0JxYQHnlqOTbNU/wt0w5mFzJI82urdtHSU7cxaAOZ181IquvarLZfUtTQSKkqmQkj+OnhWOuilAv+UuK2hkd0YAd3Nv8AhbFm7U5ttkoUlDq/dcXUEDgpKabx51HOsdNqnAWOq4lwOB8mYEtHIfgnZRNr3utF3Fx55tJ0QC2nzSAT4kxG6WQ7lNQ0FGzRrQT26qG/tV/Pt3evaK/nEed3NNdBF/qPsFI2ffCeZPcmXDyWd8eS6/SO2zPGxUEuH00nzMH008lervbWQSEzje7/ANRqpHijPxBPSGWVX+ypqnASNYD9D6+qZUhPNvoDjS0uIOSkmo/88obDgRcKgkifG7K8WPatiPVGiBCIEKt3rvpLyIos77tMGkHvdVHJI5nwBiKSZrN90/R4dNVG7dG8z+6pbOX3tOed3JUFPyMpBoOKlqBp1wEKdNK82atAMNoqZmaXXtJ8gPdWrZdeOZfcmJeaUVKaoQVABQNSlSTTA0P7xNTyOcS1yrMXo4YmskhFgftzBTDhpUaCYEKtS9u+mTBZljVlo1eeGSjo2g61zUrgKDOsRB+d1m7KwdTfDxZ5fmdsOXafwOfcrLEqr0QIRAhECEQIUbb1uMybRdfXujIDNSjwSNT/AEaRw94YLlMU1NJUPyRi/wCO9JS91+5idJQCWmP9NJxUPnOvTLrnFfLO5+nBa2iwuKms46u58u79uq1JSi3lpbaQVrUaJSkYn/jnkIhAJNgrCSRsbS95sAm9dHZi0yA5N0dcz7P/AC09R7564ctYfipgNXarL1uNPk6sPVHPifTzV7m5puXaUtZS22gVJyAHQeQAhkkNFyqZjHyvDW6kpQX72gtzrCpdplQSVA9ositEmuCRWlevGEJqgPGUBajDsJfTyCR7tbbDt7Ux9n0spuzpZKs9ze/USofQiG4RaMKhxJ4fVPI5+WisMSpFECEQIRAhECEQIRAhECEQIRAhECEQIRAhECEQIRAhECFRL6bRmpUqal6OvjAn3EHmR7SvlHiRC0tQG6DdXNBhD57Pk6rfE/vNJ61rVemXC4+4paueQ5JGSRyEIOeXG5WqhgjhbkjFh+781Z7m7PnpyjrpLTBxCqd9Y+UHIfMfAGJoqcv1OgVdXYtHT3YzrO8B3+iZU4/JWLL1SgJJwSkYuOEcScTzJwHkIcJZC1Z9janEZdTft4BUmUsyet1wOvq7GVB7oAw/In3lab58OELBr5zc6BXD5qbDG5Ixmfx9+XcPdeH7FZlbblGJcHdTuFW8aknvkk113aZQFgbMA1etqZJ8Okkk3N/wnEtIIoQCOBh9ZUG2yrFubP5KZqeyDS/jaonzT7J8REL4GO4Kxp8VqYdM1xyOvulderZ/MydVpHbMjHfQMUj5k5jqKjpCclO5mu4Wio8VhqOqeq7kfwVUYXVot+xraflF77DikHUD2VclJOBjtj3MNwoJ6aKduWQX/eBTXurtQZeoibAZc+P/AC1eJxR44c4djqQdHaLNVmCSR9aHrDlx9/3RMFKgRUGoORENKjIsl3f7aGGN6XlCFPZLczS3yGhX9BzOAVmqMvVbur7DcIMlpZvl4Dn7eaX11LsvWk8cVblauvKqc+Z9pZ/5MKxxukKu6ytjo49teA/dgnZLSctZkqsoSENtpKlH3lEDMnVRy8gIsAGxt0WRfJNWTDMbk6dg9lUtj8mpfpM4sUL7lB4EqWem8qn5TEFMCbvPFWeNyNb0cDf6j/ngPFXa2rbYlEb77iUDQe8rklIxJ6Qy97Wi5VRBTSzuyxi/7xSttW9M1bDwlJRJaaV7XxFOqnCMkfKM8qmtISdK6Y5W7LRw0MGHx9PMbuH2v2dvamjd2xW5NhDDQwTmTmpRzUeZ+mA0hxjAxtgs7VVL6iQyP/4OSko7S6IEIgQiBCr18b2NSDdVd51XsNg4nmeCRxiKWURhPUNC+qfYaAbn94pEW3bL026XX17ytBklI4JGg/oxWveXm5Wzp6aOBmSMWHn3rFZVmuTLqWmU7y1HAcOJJ0A1MeNaXGwXU0zIWF7zYBPq5l0WpBvCi3lDvuUz5J4IHDXWLOKIRjtWLrq99U/XRo2H7xVjiVIJYbbpxYRLNDBCypSuZTuhI8N4ny4QnVk2AWi/x+Npc953Fh97+ipFxrtKnplKSD2KCFOq0p8NfiVl0qdIXhjzu7Fb4hWCmiJ/sdvX6LoVKQAAMAMhFosMTdfYEIgQiBCIEIgQiBCIEIgQiBCIEIgQiBCIEIgQiBC+KUACSaAYkmBAF9AlDf3aKp0ql5NRS3kt4Zr4hHBPzZnTDNGaov1WrU4dhAZaSca8By7+3sS1hNX6auz7Z3gmYnEc0MqHkVjj8vnwDsFP/Z32WbxPFt4oD3u9PX7K/Xmt5uRYU85pghIzUrRI/noAYakeGNuVSUlK+pkDG/U8glzdO7rtqvmenqlqvcRkFUOCQNGh9TXnCkcZlOd6vqyrZQx/DU+/E8vfyTaQgAAAAACgAwAGlOUPLMkkm5Srul/fbcmJkYoa3t06ZdkjzSFGEo+vMXLSVv8A8fDmQ8Tb1PjZNaHVmkQIRAhUW9+zdmZq4xRl444DuLPzAZH5h4gwtLTh2o0KuaLGJIbNk6zfEd3ok/bFkPSrhbfbKFaVyUOKTkR0hF7C02K1MFRHO3PGbj93WOy7OcmHUtNJ3lrNAPuSdAMyY8a0uNguppmQsL3mwCuVs2//AGfL/wBnyjylrFe2e3jRJPtIa+EcSMutaMPk6NuRp+voqmCl+Kl+JmbYcG/l3P8AeCrt1rvGbWqquzYbG886ckJ+28caecRRx5z2J+sqxA0WF3HQDmfRNmyL5WTLspaZeCEJGA3HK8ye7Uk6mHWzRNFgVmZsOr5Xl723J7R6qKvZfizZlrslKfcRvAlLSdzepkCV07taHDHARxJNG4W1TNFhlZC/OA0HmTe32uq3NbSXENJYkmUy7SBupJO+sDxwB61iE1JAswWT7MHY55kncXE/Qfv2UDY9kTVpvmhU4o+264SUpHNX2SIjax8rk7PUQUUetgOAHH95p43VuyzINbjQqo4rcPtLP7AaDTzMWMcYYLBY6srZKp+Z+3AcApuJEoiBCIEIgQq9fO9TcgzvGinVVDbfE8TwSNT4RFLKIwnqChfVPsNGjc/vFIK1LRcmHVOvKKlqOJ+wA0A0EVjnFxuVtYYWQsDGCwCxycqt1aW20lS1miUjUn+s48AJNgu3vaxpc42AT8uPdJEg1op5Y9Yv/an5R9c+lnDEIx2rE4hXuqn8mjYfk9qs0TKvRAhaNr2cw+ikwhC0Jx74FBzqco5c1pHWU0M0sbrxEg9i0rMtWQboyw9LJxwQ2tAx6A4mOWujGgIU0sFU/wDkka49pBU3EiTRAhECEQIUW9eOUQrdVNMBXAupr944MjBxCZbR1DhcMdbuKkWnQoBSSFA5EGoPQiO0uQQbFe4F4iBC8uLCQSSABmSaAQL0Ak2C0JW3pVxfZtzDK1/ClxJPkDHAe0mwKmfSzsbmcwgc7FSMdqBECEQIRAhECF8UqgqcAIEbpMbRr9mZKpeWVRgYLWP8w8v+n9+kV88+bqt2WtwvC+hAllHW4Dl7+SX8Kq7TX2Z3Epuzc0nHNpsjLgtQ+LgNM86Uep4P7OWaxbFL3ghPefwPymgTSHFnEnnt63bS3QT6Ix4d2uJ/E4RhwSOUIG88nYFqm5cMpL/3d5+g803pdlKEpQhISlIASkCgAGAAHCHgLaBZdzi4lzjclVvaLeAScmsg0dcqhvjUjFX5RU9acYinkyM7U/hdL8ROAdhqfT6rW2WWH6NJJUoUce9YquYHuD9OPVRjynZlZ3qTGKnpqggbN09fFXGJ1VIgQiBCIELStaymZlstvtpWg6HTmDmDzEcuaHCxUsM8kLs8ZsUpLzTDFlB2VkVKL7n+K6SCptGjaSAKE6nMV40ojIWxXazdaekbLXFs1QOqNhwJ5n996bYdkuTTyGGhVSjnokaqPID+WsQMYXGwVtUTsgjMj9h49inL2Wu2hsSEof7u2fWL1ecGajxSDlpgNAIkkeAMjdvNJ0UD3O+Jm+Y7D/Ucu/8AeaqsQKyW5ZllvTCt1hpbh+VNQOpyHiY6axztgopZ44ReRwHemHdvZQokLnV7o/0mzU9FLyHRNesNx0vFyoqrHQOrAPqfwPX7JoWfINsNhtlCUIGSUig/5PMw41oaLBZ2WV8rszzcrZj1RogQiBCIEKMvFbbckwp504DAJGalHJI5n6Cp0jh7wxtymKWmfUSCNn/BzXPNuWu5NvLedNVKyGiRokcAP5nWKt7y83K3VPAyCMRs2Hj2rQMcKZOzZhc/0Vv0h5Pr3BgD/loOn4jrwy4xY08OUZjusji2IdO7omfKPE+nJXyGVSogQqjfS/bMjVCaOv8AwA4J4FZ06ZnlnEEs4ZpxVpQYXJU9Y6N58+5KObtGdtR4IKlOqUe62nBCee7kAB7x84RLnymy07IaaijLgABz4/vYpW2Nms1Ly6n1KaUEDeWhJNQkZkEgA0GJjt1M5rbpaDGYJZRGARfYnmr3sithb8opDhKiyrdBOe6RVIPTEdAIZpnlzbHgqbGqdsU4c0WzC/14q9QyqZRV47wMyTRceVT4Uj2lngkfvkI4fIGC5TNLSyVL8jB9eA70kb1X2mZ0kFRbZ0aQcKfMc1Hrhyiukmc/uWvo8NhphcC7uZ/HLzX271wpucQHEIS22clOkpCugAJI50pAyB7xcIqcUp6d2VxJPIcFY9nTz8jaKpB04LBqkGqQoI7RKk8imv0rlE0BcyTIUhijYqmkFSzh97XtY/VN+HlllAXuvWzIN7y+84r2Gwe8rnyTxP3yiKWURjVO0VDJVPs3QcT+8exJC8d5pmeXV1Z3a91pPsDhQanmamK98rnnVbClooaZvUGvPipFvZ7O+jqmFJQ2EJK91at1dAK1pSiTTQkGOvh35cygOLU3SiIEm+lwNP36KEtK3JiYUFuurUQkJBqRgBhlrqTqTEbpHO1JTcVNFEC1jRzVq2W2Kuame1WpZZYoTVRopfup5ge0eg4xPTsLnXOwVbjFS2CHI0DM7wHH0TI2gXj9BlSpJ9c53GxzpirokY9aDWGppMje1UGG0fxMwB+Uan0+qQXpTnxrJ/Ef5xW3K22RnIfZPzZ7YCpSVT2lS8533N41I4J/KPqTFlCzK3XdYrE6oTzHL8o0Hr9VSdqN9e0KpOXV3Bg8se8dUA/CNeOWVar1E1+q1W+EYdlAnlGvAcu30S0hNaBMLZfcz0hQmn0+pQfVpPvqGp+QHzPQ1bp4c3WOyo8XxHoh0MZ6x3PIevknND6yap+1O2TLSKgk0W8ezHIEErP6QR4iIKh+VnerXB6fpqkE7N19PFbGzqwRJyaAR6xz1jnUjBP5U0HWvGPYI8jFHilV8RUEjYaD97VYLQnUMNqddUEoQKqJ/rPlEriALlIxxukcGMFyUq7HZXbk+Zh1JEowaJQcjqlPDePtK5UHCEmgzPzHYLSTubhtN0TD13cfz+B903IeWYRAhECEQIRAhVDaJe4SLO42QZhwHcHwjIrPTQanoYgnlyCw3VphlAal+Z3yjft7PVIhRUpVTVSlHqSSfMkmK3dbPRo5BPfZ5dIScuS4kF90esrjujRHQa8T0EWUEWRuu5WMxOvNRLZp6rdvX0W/M3Ms81KpVkAYkgbo/hpHRhj5KFuI1Y0Eh81VLrGUmpxbctZ7Ho7RxfWN4nhugjMmtMchXlEMeVzrNaLc1ZVnTwwB0szsx/qPz+7pktthIASAAMgBQeUNqgJJNyvUC8RAhECEQIRAhfFKABJNAMSTAgC6QG0C9Bnpg7pPYN1S2OPFfVWnKnOKyeXO7sW3w2iFNFr8x39P3iqvECsVf9lN1PSHfSXR6po9wEYLWP8AanPrTgYaposxzHZUmM13RM6FnzHfsHv5J0xYLJIgQqFtGvz6IDLy5BmFDFWYbByP4zoNMzpVaefJ1RurrC8M6c9LJ8vn7JLOLKiVKJKiakk1JJzJJzMV61oAAsE6dj9joblPSKeseJx4JSopAHKoJ8eUWFKwBmbmsljdQ58/RcG+ZVmvdMBuRmVHIMrHiUkAeJIiaQ2YVX0TC+oYBzHmqlsUkymUdcPvu0HRKQPuT5RBSDqkqzx+QOna3kPNWy9F42ZFkuOmpOCED2lngOXE6RNJIGC5VZSUklS/Kz6nkkBb9tuzjxeeVUnID2UjRKRoPvFY95eblbempo6eMMYPfvV12bXED9JqaT6rNts+/wDMofBwGvTNiCDN1nbKoxXFOivDCetxPLsHb5d6l9ot/Vy7no0oQlaQO0coDu1GCUg4VpmdK0iSectOVqVwvC2zN6abY7Dn2lROyxh2bn3Jx5RWW04rOq1DcSMBTBAOXLjEdOC9+cprGHMgphBGLX4dg180wb5XpbkGd9VFOKqG2/iPE8EjU+GsNSyiMXVHQ0L6qTKNANz+8UgbUtJyYdU68oqWrMn6ADQDQRWOcXG5W1hhZCwMYLAJobLLmbgTOTCe8RVlBHsj4z8x04DHXBynht1nLO4xiOa8EZ04n8eq97Yrx7iEybZ7zgCnaaIr3U/mIx5DnHtVJYZQvMDo8zjO7YaDv5/Tz7kppaXU4tLaBvLWoJSBqSaCEQLmwWme8MaXO2C6NurYaZKWbZTQkCq1fEs+0fPAcgIto2BjbLB1lSaiYyH6dg4KHvVcRE+8HXH3E0TupQkJ3UjXMZk5npwiOSAPNyU1R4o6ljyNYO9aVjbL5dh5t4uuObh3glQTQkZVoNDj4Ry2ma03U0+NyyxlmUC/EXRtQvd6K36Oyr17gxIzbQcK/iOQ8TwgqJcoyjdGEUHTv6V46o8T6c0kxFctcrHcW66p98JNQyihdVy0SPmV9BUxNDFnd2JDEK0UsV/7HYfn6LoGWYS2hKEJCUpACUjAADAARZgW0CxDnFzi5xuSskerlK/bYgj0NZFW0qWFDmdwgeKQqE6v+pWiwAj+Ro3sPz7K2TV+pBDXa+kIUCKhCDVZ5bgxB60pE5njAvdVrMLqnPyZCO07fdUBx6bt9/dSCzKIVjwHMn33KZAYCviVbvnPIK6DafC47nrSH9+g8017IsxuWaSy0ndQkYcTxJOpJxJh1rQ0WCzU8z5nl7zqVuR0okQIRAhECFHXgthuTYW+5kkYAZqJySOZMcPeGNuVPTU76iQRt4+HaudbZtRyaeW86arWa8gNEjkBhFU9xcblbuCBkMYjZsP26vWyS63ar9MdT3GzRoH3ljNXROnPpDNNFc5iqbGq7I3oGHU793L6+XenDD6yyWt+7fcnHhZklipRo8sZAe8mvwj3v08RCk0heejYtBh1Kynj+Ln2Gw/Pp91drtWE3JMJZaGWKlaqUc1H+sAANIYjYGNsFUVVU+pkMj/+DkpSO0siBCIEIgQiBCIEJd7XrydkyJVs994VXTRvh+Y4dAqFamSwyjir3BKPpH9M7Zu3f7eiTcV61a37Cslc2+2w3ms4n4R7yjyAjtjC91goKidsERkdw/bLo+y7PRLsoZbFEITuj+Z5k4nrFq1oaLBYKaV0ry925W1HSjVYv7ekSDFU0Ly8G0n6qPyp+poIhmlyN7VYYdQmqlsflG5/H1SBfeUtSlrJUpRJUo5knMmKwm+pW3a0NAa3YK5XQuCudlXXidwkUYrkpQOJPy4bvmdIYigL2k/ZVNbiraeZsY1/27B2dvFSlxL4/wBn70lOoU2lKjuqIxQTiQoDEpJxChXPhjHcM3R9R6XxHD/i7VFOQb+Pd29i2tq17GnZdtiWdQ4HFbyyhQIATikHgSqh/LHtTKC3K0qLBqCSOUyStItoL9vt5rL/AOuZazpNqWlqTDqEUJFQ2FHFRKtaqJNB5iPenbG0NbqVz/4yarndLL1Wk/W3DTu5pZ2vajs06XXllaz5AaADRI4Qm5xcblaGCBkLAyMWCsGzq6vpz9Vj1DVCv5jojxzPLqIlgizu12SOKV3w0Vm/Mduzt9O1PtCQAABQDAAaRZrFk31KTlu7OJx6edUnc7JxxS+1KhgFGtCn2qjLAaZwg+neXlaqnxinjp2g3uABa3Lt2TClmJeyJE49xsVUfecWf9xNABphwhoBsTFRvdNX1HafsAkXeG2nJx9T7uZwCdEpGSRyH1JJite8vdcrY01MynjEbP8Ap5qy7M7o+lu9s8n+7tnI/wCYsYhP4RmfAcYmp4s5udlX4tX/AA7OjYesfAc+/knHbNpolWHHnMEoTWnE5ADmTQDrD73BouVlYIXTyCNu5XN9q2guYececNVuK3jy4AcgKAdIqXOLjcrfQxNijEbdgmLsdu3vKM64ME1Q1XjktXh7I6qhulj/ALlUOOVlgKdvefwPz9k2YdWZRAhRV5rcRJS63l40wSnVSj7KR/WABMcSPDG3KZpKZ1RKI2/8C50tGeW+6t107y1neUf2HIDADgIqnOLjcrdxRNiYGM2C+SMmt5xDTY3lrUEpHM/sMydADA0EmwXskjY2F7tgui7r2EiSl0MoxIxWr4ln2lfy4AARaxsDG2CwlZVOqZTI76DkFLR2lUQIWjbNktTTRaeTvIPgQRkQRiCI5c0OFipoJ3wPD4zYqrSOy2RbXvK7V0aJWvu/wgE+MQilYCrKTG6lzbCw7QPW6uctLpbSEISEpSKBKQAAOQETgAaBVLnueczjcrJHq5RAhECEQIRAhIfaVej0yY3GzVhkkJpkpWSl9NByx1itqJc7rDYLZ4VRfDxZnDrO8By9VB3asVc5MIYRhvGqlfCge0ryy5kRFGwvdYJ2rqW08Rkd/wBPBdGWfJoZbQ02N1CEhKRyH3POLZoDRYLBSSOkeXu3Kpd/73qbIkpOq5pzukpxKK6D5yPIY8IXmlt1G7q3w3D2uHxE+jBz4+3mpS4d00yDPeop9eLi/wDaPlH1OPCncMWQdqWxGvNVJpo0bD8/uytETKuRAhECEQIRAhECFim5hLaFOLNEoSVKPAAVP0jwmwuV0xhe4NbuVzZeC1lTcw4+vNaqgfCnJI8BT6xUveXuJW/poBBE2McPPio+OFOnFsdu/wBmyqbWO+73UV0QDn+ZQ8kph+ljsMx4rK45V55BC3Zu/f7eqY0NqhWOZfS2hS1kJSkFSicgAKk+UeE2FyumNL3Brdyucr126qdmVvKqE5NpPuoGQ66nmTFVJIXuut5R0raaIRjfj2lfLrWIqdmUMJqAcVqHuoHtHroOZEEbM7rL2sqRTQmQ/TtK6NlZZLSEtoAShACUgZADARagWFgsE97nuLnG5Khr3WVJusrcnEJKW0k7+S0gcFDHHhqY4lawi7k3RT1DJA2A6nhwSouHcxNoLdWorbl0GiaEFRJNQmpFO6mlTTUQjDD0lzwWlxHETSBrRYuP27/qdlDXwYl2plbUqD2bXcKlKKitQ9o8KA4YcDHEoaHWam6F0z4Q+bc625Dh6qIYZUtSUIG8pRCUgakmgHnEYF9AmnODQXO2C6OurYaZKWbZTQkCq1fEs+0fPAcgIto2BjbLBVlSaiYyH6dg4KXjtKr4TAhIjaRev01/cbP93aNEUyWrIr6aDljrFbPLnNhstnhVD8NHmd8x37By9fZV+wLIXNvoYbzWcTSoSkYqUeQH7DWImML3WCeqahsERkdw8exdG2TZzcsyhlobqECgH3J4kmpJ4mLVrQ0WCwc0z5nmR51KUu128nbPCVbPq2jVynvOcOiR9SeEJVMlzlC02CUfRs6Z27tu738lTLAslc3MNsIzWcT8KRipR6D9oXYwvdYK2qZ2wRGR3Dz4BdH2dJIYaQ02KIQkJSOQ/eLZoDRYLBSyOkeXu3KxyNrMPFSWnm3Cn2ghYURpjQ4R4HNOxXskEsYBe0i/MLdjpRJD7TLy+lzJQg+pZJSmmSle8rzwHIV1itqJM7rDYLZ4TR/Dw5nfM7XuHAevsqfC6tU3Nj92txBnHB3l1S0Don3ldVHAchzh+ljsM5WYxuszO6Buw37+X08+5MyG1nlqWjaTLCd55xDaeK1AV6VzPSOXODd1JFDJKbMaSexQLW0KzlL3BMAE4VKFhP6ikAdThEfxEd7XTpwmrDc2TxF/tdWhKgQCDUHIiJlXEWX2BCIELw64EgqUQlIxJJoB1JgXoBJsFWZnaHZ6FbpmATxQhah+pKSD4RCaiMcVYswmrcL5PuQPMqesy0mphsOMrS4g6p+x1B5GJGuDhcJGWF8TskgsVtx0o1Rdqt5fRpfsGzR18EVGaUZKPU+yPHhC1TJlbYblXOD0fTS9I75W+J4eqSMVy16eey27Xost2qxR58BRrmlHuJ5HU8zTSLKnjytudysdi9Z08uRvyt8TxPosd/76+jf3aV780ugwFezrlhqs6J8ToD5NNl6rd17huG9N/NNowePtzKzXAub6GkvP9+acxUomu5XEgHVR1Vr9+oYcmp3XOJYj8Qejj0YPH25BWa1LWZlk777qG06bxpXoMyekSucG7lV0MEkxyxtJKhpG/sg8sNomBvE0G8laQT1UkCIxPGTYFNyYXVRtzOZp2EHyKnJy0mWiA6622TiAtaU16VMSlwG5SbIZH6saT3Ba/wD6glf/AJLH/wBqP5xz0jeYUnws/wDo77FSUdpdECEQIVC2xWv2UollJ7z6qH8CcVfXdHiYWqn2bbmrrA6fPOZDs3zO35SUiuWuW7YlmqmZhphObigmvAZqPgmp8I7Y3M4BQ1EwhidIeA/4ulpWXS2hKECiUJCUgaACgHlFsBYWC+fveXuLnblZY9XKXu2O2i1LIl0minz3vwJoT5q3R0BhWqfZuXmrzA6bPKZTs3zPskzFetYnLsbsbs5ZUyod540T+BJoPNW8fARYUrLNzc1k8dqM8oiGzfM+yYcNKjSp2i2yuemW7NlTvd/1hGRUNCfhQKk8xyhKd5e7o2rS4XTtpojVzctO732HurTbbqLJsspawKU7jZ1U4r3jzrVR6GJnkRR6Ktp2ur6y7+Op7hw/CQkVi2qv+x6xO1mVTCh3WB3fxqwHkmvmIapWXdm5KkxypyQiIbu8h7p0xYLJIgQlhtVvjuhUmwrvEUeUNB8A5nXgMNcE6ma3UC0WD4fmInkGnAfn0SmhFaZOfZBYHZS5mVjvvezybGX6jj03YsKaOzcx4rJ43VdJL0Tdm+ft6qfv3eMSMqpYI7VfdaHzUz6JGJ8BrEs0mRt0lh1GamYN/qNT3e656WskkkkkmpJzJOZMVa3AAAsE59kl2+wYMy4n1jw7tc0t5j9R73Tdh+mjytzHisnjVZ0knRNOjfP22+6NpN6VJpIytVTDtEq3c0hWSeS1DyGOognl/o3de4VQg/8AyZtGDnxtx7h4lWC5V2kyEuGxQuK7ziuKqZD5RkPPUxLFGGNska+sdVS5uA2HZ6rR2mXg9ElCEGjr1UI4gU76vAYdVCOaiTI3tKmwmk6ee5+Vup/ASFEVi2il7qWIZ2abYFd0mqyNED2j+w5kRJEzO6yVrKkU8Jk48O/gujmGkoSlKQAlIAAGQAwA8otgLLBOcXEk7lUe/wDf5MnVhii5jUnFLfXiv5fE8CtNPk0G6uMNwo1H8kmjfE+3alAtb84+KlbzzhoK4k8hoEjHgAIRu57uZWpAip49LNaFcn9lMwhhThdbLiUlXZAE1oK0365+FKxOaVwbe6qW47E6UMDTbn7e6texy0lOySm1GvYr3U1+EgKA8DvDpSJ6V12W5KtxyEMqA4f2Hir7DKpVX73XsZkG6r7zivYbBxVzPBPP7xFLKIxqnaKhkqnWboOJ/eKSttW/N2k6EqKlbyqNso9kHSg1PzH6CK98j5D+FroKWCjZcaW3cd/3sCulk7I6t1mHylw+62AQnqT7R6U/eGG0mnWKqZsfs+0TbjmePotfZSXJa0ZiUUagJUFcN5tQAUOoJ8xHlNdshau8YyTUrJh2fYjZNidmktNrcWaIQkqUeAAqYdJAFys1Gxz3Brdyub7x2wucmHH1+8e6PhSPZT4DPnUxUyPL3XW9padtPEI28PE8VM7N7u+mTYKxVlqi18CfcT4nHokxJBHnd2BK4rV/DwafM7Qfkpg35vuWleiyfrJpR3apG9uE6Aaucshrwhqaa3VbuqLD8NEg6afRg8fbz4LNcK5AlPXzB7SaXUkk13K50OqzqrwHP2GHL1juucSxIz/xx6MHj7cgvd+r9tyQLTVHJgj2fdRXIqprwT9tSacM0G68w7C3VPXfozz7vVJW0J96ad33VKdcUaDU8gkDIVyAivc4uNytbFFHCzKwWA/dVbU7M5gSq33nG2ilBX2ZxNAK0UqtEnzif4Z2XMSqw41EZhGwE3Nr+g4+CqFoWg4+UqeWVlKAgFWYSnIf88zEDnF26tI4mRAhgtck/Uq1bLbt+lTXarT6piijhgpfuDw9o9BxianjzOudgq3GKzoYcjT1neXH0T1iyWNRAhECEjNrlo9rPlFe6yhKPE99X3A8Irql1325LY4LDkps3+xJ/CpULK3TG2LWXvvuzBGDadxP4l5+ISKfmhukbclyocemyxNiHE3+g9/JOKH1lUQISG2rTxdtFxOjSUoHlvH6q+kVtS68i2mDRZKUHnc/j8KnmF1aLpO6SEiSlQj2exRT9Ir9Yt4/kFlga0k1Embe581Vdod+hLgy0sd6YVgpScezr93OA08hEE8+Xqt3VjhmGGU9LLo3z9lsbNLoGUbLzw/vDoyOaE57tfiJxPgNMeoIsgud1xiuICd3Rx/KPE8+7koLbfOGsszp3nD1wSn7q84iqzsE5/j8Y67+4fvglZCS0ieuyOWCbOQoZuLWpXUKKR9EiLKmH8axuNPLqsg8APK/5VzhhVKoe0K/Ho392lu9MrwNMezrlhq4dE+J0BWnny9Vu6usMwzpv5ZdGDx9uZ/QmJpCkrUF13wohVTU71e9U6mtYrze+q1jC0tBbt+F7s2ULzzTQzcWlH6lAfvHrRcgLmWTo2OfyBP2XSM1MsycvvLIbZaSB0AFAANTkABFsSGN12WBYySols0XcSkDfC8a5+YLqqpQO62g+6n/ALjmfLQRWSyF7rrbUNG2liyDfieZ9OSzXEsD02bQ2r/DT33PwgjD8xIHQnhHsMed1lziNV8NAXDc6Dv9k07+X3bkUFpndVMEUCRk2NCrnwT+0OTTBgsN1m8Ow19S7O/Rvn3fkrU2a3SU1WcmqmYdqQFZoCsyfnV9BhxjyCK3XdupcVrw/wDgi+QcuNvwFf4ZVIkDtLtr0qeXQ1bZ9WjwPfPiquPACKyofmf3LbYVTdDTi+7tT+PBVWIFZJy7G7E7OXVMqHeeNE8kJNPqqp6BMWFKyzc3NZTHKnPKIhs3zPt+VO3/ALy+gyxUmnaud1sHjqrokY9aDWJJpMje1JYbR/EzWPyjU+n1XP7jhUSpRJUSSScSScSSeNYrFtwABYJz7J7sBhgTLg9a8Kpr7renirM8qRYU0WUZjuVk8ZrTLJ0Lflb4n22V0taYDbDq1ZIbUo+CSYncbAlVELC+RrRxIVD2IMESry/idp+lCf5wvSDqkq6/yB15mt5DzJVpvleZuQY7RXecVg2j4lc+CRmT+5ESyyCMXVdQ0TqqTKNhueQ9eS5/tS0XJh1TryipajifsANANBFY5xcblbaGFkLAxgsAr5sUkkKmH3VCqm0JCeW+VbxHOiaeJhmkaCSVTY/I5sTGDYk3+lvVOImH1lUrNmifSLTnpoYoqoJP43Kp/hR9YTg60jnLSYqeio4oTvp4D1KybZbwbqUSaDiqi3afD7qfEiv5RxgqpP6hc4FSXJndw0HfxKU0IrTK6Xftl7sEyNnIV2zveeeyNTgQn4EJFBvnnShNYZY85cjN1U1NPH0hqaojKNAPXmTy+6ZFybktyCd9RDkwr2nDpXMJrkOJzP0hqKEM14qgxDEn1RyjRo4ev7osG0S+Qkm+zaIMwsYa7ifiI48Bx6R5PNkFhuu8Mw41Ls7/AJB49nqkY4tSlEqJUpRqSSSSTxOZJMV262IAaLDQBOjZxcYSqRMTCazCh3Un/KB/3kZnTLjWwggy9Y7rJ4piZmPRRnq+fso3bFeTdAkmziqinSOHup8czyA4xxVSf0CnwOjuTO7hoPyUqmGlLUlCBvKUQlIGpJoB4mEgLmy0rnBoLjsF0ZdGwkyUqhkUKvaWr4ln2j00HICLWJgY2ywdbVGpmMh24dymYkSiIEIgQuaLyTPazcwv4nV+W8QPpSKiQ3cSvoFIzJAxvYPJR0cJhPTZHI9nZ6VUxdWpZ89wfRIPjFlTNsxY3Gpc9UR/qAPz+VdIYVSiBC53v+gi0ZoH/Ur4FII+kVU//sK3WGkGkjty/Kr8RJ5SkneGbbb7Bp91LZwCEnjoKYip0HGJBI8CwKWkpIHv6R7ATzP7ZMzZxcHsN2Zmk+tzbbPufMr5+WnXJuCDL1nbrP4pivSXihPV4nn2Ds8+5MiG1QJU7cJQ1lnaYd9BPPBSfsryhKrGxWl/x9467O4/vglbCS0avdwr/iRaLDza1t7xUgopvJrmKEgEVxrXUw1DPkFiqbEcKNS/pGEA8bqQtvaa/MkMyLSkKXgFGinDXRKRgk88fCOn1LnaMCgp8Fih/kqHXA+31Kn7lXIEmlU1Mesmt0qFTUIwJOOqzqrwGpMsUOTrO3SNfiXxBEMWjPP25BJZSyokk1JxJ5nExXrXWA0C9MuqQpKkkhSSFJIzBBqCOYMANtV45ocCDsVPzkzO2g24+84pbUumpUQEpBNAAAkAFZr5eESkvkFzsEkxlNSPbGwWc77+PBV2IU8tuzrTel1FTLim1FO6Sk0JB0846a4t2UUsEcwAkbcJmbOrhneE3OJO9XebbVnXPfXX3tQD1OMOQQf2cs/imKC3QQHTYkeQTRhxZxRN67U9FlHntUIO7+I91P8AERHEjsrSUzRwdPO2PmfDj4Lm2Khb9ZZSWU64htPtLUEjqo0EegXNly94Y0uOw1+y6bs+USy0hpHsoSEjoBSLhosLBfPJZDI8vdudUi9pttekzywDVtn1aeo9s+KqjokRW1D8z+5bLCaboacE7u19PBQd3rO9JmmWdHFgH8Oav4QYjjbmcAnKqboYXSch48PFdLoSAAAKAYARbr5+TfUqk7W7XDEiWwe++dwfhGKz0pRP5hC9S/Ky3NW2C0/SVGbg3X68PX6KQurLps+zWy8dzcQXHCdCrvEdRXd8I6jHRx6qGseaurOTW5sPpp7pK3pt9c9MKeXgMkJ+BOg66k8TFfJIXuuVraOlbTRBjfqeZUjs/usZ+Y74IYboXCMK8EA8TrwFeUdwxZ3a7KDEq74WLq/MdvVSyEO2DP7xSpcu5VNR7yK1FDl2ieBzx4x3rA/sSxMeKU1gbPHgfQ/uyt98r8Mf2etcs8la3R2aQD3k7w7xKc0kJrnrSJ5Zm5LtKqqHDZfig2VtgNew2279V7uW01ZlnJXMKShSwXVhRANSO6kA4lW6AKcax7EBHHcryvdJW1ZbGLgaD8n7pN2xaK5l9x9z2nFFRHAZAdAKDwivc4uJJWrghbDG2NuwUlc667loPFCVBCEAFxZFaAmgAGqjjToY7iiMhsl66tZSx5iLk7D94J63du+xJN9mymnxKOKlHio/tkNIsmRtYLBY2qq5Kl+aQ/TgO5eL12+iRl1PLxOSE19pRyHTUngDHkkgY25XtHSuqZQwfU8gud7RnlvurddVvLWaqP8ALgAMAOAirc4uNyt1FG2JgYwaBMHZLdPtVemPJqhB9SDqoHFXRJwHOvCGqaK/XKpMar8g6Bh1O/dy+vl3pnXgtZEpLuPryQMB8RySkcyaCHHvDW3KztNA6eURt4rnCfnFvurdcNVrUVKPM8OQyA4CKlxLjcrfRxtjYGN2CYOx67u+4qccHdb7rVdVe8rwGHUnhDVLHc5iqPHKvK0QN3Op7uATfh5ZZECEQIRAhcsuGpJOZNYpl9HGgXmPF6ujLjopZ8qB/ooPmKxbRfIFg8QN6qTvKnIkSaIEJe7Rrhrm1iYlyntd3dWhWAXTIg6KAwxwIplTFWeAvOZqvMLxRtO3opduB5eypMjs0tBxVFNJaGqlrSR5IKiYXFNIVcSYzSNFw6/cD+bJlXRuExJUcPrX/jUME/gTp1xMNxQNZrxWercUlqeqOq3lz7/2yt0TqsRAhRl4rEbnGFMu5HEEZpUMlDmPtURw9geLFMUtS+nkEjP+hJu0tmc+2shDaXk6KQtKfNKyCD59YQdTPB01Wrixmle27jlPIg/hbNlbLJxwjtShhOtSFq8Ak0/ij1tK876KObHKdg6l3H7Dx9EzrrXQl5EerTvOEUU6uhUeQ+FPIeNYcjiazZZ6sxCaqPWNhyG3up9QrgYlSKSd4NmM026r0ZIeaJ7tFJSpI0CgoitMqg48orn0zgerqFr6bGoHsHSnK7u08FuXd2UvLUFTag2jVCCFLPIqHdT1FY6jpSfmUNVjsbRaEXPM7ep8EyJ27jKpNcm2kNtqQUjdGRzB5mtCa4mGzGMmUKhjrJBUCdxub3SfOzS0N/c7JFK/4naJ3eue9/DCPw0l7WWp/wDM0mXNmPdY39PFMC52zlqUIdfIeeGIw7iD8oOZ+Y+AEMxU4bqdSqOuxd84yR9Vvie/0V5hlU6IEJc7a57dlmWgf8RwqPMIH81JhWrd1QFfYBFeVz+Q8/8AhSdivWqVs2XSPa2i1XJsKcPgKD+JQPhE9O28gVZi8uSkd22H79Anfbc92Eu89/ptqV4gEj6xYvdlaSshTxdLK1nMgJA3WuvMWg4Q3gkH1jqvZBOJ/ErkPGkVkcTpDottWVsVI3rb8AP3QJ03YuZLSIBQjfd1dXirnTRI5DxrFhHC1myyVXiM1SbONhyG3urCo0xOUSpBKaXV/bNr7+crLYjgQDh+tYr+FMJD+aW/ALTOH/j6HL/d/wC+A8Sse2K8RW4mTQe6iinaaqOKU9AMepHCPKqS5yhdYHSZWmd250HdxP4S4YZUtSUIG8pRCUgakmgHnCgF9FfucGguOwXRl0rCTJSyGU03s1q+JZ9o/sOQEWsbAxtlg62qdUzGQ7cOwLftGQafbLbyErQcwoYdeRHGO3NDhYqCKV8Tg5hsUjrJuqifnn25VRRLIJPaK79BkKYiu8oEipyitbEJHkN2WxmrnUtM10wu88Nv23HtXu/t0m7PS165brrhPtAABKRjxNakUx4x7NEI7a6rnDq99UXdUNaPMqnwurVPnZdYvo0ihShRx71iuND7A/TQ9SYs6dmVnesXi9T01QQNm6eviratYAJJAAFSTkBE6rACTYLn6/t5jPTJUknsW6paHLVR5qP0oIq5pc7uxbfDqIUsVj8x39PotC61hqnZlDCcAcVqHuoHtHroOZEcxszusp6ypFNCZD9O0royTlUNIS22kJQgBKQNAMotQABYLBPe57i5xuSk3tavJ274lmzVtk96mSnMj+kYdSqEKmTMco4LV4LR9FH0rt3bd3v6KmWRZy5l5tlv23FUHLiTyAqfCF2tLjYK2mmbDGZHbBdI2TZyJZlDLYohtNB+5PMmpPMmLZrQ0WCwM0zppDI7cqHsC+LU4+4ywhxQb9p3u7mdBTGprjTDIGOGTB7iAmqnD5KeNr5CNeHFWSJUgiBCIELmS25bsph9v4HVp8lGn0ioeLOIX0Knfnia7mB5LSjhTLoTZzNByzpYj3Ubh6oJT+0WsBvGFhsUYWVbx23++qskSpBECEQIRAhECEQIRAhECEQIRAhECFjU8kZqA6kQXXoaTwQl9JyUk9CI8uvS0jcLJHq5RAhECEQIRAhECEpNuCvWyo03F/dP8oRq9wtP/j/ySd4/KWUJrQpjbEmgZl9WoaAHirH7CG6QdYlUOPuPRMHb+E0Lw2X6VLrY3ikLoFEZ7u8CoDmQCK84ce3M2yzlNP0Eokte3nbRbNnSDcu2lppAQhIoEj+sScydY6a0NFguJZXyvL3m5K2Y9UaW+0+9B/8A4JXvOuUS5u4kBWSB8yteA64KVEv9G7q/wiiH/wBmXRo1H049w81OWHZqLIs5alUK0pLjpHvLpgkcskj/AJiRjRFGk6iZ1fVADYmw7B+6lIibmVOrW4s1WtRUo8yamK0m5uVs2Maxoa3YaK87HrG7WaU+od1hOH41VA8khXmIZpWXdm5Kmxyo6OERjd3kPdOqLBZJUDajeUtoElL1U+/RJ3c0pVhT8S8ulTwhaoksMg3Ku8Iow53xEnyt8x+ArBcq7qZGWS1gXD3nFDVR/YZDpziSKPI2yRr6s1Mxfw2HclFtQtTt7QcANUtAND8uK/HfJHhCNQ7M/uWowiDoqVvN2v328FBWBZ3pMyyz/qLAP4a1V/CDEbG5nAJypm6GF0nIePDxXTCEgAAYAYARbr5+TfVLba7ejs0ehtHvrFXSNEaJ6q15dYUqZbDKFf4JRZndO8aDbv5/Tz7koYQWoTv2SWF2Ep2yh6yY73RA9geOKvzDhFjTMytvzWPxqq6Wfoxs3T68fRb+0O84kZY7h9e5VLY4cV9E/ciO55cje1Q4ZRfEy6/KN/T6pAk1xOJ1JisW2Ti2QXb7Jozbg77oo3XRvj1UfoBxh6mjsMxWVxuszv6Fuw37/bzWXaZeRWFnytVPvUSvdzSlXu8ioZ8E1Ooj2eT+jdyucJo2/wD2ZtGt27xx+nmrLc67qJGWS0KFZ7ziviUc/AZDkImijDG2VfXVbqqUvO3AdinIkSaIEIgQkhtdsYsznbAdx8VroFpACh4ih8TFdUss6/Na/BKgSQdGd2+R2VGhZXKY2yK8yWVqlXVUS6rebJyC8in8wApzHOG6aSxylUON0RkaJmDUb93P6JxQ+sqiBCIEIgQiBCIELTtC1WGBV55tv8agPoTHJc1u5UscEkujGk9wVWtLafIt13FLeP8A00EDzXQU6ViF1SwbaqyiwSqf8wDe8+l1VbR2uvKqGGG0Di4orPkN0feIXVZ4BWUWARj/ANjye7T1Vbnr/Wg7nMKQODYSn6gV+sQmeQ8U/HhVIz+l+/VQsxaj7ntvOr/E4o/cxGXuO5TbYIm/K0D6BaZEcqVFIEXW9J2xMNf4b7qPwuKA8q0jsPcNioX08T/mYD9ArVY+1CcaoHdx9PzDdV4KSKeYMTNqnjfVVs+CU8nyXafuPsfVMu7F+JWdolKuzd/03MCfwnJXhjyhuOZr+9Z+rwyem1Iu3mPzyVmiZV6IEIgQlftvkyUSzwySpSD+YBQ//JhOrGgK0X+PyDM9ncft/wBSnhFaZXDZXbCZeeAWaIeT2dTkFVBRXxFPzQxTPyv14qqxinMtPdu7dfpx9U+IsljEQIS+v9tBTLhTEqoLfOCljFLf/cvlprwKs1QG6N3V5huEulIkmFm8ufsjZtcssf3uaBMwupSFYlAOZNf8xWvAGmpgghy9Z26MVxES/wAMXyjx9gve2aeKJJDY/wA1wA9Egq+4THtU6zLLzAo81QXch56eqSsVy1qcWxJafRXkgjfD1VDWhQnd8MFeRh+k+UrK4+HdM08LfkqZvxfdqRQUJIXMEd1GifmXTIcsz9RJNMGDtSmH4a+pdc6M58+wfuihdmt2HCo2hN1U85i2FZgHNZ4EjADQdcI4IzfO7dN4rWsA+Gh0aN7eXrzKYM2+G21rOSElR6AVhomwuqNjS5waOK5gfeK1KWrFSiVHqTU/WKcm5uvorWhoDRsNFcdkTIVaKSc0trUnrgn7ExPTD+RVWNuIpSBxITTvpeluQZKjRTqqhtHE8TwSNT4aw7LKIws3QUL6qSw+Ubn94rn6cmlurU44oqWslSlHUn+soqySTcrcMY2NoY0WAXmXa31pTWm8oJr1IEAFyhzsrSeS6Qta1WJFjfdUEIQAlIGZoKBKRqYtnOawXKwMMEtTJlYLk/tyuf7yW45OvqecwrglOiEjJI/c6kmKyR5e65W3paZlNEI2/fmV6upY/pk20x7qjVZ4IGKvMYdSIImZ3ALysqPh4HScRt38E3r731as9vsmd1T+7RKB7LYpgVdBknXpD00wjFhusvh+GvqnZ3/Lz593qtfZvdVbVZyaqZl2pG9mgHMn51a8BhxjyCIjru3KkxSua/8Agh+RvLj7BXyGVSogQiBCIEKLvJYbc6wpl3I4pUM0qGSh0+oJEcSMDxYpilqX00gkZ/0ckgLx3feknS28n8Kx7KxxB/bMRWSRlhsVt6WrjqWZmH6cQooxGmVdrtbSpmWAQ6PSGxlvGiwOS9fzV6wzHUubodVUVWDQzHMzqnw+3or3JbUpFY75caPBSCfqjehkVTDuqWTBKpp6tj3H1stpzaTZw/zyejbn/bHvxMfNRjB6w/18R6qLndrUon/DbecPGiUjzJr9I4NWwbJmPAZz8zgPFQytpU9MmkpKDqErdP0AA8Y4+Je75Qmhg1LDrNJ5D1XpNhW5Of4z5ZSdCsIw/C0PoTBknfubI+Jwyn+RmY91/Fy3JHZC1m/MuLOZ3EhP1VvE9Y6FIOJUUn+QP2jYB36+inZXZrZ6KVZUsjVbiz9AQPpEgpoxwST8Zq3f2t3AKRRcyQH/ALRnxSD9476FnJQHEao//ofusb9xrPWKGVbH4apPmkgx4YIzwXrcTq2m4kPn5qv2tsnllglhxxlWgJ30+R731iJ1K07aJ6HHZm/+wBw+x9PBLW8t1JmRV65NUE0S4jFB8dDyP1hSSJzN1oKSuhqR1DryO6g4iTizyUk48rdabW4rghJUfoMI6DSdguJJGRi7yB3mymE3Jnz/AO1c8aD7mO+gk5JQ4lSD/wDQLUmruzbOK5Z9NMd7cUQPzAU+seGN44FSsrKeTRr2n6jyVzuXtMW0QzOkrbGAdzWn8YzUOefWJ4qkjR6qa/Bmv68Gh5cD3cvLuTdl30uJStCgpKhUKSagjiCIeBB1CzDmuYS1wsQskerlRN6rFE5KuME0KhVKuChik9K58iY4kZnaQmaOpNPM2QcPLiuc52UWy4ptxJStBopJ0P8ALWusVJBBsVvI3tkaHtNwVhjxdq5WLtLnJdAQrceSBQFwHeA07wIr41POGGVL2i26qZ8Gp5XZhdp7NvsvFpX3tCfIZQd3fw7NhJBV1VUqpxxA4wOmkfoPBdRYbSUo6R2tuLv2yvFwdniZbdfmQFP5pQMUt/8AcvnkNOMMQ0+XV26p8SxYzXji0bz4n2TBhpUaWG3Fo9nKq90LWD1ISR9EmE6saArRf4+4ZpBxsP3xSmhFaZZJeYW2d5C1INKVSopNOFRpHoJGy5cxrxZwv3plbP8AZ6pakzM4khNd5DSs1HPeXXTXdOevAuQ09+s5UGJYsGgxQHvPLsHr9k2odWYUbeRlS5SZQn2lMuAdSggRxILtITFK4NnY47AjzXNAioX0BbEjOuMrS40soWnJScxx8KaR01xabhcSRtkaWPFwUw7jXUennROzxUtGBQF5uEZYaNjhkembUMRec71RYhXR0zPh6ewPG3D38u9Lh9JClA5hRr1qawod1ftIIFl4jxeqzWVd+YnGHZp1TnYsNLUlS1ElRSkkJRvV7tRicvHKdsbnguOwVfNVw08jYWAZnEbcLnc28FWYgVgs0nMuNrCmlqQsYBSCQccMxjHocRqFw9jXts8AjtTQ2e3EKVCbnBVQO8htWJrnvrr72oB6nGG6eMHruWdxTFBboYNuJ/A7E0d4cYduFnF83xxguEIKxxEeoQVjDnAhfEOA5HOBC9wIWtaEg2+gtvIS4g5pUKj/AIPOPHNDhYqSOV8TszDYqg2tskYWSZd5bXyqG+nwxCvMmFXUjTsbK6hx6VukjQ7wPooF3ZHNA919gjnvj/aYjNI7mnRj8HFrvBZZfZC+fbmWk/hSpX33Y9FIeJXLsfi/qwn6geqm5HZHLJp2rzrnIbqAfoT9YkFI3iUnJj8x+RoHirJZ1yZFmm5LNkjVY3z/AB1p4RK2Fg4JCXEqqTd5+mnkp9CABQAAcBhEqSJJ1K9QLxECEQIRAhECEQIWCdlEPIU24kLQoUUkioIjwgEWK7jkdG4OabEJVS+y1XpykKJ9ETRYVXvKByRXRQoanhTjCQpev2LSOxsfDhwHX2twHb6eyadnWe0wgNsoS2gZBIp/5PMw61oaLBZyWV8rszzcrZj1RogQom2Ltys0PXMIUfipRQ6KFFfWOHRtduEzBWTwf+txHZw+2ygrMu6/ZqiZVan5YmqpdZG+niptWAJ+U0rxrETY3R/LqOSdlq4qwfzDK/8A2Gx7x+VcGXQpIUMjjiCD4g4g8jDAN1VOBabFe4F4q7eu50vPirgKHQKJdRTepwOik8j4UiKSFr90/R4hLSmzdRyO3sl/M7IpgH1cw0ocVBST5De+8KmkdwKu24/ER1mEfY+i27O2QGoL8yKahpOP6lZfpjptJzKil/yAW/jZ9z+B6pgXfu3LySd1hsJJ9pZxWrqo4+GUNMjazZUlTWTVBvIfpw+yl47SqIEKMvFYjc6wpl2tDiFDNKhkRz/5jh7A8WKYpal9PIJGf9CWB2RTG9QTDO58VFV/Tl9YT+EdfdaL/wA/Db5Df6efsrldbZ7LSZDivXPDJaxgk/KjIHmannDEdO1mu5VVWYtNUDKOq3kPyVcInVUiBCIEJX3l2VFx1Tkq4hCVmpbWDRJOe6U1w5UwhOSlubtK0VJjgYwNmaSRxH5W5drZY0yoLmlh9QyQBRvxrirxoORjqOlA1dqoqrHJJBliGXt4+yYaRTAZQ0qJLa9my8vvLelnUo7Q7ykLBpvHMpKeJxpTOvSFJKbMbtK0FFjfRRiOVpNuI5dq+3d2UNtqC5tztSMm0AhHiTiocsPGBlKBq7VeVWOveMsIy9p39kw1yqC2Wt0dmU7u6BQbpFKUGQpDVhayow9wdnvrvftSmmdkL3aENzDfZ1wKwreA5gChPiPCEjSG+hWmbj8eXrMN+zZXG6uz+WkyFn1zw99YwSflTkOpqecTx07W9pVVWYrNUdUdVvIfk/oVr3MIkDLBVhN18Lce5V4gNwZULyqX5n+v5R0hAZyxyygQvqGqUxy/rGBC/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2" name="Picture 14" descr="http://3.bp.blogspot.com/-3REYcax42Qo/T6WlsyG29sI/AAAAAAAAFXE/zecE9b-hIsI/s1600/coca-univers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2789022"/>
            <a:ext cx="1676400" cy="167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903489"/>
      </p:ext>
    </p:extLst>
  </p:cSld>
  <p:clrMapOvr>
    <a:masterClrMapping/>
  </p:clrMapOvr>
</p:sld>
</file>

<file path=ppt/theme/theme1.xml><?xml version="1.0" encoding="utf-8"?>
<a:theme xmlns:a="http://schemas.openxmlformats.org/drawingml/2006/main" name="Theme1">
  <a:themeElements>
    <a:clrScheme name="Convention_2011_Template 14">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777777"/>
      </a:hlink>
      <a:folHlink>
        <a:srgbClr val="B2B2B2"/>
      </a:folHlink>
    </a:clrScheme>
    <a:fontScheme name="Branded">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vention_2011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vention_2011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vention_2011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vention_2011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vention_2011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vention_2011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vention_2011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vention_2011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vention_2011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vention_2011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vention_2011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vention_2011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vention_2011_Template 13">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Convention_2011_Template 14">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1581</TotalTime>
  <Words>1582</Words>
  <Application>Microsoft Office PowerPoint</Application>
  <PresentationFormat>On-screen Show (4:3)</PresentationFormat>
  <Paragraphs>207</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Lucida Grande</vt:lpstr>
      <vt:lpstr>Myriad Pro</vt:lpstr>
      <vt:lpstr>Times</vt:lpstr>
      <vt:lpstr>Webdings</vt:lpstr>
      <vt:lpstr>Wingdings</vt:lpstr>
      <vt:lpstr>ヒラギノ角ゴ Pro W3</vt:lpstr>
      <vt:lpstr>Theme1</vt:lpstr>
      <vt:lpstr>Toastmasters in Your Organization</vt:lpstr>
      <vt:lpstr>What is Toastmasters?</vt:lpstr>
      <vt:lpstr>PowerPoint Presentation</vt:lpstr>
      <vt:lpstr>Education Program</vt:lpstr>
      <vt:lpstr>Communication Track</vt:lpstr>
      <vt:lpstr>Leadership Track</vt:lpstr>
      <vt:lpstr>Toastmasters Members Practice</vt:lpstr>
      <vt:lpstr>Toastmasters Corporate Club Sponsors</vt:lpstr>
      <vt:lpstr>PowerPoint Presentation</vt:lpstr>
      <vt:lpstr>Value of Toastmasters</vt:lpstr>
      <vt:lpstr>PowerPoint Presentation</vt:lpstr>
      <vt:lpstr>Club Charter Details</vt:lpstr>
      <vt:lpstr>Charter Kit Details</vt:lpstr>
      <vt:lpstr>Next Step—Demonstration</vt:lpstr>
      <vt:lpstr>PowerPoint Presentation</vt:lpstr>
    </vt:vector>
  </TitlesOfParts>
  <Company>Toastmasters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Toastmasters in Your Organization</dc:title>
  <dc:creator>Trenton Berry</dc:creator>
  <cp:lastModifiedBy>Broughton, Garrett</cp:lastModifiedBy>
  <cp:revision>152</cp:revision>
  <cp:lastPrinted>2015-04-09T20:33:43Z</cp:lastPrinted>
  <dcterms:created xsi:type="dcterms:W3CDTF">2014-11-24T18:59:25Z</dcterms:created>
  <dcterms:modified xsi:type="dcterms:W3CDTF">2017-03-29T21:37:47Z</dcterms:modified>
</cp:coreProperties>
</file>