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23"/>
  </p:notesMasterIdLst>
  <p:sldIdLst>
    <p:sldId id="281" r:id="rId2"/>
    <p:sldId id="269" r:id="rId3"/>
    <p:sldId id="270" r:id="rId4"/>
    <p:sldId id="282" r:id="rId5"/>
    <p:sldId id="271" r:id="rId6"/>
    <p:sldId id="285" r:id="rId7"/>
    <p:sldId id="286" r:id="rId8"/>
    <p:sldId id="287" r:id="rId9"/>
    <p:sldId id="272" r:id="rId10"/>
    <p:sldId id="289" r:id="rId11"/>
    <p:sldId id="273" r:id="rId12"/>
    <p:sldId id="288" r:id="rId13"/>
    <p:sldId id="275" r:id="rId14"/>
    <p:sldId id="274" r:id="rId15"/>
    <p:sldId id="276" r:id="rId16"/>
    <p:sldId id="277" r:id="rId17"/>
    <p:sldId id="280" r:id="rId18"/>
    <p:sldId id="278" r:id="rId19"/>
    <p:sldId id="279" r:id="rId20"/>
    <p:sldId id="283" r:id="rId21"/>
    <p:sldId id="284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896F9-9DA2-4E0C-8CBC-5040D4013DBC}" v="17" dt="2023-10-31T04:55:4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94659" autoAdjust="0"/>
  </p:normalViewPr>
  <p:slideViewPr>
    <p:cSldViewPr>
      <p:cViewPr varScale="1">
        <p:scale>
          <a:sx n="70" d="100"/>
          <a:sy n="70" d="100"/>
        </p:scale>
        <p:origin x="6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Sensitivity Analysis by constant increase in recyclables export market</a:t>
            </a:r>
          </a:p>
        </c:rich>
      </c:tx>
      <c:layout>
        <c:manualLayout>
          <c:xMode val="edge"/>
          <c:yMode val="edge"/>
          <c:x val="0.13160104986876639"/>
          <c:y val="1.9230769230769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'SENSITIVITY (2)'!$H$17:$H$24</c:f>
              <c:numCache>
                <c:formatCode>0.00%</c:formatCode>
                <c:ptCount val="8"/>
                <c:pt idx="0">
                  <c:v>2.5000000000000001E-2</c:v>
                </c:pt>
                <c:pt idx="1">
                  <c:v>0.05</c:v>
                </c:pt>
                <c:pt idx="2">
                  <c:v>7.4999999999999997E-2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0.17499999999999999</c:v>
                </c:pt>
                <c:pt idx="7">
                  <c:v>0.2</c:v>
                </c:pt>
              </c:numCache>
            </c:numRef>
          </c:xVal>
          <c:yVal>
            <c:numRef>
              <c:f>'SENSITIVITY (2)'!$I$17:$I$24</c:f>
              <c:numCache>
                <c:formatCode>0.000%</c:formatCode>
                <c:ptCount val="8"/>
                <c:pt idx="0">
                  <c:v>0.60341419489279846</c:v>
                </c:pt>
                <c:pt idx="1">
                  <c:v>0.61043379100587547</c:v>
                </c:pt>
                <c:pt idx="2">
                  <c:v>0.61872613768403095</c:v>
                </c:pt>
                <c:pt idx="3">
                  <c:v>0.62848413351517673</c:v>
                </c:pt>
                <c:pt idx="4">
                  <c:v>0.6399244507981966</c:v>
                </c:pt>
                <c:pt idx="5">
                  <c:v>0.65328982413385561</c:v>
                </c:pt>
                <c:pt idx="6">
                  <c:v>0.66885150043385355</c:v>
                </c:pt>
                <c:pt idx="7">
                  <c:v>0.68691185776667774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52-4CD1-94BD-CED4728CE96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87743472"/>
        <c:axId val="517007408"/>
      </c:scatterChart>
      <c:valAx>
        <c:axId val="168774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% Increase in Recyclables Export Market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07408"/>
        <c:crosses val="autoZero"/>
        <c:crossBetween val="midCat"/>
      </c:valAx>
      <c:valAx>
        <c:axId val="51700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Overall Recycling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743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Sensitivity analysis by varying Recycling Rate of Plastic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'SENSITIVITY (3)'!$L$18:$L$23</c:f>
              <c:numCache>
                <c:formatCode>0.00%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</c:numCache>
            </c:numRef>
          </c:xVal>
          <c:yVal>
            <c:numRef>
              <c:f>'SENSITIVITY (3)'!$M$18:$M$23</c:f>
              <c:numCache>
                <c:formatCode>0.00%</c:formatCode>
                <c:ptCount val="6"/>
                <c:pt idx="0">
                  <c:v>0.58877215711289854</c:v>
                </c:pt>
                <c:pt idx="1">
                  <c:v>0.59947269888579446</c:v>
                </c:pt>
                <c:pt idx="2">
                  <c:v>0.61017324065869016</c:v>
                </c:pt>
                <c:pt idx="3">
                  <c:v>0.62087378243158609</c:v>
                </c:pt>
                <c:pt idx="4">
                  <c:v>0.6315743242044819</c:v>
                </c:pt>
                <c:pt idx="5">
                  <c:v>0.64227486597737782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58-4858-A51A-E2FCDF9F6AC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24342192"/>
        <c:axId val="127996671"/>
      </c:scatterChart>
      <c:valAx>
        <c:axId val="72434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Recycling Rate of Plastic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96671"/>
        <c:crosses val="autoZero"/>
        <c:crossBetween val="midCat"/>
      </c:valAx>
      <c:valAx>
        <c:axId val="12799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Overall Recycling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34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C1220-0FC8-4901-A27E-DF47FD158C11}" type="datetimeFigureOut">
              <a:rPr lang="en-IN" smtClean="0"/>
              <a:t>03/07/24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A26D3-951E-4AB6-B2B4-0D38CCF0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0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A26D3-951E-4AB6-B2B4-0D38CCF03F2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8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7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3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36D74-9844-29CB-C8EF-A870E5F7A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 Singapore reach an Overall Recycling Rate of 70% by 2030?</a:t>
            </a:r>
            <a:endParaRPr lang="en-IN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4E938ED-8DD5-6B2E-713D-813F8ECD37E5}"/>
              </a:ext>
            </a:extLst>
          </p:cNvPr>
          <p:cNvSpPr/>
          <p:nvPr/>
        </p:nvSpPr>
        <p:spPr>
          <a:xfrm>
            <a:off x="2895600" y="313269"/>
            <a:ext cx="3543720" cy="3513667"/>
          </a:xfrm>
          <a:custGeom>
            <a:avLst/>
            <a:gdLst/>
            <a:ahLst/>
            <a:cxnLst/>
            <a:rect l="l" t="t" r="r" b="b"/>
            <a:pathLst>
              <a:path w="6861759" h="6570134">
                <a:moveTo>
                  <a:pt x="0" y="0"/>
                </a:moveTo>
                <a:lnTo>
                  <a:pt x="6861759" y="0"/>
                </a:lnTo>
                <a:lnTo>
                  <a:pt x="6861759" y="6570134"/>
                </a:lnTo>
                <a:lnTo>
                  <a:pt x="0" y="65701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92021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51CC-E638-0AEA-8578-0BD2488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of Food Recycling Rates: Linear Regression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C3C30-E383-C4A3-6ABD-308577D17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964" y="6896100"/>
            <a:ext cx="15168282" cy="205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57C7F-BE00-9800-6E28-A9F398371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32" y="3625218"/>
            <a:ext cx="6029968" cy="28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0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36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5624" y="0"/>
            <a:ext cx="16702376" cy="10287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8037" y="0"/>
            <a:ext cx="3655220" cy="10287002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089692E-7E6F-8DEE-8015-68AB5D3D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19" y="1608913"/>
            <a:ext cx="4562336" cy="6783971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Projection of Food  and Plastic Recycling Rates</a:t>
            </a:r>
            <a:endParaRPr lang="ta-IN" sz="4800" dirty="0">
              <a:solidFill>
                <a:schemeClr val="tx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D8F307-5236-AD1D-AFE7-D14106FF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0601" y="5143501"/>
            <a:ext cx="6332442" cy="46482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153F94-096F-349B-7FC7-CAA477601483}"/>
              </a:ext>
            </a:extLst>
          </p:cNvPr>
          <p:cNvSpPr/>
          <p:nvPr/>
        </p:nvSpPr>
        <p:spPr>
          <a:xfrm>
            <a:off x="7724855" y="1031192"/>
            <a:ext cx="4114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Expected Increase in NEA Development Expenditure</a:t>
            </a:r>
            <a:endParaRPr lang="ta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20FB2-392A-4D1C-7576-6021CA0AE7CB}"/>
              </a:ext>
            </a:extLst>
          </p:cNvPr>
          <p:cNvSpPr/>
          <p:nvPr/>
        </p:nvSpPr>
        <p:spPr>
          <a:xfrm>
            <a:off x="12682037" y="2685709"/>
            <a:ext cx="3276600" cy="1243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Likely to lead to a slight improvement in Food Recycling Rates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87E12-65A7-2777-C928-E4AD8956E3A3}"/>
              </a:ext>
            </a:extLst>
          </p:cNvPr>
          <p:cNvSpPr/>
          <p:nvPr/>
        </p:nvSpPr>
        <p:spPr>
          <a:xfrm>
            <a:off x="7944881" y="2685709"/>
            <a:ext cx="3276600" cy="2047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Plastic Recycling Rates to remain constant or rangebound due to saturation in recycling infrastructure</a:t>
            </a:r>
            <a:endParaRPr lang="en-IN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0C1A4-09B8-796D-6E74-822FD4943E40}"/>
              </a:ext>
            </a:extLst>
          </p:cNvPr>
          <p:cNvCxnSpPr/>
          <p:nvPr/>
        </p:nvCxnSpPr>
        <p:spPr>
          <a:xfrm>
            <a:off x="11850007" y="1714500"/>
            <a:ext cx="1484993" cy="97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390A710-0978-8708-4008-1601C0C1E1C2}"/>
              </a:ext>
            </a:extLst>
          </p:cNvPr>
          <p:cNvSpPr/>
          <p:nvPr/>
        </p:nvSpPr>
        <p:spPr>
          <a:xfrm>
            <a:off x="12953999" y="1553498"/>
            <a:ext cx="3004637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 considering 3-year time window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784F9D-0DA0-5C60-CCEC-B15477E2969C}"/>
              </a:ext>
            </a:extLst>
          </p:cNvPr>
          <p:cNvSpPr/>
          <p:nvPr/>
        </p:nvSpPr>
        <p:spPr>
          <a:xfrm>
            <a:off x="12917129" y="384073"/>
            <a:ext cx="1941872" cy="7853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Series Forecast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75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7448-8B39-E7C7-67C3-20242BFB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 Rate of Paper with Recycling goods export market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02144-889A-005F-D7D9-0DBECCF8B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816" y="3771900"/>
            <a:ext cx="11666784" cy="5181600"/>
          </a:xfrm>
        </p:spPr>
      </p:pic>
    </p:spTree>
    <p:extLst>
      <p:ext uri="{BB962C8B-B14F-4D97-AF65-F5344CB8AC3E}">
        <p14:creationId xmlns:p14="http://schemas.microsoft.com/office/powerpoint/2010/main" val="136454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36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5624" y="0"/>
            <a:ext cx="16702376" cy="10287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8037" y="0"/>
            <a:ext cx="3655220" cy="10287002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089692E-7E6F-8DEE-8015-68AB5D3D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19" y="1608913"/>
            <a:ext cx="4562336" cy="6783971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Projection of Paper Recycling Rates till 2030</a:t>
            </a:r>
            <a:endParaRPr lang="ta-IN" sz="4800" dirty="0">
              <a:solidFill>
                <a:schemeClr val="tx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1561D1-BD1C-95E6-DA63-1FC3DE8D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1888" y="6056870"/>
            <a:ext cx="5043512" cy="378263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153F94-096F-349B-7FC7-CAA477601483}"/>
              </a:ext>
            </a:extLst>
          </p:cNvPr>
          <p:cNvSpPr/>
          <p:nvPr/>
        </p:nvSpPr>
        <p:spPr>
          <a:xfrm>
            <a:off x="7681889" y="1257300"/>
            <a:ext cx="7505582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Decrease in recycled goods export market due to growing digitalization, countries banning imports of recycled goods</a:t>
            </a:r>
            <a:endParaRPr lang="ta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20FB2-392A-4D1C-7576-6021CA0AE7CB}"/>
              </a:ext>
            </a:extLst>
          </p:cNvPr>
          <p:cNvSpPr/>
          <p:nvPr/>
        </p:nvSpPr>
        <p:spPr>
          <a:xfrm>
            <a:off x="11277601" y="4166266"/>
            <a:ext cx="3909870" cy="159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Paper Recycling rates to decrease due to reduced demand of recycled paper</a:t>
            </a: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D2DF2-E72C-A2B5-377F-AB49B4A003C9}"/>
              </a:ext>
            </a:extLst>
          </p:cNvPr>
          <p:cNvCxnSpPr>
            <a:cxnSpLocks/>
          </p:cNvCxnSpPr>
          <p:nvPr/>
        </p:nvCxnSpPr>
        <p:spPr>
          <a:xfrm>
            <a:off x="11915923" y="3008671"/>
            <a:ext cx="811935" cy="118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49064C0-9B47-B381-D9B0-70117A74A87D}"/>
              </a:ext>
            </a:extLst>
          </p:cNvPr>
          <p:cNvSpPr/>
          <p:nvPr/>
        </p:nvSpPr>
        <p:spPr>
          <a:xfrm>
            <a:off x="12725400" y="3305292"/>
            <a:ext cx="1752600" cy="5655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fit curve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66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89F-9991-584E-D51D-A1ED01F4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057399"/>
          </a:xfrm>
        </p:spPr>
        <p:txBody>
          <a:bodyPr/>
          <a:lstStyle/>
          <a:p>
            <a:r>
              <a:rPr lang="en-US" dirty="0"/>
              <a:t>Overall Recycling Rate Projections through </a:t>
            </a:r>
            <a:br>
              <a:rPr lang="en-US" dirty="0"/>
            </a:br>
            <a:r>
              <a:rPr lang="en-US" dirty="0"/>
              <a:t>As-is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34C5E-1AB8-056C-B317-9B3B12052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3390900"/>
            <a:ext cx="8839200" cy="5715000"/>
          </a:xfrm>
        </p:spPr>
      </p:pic>
    </p:spTree>
    <p:extLst>
      <p:ext uri="{BB962C8B-B14F-4D97-AF65-F5344CB8AC3E}">
        <p14:creationId xmlns:p14="http://schemas.microsoft.com/office/powerpoint/2010/main" val="403484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2C45-DAC8-45D2-321F-EF6F0E2A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As-is Analysis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C5CC-D811-A930-9D45-2CFBFB3F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3009900"/>
            <a:ext cx="15028070" cy="6096000"/>
          </a:xfrm>
        </p:spPr>
        <p:txBody>
          <a:bodyPr/>
          <a:lstStyle/>
          <a:p>
            <a:r>
              <a:rPr lang="en-US" dirty="0"/>
              <a:t>Overall Recycling Rates from 2023 to 2030 are likely to remain in the same range as they were in the last few years between 57 and 61</a:t>
            </a:r>
            <a:r>
              <a:rPr lang="en-IN" dirty="0"/>
              <a:t>%.</a:t>
            </a:r>
          </a:p>
          <a:p>
            <a:r>
              <a:rPr lang="en-IN" dirty="0"/>
              <a:t>Singapore needs to find new export markets in other countries for recycled goods to see an improvement in paper recycling rates.</a:t>
            </a:r>
          </a:p>
          <a:p>
            <a:r>
              <a:rPr lang="en-IN" dirty="0"/>
              <a:t>Major breakthroughs in the form of technological advancements, and innovative strategies are needed to improve plastic recycling rates.</a:t>
            </a:r>
          </a:p>
          <a:p>
            <a:r>
              <a:rPr lang="en-IN" dirty="0"/>
              <a:t>A significant technological advancement, policy decision, or innovative strategy is required to improve food recycling rates with lower investment.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CEBA6-A76A-0C34-9E11-86F5C0C4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0" y="328613"/>
            <a:ext cx="32670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8F9-0250-0AF0-49EF-7B9B8893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1676399"/>
          </a:xfrm>
        </p:spPr>
        <p:txBody>
          <a:bodyPr/>
          <a:lstStyle/>
          <a:p>
            <a:r>
              <a:rPr lang="en-US" dirty="0"/>
              <a:t>Solver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8904-D33F-4F63-EB41-E59BB50F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2857500"/>
            <a:ext cx="15028070" cy="5829301"/>
          </a:xfrm>
        </p:spPr>
        <p:txBody>
          <a:bodyPr/>
          <a:lstStyle/>
          <a:p>
            <a:r>
              <a:rPr lang="en-US" dirty="0"/>
              <a:t>Recycling rate of Plastic needs to improve significantly to around 50%</a:t>
            </a:r>
          </a:p>
          <a:p>
            <a:r>
              <a:rPr lang="en-US" dirty="0"/>
              <a:t>With existing food recycling infrastructure huge investment needed to improve food recycling rates. </a:t>
            </a:r>
          </a:p>
          <a:p>
            <a:r>
              <a:rPr lang="en-US" dirty="0"/>
              <a:t>A significant technological advancement, innovative strategy required to improve food recycling rates to 70% significantly with lower investment.</a:t>
            </a:r>
          </a:p>
          <a:p>
            <a:r>
              <a:rPr lang="en-US" dirty="0"/>
              <a:t>Recycling rates of paper need to hold constant or improve slightly.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E83E9-BF60-4BCC-21E7-F9172490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38149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3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F955F-8BFE-A64D-17CC-023221B9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8" y="1028700"/>
            <a:ext cx="6418392" cy="2628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Trade-off Analysis: Overall recycling rate and Energy generated (Incineration) tradeoff with constant annual increase in NEA Development Expenditure</a:t>
            </a:r>
            <a:endParaRPr lang="en-IN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CC78-E5BC-8040-7DFC-2BF381B2E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5" y="4000498"/>
            <a:ext cx="6418393" cy="468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Increase in NEA Development Expenditure likely to improve food recycling rates which would in turn improve overall recycling rates.</a:t>
            </a:r>
          </a:p>
          <a:p>
            <a:pPr>
              <a:lnSpc>
                <a:spcPct val="90000"/>
              </a:lnSpc>
            </a:pPr>
            <a:r>
              <a:rPr lang="en-US" sz="3300"/>
              <a:t>This would lead to lower non-recyclable waste leading to lower energy generated through incineration plants.</a:t>
            </a:r>
            <a:endParaRPr lang="en-IN" sz="3300"/>
          </a:p>
        </p:txBody>
      </p:sp>
      <p:sp>
        <p:nvSpPr>
          <p:cNvPr id="1039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0" y="973396"/>
            <a:ext cx="8110534" cy="784794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DACCB-8337-162A-D751-F2E28E4B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522" y="2857500"/>
            <a:ext cx="672987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18908-875D-E9C4-B2AC-B291A1A8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8" y="1028700"/>
            <a:ext cx="6418392" cy="2628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Sensitivity Analysis: Finding new export markets for recycled goods at a constant rate starting 2023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0918-83F4-E6A3-3D07-BE2ADD60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5" y="4000498"/>
            <a:ext cx="6418393" cy="468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is likely to improve the recycling rate of paper and might lead to improvements in overall recycling rate.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This must be supplemented by increase in increase in plastic and food recycling rates to achieve the 70% target.</a:t>
            </a:r>
            <a:endParaRPr lang="en-I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0" y="973396"/>
            <a:ext cx="8110534" cy="784794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5E34A9-4D8C-78E1-3C4D-57D43497F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859892"/>
              </p:ext>
            </p:extLst>
          </p:nvPr>
        </p:nvGraphicFramePr>
        <p:xfrm>
          <a:off x="9651610" y="1517647"/>
          <a:ext cx="7116231" cy="682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882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18908-875D-E9C4-B2AC-B291A1A8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8" y="1028700"/>
            <a:ext cx="6418392" cy="2628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Sensitivity Analysis: Major technological breakthrough increasing plastic recycling rates significantly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0918-83F4-E6A3-3D07-BE2ADD60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5" y="4000498"/>
            <a:ext cx="6418393" cy="468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Overall recycling rates will improve slightly from the As-is analysis projection. This won’t alone be sufficient to achieve the overall target of 70%</a:t>
            </a:r>
          </a:p>
          <a:p>
            <a:pPr>
              <a:lnSpc>
                <a:spcPct val="90000"/>
              </a:lnSpc>
            </a:pPr>
            <a:r>
              <a:rPr lang="en-US" sz="3300"/>
              <a:t>This increase needs to be supplemented by an increase in recycling rates in food and paper to achieve the overall target.</a:t>
            </a:r>
            <a:endParaRPr lang="en-IN" sz="33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0" y="973396"/>
            <a:ext cx="8110534" cy="784794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1D4C20-B322-F7BC-E68C-21DED5A8E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816922"/>
              </p:ext>
            </p:extLst>
          </p:nvPr>
        </p:nvGraphicFramePr>
        <p:xfrm>
          <a:off x="9651610" y="1517647"/>
          <a:ext cx="7116231" cy="682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35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9B4F-FB59-8DE4-2F51-EBB836CF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028701"/>
            <a:ext cx="12251533" cy="1295399"/>
          </a:xfrm>
        </p:spPr>
        <p:txBody>
          <a:bodyPr/>
          <a:lstStyle/>
          <a:p>
            <a:r>
              <a:rPr lang="en-US" dirty="0"/>
              <a:t>INTRODUCTION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A27D-AD6C-6F5D-145A-5CF89810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952747"/>
            <a:ext cx="15028070" cy="63055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overall waste </a:t>
            </a:r>
            <a:r>
              <a:rPr lang="en-SG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recycling rate in Singapore is 57% as of 2022.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National Environment Agency (NEA) has implemented the Net Zero Waste Masterplan, which is a comprehensive strategy that aims to reduce waste and increase recycling rates.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plan sets out various targets and initiatives to achieve a sustainable and zero-waste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 of the key targets outlined in the Zero Waste Masterplan is </a:t>
            </a:r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achieve a recycling rate of 70% in Singapore by the year 2030. </a:t>
            </a:r>
          </a:p>
          <a:p>
            <a:pPr marL="0" indent="0">
              <a:buNone/>
            </a:pPr>
            <a:endParaRPr lang="ta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ACF8E-A88D-1957-6757-50085FF8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0" y="828674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9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151" y="-7144"/>
            <a:ext cx="7522369" cy="10294145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9A246CA-2146-F43E-92BC-EA55D027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677" y="2070102"/>
            <a:ext cx="8142648" cy="3924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37616-CF84-82DE-5B0E-3B57FA7C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7359" y="5994400"/>
            <a:ext cx="6795966" cy="1708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endParaRPr lang="en-US" sz="2100" dirty="0"/>
          </a:p>
        </p:txBody>
      </p:sp>
      <p:pic>
        <p:nvPicPr>
          <p:cNvPr id="7" name="Picture 6" descr="Camera lens close up">
            <a:extLst>
              <a:ext uri="{FF2B5EF4-FFF2-40B4-BE49-F238E27FC236}">
                <a16:creationId xmlns:a16="http://schemas.microsoft.com/office/drawing/2014/main" id="{47AC67C0-5FEB-7DF0-EF4B-33EB362F5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0" r="37504"/>
          <a:stretch/>
        </p:blipFill>
        <p:spPr>
          <a:xfrm>
            <a:off x="12191997" y="10"/>
            <a:ext cx="6096001" cy="102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3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8829-CAF6-789E-B05B-CD29EF07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  <a:br>
              <a:rPr lang="en-US" dirty="0"/>
            </a:br>
            <a:r>
              <a:rPr lang="en-US" dirty="0"/>
              <a:t>Questions?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6503-A94F-478E-39F5-1D3D370D7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9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526A-2E79-1E97-0D0F-376920E4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6" y="114301"/>
            <a:ext cx="13165934" cy="2438400"/>
          </a:xfrm>
        </p:spPr>
        <p:txBody>
          <a:bodyPr/>
          <a:lstStyle/>
          <a:p>
            <a:r>
              <a:rPr lang="en-US" dirty="0"/>
              <a:t>Data used for Analysis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5E30-8F77-69C6-44A8-DDF5F625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2400300"/>
            <a:ext cx="15028070" cy="6286501"/>
          </a:xfrm>
        </p:spPr>
        <p:txBody>
          <a:bodyPr>
            <a:normAutofit fontScale="47500" lnSpcReduction="20000"/>
          </a:bodyPr>
          <a:lstStyle/>
          <a:p>
            <a:r>
              <a:rPr lang="en-US" sz="7600" dirty="0"/>
              <a:t>Population in Singapore since 2003</a:t>
            </a:r>
          </a:p>
          <a:p>
            <a:r>
              <a:rPr lang="en-US" sz="7600" dirty="0"/>
              <a:t>Incoming tourist arrivals since 2003</a:t>
            </a:r>
          </a:p>
          <a:p>
            <a:r>
              <a:rPr lang="en-US" sz="7600" dirty="0"/>
              <a:t>Waste management data since 2003</a:t>
            </a:r>
          </a:p>
          <a:p>
            <a:r>
              <a:rPr lang="en-US" sz="7600" dirty="0"/>
              <a:t>National Environmental Agency Development Expenditure since 2008</a:t>
            </a:r>
          </a:p>
          <a:p>
            <a:r>
              <a:rPr lang="en-US" sz="7600" dirty="0"/>
              <a:t>Exported recycled goods from 2015 to 2019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5100" dirty="0"/>
              <a:t>Sources : </a:t>
            </a:r>
          </a:p>
          <a:p>
            <a:r>
              <a:rPr lang="en-US" sz="5100" dirty="0"/>
              <a:t>National Environmental Agency website</a:t>
            </a:r>
          </a:p>
          <a:p>
            <a:r>
              <a:rPr lang="en-US" sz="5100" dirty="0"/>
              <a:t> singstat.gov.in</a:t>
            </a:r>
          </a:p>
          <a:p>
            <a:r>
              <a:rPr lang="en-US" sz="5100" dirty="0"/>
              <a:t> Ministry of Sustainability and Development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9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D32-650E-31B8-159D-56509629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1904999"/>
          </a:xfrm>
        </p:spPr>
        <p:txBody>
          <a:bodyPr/>
          <a:lstStyle/>
          <a:p>
            <a:r>
              <a:rPr lang="en-US" dirty="0"/>
              <a:t>Analysis Performed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6FF9B-C1BF-BA01-7F5E-BDF57EF1C9B4}"/>
              </a:ext>
            </a:extLst>
          </p:cNvPr>
          <p:cNvSpPr/>
          <p:nvPr/>
        </p:nvSpPr>
        <p:spPr>
          <a:xfrm>
            <a:off x="3576485" y="3293810"/>
            <a:ext cx="2900515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As-is Analysis</a:t>
            </a: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CED42F-D66F-9E21-C485-454E8369F501}"/>
              </a:ext>
            </a:extLst>
          </p:cNvPr>
          <p:cNvSpPr/>
          <p:nvPr/>
        </p:nvSpPr>
        <p:spPr>
          <a:xfrm>
            <a:off x="3576485" y="4749596"/>
            <a:ext cx="2895599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Solver Analysis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61F82-890C-CFA3-7AB5-3BCBA3EAD02E}"/>
              </a:ext>
            </a:extLst>
          </p:cNvPr>
          <p:cNvSpPr/>
          <p:nvPr/>
        </p:nvSpPr>
        <p:spPr>
          <a:xfrm>
            <a:off x="7830162" y="3186882"/>
            <a:ext cx="7653334" cy="109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 Singapore reach an overall recycling rate of 70%?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629EA-67BB-E8E5-DC79-BF57F21E3E72}"/>
              </a:ext>
            </a:extLst>
          </p:cNvPr>
          <p:cNvSpPr/>
          <p:nvPr/>
        </p:nvSpPr>
        <p:spPr>
          <a:xfrm>
            <a:off x="7851596" y="4686300"/>
            <a:ext cx="7655107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can Singapore reach an overall recycling rate of 70%?</a:t>
            </a:r>
            <a:endParaRPr lang="en-IN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6E9049-8DC4-FBFC-042F-7A9EBF9B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6264996"/>
            <a:ext cx="2738284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dirty="0"/>
              <a:t>Trade-off Analysis</a:t>
            </a:r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CA152-23E5-F715-B162-268BDA85D941}"/>
              </a:ext>
            </a:extLst>
          </p:cNvPr>
          <p:cNvSpPr/>
          <p:nvPr/>
        </p:nvSpPr>
        <p:spPr>
          <a:xfrm>
            <a:off x="7851595" y="6264996"/>
            <a:ext cx="7655107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the NEA increases Development Expenditure?</a:t>
            </a:r>
            <a:endParaRPr lang="en-IN" sz="2400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F203F83-A8F5-A2E5-E9A3-CB1BAA197F59}"/>
              </a:ext>
            </a:extLst>
          </p:cNvPr>
          <p:cNvSpPr txBox="1">
            <a:spLocks/>
          </p:cNvSpPr>
          <p:nvPr/>
        </p:nvSpPr>
        <p:spPr>
          <a:xfrm>
            <a:off x="3733800" y="7757044"/>
            <a:ext cx="2738284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428625" indent="-42862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3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1114425" indent="-42862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3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800225" indent="-42862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7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2314575" indent="-25717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3000375" indent="-257175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3771900" indent="-342900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4457700" indent="-342900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5143500" indent="-342900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5829300" indent="-342900" algn="l" defTabSz="6858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/>
              <a:t>Sensitivity Analysis</a:t>
            </a:r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72892-74E6-2D81-2BDA-A171A0ED5F8E}"/>
              </a:ext>
            </a:extLst>
          </p:cNvPr>
          <p:cNvSpPr/>
          <p:nvPr/>
        </p:nvSpPr>
        <p:spPr>
          <a:xfrm>
            <a:off x="7828389" y="7626760"/>
            <a:ext cx="7655107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new export markets for recycled goods are found?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B7954-C2AA-AD18-E613-8B427A051D4B}"/>
              </a:ext>
            </a:extLst>
          </p:cNvPr>
          <p:cNvSpPr/>
          <p:nvPr/>
        </p:nvSpPr>
        <p:spPr>
          <a:xfrm>
            <a:off x="7851595" y="9035846"/>
            <a:ext cx="7631901" cy="984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a new technological advancement comes up for recycling plastics?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185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8E1A-D882-F73E-CD63-23CC9448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1600199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Open Sans"/>
              </a:rPr>
              <a:t>Basis of our Analysis</a:t>
            </a:r>
            <a:br>
              <a:rPr lang="en-US" sz="6600" dirty="0">
                <a:solidFill>
                  <a:srgbClr val="317F54"/>
                </a:solidFill>
                <a:latin typeface="Open Sans"/>
              </a:rPr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0DC0-8527-22BE-93BA-FBFE38ED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6" y="2247900"/>
            <a:ext cx="15028070" cy="6438901"/>
          </a:xfrm>
        </p:spPr>
        <p:txBody>
          <a:bodyPr/>
          <a:lstStyle/>
          <a:p>
            <a:r>
              <a:rPr lang="en-US" dirty="0"/>
              <a:t>Consideration of human factors like population and incoming tourist to calculate waste generated in different categories.</a:t>
            </a:r>
          </a:p>
          <a:p>
            <a:r>
              <a:rPr lang="en-US" dirty="0"/>
              <a:t>We have assumed a three-year period for the NEA Development expenditure to have an impact on food recycling rate.</a:t>
            </a:r>
          </a:p>
          <a:p>
            <a:r>
              <a:rPr lang="en-US" dirty="0"/>
              <a:t>We have assumed total recyclable exported to impact recycling rate of paper linearly based on data and the business context.</a:t>
            </a:r>
          </a:p>
          <a:p>
            <a:r>
              <a:rPr lang="en-US" dirty="0"/>
              <a:t>We have assumed the amount spent on waste recycling annually as a constant proportion of NEA Development  Expenditure.</a:t>
            </a:r>
            <a:endParaRPr lang="ta-IN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5198656-8CC9-B61D-9C11-7048A8B5A722}"/>
              </a:ext>
            </a:extLst>
          </p:cNvPr>
          <p:cNvSpPr/>
          <p:nvPr/>
        </p:nvSpPr>
        <p:spPr>
          <a:xfrm>
            <a:off x="14782800" y="7810500"/>
            <a:ext cx="2286000" cy="2369574"/>
          </a:xfrm>
          <a:custGeom>
            <a:avLst/>
            <a:gdLst/>
            <a:ahLst/>
            <a:cxnLst/>
            <a:rect l="l" t="t" r="r" b="b"/>
            <a:pathLst>
              <a:path w="6861759" h="6570134">
                <a:moveTo>
                  <a:pt x="0" y="0"/>
                </a:moveTo>
                <a:lnTo>
                  <a:pt x="6861759" y="0"/>
                </a:lnTo>
                <a:lnTo>
                  <a:pt x="6861759" y="6570134"/>
                </a:lnTo>
                <a:lnTo>
                  <a:pt x="0" y="6570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9206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1067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8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9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0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1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2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23C66C-CF4B-6244-0368-67E2F4FF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8" y="1028700"/>
            <a:ext cx="6418392" cy="2628898"/>
          </a:xfrm>
        </p:spPr>
        <p:txBody>
          <a:bodyPr>
            <a:normAutofit/>
          </a:bodyPr>
          <a:lstStyle/>
          <a:p>
            <a:r>
              <a:rPr lang="en-US"/>
              <a:t>Influence Diagram</a:t>
            </a:r>
            <a:endParaRPr lang="en-IN"/>
          </a:p>
        </p:txBody>
      </p:sp>
      <p:sp>
        <p:nvSpPr>
          <p:cNvPr id="1073" name="Content Placeholder 1029">
            <a:extLst>
              <a:ext uri="{FF2B5EF4-FFF2-40B4-BE49-F238E27FC236}">
                <a16:creationId xmlns:a16="http://schemas.microsoft.com/office/drawing/2014/main" id="{2FD7DCB1-A446-07DA-B33B-61207F09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65" y="4000498"/>
            <a:ext cx="6418393" cy="4686302"/>
          </a:xfrm>
        </p:spPr>
        <p:txBody>
          <a:bodyPr>
            <a:normAutofit/>
          </a:bodyPr>
          <a:lstStyle/>
          <a:p>
            <a:endParaRPr lang="en-US" sz="3000"/>
          </a:p>
        </p:txBody>
      </p:sp>
      <p:sp>
        <p:nvSpPr>
          <p:cNvPr id="1074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0" y="973396"/>
            <a:ext cx="8110534" cy="784794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7FF36CE-7C4D-CE54-0772-6636551E0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50"/>
          <a:stretch/>
        </p:blipFill>
        <p:spPr bwMode="auto">
          <a:xfrm>
            <a:off x="9651610" y="1517647"/>
            <a:ext cx="7116231" cy="682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1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F65E-8116-F938-E95C-E0A4367A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285999"/>
          </a:xfrm>
        </p:spPr>
        <p:txBody>
          <a:bodyPr/>
          <a:lstStyle/>
          <a:p>
            <a:r>
              <a:rPr lang="en-US" dirty="0"/>
              <a:t>Time Series Forecast of Population and Tourists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EE1E77-5D43-359C-958C-FE9A10E9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050" y="4305300"/>
            <a:ext cx="14012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6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1B4D-99E2-B5E7-7AAE-2102A8D7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 for Calculating Waste generated in different categories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6C359-0901-EADB-9EEF-98830D09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616" y="4076700"/>
            <a:ext cx="12990768" cy="3429000"/>
          </a:xfrm>
        </p:spPr>
      </p:pic>
    </p:spTree>
    <p:extLst>
      <p:ext uri="{BB962C8B-B14F-4D97-AF65-F5344CB8AC3E}">
        <p14:creationId xmlns:p14="http://schemas.microsoft.com/office/powerpoint/2010/main" val="381942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36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5624" y="0"/>
            <a:ext cx="16702376" cy="10287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8037" y="0"/>
            <a:ext cx="3655220" cy="10287002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ta-IN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089692E-7E6F-8DEE-8015-68AB5D3D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19" y="1608913"/>
            <a:ext cx="4562336" cy="6783971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Projection of Waste Generated till 2030</a:t>
            </a:r>
            <a:endParaRPr lang="ta-IN" sz="48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53F94-096F-349B-7FC7-CAA477601483}"/>
              </a:ext>
            </a:extLst>
          </p:cNvPr>
          <p:cNvSpPr/>
          <p:nvPr/>
        </p:nvSpPr>
        <p:spPr>
          <a:xfrm>
            <a:off x="9428849" y="1371940"/>
            <a:ext cx="4114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Increase in population and incoming tourists till 2030</a:t>
            </a:r>
            <a:endParaRPr lang="ta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20FB2-392A-4D1C-7576-6021CA0AE7CB}"/>
              </a:ext>
            </a:extLst>
          </p:cNvPr>
          <p:cNvSpPr/>
          <p:nvPr/>
        </p:nvSpPr>
        <p:spPr>
          <a:xfrm>
            <a:off x="12725400" y="3699638"/>
            <a:ext cx="32766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Increase in Food, Plastic, Metallic and Other Waste Generated</a:t>
            </a: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B5CEB9-CD74-A541-6327-2D6D0BF1DE16}"/>
              </a:ext>
            </a:extLst>
          </p:cNvPr>
          <p:cNvCxnSpPr/>
          <p:nvPr/>
        </p:nvCxnSpPr>
        <p:spPr>
          <a:xfrm>
            <a:off x="11868332" y="2265446"/>
            <a:ext cx="1917004" cy="143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662CB5D-6D5B-5F98-689E-24EAD2297341}"/>
              </a:ext>
            </a:extLst>
          </p:cNvPr>
          <p:cNvSpPr/>
          <p:nvPr/>
        </p:nvSpPr>
        <p:spPr>
          <a:xfrm>
            <a:off x="8507589" y="2942235"/>
            <a:ext cx="2858445" cy="1343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Paper Waste Generated to remain roughly constant</a:t>
            </a:r>
            <a:endParaRPr lang="en-IN" sz="24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33897A2-E967-A7A9-2F37-A96227755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6811" y="5166852"/>
            <a:ext cx="6248400" cy="468630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359B398-44D7-8B6B-B52A-B2FD9B996156}"/>
              </a:ext>
            </a:extLst>
          </p:cNvPr>
          <p:cNvSpPr/>
          <p:nvPr/>
        </p:nvSpPr>
        <p:spPr>
          <a:xfrm>
            <a:off x="13401306" y="2476500"/>
            <a:ext cx="2132675" cy="8989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 Models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AAB6A-4B70-50B8-4301-45D2A5AB5F22}"/>
              </a:ext>
            </a:extLst>
          </p:cNvPr>
          <p:cNvSpPr/>
          <p:nvPr/>
        </p:nvSpPr>
        <p:spPr>
          <a:xfrm>
            <a:off x="14554199" y="1257300"/>
            <a:ext cx="1981201" cy="7853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Series Forecast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49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465</TotalTime>
  <Words>839</Words>
  <Application>Microsoft Macintosh PowerPoint</Application>
  <PresentationFormat>Custom</PresentationFormat>
  <Paragraphs>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Corbel</vt:lpstr>
      <vt:lpstr>Open Sans</vt:lpstr>
      <vt:lpstr>Arial</vt:lpstr>
      <vt:lpstr>Parallax</vt:lpstr>
      <vt:lpstr>Will Singapore reach an Overall Recycling Rate of 70% by 2030?</vt:lpstr>
      <vt:lpstr>INTRODUCTION</vt:lpstr>
      <vt:lpstr>Data used for Analysis</vt:lpstr>
      <vt:lpstr>Analysis Performed</vt:lpstr>
      <vt:lpstr>Basis of our Analysis </vt:lpstr>
      <vt:lpstr>Influence Diagram</vt:lpstr>
      <vt:lpstr>Time Series Forecast of Population and Tourists</vt:lpstr>
      <vt:lpstr>Linear Regression Models for Calculating Waste generated in different categories</vt:lpstr>
      <vt:lpstr>Projection of Waste Generated till 2030</vt:lpstr>
      <vt:lpstr>Projection of Food Recycling Rates: Linear Regression Model</vt:lpstr>
      <vt:lpstr>Projection of Food  and Plastic Recycling Rates</vt:lpstr>
      <vt:lpstr>Recycling Rate of Paper with Recycling goods export market</vt:lpstr>
      <vt:lpstr>Projection of Paper Recycling Rates till 2030</vt:lpstr>
      <vt:lpstr>Overall Recycling Rate Projections through  As-is Analysis</vt:lpstr>
      <vt:lpstr>Understanding the As-is Analysis Results</vt:lpstr>
      <vt:lpstr>Solver Analysis</vt:lpstr>
      <vt:lpstr>Trade-off Analysis: Overall recycling rate and Energy generated (Incineration) tradeoff with constant annual increase in NEA Development Expenditure</vt:lpstr>
      <vt:lpstr>Sensitivity Analysis: Finding new export markets for recycled goods at a constant rate starting 2023</vt:lpstr>
      <vt:lpstr>Sensitivity Analysis: Major technological breakthrough increasing plastic recycling rates significantly</vt:lpstr>
      <vt:lpstr>Demo</vt:lpstr>
      <vt:lpstr>Thank You for Listening!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Kruti CHANDRASHEKAR</cp:lastModifiedBy>
  <cp:revision>12</cp:revision>
  <dcterms:created xsi:type="dcterms:W3CDTF">2006-08-16T00:00:00Z</dcterms:created>
  <dcterms:modified xsi:type="dcterms:W3CDTF">2024-07-03T15:58:47Z</dcterms:modified>
  <dc:identifier>DAFyuwVz4fY</dc:identifier>
</cp:coreProperties>
</file>