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  <p:sldMasterId id="2147483685" r:id="rId4"/>
    <p:sldMasterId id="2147483697" r:id="rId5"/>
  </p:sldMasterIdLst>
  <p:notesMasterIdLst>
    <p:notesMasterId r:id="rId45"/>
  </p:notesMasterIdLst>
  <p:sldIdLst>
    <p:sldId id="362" r:id="rId6"/>
    <p:sldId id="256" r:id="rId7"/>
    <p:sldId id="257" r:id="rId8"/>
    <p:sldId id="308" r:id="rId9"/>
    <p:sldId id="313" r:id="rId10"/>
    <p:sldId id="314" r:id="rId11"/>
    <p:sldId id="363" r:id="rId12"/>
    <p:sldId id="309" r:id="rId13"/>
    <p:sldId id="316" r:id="rId14"/>
    <p:sldId id="311" r:id="rId15"/>
    <p:sldId id="318" r:id="rId16"/>
    <p:sldId id="315" r:id="rId17"/>
    <p:sldId id="348" r:id="rId18"/>
    <p:sldId id="321" r:id="rId19"/>
    <p:sldId id="322" r:id="rId20"/>
    <p:sldId id="320" r:id="rId21"/>
    <p:sldId id="319" r:id="rId22"/>
    <p:sldId id="323" r:id="rId23"/>
    <p:sldId id="324" r:id="rId24"/>
    <p:sldId id="325" r:id="rId25"/>
    <p:sldId id="326" r:id="rId26"/>
    <p:sldId id="337" r:id="rId27"/>
    <p:sldId id="338" r:id="rId28"/>
    <p:sldId id="339" r:id="rId29"/>
    <p:sldId id="327" r:id="rId30"/>
    <p:sldId id="328" r:id="rId31"/>
    <p:sldId id="340" r:id="rId32"/>
    <p:sldId id="331" r:id="rId33"/>
    <p:sldId id="334" r:id="rId34"/>
    <p:sldId id="335" r:id="rId35"/>
    <p:sldId id="336" r:id="rId36"/>
    <p:sldId id="341" r:id="rId37"/>
    <p:sldId id="364" r:id="rId38"/>
    <p:sldId id="342" r:id="rId39"/>
    <p:sldId id="347" r:id="rId40"/>
    <p:sldId id="343" r:id="rId41"/>
    <p:sldId id="359" r:id="rId42"/>
    <p:sldId id="360" r:id="rId43"/>
    <p:sldId id="361" r:id="rId44"/>
  </p:sldIdLst>
  <p:sldSz cx="9144000" cy="6858000" type="screen4x3"/>
  <p:notesSz cx="6858000" cy="9144000"/>
  <p:defaultTextStyle>
    <a:defPPr>
      <a:defRPr lang="en-I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74D8"/>
    <a:srgbClr val="4D4D4D"/>
    <a:srgbClr val="B92D14"/>
    <a:srgbClr val="35759D"/>
    <a:srgbClr val="35B19D"/>
    <a:srgbClr val="000000"/>
    <a:srgbClr val="E8E8E8"/>
    <a:srgbClr val="069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5552" autoAdjust="0"/>
  </p:normalViewPr>
  <p:slideViewPr>
    <p:cSldViewPr>
      <p:cViewPr>
        <p:scale>
          <a:sx n="70" d="100"/>
          <a:sy n="70" d="100"/>
        </p:scale>
        <p:origin x="-14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I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6DE516-4480-4164-A528-FABDC5C2B034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6334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F7460-6A64-4B24-870C-6AECAC5F98A2}" type="slidenum">
              <a:rPr lang="en-IN"/>
              <a:pPr/>
              <a:t>2</a:t>
            </a:fld>
            <a:endParaRPr lang="en-I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4D39F-0A93-47E4-B757-F52944B997E4}" type="slidenum">
              <a:rPr lang="en-IN"/>
              <a:pPr/>
              <a:t>11</a:t>
            </a:fld>
            <a:endParaRPr lang="en-I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4D39F-0A93-47E4-B757-F52944B997E4}" type="slidenum">
              <a:rPr lang="en-IN"/>
              <a:pPr/>
              <a:t>12</a:t>
            </a:fld>
            <a:endParaRPr lang="en-I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4D39F-0A93-47E4-B757-F52944B997E4}" type="slidenum">
              <a:rPr lang="en-IN"/>
              <a:pPr/>
              <a:t>3</a:t>
            </a:fld>
            <a:endParaRPr lang="en-I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4D39F-0A93-47E4-B757-F52944B997E4}" type="slidenum">
              <a:rPr lang="en-IN"/>
              <a:pPr/>
              <a:t>4</a:t>
            </a:fld>
            <a:endParaRPr lang="en-I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4D39F-0A93-47E4-B757-F52944B997E4}" type="slidenum">
              <a:rPr lang="en-IN"/>
              <a:pPr/>
              <a:t>5</a:t>
            </a:fld>
            <a:endParaRPr lang="en-I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4D39F-0A93-47E4-B757-F52944B997E4}" type="slidenum">
              <a:rPr lang="en-IN"/>
              <a:pPr/>
              <a:t>6</a:t>
            </a:fld>
            <a:endParaRPr lang="en-I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69565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4D39F-0A93-47E4-B757-F52944B997E4}" type="slidenum">
              <a:rPr lang="en-IN"/>
              <a:pPr/>
              <a:t>8</a:t>
            </a:fld>
            <a:endParaRPr lang="en-I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4D39F-0A93-47E4-B757-F52944B997E4}" type="slidenum">
              <a:rPr lang="en-IN"/>
              <a:pPr/>
              <a:t>9</a:t>
            </a:fld>
            <a:endParaRPr lang="en-I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4D39F-0A93-47E4-B757-F52944B997E4}" type="slidenum">
              <a:rPr lang="en-IN"/>
              <a:pPr/>
              <a:t>10</a:t>
            </a:fld>
            <a:endParaRPr lang="en-I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I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IN" noProof="0" smtClean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59427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29465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1417638"/>
            <a:ext cx="7315200" cy="5211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82232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7876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10/23/2019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238682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10/23/2019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5661233"/>
            <a:ext cx="8976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5661167"/>
            <a:ext cx="8976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2425700"/>
            <a:ext cx="8222100" cy="1244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4371973"/>
            <a:ext cx="8222100" cy="57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2248000"/>
            <a:ext cx="9144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2248000"/>
            <a:ext cx="9144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2248000"/>
            <a:ext cx="9144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248000"/>
            <a:ext cx="9144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2558769"/>
            <a:ext cx="3999900" cy="361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2558769"/>
            <a:ext cx="3999900" cy="361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875200"/>
            <a:ext cx="9144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875133"/>
            <a:ext cx="9144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78434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477067"/>
            <a:ext cx="2808000" cy="1271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651000"/>
            <a:ext cx="6227100" cy="5454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089275" y="3375100"/>
            <a:ext cx="68572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3705957"/>
            <a:ext cx="4045200" cy="164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6163633"/>
            <a:ext cx="9144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6262433"/>
            <a:ext cx="8382000" cy="595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678033"/>
            <a:ext cx="8222100" cy="261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4406167"/>
            <a:ext cx="8222100" cy="173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flipH="1">
            <a:off x="8246400" y="5661233"/>
            <a:ext cx="8976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/>
          <p:nvPr/>
        </p:nvSpPr>
        <p:spPr>
          <a:xfrm flipH="1">
            <a:off x="8246400" y="5661167"/>
            <a:ext cx="8976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78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390525" y="2425700"/>
            <a:ext cx="8222100" cy="12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23540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 rot="10800000" flipH="1">
            <a:off x="0" y="2248000"/>
            <a:ext cx="9144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0" y="2248000"/>
            <a:ext cx="9144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23540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 rot="10800000" flipH="1">
            <a:off x="0" y="875200"/>
            <a:ext cx="9144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0" y="875133"/>
            <a:ext cx="9144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523540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90250" y="651000"/>
            <a:ext cx="6227100" cy="545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23540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51301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two 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0" y="2248000"/>
            <a:ext cx="9144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2248000"/>
            <a:ext cx="9144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3999900" cy="361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694250" y="2558767"/>
            <a:ext cx="3999900" cy="361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523540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 rot="10800000" flipH="1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26077" y="477067"/>
            <a:ext cx="2808000" cy="127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523540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descri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 rot="5400000">
            <a:off x="1089275" y="3375100"/>
            <a:ext cx="68572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265500" y="3705958"/>
            <a:ext cx="4045200" cy="164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523540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 rot="10800000" flipH="1">
            <a:off x="0" y="0"/>
            <a:ext cx="9144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 rot="10800000" flipH="1">
            <a:off x="0" y="6163633"/>
            <a:ext cx="9144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57150" y="6262433"/>
            <a:ext cx="8382000" cy="5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523540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bg>
      <p:bgPr>
        <a:solidFill>
          <a:schemeClr val="accent4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75500" y="1678033"/>
            <a:ext cx="8222100" cy="261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75500" y="4406167"/>
            <a:ext cx="8222100" cy="173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23540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23540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4374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0192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540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006696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00602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10/23/2019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lvl="0" algn="r" rtl="0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23540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ct val="25000"/>
                <a:buFont typeface="Roboto"/>
                <a:buNone/>
              </a:p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32" y="4566887"/>
            <a:ext cx="878337" cy="878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3613" y="316580"/>
            <a:ext cx="66688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0674D8"/>
                </a:solidFill>
                <a:latin typeface="Century Schoolbook" pitchFamily="18" charset="0"/>
                <a:cs typeface="Times New Roman" pitchFamily="18" charset="0"/>
              </a:rPr>
              <a:t>Integrated Supply Chain Solutions</a:t>
            </a:r>
          </a:p>
          <a:p>
            <a:r>
              <a:rPr lang="en-IN" sz="2800" b="1" dirty="0" smtClean="0">
                <a:solidFill>
                  <a:srgbClr val="0674D8"/>
                </a:solidFill>
                <a:latin typeface="Century Schoolbook" pitchFamily="18" charset="0"/>
                <a:cs typeface="Times New Roman" pitchFamily="18" charset="0"/>
              </a:rPr>
              <a:t> </a:t>
            </a:r>
            <a:r>
              <a:rPr lang="en-IN" sz="2800" b="1" dirty="0">
                <a:solidFill>
                  <a:srgbClr val="0674D8"/>
                </a:solidFill>
                <a:latin typeface="Century Schoolbook" pitchFamily="18" charset="0"/>
                <a:cs typeface="Times New Roman" pitchFamily="18" charset="0"/>
              </a:rPr>
              <a:t>A</a:t>
            </a:r>
            <a:r>
              <a:rPr lang="en-IN" sz="2800" b="1" dirty="0" smtClean="0">
                <a:solidFill>
                  <a:srgbClr val="0674D8"/>
                </a:solidFill>
                <a:latin typeface="Century Schoolbook" pitchFamily="18" charset="0"/>
                <a:cs typeface="Times New Roman" pitchFamily="18" charset="0"/>
              </a:rPr>
              <a:t>ll Under One Roof</a:t>
            </a:r>
          </a:p>
          <a:p>
            <a:endParaRPr lang="en-IN" sz="2800" b="1" dirty="0">
              <a:solidFill>
                <a:srgbClr val="0674D8"/>
              </a:solidFill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1270687"/>
            <a:ext cx="86409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 smtClean="0">
              <a:latin typeface="Century Schoolbook" pitchFamily="18" charset="0"/>
            </a:endParaRPr>
          </a:p>
          <a:p>
            <a:r>
              <a:rPr lang="en-US" sz="1800" dirty="0" smtClean="0">
                <a:latin typeface="Century Schoolbook" pitchFamily="18" charset="0"/>
              </a:rPr>
              <a:t>Developed </a:t>
            </a:r>
            <a:r>
              <a:rPr lang="en-US" sz="1800" dirty="0">
                <a:latin typeface="Century Schoolbook" pitchFamily="18" charset="0"/>
              </a:rPr>
              <a:t>At: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entury Schoolbook" pitchFamily="18" charset="0"/>
              </a:rPr>
              <a:t>Samyak Infotech Pvt. Ltd</a:t>
            </a:r>
          </a:p>
          <a:p>
            <a:endParaRPr lang="en-US" sz="1400" dirty="0">
              <a:solidFill>
                <a:schemeClr val="accent5">
                  <a:lumMod val="75000"/>
                </a:schemeClr>
              </a:solidFill>
              <a:latin typeface="Century Schoolbook" pitchFamily="18" charset="0"/>
            </a:endParaRPr>
          </a:p>
          <a:p>
            <a:r>
              <a:rPr lang="en-US" sz="1800" dirty="0">
                <a:latin typeface="Century Schoolbook" pitchFamily="18" charset="0"/>
              </a:rPr>
              <a:t>Developed By:</a:t>
            </a:r>
          </a:p>
          <a:p>
            <a:r>
              <a:rPr lang="en-US" sz="1800" dirty="0">
                <a:latin typeface="Century Schoolbook" pitchFamily="18" charset="0"/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entury Schoolbook" pitchFamily="18" charset="0"/>
              </a:rPr>
              <a:t>Kruti Raval</a:t>
            </a:r>
          </a:p>
          <a:p>
            <a:endParaRPr lang="en-US" sz="1400" dirty="0" smtClean="0">
              <a:solidFill>
                <a:schemeClr val="accent5">
                  <a:lumMod val="75000"/>
                </a:schemeClr>
              </a:solidFill>
              <a:latin typeface="Century Schoolbook" pitchFamily="18" charset="0"/>
            </a:endParaRPr>
          </a:p>
          <a:p>
            <a:r>
              <a:rPr lang="en-IN" sz="1800" dirty="0" smtClean="0">
                <a:latin typeface="Century Schoolbook" pitchFamily="18" charset="0"/>
              </a:rPr>
              <a:t>Guided By: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7578" y="5445224"/>
            <a:ext cx="326884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chemeClr val="bg2"/>
                </a:solidFill>
                <a:latin typeface="Century Schoolbook" pitchFamily="18" charset="0"/>
                <a:ea typeface="Arial"/>
                <a:cs typeface="Arial"/>
                <a:sym typeface="Arial"/>
              </a:rPr>
              <a:t>    </a:t>
            </a:r>
            <a:r>
              <a:rPr lang="en-US" sz="1800" dirty="0" smtClean="0">
                <a:latin typeface="Century Schoolbook" pitchFamily="18" charset="0"/>
                <a:ea typeface="Arial"/>
                <a:cs typeface="Arial"/>
                <a:sym typeface="Arial"/>
              </a:rPr>
              <a:t>Faculty </a:t>
            </a:r>
            <a:r>
              <a:rPr lang="en-US" sz="1800" dirty="0">
                <a:latin typeface="Century Schoolbook" pitchFamily="18" charset="0"/>
                <a:ea typeface="Arial"/>
                <a:cs typeface="Arial"/>
                <a:sym typeface="Arial"/>
              </a:rPr>
              <a:t>of </a:t>
            </a:r>
            <a:r>
              <a:rPr lang="en-US" sz="1800" dirty="0" smtClean="0">
                <a:latin typeface="Century Schoolbook" pitchFamily="18" charset="0"/>
                <a:ea typeface="Arial"/>
                <a:cs typeface="Arial"/>
                <a:sym typeface="Arial"/>
              </a:rPr>
              <a:t>Technology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entury Schoolbook" pitchFamily="18" charset="0"/>
                <a:ea typeface="Arial"/>
                <a:cs typeface="Arial"/>
                <a:sym typeface="Arial"/>
              </a:rPr>
              <a:t>Dharmsinh </a:t>
            </a:r>
            <a:r>
              <a:rPr lang="en-US" sz="1800" dirty="0">
                <a:latin typeface="Century Schoolbook" pitchFamily="18" charset="0"/>
                <a:ea typeface="Arial"/>
                <a:cs typeface="Arial"/>
                <a:sym typeface="Arial"/>
              </a:rPr>
              <a:t>Desai University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entury Schoolbook" pitchFamily="18" charset="0"/>
                <a:ea typeface="Arial"/>
                <a:cs typeface="Arial"/>
                <a:sym typeface="Arial"/>
              </a:rPr>
              <a:t>April-2017</a:t>
            </a:r>
            <a:endParaRPr lang="en-US" sz="1800" dirty="0">
              <a:latin typeface="Century Schoolbook" pitchFamily="18" charset="0"/>
              <a:ea typeface="Arial"/>
              <a:cs typeface="Arial"/>
              <a:sym typeface="Arial"/>
            </a:endParaRP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3374223"/>
            <a:ext cx="3083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solidFill>
                  <a:srgbClr val="0674D8"/>
                </a:solidFill>
                <a:latin typeface="Century Schoolbook" pitchFamily="18" charset="0"/>
              </a:rPr>
              <a:t>External Guide</a:t>
            </a:r>
          </a:p>
          <a:p>
            <a:r>
              <a:rPr lang="en-IN" sz="1800" dirty="0" smtClean="0">
                <a:latin typeface="Century Schoolbook" pitchFamily="18" charset="0"/>
              </a:rPr>
              <a:t>Mr Sandeep Das</a:t>
            </a:r>
          </a:p>
          <a:p>
            <a:r>
              <a:rPr lang="en-IN" sz="1800" dirty="0" smtClean="0">
                <a:latin typeface="Century Schoolbook" pitchFamily="18" charset="0"/>
              </a:rPr>
              <a:t>Project Manager</a:t>
            </a:r>
          </a:p>
          <a:p>
            <a:r>
              <a:rPr lang="en-IN" sz="1800" dirty="0" smtClean="0">
                <a:latin typeface="Century Schoolbook" pitchFamily="18" charset="0"/>
              </a:rPr>
              <a:t>  Samyak Infotech</a:t>
            </a:r>
            <a:r>
              <a:rPr lang="en-IN" sz="1800" dirty="0">
                <a:latin typeface="Century Schoolbook" pitchFamily="18" charset="0"/>
              </a:rPr>
              <a:t> </a:t>
            </a:r>
            <a:r>
              <a:rPr lang="en-IN" sz="1800" dirty="0" smtClean="0">
                <a:latin typeface="Century Schoolbook" pitchFamily="18" charset="0"/>
              </a:rPr>
              <a:t>Pvt. Ltd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0152" y="3377449"/>
            <a:ext cx="3083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solidFill>
                  <a:srgbClr val="0674D8"/>
                </a:solidFill>
                <a:latin typeface="Century Schoolbook" pitchFamily="18" charset="0"/>
              </a:rPr>
              <a:t>Internal Guide</a:t>
            </a:r>
          </a:p>
          <a:p>
            <a:r>
              <a:rPr lang="en-IN" sz="1800" dirty="0" smtClean="0">
                <a:latin typeface="Century Schoolbook" pitchFamily="18" charset="0"/>
              </a:rPr>
              <a:t>Prof. Sandeep R. Suthar</a:t>
            </a:r>
          </a:p>
          <a:p>
            <a:r>
              <a:rPr lang="en-IN" sz="1800" dirty="0" smtClean="0">
                <a:latin typeface="Century Schoolbook" pitchFamily="18" charset="0"/>
              </a:rPr>
              <a:t>Department of I.T</a:t>
            </a:r>
          </a:p>
          <a:p>
            <a:r>
              <a:rPr lang="en-IN" sz="1800" dirty="0" smtClean="0">
                <a:latin typeface="Century Schoolbook" pitchFamily="18" charset="0"/>
              </a:rPr>
              <a:t>DD University</a:t>
            </a:r>
          </a:p>
        </p:txBody>
      </p:sp>
    </p:spTree>
    <p:extLst>
      <p:ext uri="{BB962C8B-B14F-4D97-AF65-F5344CB8AC3E}">
        <p14:creationId xmlns:p14="http://schemas.microsoft.com/office/powerpoint/2010/main" val="8885804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IN" sz="3600" dirty="0" smtClean="0">
                <a:latin typeface="Century Schoolbook" pitchFamily="18" charset="0"/>
              </a:rPr>
              <a:t>Technologies</a:t>
            </a:r>
            <a:endParaRPr lang="ru-RU" sz="3600" dirty="0">
              <a:latin typeface="Century Schoolbook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202380"/>
            <a:ext cx="8496944" cy="5178948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IN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AngularJS 1.4</a:t>
            </a: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IN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ASP.NET</a:t>
            </a:r>
          </a:p>
          <a:p>
            <a:pPr marL="742950" lvl="1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ASP.NET MVC</a:t>
            </a:r>
          </a:p>
          <a:p>
            <a:pPr marL="742950" lvl="1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ASP.NET Web API</a:t>
            </a: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IN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Microsoft SQL Server 2008</a:t>
            </a: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IN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HTML</a:t>
            </a: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IN" dirty="0" err="1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Jquery</a:t>
            </a:r>
            <a:endParaRPr lang="en-IN" dirty="0" smtClean="0">
              <a:solidFill>
                <a:schemeClr val="bg2"/>
              </a:solidFill>
              <a:latin typeface="Century Schoolbook" pitchFamily="18" charset="0"/>
              <a:ea typeface="Roboto" charset="0"/>
              <a:cs typeface="Roboto" charset="0"/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IN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C#</a:t>
            </a:r>
          </a:p>
          <a:p>
            <a:pPr>
              <a:lnSpc>
                <a:spcPct val="100000"/>
              </a:lnSpc>
            </a:pPr>
            <a:endParaRPr lang="en-IN" dirty="0" smtClean="0">
              <a:solidFill>
                <a:schemeClr val="bg2"/>
              </a:solidFill>
              <a:latin typeface="Century Schoolbook" pitchFamily="18" charset="0"/>
              <a:ea typeface="Roboto" charset="0"/>
              <a:cs typeface="Robot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5085184"/>
            <a:ext cx="89644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2000" dirty="0">
                <a:solidFill>
                  <a:srgbClr val="0674D8"/>
                </a:solidFill>
                <a:latin typeface="Century Schoolbook" pitchFamily="18" charset="0"/>
              </a:rPr>
              <a:t>The technology stack:</a:t>
            </a:r>
          </a:p>
          <a:p>
            <a:pPr lvl="0">
              <a:spcBef>
                <a:spcPts val="0"/>
              </a:spcBef>
            </a:pPr>
            <a:endParaRPr lang="en-IN" sz="2000" dirty="0">
              <a:solidFill>
                <a:schemeClr val="bg2"/>
              </a:solidFill>
              <a:latin typeface="Century Schoolbook" pitchFamily="18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IN" sz="1800" dirty="0" smtClean="0">
                <a:solidFill>
                  <a:schemeClr val="bg2"/>
                </a:solidFill>
                <a:latin typeface="Century Schoolbook" pitchFamily="18" charset="0"/>
              </a:rPr>
              <a:t>HTML/CSS </a:t>
            </a:r>
            <a:r>
              <a:rPr lang="en-IN" sz="1800" dirty="0">
                <a:solidFill>
                  <a:schemeClr val="bg2"/>
                </a:solidFill>
                <a:latin typeface="Century Schoolbook" pitchFamily="18" charset="0"/>
              </a:rPr>
              <a:t>+ </a:t>
            </a:r>
            <a:r>
              <a:rPr lang="en-IN" sz="1800" dirty="0" err="1">
                <a:solidFill>
                  <a:schemeClr val="bg2"/>
                </a:solidFill>
                <a:latin typeface="Century Schoolbook" pitchFamily="18" charset="0"/>
              </a:rPr>
              <a:t>jQuery</a:t>
            </a:r>
            <a:r>
              <a:rPr lang="en-IN" sz="1800" dirty="0">
                <a:solidFill>
                  <a:schemeClr val="bg2"/>
                </a:solidFill>
                <a:latin typeface="Century Schoolbook" pitchFamily="18" charset="0"/>
              </a:rPr>
              <a:t> UI + AngularJS +  ASP.NET MVC + </a:t>
            </a:r>
            <a:r>
              <a:rPr lang="en-IN" sz="1800" dirty="0" smtClean="0">
                <a:solidFill>
                  <a:schemeClr val="bg2"/>
                </a:solidFill>
                <a:latin typeface="Century Schoolbook" pitchFamily="18" charset="0"/>
              </a:rPr>
              <a:t>Web API </a:t>
            </a:r>
            <a:r>
              <a:rPr lang="en-IN" sz="1800" dirty="0">
                <a:solidFill>
                  <a:schemeClr val="bg2"/>
                </a:solidFill>
                <a:latin typeface="Century Schoolbook" pitchFamily="18" charset="0"/>
              </a:rPr>
              <a:t>+ SQL Server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558" y="112474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78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IN" sz="3600" dirty="0" smtClean="0">
                <a:solidFill>
                  <a:schemeClr val="bg1"/>
                </a:solidFill>
                <a:latin typeface="Century Schoolbook" pitchFamily="18" charset="0"/>
              </a:rPr>
              <a:t>Functionalities</a:t>
            </a:r>
            <a:endParaRPr lang="ru-RU" sz="3600" dirty="0">
              <a:solidFill>
                <a:schemeClr val="bg1"/>
              </a:solidFill>
              <a:latin typeface="Century Schoolbook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77399" y="1130372"/>
            <a:ext cx="3878577" cy="5178948"/>
          </a:xfrm>
        </p:spPr>
        <p:txBody>
          <a:bodyPr/>
          <a:lstStyle/>
          <a:p>
            <a:pPr marL="273050" indent="-27305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674D8"/>
                </a:solidFill>
                <a:latin typeface="Century Schoolbook" pitchFamily="18" charset="0"/>
                <a:ea typeface="Roboto" charset="0"/>
                <a:cs typeface="Roboto" charset="0"/>
              </a:rPr>
              <a:t>Customer</a:t>
            </a:r>
          </a:p>
          <a:p>
            <a:pPr marL="723900" lvl="1" indent="-2667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Services</a:t>
            </a:r>
          </a:p>
          <a:p>
            <a:pPr marL="723900" lvl="1" indent="-2667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Special Instruction</a:t>
            </a:r>
          </a:p>
          <a:p>
            <a:pPr marL="723900" lvl="1" indent="-2667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Outstanding Invoice</a:t>
            </a:r>
          </a:p>
          <a:p>
            <a:pPr marL="273050" indent="-27305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674D8"/>
                </a:solidFill>
                <a:latin typeface="Century Schoolbook" pitchFamily="18" charset="0"/>
                <a:ea typeface="Roboto" charset="0"/>
                <a:cs typeface="Roboto" charset="0"/>
              </a:rPr>
              <a:t>Courier</a:t>
            </a:r>
          </a:p>
          <a:p>
            <a:pPr marL="723900" lvl="1" indent="-2667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Service Area</a:t>
            </a:r>
          </a:p>
          <a:p>
            <a:pPr marL="723900" lvl="1" indent="-2667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Courier Delay</a:t>
            </a:r>
          </a:p>
          <a:p>
            <a:pPr marL="273050" indent="-27305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674D8"/>
                </a:solidFill>
                <a:latin typeface="Century Schoolbook" pitchFamily="18" charset="0"/>
                <a:ea typeface="Roboto" charset="0"/>
                <a:cs typeface="Roboto" charset="0"/>
              </a:rPr>
              <a:t>Airport</a:t>
            </a:r>
          </a:p>
          <a:p>
            <a:pPr marL="723900" lvl="1" indent="-2667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Alternate Airport</a:t>
            </a:r>
          </a:p>
        </p:txBody>
      </p:sp>
    </p:spTree>
    <p:extLst>
      <p:ext uri="{BB962C8B-B14F-4D97-AF65-F5344CB8AC3E}">
        <p14:creationId xmlns:p14="http://schemas.microsoft.com/office/powerpoint/2010/main" val="180887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IN" sz="3600" dirty="0" smtClean="0">
                <a:latin typeface="Century Schoolbook" pitchFamily="18" charset="0"/>
              </a:rPr>
              <a:t>Functionalities</a:t>
            </a:r>
            <a:endParaRPr lang="ru-RU" sz="3600" dirty="0">
              <a:latin typeface="Century Schoolbook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77399" y="1130372"/>
            <a:ext cx="3878577" cy="5178948"/>
          </a:xfrm>
        </p:spPr>
        <p:txBody>
          <a:bodyPr/>
          <a:lstStyle/>
          <a:p>
            <a:pPr marL="273050" indent="-27305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2000" dirty="0">
                <a:solidFill>
                  <a:srgbClr val="0674D8"/>
                </a:solidFill>
                <a:latin typeface="Century Schoolbook" pitchFamily="18" charset="0"/>
                <a:ea typeface="Roboto" charset="0"/>
                <a:cs typeface="Roboto" charset="0"/>
              </a:rPr>
              <a:t>Customer</a:t>
            </a:r>
          </a:p>
          <a:p>
            <a:pPr marL="723900" lvl="1" indent="-2667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Department Info</a:t>
            </a:r>
          </a:p>
          <a:p>
            <a:pPr marL="723900" lvl="1" indent="-2667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Documents</a:t>
            </a:r>
          </a:p>
          <a:p>
            <a:pPr marL="723900" lvl="1" indent="-2667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Reference </a:t>
            </a:r>
            <a:r>
              <a:rPr lang="en-IN" sz="1800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Configuration</a:t>
            </a:r>
          </a:p>
          <a:p>
            <a:pPr marL="266700" indent="-2667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674D8"/>
                </a:solidFill>
                <a:latin typeface="Century Schoolbook" pitchFamily="18" charset="0"/>
                <a:ea typeface="Roboto" charset="0"/>
                <a:cs typeface="Roboto" charset="0"/>
              </a:rPr>
              <a:t>Courier</a:t>
            </a:r>
            <a:endParaRPr lang="en-IN" sz="2000" dirty="0">
              <a:solidFill>
                <a:srgbClr val="0674D8"/>
              </a:solidFill>
              <a:latin typeface="Century Schoolbook" pitchFamily="18" charset="0"/>
              <a:ea typeface="Roboto" charset="0"/>
              <a:cs typeface="Roboto" charset="0"/>
            </a:endParaRPr>
          </a:p>
          <a:p>
            <a:pPr marL="723900" lvl="1" indent="-2667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Alerts</a:t>
            </a:r>
          </a:p>
          <a:p>
            <a:pPr marL="273050" indent="-27305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2000" dirty="0">
                <a:solidFill>
                  <a:srgbClr val="0674D8"/>
                </a:solidFill>
                <a:latin typeface="Century Schoolbook" pitchFamily="18" charset="0"/>
                <a:ea typeface="Roboto" charset="0"/>
                <a:cs typeface="Roboto" charset="0"/>
              </a:rPr>
              <a:t>Airline</a:t>
            </a:r>
          </a:p>
          <a:p>
            <a:pPr marL="723900" lvl="1" indent="-2667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Locations</a:t>
            </a:r>
          </a:p>
          <a:p>
            <a:pPr marL="355600" indent="-3556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2000" dirty="0">
                <a:solidFill>
                  <a:srgbClr val="0674D8"/>
                </a:solidFill>
                <a:latin typeface="Century Schoolbook" pitchFamily="18" charset="0"/>
                <a:ea typeface="Roboto" charset="0"/>
                <a:cs typeface="Roboto" charset="0"/>
              </a:rPr>
              <a:t>Inventory Profile</a:t>
            </a:r>
          </a:p>
          <a:p>
            <a:pPr marL="723900" lvl="1" indent="-2667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Cycle Count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825645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6227100" cy="3240360"/>
          </a:xfrm>
          <a:noFill/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en-IN" dirty="0">
                <a:latin typeface="Century Schoolbook" pitchFamily="18" charset="0"/>
              </a:rPr>
              <a:t>DIAGRAMS</a:t>
            </a:r>
            <a:br>
              <a:rPr lang="en-IN" dirty="0">
                <a:latin typeface="Century Schoolbook" pitchFamily="18" charset="0"/>
              </a:rPr>
            </a:br>
            <a:r>
              <a:rPr lang="en-IN" dirty="0">
                <a:latin typeface="Century Schoolbook" pitchFamily="18" charset="0"/>
              </a:rPr>
              <a:t>Courier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429000"/>
            <a:ext cx="5518373" cy="31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8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Century Schoolbook" pitchFamily="18" charset="0"/>
              </a:rPr>
              <a:t>Usecase for courier creation</a:t>
            </a:r>
            <a:endParaRPr lang="en-IN" sz="3600" dirty="0">
              <a:latin typeface="Century Schoolbook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35696" y="1628800"/>
            <a:ext cx="5472608" cy="4293893"/>
            <a:chOff x="1835696" y="1028734"/>
            <a:chExt cx="5472608" cy="4293893"/>
          </a:xfrm>
        </p:grpSpPr>
        <p:pic>
          <p:nvPicPr>
            <p:cNvPr id="10243" name="Picture 3" descr="C:\Users\Deepak Trivedi\Desktop\pager\usecase\my\usecase1 (1).jpg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b="24198"/>
            <a:stretch/>
          </p:blipFill>
          <p:spPr bwMode="auto">
            <a:xfrm>
              <a:off x="1835696" y="1028734"/>
              <a:ext cx="5472608" cy="4293893"/>
            </a:xfrm>
            <a:prstGeom prst="rect">
              <a:avLst/>
            </a:prstGeom>
            <a:noFill/>
          </p:spPr>
        </p:pic>
        <p:cxnSp>
          <p:nvCxnSpPr>
            <p:cNvPr id="4" name="Straight Connector 3"/>
            <p:cNvCxnSpPr/>
            <p:nvPr/>
          </p:nvCxnSpPr>
          <p:spPr>
            <a:xfrm>
              <a:off x="2987824" y="5322627"/>
              <a:ext cx="216024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5161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Century Schoolbook" pitchFamily="18" charset="0"/>
              </a:rPr>
              <a:t>Usecase for Courier Modification</a:t>
            </a:r>
          </a:p>
        </p:txBody>
      </p:sp>
      <p:pic>
        <p:nvPicPr>
          <p:cNvPr id="5" name="Picture 2" descr="C:\Users\Deepak Trivedi\Desktop\pager\usecase\my\mod\usecase1 (3)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981152"/>
            <a:ext cx="5688632" cy="5572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9062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Century Schoolbook" pitchFamily="18" charset="0"/>
              </a:rPr>
              <a:t>Sequence</a:t>
            </a:r>
            <a:r>
              <a:rPr lang="en-IN" sz="3200" dirty="0" smtClean="0"/>
              <a:t> </a:t>
            </a:r>
            <a:r>
              <a:rPr lang="en-IN" sz="3600" dirty="0" smtClean="0">
                <a:latin typeface="Century Schoolbook" pitchFamily="18" charset="0"/>
              </a:rPr>
              <a:t>Diagram</a:t>
            </a:r>
            <a:r>
              <a:rPr lang="en-IN" sz="3200" dirty="0" smtClean="0"/>
              <a:t> </a:t>
            </a:r>
            <a:r>
              <a:rPr lang="en-IN" sz="3600" dirty="0">
                <a:latin typeface="Century Schoolbook" pitchFamily="18" charset="0"/>
              </a:rPr>
              <a:t>for </a:t>
            </a:r>
            <a:r>
              <a:rPr lang="en-IN" sz="3600" dirty="0" smtClean="0">
                <a:latin typeface="Century Schoolbook" pitchFamily="18" charset="0"/>
              </a:rPr>
              <a:t>Courier Creation</a:t>
            </a:r>
            <a:endParaRPr lang="en-IN" sz="3600" dirty="0">
              <a:latin typeface="Century Schoolbook" pitchFamily="18" charset="0"/>
            </a:endParaRPr>
          </a:p>
        </p:txBody>
      </p:sp>
      <p:pic>
        <p:nvPicPr>
          <p:cNvPr id="12291" name="Picture 3" descr="C:\Users\Deepak Trivedi\Desktop\pager\sequ\my seq\D3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22581"/>
            <a:ext cx="8352928" cy="5478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1005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Century Schoolbook" pitchFamily="18" charset="0"/>
              </a:rPr>
              <a:t>Sequence</a:t>
            </a:r>
            <a:r>
              <a:rPr lang="en-IN" sz="3200" dirty="0" smtClean="0">
                <a:latin typeface="Century Schoolbook" pitchFamily="18" charset="0"/>
              </a:rPr>
              <a:t> Diagram </a:t>
            </a:r>
            <a:r>
              <a:rPr lang="en-IN" sz="3200" dirty="0">
                <a:latin typeface="Century Schoolbook" pitchFamily="18" charset="0"/>
              </a:rPr>
              <a:t>for Courier Modification</a:t>
            </a:r>
          </a:p>
        </p:txBody>
      </p:sp>
      <p:pic>
        <p:nvPicPr>
          <p:cNvPr id="13314" name="Picture 2" descr="C:\Users\Deepak Trivedi\Desktop\pager\sequ\my seq\SEQMOD (3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28734"/>
            <a:ext cx="8568952" cy="5549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4650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>
                <a:latin typeface="Century Schoolbook" pitchFamily="18" charset="0"/>
              </a:rPr>
              <a:t>Activity diagram for courier Creation and Modification</a:t>
            </a:r>
            <a:endParaRPr lang="en-IN" sz="2400" dirty="0">
              <a:latin typeface="Century Schoolbook" pitchFamily="18" charset="0"/>
            </a:endParaRPr>
          </a:p>
        </p:txBody>
      </p:sp>
      <p:pic>
        <p:nvPicPr>
          <p:cNvPr id="17410" name="Picture 2" descr="C:\Users\Deepak Trivedi\Desktop\pager\activity\ActivityCourierCre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028733"/>
            <a:ext cx="3960440" cy="5544000"/>
          </a:xfrm>
          <a:prstGeom prst="rect">
            <a:avLst/>
          </a:prstGeom>
          <a:noFill/>
        </p:spPr>
      </p:pic>
      <p:pic>
        <p:nvPicPr>
          <p:cNvPr id="17411" name="Picture 3" descr="C:\Users\Deepak Trivedi\Desktop\pager\activity\ActivityCourierModific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028734"/>
            <a:ext cx="4320480" cy="56646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6776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Century Schoolbook" pitchFamily="18" charset="0"/>
              </a:rPr>
              <a:t>Courier Class </a:t>
            </a:r>
            <a:r>
              <a:rPr lang="en-IN" sz="3600" dirty="0">
                <a:latin typeface="Century Schoolbook" pitchFamily="18" charset="0"/>
              </a:rPr>
              <a:t>D</a:t>
            </a:r>
            <a:r>
              <a:rPr lang="en-IN" sz="3600" dirty="0" smtClean="0">
                <a:latin typeface="Century Schoolbook" pitchFamily="18" charset="0"/>
              </a:rPr>
              <a:t>iagram</a:t>
            </a:r>
            <a:endParaRPr lang="en-IN" sz="3600" dirty="0">
              <a:latin typeface="Century Schoolbook" pitchFamily="18" charset="0"/>
            </a:endParaRPr>
          </a:p>
        </p:txBody>
      </p:sp>
      <p:pic>
        <p:nvPicPr>
          <p:cNvPr id="19458" name="Picture 2" descr="C:\Users\Deepak Trivedi\Desktop\pager\CLASS\cl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32723"/>
            <a:ext cx="8352928" cy="573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0834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71800" y="332656"/>
            <a:ext cx="6172200" cy="576064"/>
          </a:xfrm>
          <a:effectLst>
            <a:outerShdw dist="17961" dir="2700000" algn="ctr" rotWithShape="0">
              <a:schemeClr val="bg1"/>
            </a:outerShdw>
          </a:effectLst>
        </p:spPr>
        <p:txBody>
          <a:bodyPr/>
          <a:lstStyle/>
          <a:p>
            <a:r>
              <a:rPr lang="en-IN" sz="2000" b="1" dirty="0" smtClean="0">
                <a:solidFill>
                  <a:srgbClr val="0674D8"/>
                </a:solidFill>
                <a:latin typeface="Century Schoolbook" pitchFamily="18" charset="0"/>
              </a:rPr>
              <a:t>Integrated Solutions Across the Globe</a:t>
            </a:r>
            <a:br>
              <a:rPr lang="en-IN" sz="2000" b="1" dirty="0" smtClean="0">
                <a:solidFill>
                  <a:srgbClr val="0674D8"/>
                </a:solidFill>
                <a:latin typeface="Century Schoolbook" pitchFamily="18" charset="0"/>
              </a:rPr>
            </a:br>
            <a:r>
              <a:rPr lang="en-IN" sz="2000" b="1" dirty="0" smtClean="0">
                <a:solidFill>
                  <a:srgbClr val="0674D8"/>
                </a:solidFill>
                <a:latin typeface="Century Schoolbook" pitchFamily="18" charset="0"/>
              </a:rPr>
              <a:t>Network Global Logistics – (NGL)   </a:t>
            </a:r>
            <a:endParaRPr lang="ru-RU" sz="2000" b="1" dirty="0">
              <a:solidFill>
                <a:srgbClr val="0674D8"/>
              </a:solidFill>
              <a:latin typeface="Century Schoolbook" pitchFamily="18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9552" y="5995189"/>
            <a:ext cx="8352928" cy="836712"/>
          </a:xfrm>
          <a:effectLst>
            <a:outerShdw dist="17961" dir="2700000" algn="ctr" rotWithShape="0">
              <a:schemeClr val="bg1"/>
            </a:outerShdw>
          </a:effectLst>
        </p:spPr>
        <p:txBody>
          <a:bodyPr/>
          <a:lstStyle/>
          <a:p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entury Schoolbook" pitchFamily="18" charset="0"/>
              </a:rPr>
              <a:t>S</a:t>
            </a: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entury Schoolbook" pitchFamily="18" charset="0"/>
              </a:rPr>
              <a:t>upply chain is the entire 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entury Schoolbook" pitchFamily="18" charset="0"/>
              </a:rPr>
              <a:t>network of entities, directly or </a:t>
            </a: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entury Schoolbook" pitchFamily="18" charset="0"/>
              </a:rPr>
              <a:t>indirectly  interlinked 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entury Schoolbook" pitchFamily="18" charset="0"/>
              </a:rPr>
              <a:t>and interdependent in serving the same consumer </a:t>
            </a: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entury Schoolbook" pitchFamily="18" charset="0"/>
              </a:rPr>
              <a:t>or customer.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90250" y="651000"/>
            <a:ext cx="6227100" cy="112181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Century Schoolbook" pitchFamily="18" charset="0"/>
              </a:rPr>
              <a:t>SCREENSHOTS</a:t>
            </a:r>
            <a:endParaRPr lang="en" dirty="0">
              <a:latin typeface="Century Schoolbook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564904"/>
            <a:ext cx="40957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76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254100" y="181667"/>
            <a:ext cx="8635800" cy="5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3600" dirty="0">
                <a:latin typeface="Century Schoolbook" pitchFamily="18" charset="0"/>
              </a:rPr>
              <a:t>Courier Search</a:t>
            </a:r>
          </a:p>
        </p:txBody>
      </p:sp>
      <p:pic>
        <p:nvPicPr>
          <p:cNvPr id="209" name="Shape 209" descr="Courier Search.PNG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23528" y="1017567"/>
            <a:ext cx="8501859" cy="559147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67" y="0"/>
            <a:ext cx="837828" cy="83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89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Century Schoolbook" pitchFamily="18" charset="0"/>
              </a:rPr>
              <a:t>Courier Service Area</a:t>
            </a:r>
            <a:endParaRPr lang="en-IN" sz="3600" dirty="0">
              <a:latin typeface="Century Schoolbook" pitchFamily="18" charset="0"/>
            </a:endParaRPr>
          </a:p>
        </p:txBody>
      </p:sp>
      <p:pic>
        <p:nvPicPr>
          <p:cNvPr id="107522" name="Picture 2" descr="CourierServiceAre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4549"/>
            <a:ext cx="9144000" cy="60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870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Century Schoolbook" pitchFamily="18" charset="0"/>
              </a:rPr>
              <a:t>Service </a:t>
            </a:r>
            <a:r>
              <a:rPr lang="en-IN" sz="3600" dirty="0" smtClean="0">
                <a:latin typeface="Century Schoolbook" pitchFamily="18" charset="0"/>
              </a:rPr>
              <a:t>Area – Airport Pop-Up</a:t>
            </a:r>
            <a:endParaRPr lang="en-IN" sz="3600" dirty="0">
              <a:latin typeface="Century Schoolbook" pitchFamily="18" charset="0"/>
            </a:endParaRPr>
          </a:p>
        </p:txBody>
      </p:sp>
      <p:pic>
        <p:nvPicPr>
          <p:cNvPr id="108546" name="Picture 2" descr="CourierServiceAreaAirpo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712968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502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Century Schoolbook" pitchFamily="18" charset="0"/>
              </a:rPr>
              <a:t>Service </a:t>
            </a:r>
            <a:r>
              <a:rPr lang="en-IN" sz="3600" dirty="0" smtClean="0">
                <a:latin typeface="Century Schoolbook" pitchFamily="18" charset="0"/>
              </a:rPr>
              <a:t>Area – Customer Pop-Up</a:t>
            </a:r>
            <a:endParaRPr lang="en-IN" sz="3600" dirty="0">
              <a:latin typeface="Century Schoolbook" pitchFamily="18" charset="0"/>
            </a:endParaRPr>
          </a:p>
        </p:txBody>
      </p:sp>
      <p:pic>
        <p:nvPicPr>
          <p:cNvPr id="109570" name="Picture 2" descr="CourierServiceAreaAccou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712968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393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Century Schoolbook" pitchFamily="18" charset="0"/>
              </a:rPr>
              <a:t>Courier Alerts</a:t>
            </a:r>
            <a:endParaRPr lang="en-IN" sz="3600" dirty="0">
              <a:latin typeface="Century Schoolbook" pitchFamily="18" charset="0"/>
            </a:endParaRPr>
          </a:p>
        </p:txBody>
      </p:sp>
      <p:pic>
        <p:nvPicPr>
          <p:cNvPr id="4098" name="Picture 2" descr="C:\Users\Deepak Trivedi\Downloads\courieraler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1028732"/>
            <a:ext cx="8725029" cy="56406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1727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Century Schoolbook" pitchFamily="18" charset="0"/>
              </a:rPr>
              <a:t>Alerts - Template Pop-Up</a:t>
            </a:r>
            <a:endParaRPr lang="en-IN" sz="3600" dirty="0">
              <a:latin typeface="Century Schoolbook" pitchFamily="18" charset="0"/>
            </a:endParaRPr>
          </a:p>
        </p:txBody>
      </p:sp>
      <p:pic>
        <p:nvPicPr>
          <p:cNvPr id="5123" name="Picture 3" descr="C:\Users\Deepak Trivedi\Downloads\TEMPSEARCH ALER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8712968" cy="5359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59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Century Schoolbook" pitchFamily="18" charset="0"/>
              </a:rPr>
              <a:t>Courier Delay</a:t>
            </a:r>
          </a:p>
        </p:txBody>
      </p:sp>
      <p:pic>
        <p:nvPicPr>
          <p:cNvPr id="110594" name="Picture 2" descr="CourierDel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750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Century Schoolbook" pitchFamily="18" charset="0"/>
              </a:rPr>
              <a:t>Customer-Documents</a:t>
            </a:r>
            <a:endParaRPr lang="en-IN" sz="3600" dirty="0">
              <a:latin typeface="Century Schoolbook" pitchFamily="18" charset="0"/>
            </a:endParaRPr>
          </a:p>
        </p:txBody>
      </p:sp>
      <p:pic>
        <p:nvPicPr>
          <p:cNvPr id="102402" name="Picture 2" descr="Docume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036496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48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Century Schoolbook" pitchFamily="18" charset="0"/>
              </a:rPr>
              <a:t>Customer-Outstanding Invoice</a:t>
            </a:r>
            <a:endParaRPr lang="en-IN" sz="3600" dirty="0">
              <a:latin typeface="Century Schoolbook" pitchFamily="18" charset="0"/>
            </a:endParaRPr>
          </a:p>
        </p:txBody>
      </p:sp>
      <p:pic>
        <p:nvPicPr>
          <p:cNvPr id="105474" name="Picture 2" descr="CustomerOutstandingInvo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16704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808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IN" sz="3600" dirty="0" smtClean="0">
                <a:latin typeface="Century Schoolbook" pitchFamily="18" charset="0"/>
              </a:rPr>
              <a:t>Definition</a:t>
            </a:r>
            <a:endParaRPr lang="ru-RU" sz="3600" dirty="0">
              <a:latin typeface="Century Schoolbook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79512" y="908720"/>
            <a:ext cx="8856984" cy="1368152"/>
          </a:xfrm>
        </p:spPr>
        <p:txBody>
          <a:bodyPr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Supply Chain is Network </a:t>
            </a:r>
            <a:r>
              <a:rPr lang="en-IN" dirty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of suppliers, distributors and </a:t>
            </a:r>
            <a:r>
              <a:rPr lang="en-IN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subcontractors used </a:t>
            </a:r>
            <a:r>
              <a:rPr lang="en-IN" dirty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by a manufacturer to source its raw materials, components and supplies</a:t>
            </a:r>
            <a:r>
              <a:rPr lang="en-IN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Providing all the requirements of logistics under single roof.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dirty="0" smtClean="0">
              <a:solidFill>
                <a:schemeClr val="bg2"/>
              </a:solidFill>
              <a:latin typeface="Century Schoolbook" pitchFamily="18" charset="0"/>
              <a:ea typeface="Roboto" charset="0"/>
              <a:cs typeface="Roboto" charset="0"/>
            </a:endParaRPr>
          </a:p>
          <a:p>
            <a:pPr algn="just"/>
            <a:endParaRPr lang="en-IN" dirty="0" smtClean="0">
              <a:solidFill>
                <a:schemeClr val="bg2"/>
              </a:solidFill>
              <a:latin typeface="Century Schoolbook" pitchFamily="18" charset="0"/>
              <a:ea typeface="Roboto" charset="0"/>
              <a:cs typeface="Roboto" charset="0"/>
            </a:endParaRPr>
          </a:p>
        </p:txBody>
      </p:sp>
      <p:pic>
        <p:nvPicPr>
          <p:cNvPr id="5" name="Shape 136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539552" y="2124986"/>
            <a:ext cx="8424936" cy="4733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Century Schoolbook" pitchFamily="18" charset="0"/>
              </a:rPr>
              <a:t>Outstanding </a:t>
            </a:r>
            <a:r>
              <a:rPr lang="en-IN" sz="3600" dirty="0" smtClean="0">
                <a:latin typeface="Century Schoolbook" pitchFamily="18" charset="0"/>
              </a:rPr>
              <a:t>Invoice – Send Notification</a:t>
            </a:r>
            <a:endParaRPr lang="en-IN" sz="3600" dirty="0">
              <a:latin typeface="Century Schoolbook" pitchFamily="18" charset="0"/>
            </a:endParaRPr>
          </a:p>
        </p:txBody>
      </p:sp>
      <p:pic>
        <p:nvPicPr>
          <p:cNvPr id="106498" name="Picture 2" descr="OS_Invoice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3"/>
            <a:ext cx="8856984" cy="562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9065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Century Schoolbook" pitchFamily="18" charset="0"/>
              </a:rPr>
              <a:t>Airline-Locations</a:t>
            </a:r>
            <a:endParaRPr lang="en-IN" sz="3600" dirty="0">
              <a:latin typeface="Century Schoolbook" pitchFamily="18" charset="0"/>
            </a:endParaRPr>
          </a:p>
        </p:txBody>
      </p:sp>
      <p:pic>
        <p:nvPicPr>
          <p:cNvPr id="111618" name="Picture 2" descr="airlineloca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4" y="1052736"/>
            <a:ext cx="8919942" cy="58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102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Century Schoolbook" pitchFamily="18" charset="0"/>
              </a:rPr>
              <a:t>Alternate Airports </a:t>
            </a:r>
          </a:p>
        </p:txBody>
      </p:sp>
      <p:pic>
        <p:nvPicPr>
          <p:cNvPr id="112642" name="Picture 2" descr="AlternateAirpo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3" name="Picture 3" descr="AutoSugg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99" y="3645024"/>
            <a:ext cx="9144000" cy="321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409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latin typeface="Century Schoolbook" pitchFamily="18" charset="0"/>
              </a:rPr>
              <a:t>Alternate Airports - Validation</a:t>
            </a:r>
            <a:endParaRPr lang="en-IN" sz="3200" dirty="0">
              <a:latin typeface="Century Schoolbook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6712"/>
            <a:ext cx="9144001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76" y="3056408"/>
            <a:ext cx="9147376" cy="3801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317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Century Schoolbook" pitchFamily="18" charset="0"/>
              </a:rPr>
              <a:t>Validation - Record </a:t>
            </a:r>
            <a:r>
              <a:rPr lang="en-IN" sz="3600" dirty="0">
                <a:latin typeface="Century Schoolbook" pitchFamily="18" charset="0"/>
              </a:rPr>
              <a:t>S</a:t>
            </a:r>
            <a:r>
              <a:rPr lang="en-IN" sz="3600" dirty="0" smtClean="0">
                <a:latin typeface="Century Schoolbook" pitchFamily="18" charset="0"/>
              </a:rPr>
              <a:t>aved Successfully</a:t>
            </a:r>
            <a:endParaRPr lang="en-IN" sz="3600" dirty="0">
              <a:latin typeface="Century Schoolbook" pitchFamily="18" charset="0"/>
            </a:endParaRPr>
          </a:p>
        </p:txBody>
      </p:sp>
      <p:pic>
        <p:nvPicPr>
          <p:cNvPr id="113666" name="Picture 2" descr="succesA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928992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879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Century Schoolbook" pitchFamily="18" charset="0"/>
              </a:rPr>
              <a:t>Delete Confirmation Pop-Up</a:t>
            </a:r>
            <a:endParaRPr lang="en-IN" sz="3600" dirty="0">
              <a:latin typeface="Century Schoolbook" pitchFamily="18" charset="0"/>
            </a:endParaRPr>
          </a:p>
        </p:txBody>
      </p:sp>
      <p:pic>
        <p:nvPicPr>
          <p:cNvPr id="115714" name="Picture 2" descr="C:\Users\Dell\Desktop\Samyak\Screenshots\Common Screenshots\Delete Pop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4"/>
            <a:ext cx="889248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43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Century Schoolbook" pitchFamily="18" charset="0"/>
              </a:rPr>
              <a:t>Validation - Record Deleted Successfully</a:t>
            </a:r>
            <a:endParaRPr lang="en-IN" sz="3600" dirty="0">
              <a:latin typeface="Century Schoolbook" pitchFamily="18" charset="0"/>
            </a:endParaRPr>
          </a:p>
        </p:txBody>
      </p:sp>
      <p:pic>
        <p:nvPicPr>
          <p:cNvPr id="114690" name="Picture 2" descr="DeletionA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28992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840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Century Schoolbook" pitchFamily="18" charset="0"/>
              </a:rPr>
              <a:t>Future Enhancements</a:t>
            </a:r>
            <a:endParaRPr lang="en-IN" sz="3600" dirty="0">
              <a:latin typeface="Century Schoolboo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124744"/>
            <a:ext cx="828092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dirty="0" smtClean="0">
                <a:solidFill>
                  <a:srgbClr val="0674D8"/>
                </a:solidFill>
                <a:latin typeface="Century Schoolbook" pitchFamily="18" charset="0"/>
              </a:rPr>
              <a:t>FUTURE ENHANCEMENTS</a:t>
            </a:r>
          </a:p>
          <a:p>
            <a:pPr algn="l"/>
            <a:endParaRPr lang="en-IN" sz="1800" dirty="0" smtClean="0">
              <a:solidFill>
                <a:srgbClr val="0674D8"/>
              </a:solidFill>
              <a:latin typeface="Century Schoolbook" pitchFamily="18" charset="0"/>
            </a:endParaRPr>
          </a:p>
          <a:p>
            <a:pPr marL="285750" lvl="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2"/>
                </a:solidFill>
                <a:latin typeface="Century Schoolbook" pitchFamily="18" charset="0"/>
              </a:rPr>
              <a:t>UI design can be improved in such a way so that application can be opened in mobile browsers also.</a:t>
            </a:r>
          </a:p>
          <a:p>
            <a:pPr marL="285750" lvl="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2"/>
                </a:solidFill>
                <a:latin typeface="Century Schoolbook" pitchFamily="18" charset="0"/>
              </a:rPr>
              <a:t>Android and </a:t>
            </a:r>
            <a:r>
              <a:rPr lang="en-IN" sz="1800" dirty="0">
                <a:solidFill>
                  <a:schemeClr val="bg2"/>
                </a:solidFill>
                <a:latin typeface="Century Schoolbook" pitchFamily="18" charset="0"/>
              </a:rPr>
              <a:t>I</a:t>
            </a:r>
            <a:r>
              <a:rPr lang="en-IN" sz="1800" dirty="0" smtClean="0">
                <a:solidFill>
                  <a:schemeClr val="bg2"/>
                </a:solidFill>
                <a:latin typeface="Century Schoolbook" pitchFamily="18" charset="0"/>
              </a:rPr>
              <a:t>OS apps can be prepared.</a:t>
            </a: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solidFill>
                  <a:schemeClr val="bg2"/>
                </a:solidFill>
                <a:latin typeface="Century Schoolbook" pitchFamily="18" charset="0"/>
              </a:rPr>
              <a:t>Converting the application to Angular 2 </a:t>
            </a:r>
            <a:r>
              <a:rPr lang="en-IN" sz="1800" dirty="0" smtClean="0">
                <a:solidFill>
                  <a:schemeClr val="bg2"/>
                </a:solidFill>
                <a:latin typeface="Century Schoolbook" pitchFamily="18" charset="0"/>
              </a:rPr>
              <a:t>to increase mobile support.</a:t>
            </a:r>
            <a:endParaRPr lang="en-IN" sz="1800" dirty="0">
              <a:solidFill>
                <a:schemeClr val="bg2"/>
              </a:solidFill>
              <a:latin typeface="Century Schoolbook" pitchFamily="18" charset="0"/>
            </a:endParaRPr>
          </a:p>
          <a:p>
            <a:pPr lvl="0" algn="l">
              <a:lnSpc>
                <a:spcPct val="150000"/>
              </a:lnSpc>
            </a:pPr>
            <a:endParaRPr lang="en-IN" sz="1800" dirty="0" smtClean="0">
              <a:solidFill>
                <a:schemeClr val="bg2"/>
              </a:solidFill>
              <a:latin typeface="Century Schoolbook" pitchFamily="18" charset="0"/>
            </a:endParaRPr>
          </a:p>
          <a:p>
            <a:pPr algn="l"/>
            <a:endParaRPr lang="en-IN" sz="1800" dirty="0">
              <a:solidFill>
                <a:schemeClr val="bg2"/>
              </a:solidFill>
              <a:latin typeface="Century Schoolbook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15" y="3635306"/>
            <a:ext cx="3922888" cy="274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75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Century Schoolbook" pitchFamily="18" charset="0"/>
              </a:rPr>
              <a:t>Conclusion</a:t>
            </a:r>
            <a:endParaRPr lang="en-IN" sz="3600" dirty="0">
              <a:latin typeface="Century Schoolbook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966719"/>
            <a:ext cx="6336704" cy="2891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1052736"/>
            <a:ext cx="8989962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4D4D4D"/>
                </a:solidFill>
                <a:latin typeface="Century Schoolbook" pitchFamily="18" charset="0"/>
              </a:rPr>
              <a:t>Figuring out same day logistics and transportation can be a nightmare. It is </a:t>
            </a:r>
          </a:p>
          <a:p>
            <a:pPr algn="l">
              <a:lnSpc>
                <a:spcPct val="150000"/>
              </a:lnSpc>
            </a:pPr>
            <a:r>
              <a:rPr lang="en-IN" sz="1800" dirty="0" smtClean="0">
                <a:solidFill>
                  <a:srgbClr val="4D4D4D"/>
                </a:solidFill>
                <a:latin typeface="Century Schoolbook" pitchFamily="18" charset="0"/>
              </a:rPr>
              <a:t>     detail, time-consuming and costly. But with our IT infrastructure these hurdles</a:t>
            </a:r>
          </a:p>
          <a:p>
            <a:pPr algn="l">
              <a:lnSpc>
                <a:spcPct val="150000"/>
              </a:lnSpc>
            </a:pPr>
            <a:r>
              <a:rPr lang="en-IN" sz="1800" dirty="0">
                <a:solidFill>
                  <a:srgbClr val="4D4D4D"/>
                </a:solidFill>
                <a:latin typeface="Century Schoolbook" pitchFamily="18" charset="0"/>
              </a:rPr>
              <a:t> </a:t>
            </a:r>
            <a:r>
              <a:rPr lang="en-IN" sz="1800" dirty="0" smtClean="0">
                <a:solidFill>
                  <a:srgbClr val="4D4D4D"/>
                </a:solidFill>
                <a:latin typeface="Century Schoolbook" pitchFamily="18" charset="0"/>
              </a:rPr>
              <a:t>    seem to be easily managed and handled.</a:t>
            </a: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4D4D4D"/>
                </a:solidFill>
                <a:latin typeface="Century Schoolbook" pitchFamily="18" charset="0"/>
              </a:rPr>
              <a:t>Decrease in delivery failure  </a:t>
            </a:r>
            <a:endParaRPr lang="en-IN" sz="1800" dirty="0">
              <a:solidFill>
                <a:srgbClr val="4D4D4D"/>
              </a:solidFill>
              <a:latin typeface="Century Schoolbook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solidFill>
                  <a:srgbClr val="4D4D4D"/>
                </a:solidFill>
                <a:latin typeface="Century Schoolbook" pitchFamily="18" charset="0"/>
              </a:rPr>
              <a:t>Minimize delays</a:t>
            </a: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solidFill>
                  <a:srgbClr val="4D4D4D"/>
                </a:solidFill>
                <a:latin typeface="Century Schoolbook" pitchFamily="18" charset="0"/>
              </a:rPr>
              <a:t>Reduces uncertainty all along the </a:t>
            </a:r>
            <a:r>
              <a:rPr lang="en-IN" sz="1800" dirty="0" smtClean="0">
                <a:solidFill>
                  <a:srgbClr val="4D4D4D"/>
                </a:solidFill>
                <a:latin typeface="Century Schoolbook" pitchFamily="18" charset="0"/>
              </a:rPr>
              <a:t>chain</a:t>
            </a: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4D4D4D"/>
                </a:solidFill>
                <a:latin typeface="Century Schoolbook" pitchFamily="18" charset="0"/>
              </a:rPr>
              <a:t>Quality of service goes up and costing goes down</a:t>
            </a:r>
            <a:endParaRPr lang="en-IN" sz="1800" dirty="0">
              <a:solidFill>
                <a:srgbClr val="4D4D4D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51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222100" cy="1023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IN" sz="3600" dirty="0" smtClean="0">
                <a:latin typeface="Century Schoolbook" pitchFamily="18" charset="0"/>
              </a:rPr>
              <a:t>Objective</a:t>
            </a:r>
            <a:endParaRPr lang="ru-RU" sz="3600" dirty="0">
              <a:latin typeface="Century Schoolbook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1900" y="2558766"/>
            <a:ext cx="8222100" cy="4038585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To store</a:t>
            </a:r>
            <a:r>
              <a:rPr lang="en-IN" dirty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, transport and distribute supplies and work-in-progress within the supply chain </a:t>
            </a:r>
            <a:r>
              <a:rPr lang="en-IN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and </a:t>
            </a:r>
            <a:r>
              <a:rPr lang="en-IN" dirty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distribute finished products to customers or intermediaries. </a:t>
            </a:r>
            <a:endParaRPr lang="en-IN" dirty="0" smtClean="0">
              <a:solidFill>
                <a:schemeClr val="bg2"/>
              </a:solidFill>
              <a:latin typeface="Century Schoolbook" pitchFamily="18" charset="0"/>
              <a:ea typeface="Roboto" charset="0"/>
              <a:cs typeface="Roboto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Provide mechanism to customers for order tracking</a:t>
            </a:r>
            <a:endParaRPr lang="en-IN" dirty="0" smtClean="0">
              <a:solidFill>
                <a:schemeClr val="bg2"/>
              </a:solidFill>
              <a:latin typeface="Century Schoolbook" pitchFamily="18" charset="0"/>
              <a:ea typeface="Roboto" charset="0"/>
              <a:cs typeface="Roboto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Provide efficient design for mission critical delivery and efficient distribution of freight and warehousing via a supply chain management solution.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To improve </a:t>
            </a:r>
            <a:r>
              <a:rPr lang="en-IN" dirty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efficiency and reduces costs, </a:t>
            </a:r>
            <a:r>
              <a:rPr lang="en-IN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increasing </a:t>
            </a:r>
            <a:r>
              <a:rPr lang="en-IN" dirty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the manufacturer’s competitive advantage</a:t>
            </a:r>
            <a:r>
              <a:rPr lang="en-IN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7453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61184"/>
            <a:ext cx="8222100" cy="1023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IN" sz="3600" dirty="0" smtClean="0">
                <a:latin typeface="Century Schoolbook" pitchFamily="18" charset="0"/>
              </a:rPr>
              <a:t>Current Product Scenario</a:t>
            </a:r>
            <a:endParaRPr lang="ru-RU" sz="3600" dirty="0">
              <a:latin typeface="Century Schoolboo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bg2"/>
                </a:solidFill>
                <a:latin typeface="Century Schoolbook" pitchFamily="18" charset="0"/>
              </a:rPr>
              <a:t>Built on Microsoft’s Silverlight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bg2"/>
                </a:solidFill>
                <a:latin typeface="Century Schoolbook" pitchFamily="18" charset="0"/>
              </a:rPr>
              <a:t>Clumsy Design with Flaws</a:t>
            </a:r>
            <a:endParaRPr lang="en-IN" dirty="0">
              <a:solidFill>
                <a:schemeClr val="bg2"/>
              </a:solidFill>
              <a:latin typeface="Century Schoolbook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bg2"/>
                </a:solidFill>
                <a:latin typeface="Century Schoolbook" pitchFamily="18" charset="0"/>
              </a:rPr>
              <a:t>Works only in IE and Firefox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>
              <a:solidFill>
                <a:schemeClr val="bg2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99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323528" y="715739"/>
            <a:ext cx="8222100" cy="76904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IN" sz="3600" dirty="0" smtClean="0"/>
              <a:t>Why does it need a major update?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000" dirty="0" smtClean="0">
                <a:latin typeface="Century Schoolbook" pitchFamily="18" charset="0"/>
              </a:rPr>
              <a:t>The need to shift to other technology</a:t>
            </a:r>
            <a:endParaRPr lang="ru-RU" sz="2000" dirty="0">
              <a:latin typeface="Century Schoolboo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2"/>
                </a:solidFill>
                <a:latin typeface="Century Schoolbook" pitchFamily="18" charset="0"/>
              </a:rPr>
              <a:t>Microsoft’s Silverlight is a deprecated application framework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2"/>
                </a:solidFill>
                <a:latin typeface="Century Schoolbook" pitchFamily="18" charset="0"/>
              </a:rPr>
              <a:t>Silverlight shutting down by 2020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2"/>
                </a:solidFill>
                <a:latin typeface="Century Schoolbook" pitchFamily="18" charset="0"/>
              </a:rPr>
              <a:t>Some functionalities not supported in Chrome, Opera</a:t>
            </a:r>
          </a:p>
        </p:txBody>
      </p:sp>
    </p:spTree>
    <p:extLst>
      <p:ext uri="{BB962C8B-B14F-4D97-AF65-F5344CB8AC3E}">
        <p14:creationId xmlns:p14="http://schemas.microsoft.com/office/powerpoint/2010/main" val="21381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67544" y="548680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3600" dirty="0" smtClean="0">
                <a:latin typeface="Century Schoolbook" pitchFamily="18" charset="0"/>
              </a:rPr>
              <a:t>Solution</a:t>
            </a:r>
            <a:endParaRPr lang="en" sz="3600" dirty="0">
              <a:latin typeface="Century Schoolbook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2000" dirty="0" smtClean="0">
                <a:latin typeface="Century Schoolbook" pitchFamily="18" charset="0"/>
              </a:rPr>
              <a:t>What </a:t>
            </a:r>
            <a:r>
              <a:rPr lang="en" sz="2000" dirty="0">
                <a:latin typeface="Century Schoolbook" pitchFamily="18" charset="0"/>
              </a:rPr>
              <a:t>changed and improved ?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1268744" y="5661248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endParaRPr lang="en" sz="1400" b="0" i="0" u="none" strike="noStrike" cap="none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50836" y="6309320"/>
            <a:ext cx="530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0"/>
            <a:ext cx="2016224" cy="201622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rgbClr val="4D4D4D"/>
                </a:solidFill>
                <a:latin typeface="Century Schoolbook" pitchFamily="18" charset="0"/>
              </a:rPr>
              <a:t>AngularJS is lightweight, platform independent JavaScript framework with the best response </a:t>
            </a:r>
            <a:r>
              <a:rPr lang="en-IN" dirty="0" smtClean="0">
                <a:solidFill>
                  <a:srgbClr val="4D4D4D"/>
                </a:solidFill>
                <a:latin typeface="Century Schoolbook" pitchFamily="18" charset="0"/>
              </a:rPr>
              <a:t>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rgbClr val="4D4D4D"/>
                </a:solidFill>
                <a:latin typeface="Century Schoolbook" pitchFamily="18" charset="0"/>
              </a:rPr>
              <a:t>Supported by almost all the leading browsers without the need of adding any extra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rgbClr val="4D4D4D"/>
                </a:solidFill>
                <a:latin typeface="Century Schoolbook" pitchFamily="18" charset="0"/>
              </a:rPr>
              <a:t>Neat and clean UI </a:t>
            </a:r>
            <a:endParaRPr lang="en-IN" dirty="0" smtClean="0">
              <a:solidFill>
                <a:srgbClr val="4D4D4D"/>
              </a:solidFill>
              <a:latin typeface="Century Schoolbook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rgbClr val="4D4D4D"/>
                </a:solidFill>
                <a:latin typeface="Century Schoolbook" pitchFamily="18" charset="0"/>
              </a:rPr>
              <a:t>Data binding occurs not on each control or value change but at particular points of the JavaScript code execution. That dramatically improves performance as a single bulk Model/View update replaces hundreds of cascading data change events.</a:t>
            </a:r>
          </a:p>
        </p:txBody>
      </p:sp>
    </p:spTree>
    <p:extLst>
      <p:ext uri="{BB962C8B-B14F-4D97-AF65-F5344CB8AC3E}">
        <p14:creationId xmlns:p14="http://schemas.microsoft.com/office/powerpoint/2010/main" val="4257062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98250" y="44624"/>
            <a:ext cx="8826600" cy="803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IN" sz="3600" dirty="0" smtClean="0">
                <a:latin typeface="Century Schoolbook" pitchFamily="18" charset="0"/>
              </a:rPr>
              <a:t>Hardware and Software Requirements</a:t>
            </a:r>
            <a:endParaRPr lang="ru-RU" sz="3600" dirty="0">
              <a:latin typeface="Century Schoolbook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251520" y="1124744"/>
            <a:ext cx="8229600" cy="4525962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674D8"/>
                </a:solidFill>
                <a:latin typeface="Century Schoolbook" pitchFamily="18" charset="0"/>
                <a:ea typeface="Roboto" charset="0"/>
                <a:cs typeface="Roboto" charset="0"/>
              </a:rPr>
              <a:t>Client Side</a:t>
            </a:r>
          </a:p>
          <a:p>
            <a:pPr marL="723900" lvl="1" indent="-2667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Software</a:t>
            </a:r>
          </a:p>
          <a:p>
            <a:pPr marL="1160463" lvl="2" indent="-246063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2"/>
                </a:solidFill>
                <a:latin typeface="Century Schoolbook" pitchFamily="18" charset="0"/>
                <a:ea typeface="Roboto" charset="0"/>
                <a:cs typeface="Roboto" charset="0"/>
              </a:rPr>
              <a:t>Browser</a:t>
            </a:r>
            <a:endParaRPr lang="en-IN" sz="1800" dirty="0">
              <a:solidFill>
                <a:schemeClr val="bg2"/>
              </a:solidFill>
              <a:latin typeface="Century Schoolbook" pitchFamily="18" charset="0"/>
              <a:ea typeface="Roboto" charset="0"/>
              <a:cs typeface="Roboto" charset="0"/>
            </a:endParaRPr>
          </a:p>
          <a:p>
            <a:pPr marL="1617663" lvl="3" indent="-246063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4D4D4D"/>
                </a:solidFill>
              </a:rPr>
              <a:t>Microsoft </a:t>
            </a:r>
            <a:r>
              <a:rPr lang="en-IN" sz="1800" dirty="0">
                <a:solidFill>
                  <a:srgbClr val="4D4D4D"/>
                </a:solidFill>
              </a:rPr>
              <a:t>Internet Explorer versions 8.0 or </a:t>
            </a:r>
            <a:r>
              <a:rPr lang="en-IN" sz="1800" dirty="0" smtClean="0">
                <a:solidFill>
                  <a:srgbClr val="4D4D4D"/>
                </a:solidFill>
              </a:rPr>
              <a:t>above</a:t>
            </a:r>
          </a:p>
          <a:p>
            <a:pPr marL="1617663" lvl="3" indent="-246063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4D4D4D"/>
                </a:solidFill>
              </a:rPr>
              <a:t>Mozilla </a:t>
            </a:r>
            <a:r>
              <a:rPr lang="en-IN" sz="1800" dirty="0">
                <a:solidFill>
                  <a:srgbClr val="4D4D4D"/>
                </a:solidFill>
              </a:rPr>
              <a:t>Firefox 1.5 or </a:t>
            </a:r>
            <a:r>
              <a:rPr lang="en-IN" sz="1800" dirty="0" smtClean="0">
                <a:solidFill>
                  <a:srgbClr val="4D4D4D"/>
                </a:solidFill>
              </a:rPr>
              <a:t>above </a:t>
            </a:r>
          </a:p>
          <a:p>
            <a:pPr marL="1617663" lvl="3" indent="-246063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4D4D4D"/>
                </a:solidFill>
              </a:rPr>
              <a:t>Google </a:t>
            </a:r>
            <a:r>
              <a:rPr lang="en-IN" sz="1800" dirty="0">
                <a:solidFill>
                  <a:srgbClr val="4D4D4D"/>
                </a:solidFill>
              </a:rPr>
              <a:t>Chrome </a:t>
            </a:r>
          </a:p>
          <a:p>
            <a:pPr marL="1617663" lvl="3" indent="-246063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4D4D4D"/>
                </a:solidFill>
              </a:rPr>
              <a:t>Safari</a:t>
            </a:r>
            <a:endParaRPr lang="en-IN" sz="1800" dirty="0" smtClean="0">
              <a:solidFill>
                <a:srgbClr val="4D4D4D"/>
              </a:solidFill>
              <a:latin typeface="Century Schoolbook" pitchFamily="18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038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IN" sz="3600" dirty="0" smtClean="0">
                <a:latin typeface="Century Schoolbook" pitchFamily="18" charset="0"/>
              </a:rPr>
              <a:t>Hardware and Software Requirements</a:t>
            </a:r>
            <a:endParaRPr lang="ru-RU" sz="3600" dirty="0">
              <a:latin typeface="Century Schoolbook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251520" y="1124744"/>
            <a:ext cx="8229600" cy="4525962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2000" dirty="0">
                <a:solidFill>
                  <a:srgbClr val="0674D8"/>
                </a:solidFill>
                <a:latin typeface="Century Schoolbook" pitchFamily="18" charset="0"/>
              </a:rPr>
              <a:t>Server Side</a:t>
            </a:r>
          </a:p>
          <a:p>
            <a:pPr marL="723900" lvl="1" indent="-2667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>
                <a:solidFill>
                  <a:schemeClr val="bg2"/>
                </a:solidFill>
                <a:latin typeface="Century Schoolbook" pitchFamily="18" charset="0"/>
              </a:rPr>
              <a:t>Hardware</a:t>
            </a:r>
          </a:p>
          <a:p>
            <a:pPr marL="1160463" lvl="2" indent="-246063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>
                <a:solidFill>
                  <a:schemeClr val="bg2"/>
                </a:solidFill>
                <a:latin typeface="Century Schoolbook" pitchFamily="18" charset="0"/>
              </a:rPr>
              <a:t>OS: Windows, </a:t>
            </a:r>
            <a:r>
              <a:rPr lang="en-IN" sz="1800" dirty="0" smtClean="0">
                <a:solidFill>
                  <a:schemeClr val="bg2"/>
                </a:solidFill>
                <a:latin typeface="Century Schoolbook" pitchFamily="18" charset="0"/>
              </a:rPr>
              <a:t>Mac/IOS</a:t>
            </a:r>
            <a:endParaRPr lang="en-IN" sz="1800" dirty="0">
              <a:solidFill>
                <a:schemeClr val="bg2"/>
              </a:solidFill>
              <a:latin typeface="Century Schoolbook" pitchFamily="18" charset="0"/>
            </a:endParaRPr>
          </a:p>
          <a:p>
            <a:pPr marL="1160463" lvl="2" indent="-246063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>
                <a:solidFill>
                  <a:schemeClr val="bg2"/>
                </a:solidFill>
                <a:latin typeface="Century Schoolbook" pitchFamily="18" charset="0"/>
              </a:rPr>
              <a:t>RAM: 4GB</a:t>
            </a:r>
          </a:p>
          <a:p>
            <a:pPr marL="1160463" lvl="2" indent="-246063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>
                <a:solidFill>
                  <a:schemeClr val="bg2"/>
                </a:solidFill>
                <a:latin typeface="Century Schoolbook" pitchFamily="18" charset="0"/>
              </a:rPr>
              <a:t>Hard Disk: </a:t>
            </a:r>
            <a:r>
              <a:rPr lang="en-IN" sz="1800" dirty="0" smtClean="0">
                <a:solidFill>
                  <a:schemeClr val="bg2"/>
                </a:solidFill>
                <a:latin typeface="Century Schoolbook" pitchFamily="18" charset="0"/>
              </a:rPr>
              <a:t>16GB</a:t>
            </a:r>
            <a:endParaRPr lang="en-IN" sz="1800" dirty="0">
              <a:solidFill>
                <a:schemeClr val="bg2"/>
              </a:solidFill>
              <a:latin typeface="Century Schoolbook" pitchFamily="18" charset="0"/>
            </a:endParaRPr>
          </a:p>
          <a:p>
            <a:pPr marL="723900" lvl="1" indent="-2667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>
                <a:solidFill>
                  <a:schemeClr val="bg2"/>
                </a:solidFill>
                <a:latin typeface="Century Schoolbook" pitchFamily="18" charset="0"/>
              </a:rPr>
              <a:t>Software</a:t>
            </a:r>
          </a:p>
          <a:p>
            <a:pPr marL="1160463" lvl="2" indent="-1778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2"/>
                </a:solidFill>
                <a:latin typeface="Century Schoolbook" pitchFamily="18" charset="0"/>
              </a:rPr>
              <a:t>Browser</a:t>
            </a:r>
            <a:endParaRPr lang="en-IN" sz="1800" dirty="0">
              <a:solidFill>
                <a:schemeClr val="bg2"/>
              </a:solidFill>
              <a:latin typeface="Century Schoolbook" pitchFamily="18" charset="0"/>
            </a:endParaRPr>
          </a:p>
          <a:p>
            <a:pPr marL="1160463" lvl="2" indent="-1778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2"/>
                </a:solidFill>
                <a:latin typeface="Century Schoolbook" pitchFamily="18" charset="0"/>
              </a:rPr>
              <a:t>SQL </a:t>
            </a:r>
            <a:r>
              <a:rPr lang="en-IN" sz="1800" dirty="0">
                <a:solidFill>
                  <a:schemeClr val="bg2"/>
                </a:solidFill>
                <a:latin typeface="Century Schoolbook" pitchFamily="18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73414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owerpoint-template-24">
  <a:themeElements>
    <a:clrScheme name="">
      <a:dk1>
        <a:srgbClr val="5F5F5F"/>
      </a:dk1>
      <a:lt1>
        <a:srgbClr val="FFFFFF"/>
      </a:lt1>
      <a:dk2>
        <a:srgbClr val="5F5F5F"/>
      </a:dk2>
      <a:lt2>
        <a:srgbClr val="1F211F"/>
      </a:lt2>
      <a:accent1>
        <a:srgbClr val="0064DC"/>
      </a:accent1>
      <a:accent2>
        <a:srgbClr val="058DF6"/>
      </a:accent2>
      <a:accent3>
        <a:srgbClr val="FFFFFF"/>
      </a:accent3>
      <a:accent4>
        <a:srgbClr val="505050"/>
      </a:accent4>
      <a:accent5>
        <a:srgbClr val="AAB8EB"/>
      </a:accent5>
      <a:accent6>
        <a:srgbClr val="047FDF"/>
      </a:accent6>
      <a:hlink>
        <a:srgbClr val="0EB6FF"/>
      </a:hlink>
      <a:folHlink>
        <a:srgbClr val="FFFFF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766</TotalTime>
  <Words>614</Words>
  <Application>Microsoft Office PowerPoint</Application>
  <PresentationFormat>On-screen Show (4:3)</PresentationFormat>
  <Paragraphs>143</Paragraphs>
  <Slides>39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powerpoint-template-24</vt:lpstr>
      <vt:lpstr>Slipstream</vt:lpstr>
      <vt:lpstr>Concourse</vt:lpstr>
      <vt:lpstr>Theme1</vt:lpstr>
      <vt:lpstr>material</vt:lpstr>
      <vt:lpstr>PowerPoint Presentation</vt:lpstr>
      <vt:lpstr>Integrated Solutions Across the Globe Network Global Logistics – (NGL)   </vt:lpstr>
      <vt:lpstr>Definition</vt:lpstr>
      <vt:lpstr>Objective</vt:lpstr>
      <vt:lpstr>Current Product Scenario</vt:lpstr>
      <vt:lpstr>Why does it need a major update? The need to shift to other technology</vt:lpstr>
      <vt:lpstr>Solution What changed and improved ?</vt:lpstr>
      <vt:lpstr>Hardware and Software Requirements</vt:lpstr>
      <vt:lpstr>Hardware and Software Requirements</vt:lpstr>
      <vt:lpstr>Technologies</vt:lpstr>
      <vt:lpstr>Functionalities</vt:lpstr>
      <vt:lpstr>Functionalities</vt:lpstr>
      <vt:lpstr>DIAGRAMS Courier</vt:lpstr>
      <vt:lpstr>Usecase for courier creation</vt:lpstr>
      <vt:lpstr>Usecase for Courier Modification</vt:lpstr>
      <vt:lpstr>Sequence Diagram for Courier Creation</vt:lpstr>
      <vt:lpstr>Sequence Diagram for Courier Modification</vt:lpstr>
      <vt:lpstr>Activity diagram for courier Creation and Modification</vt:lpstr>
      <vt:lpstr>Courier Class Diagram</vt:lpstr>
      <vt:lpstr>SCREENSHOTS</vt:lpstr>
      <vt:lpstr>Courier Search</vt:lpstr>
      <vt:lpstr>Courier Service Area</vt:lpstr>
      <vt:lpstr>Service Area – Airport Pop-Up</vt:lpstr>
      <vt:lpstr>Service Area – Customer Pop-Up</vt:lpstr>
      <vt:lpstr>Courier Alerts</vt:lpstr>
      <vt:lpstr>Alerts - Template Pop-Up</vt:lpstr>
      <vt:lpstr>Courier Delay</vt:lpstr>
      <vt:lpstr>Customer-Documents</vt:lpstr>
      <vt:lpstr>Customer-Outstanding Invoice</vt:lpstr>
      <vt:lpstr>Outstanding Invoice – Send Notification</vt:lpstr>
      <vt:lpstr>Airline-Locations</vt:lpstr>
      <vt:lpstr>Alternate Airports </vt:lpstr>
      <vt:lpstr>Alternate Airports - Validation</vt:lpstr>
      <vt:lpstr>Validation - Record Saved Successfully</vt:lpstr>
      <vt:lpstr>Delete Confirmation Pop-Up</vt:lpstr>
      <vt:lpstr>Validation - Record Deleted Successfully</vt:lpstr>
      <vt:lpstr>Future Enhancements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Supply Chain Solution All Under One Roof</dc:title>
  <dc:creator>Kruti Raval</dc:creator>
  <cp:lastModifiedBy>Dell</cp:lastModifiedBy>
  <cp:revision>75</cp:revision>
  <dcterms:created xsi:type="dcterms:W3CDTF">2017-04-07T18:17:56Z</dcterms:created>
  <dcterms:modified xsi:type="dcterms:W3CDTF">2019-10-23T17:33:49Z</dcterms:modified>
</cp:coreProperties>
</file>