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62" r:id="rId6"/>
    <p:sldId id="257" r:id="rId7"/>
    <p:sldId id="264" r:id="rId8"/>
    <p:sldId id="260" r:id="rId9"/>
    <p:sldId id="286" r:id="rId10"/>
    <p:sldId id="287" r:id="rId11"/>
    <p:sldId id="288" r:id="rId12"/>
    <p:sldId id="258" r:id="rId13"/>
    <p:sldId id="26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85" d="100"/>
          <a:sy n="85" d="100"/>
        </p:scale>
        <p:origin x="138" y="8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pPr/>
              <a:t>23-Aug-22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pPr/>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pPr/>
              <a:t>23-Aug-22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pPr/>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pPr algn="ctr"/>
            <a:r>
              <a:rPr lang="en-US" sz="4800" dirty="0"/>
              <a:t>MODERN PERIODIC TABLE</a:t>
            </a:r>
          </a:p>
        </p:txBody>
      </p:sp>
      <p:sp>
        <p:nvSpPr>
          <p:cNvPr id="5" name="Subtitle 4">
            <a:extLst>
              <a:ext uri="{FF2B5EF4-FFF2-40B4-BE49-F238E27FC236}">
                <a16:creationId xmlns:a16="http://schemas.microsoft.com/office/drawing/2014/main" id="{3ACCE1C0-4C74-EE9E-B216-86C5445349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9" name="Content Placeholder 8">
            <a:extLst>
              <a:ext uri="{FF2B5EF4-FFF2-40B4-BE49-F238E27FC236}">
                <a16:creationId xmlns:a16="http://schemas.microsoft.com/office/drawing/2014/main" id="{A00ECF96-7AD4-40AF-8287-6A0FF839144F}"/>
              </a:ext>
            </a:extLst>
          </p:cNvPr>
          <p:cNvSpPr>
            <a:spLocks noGrp="1"/>
          </p:cNvSpPr>
          <p:nvPr>
            <p:ph sz="half" idx="2"/>
          </p:nvPr>
        </p:nvSpPr>
        <p:spPr/>
        <p:txBody>
          <a:bodyPr/>
          <a:lstStyle/>
          <a:p>
            <a:endParaRPr lang="en-IN"/>
          </a:p>
        </p:txBody>
      </p:sp>
      <p:sp>
        <p:nvSpPr>
          <p:cNvPr id="11" name="Text Placeholder 10">
            <a:extLst>
              <a:ext uri="{FF2B5EF4-FFF2-40B4-BE49-F238E27FC236}">
                <a16:creationId xmlns:a16="http://schemas.microsoft.com/office/drawing/2014/main" id="{6779670F-4954-4E85-A45E-581A0FBA4778}"/>
              </a:ext>
            </a:extLst>
          </p:cNvPr>
          <p:cNvSpPr>
            <a:spLocks noGrp="1"/>
          </p:cNvSpPr>
          <p:nvPr>
            <p:ph type="body" idx="1"/>
          </p:nvPr>
        </p:nvSpPr>
        <p:spPr/>
        <p:txBody>
          <a:bodyPr/>
          <a:lstStyle/>
          <a:p>
            <a:endParaRPr lang="en-IN"/>
          </a:p>
        </p:txBody>
      </p:sp>
      <p:pic>
        <p:nvPicPr>
          <p:cNvPr id="13" name="Picture 12">
            <a:extLst>
              <a:ext uri="{FF2B5EF4-FFF2-40B4-BE49-F238E27FC236}">
                <a16:creationId xmlns:a16="http://schemas.microsoft.com/office/drawing/2014/main" id="{D5A76B7C-8132-4804-88B6-C207C5F57FB3}"/>
              </a:ext>
            </a:extLst>
          </p:cNvPr>
          <p:cNvPicPr>
            <a:picLocks noChangeAspect="1"/>
          </p:cNvPicPr>
          <p:nvPr/>
        </p:nvPicPr>
        <p:blipFill>
          <a:blip r:embed="rId2"/>
          <a:stretch>
            <a:fillRect/>
          </a:stretch>
        </p:blipFill>
        <p:spPr>
          <a:xfrm>
            <a:off x="-2656516" y="45357"/>
            <a:ext cx="4058216" cy="2400635"/>
          </a:xfrm>
          <a:prstGeom prst="rect">
            <a:avLst/>
          </a:prstGeom>
        </p:spPr>
      </p:pic>
      <p:pic>
        <p:nvPicPr>
          <p:cNvPr id="15" name="Picture 14">
            <a:extLst>
              <a:ext uri="{FF2B5EF4-FFF2-40B4-BE49-F238E27FC236}">
                <a16:creationId xmlns:a16="http://schemas.microsoft.com/office/drawing/2014/main" id="{23FB4650-7C1A-4BCD-8C59-4E47DFC6D2B0}"/>
              </a:ext>
            </a:extLst>
          </p:cNvPr>
          <p:cNvPicPr>
            <a:picLocks noChangeAspect="1"/>
          </p:cNvPicPr>
          <p:nvPr/>
        </p:nvPicPr>
        <p:blipFill>
          <a:blip r:embed="rId3"/>
          <a:stretch>
            <a:fillRect/>
          </a:stretch>
        </p:blipFill>
        <p:spPr>
          <a:xfrm>
            <a:off x="-57150" y="1571217"/>
            <a:ext cx="12192000" cy="2820747"/>
          </a:xfrm>
          <a:prstGeom prst="rect">
            <a:avLst/>
          </a:prstGeom>
        </p:spPr>
      </p:pic>
      <p:pic>
        <p:nvPicPr>
          <p:cNvPr id="17" name="Picture 16">
            <a:extLst>
              <a:ext uri="{FF2B5EF4-FFF2-40B4-BE49-F238E27FC236}">
                <a16:creationId xmlns:a16="http://schemas.microsoft.com/office/drawing/2014/main" id="{3A1455C4-E1CE-4004-8758-64AE11E7643D}"/>
              </a:ext>
            </a:extLst>
          </p:cNvPr>
          <p:cNvPicPr>
            <a:picLocks noChangeAspect="1"/>
          </p:cNvPicPr>
          <p:nvPr/>
        </p:nvPicPr>
        <p:blipFill>
          <a:blip r:embed="rId4"/>
          <a:stretch>
            <a:fillRect/>
          </a:stretch>
        </p:blipFill>
        <p:spPr>
          <a:xfrm>
            <a:off x="57150" y="2388223"/>
            <a:ext cx="12192000" cy="2511778"/>
          </a:xfrm>
          <a:prstGeom prst="rect">
            <a:avLst/>
          </a:prstGeom>
        </p:spPr>
      </p:pic>
      <p:pic>
        <p:nvPicPr>
          <p:cNvPr id="19" name="Picture 18">
            <a:extLst>
              <a:ext uri="{FF2B5EF4-FFF2-40B4-BE49-F238E27FC236}">
                <a16:creationId xmlns:a16="http://schemas.microsoft.com/office/drawing/2014/main" id="{29D6B6B1-8EF4-41EC-8359-2403BEA3C13A}"/>
              </a:ext>
            </a:extLst>
          </p:cNvPr>
          <p:cNvPicPr>
            <a:picLocks noChangeAspect="1"/>
          </p:cNvPicPr>
          <p:nvPr/>
        </p:nvPicPr>
        <p:blipFill>
          <a:blip r:embed="rId5"/>
          <a:stretch>
            <a:fillRect/>
          </a:stretch>
        </p:blipFill>
        <p:spPr>
          <a:xfrm>
            <a:off x="0" y="4058265"/>
            <a:ext cx="12192000" cy="2621935"/>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480131"/>
          </a:xfrm>
        </p:spPr>
        <p:txBody>
          <a:bodyPr/>
          <a:lstStyle/>
          <a:p>
            <a:r>
              <a:rPr lang="en-US" sz="2800" dirty="0"/>
              <a:t>CONTENTS :</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7697987" y="2107349"/>
            <a:ext cx="1259505" cy="127013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7450304" y="4006177"/>
            <a:ext cx="1776140" cy="1463040"/>
          </a:xfrm>
        </p:spPr>
        <p:txBody>
          <a:bodyPr/>
          <a:lstStyle/>
          <a:p>
            <a:r>
              <a:rPr lang="en-US" dirty="0"/>
              <a:t>PERIODIC TABLE (O\P WINDOW)</a:t>
            </a:r>
          </a:p>
        </p:txBody>
      </p:sp>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a:xfrm>
            <a:off x="9694322" y="4027440"/>
            <a:ext cx="1776140" cy="1463040"/>
          </a:xfrm>
        </p:spPr>
        <p:txBody>
          <a:bodyPr/>
          <a:lstStyle/>
          <a:p>
            <a:r>
              <a:rPr lang="en-US" dirty="0"/>
              <a:t>CONCLUSION</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t="63" b="63"/>
          <a:stretch>
            <a:fillRect/>
          </a:stretch>
        </p:blipFill>
        <p:spPr>
          <a:xfrm>
            <a:off x="936778" y="2086083"/>
            <a:ext cx="1259505" cy="1259505"/>
          </a:xfrm>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689093" y="3974279"/>
            <a:ext cx="1926516" cy="1463040"/>
          </a:xfrm>
        </p:spPr>
        <p:txBody>
          <a:bodyPr/>
          <a:lstStyle/>
          <a:p>
            <a:r>
              <a:rPr lang="en-US" dirty="0"/>
              <a:t>INTRODUCTION</a:t>
            </a:r>
          </a:p>
          <a:p>
            <a:pPr algn="l">
              <a:buFont typeface="Wingdings" pitchFamily="2" charset="2"/>
              <a:buChar char="v"/>
            </a:pPr>
            <a:r>
              <a:rPr lang="en-US" dirty="0"/>
              <a:t>Modern Periodic Table</a:t>
            </a:r>
          </a:p>
          <a:p>
            <a:pPr algn="l">
              <a:buFont typeface="Wingdings" pitchFamily="2" charset="2"/>
              <a:buChar char="v"/>
            </a:pPr>
            <a:r>
              <a:rPr lang="en-US" dirty="0"/>
              <a:t>Data Structure Used</a:t>
            </a:r>
          </a:p>
          <a:p>
            <a:endParaRPr lang="en-US" dirty="0"/>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a:xfrm>
            <a:off x="5424265" y="2086084"/>
            <a:ext cx="1259505" cy="1259505"/>
          </a:xfrm>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a:xfrm>
            <a:off x="5187214" y="3995543"/>
            <a:ext cx="1776140" cy="1463040"/>
          </a:xfrm>
        </p:spPr>
        <p:txBody>
          <a:bodyPr/>
          <a:lstStyle/>
          <a:p>
            <a:r>
              <a:rPr lang="en-US" dirty="0"/>
              <a:t>PSEUDO CODE FOR SEARECHING </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t="63" b="63"/>
          <a:stretch>
            <a:fillRect/>
          </a:stretch>
        </p:blipFill>
        <p:spPr>
          <a:xfrm>
            <a:off x="3213242" y="2107349"/>
            <a:ext cx="1259505" cy="1259505"/>
          </a:xfrm>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a:xfrm>
            <a:off x="2933658" y="3995543"/>
            <a:ext cx="1776140" cy="1463040"/>
          </a:xfrm>
        </p:spPr>
        <p:txBody>
          <a:bodyPr/>
          <a:lstStyle/>
          <a:p>
            <a:r>
              <a:rPr lang="en-US" dirty="0"/>
              <a:t>ALGORITHM</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2</a:t>
            </a:fld>
            <a:endParaRPr lang="en-US" dirty="0"/>
          </a:p>
        </p:txBody>
      </p:sp>
      <p:pic>
        <p:nvPicPr>
          <p:cNvPr id="14" name="Picture Placeholder 26" descr="Clock">
            <a:extLst>
              <a:ext uri="{FF2B5EF4-FFF2-40B4-BE49-F238E27FC236}">
                <a16:creationId xmlns:a16="http://schemas.microsoft.com/office/drawing/2014/main" id="{EDD4B270-1751-40E2-842F-B9912E5D673B}"/>
              </a:ext>
            </a:extLst>
          </p:cNvPr>
          <p:cNvPicPr>
            <a:picLocks noGrp="1" noChangeAspect="1"/>
          </p:cNvPicPr>
          <p:nvPr>
            <p:ph type="pic" sz="quarter" idx="14"/>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a:stretch>
            <a:fillRect/>
          </a:stretch>
        </p:blipFill>
        <p:spPr>
          <a:xfrm>
            <a:off x="9992695" y="2169495"/>
            <a:ext cx="1259505" cy="1259505"/>
          </a:xfrm>
        </p:spPr>
      </p:pic>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89842" y="318978"/>
            <a:ext cx="3484716" cy="598557"/>
          </a:xfrm>
        </p:spPr>
        <p:txBody>
          <a:bodyPr>
            <a:normAutofit/>
          </a:bodyPr>
          <a:lstStyle/>
          <a:p>
            <a:r>
              <a:rPr lang="en-US" sz="2800" dirty="0"/>
              <a:t>INTRODUCTION :</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289586" y="2118005"/>
            <a:ext cx="4548227" cy="4559242"/>
          </a:xfrm>
        </p:spPr>
        <p:txBody>
          <a:bodyPr>
            <a:normAutofit/>
          </a:bodyPr>
          <a:lstStyle/>
          <a:p>
            <a:r>
              <a:t>The </a:t>
            </a:r>
            <a:r>
              <a:rPr b="1"/>
              <a:t>periodic table</a:t>
            </a:r>
            <a:r>
              <a:t>, also known as the </a:t>
            </a:r>
            <a:r>
              <a:rPr b="1"/>
              <a:t>periodic table     of</a:t>
            </a:r>
            <a:r>
              <a:t> (</a:t>
            </a:r>
            <a:r>
              <a:rPr b="1"/>
              <a:t>the</a:t>
            </a:r>
            <a:r>
              <a:t>) </a:t>
            </a:r>
            <a:r>
              <a:rPr b="1"/>
              <a:t>chemical elements</a:t>
            </a:r>
            <a:r>
              <a:t>, is a tabular display of the chemical elements. It is widely used in chemistry, physics, and other sciences, and is generally seen as an icon of chemistry. It is a graphic formulation of the periodic law, which states that the properties of the chemical elements exhibit a periodic dependence on their atomic numbers.</a:t>
            </a:r>
          </a:p>
          <a:p>
            <a:pPr>
              <a:buFont typeface="Wingdings" pitchFamily="2" charset="2"/>
              <a:buChar char="Ø"/>
            </a:pPr>
            <a:endParaRPr/>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8" name="Title 3">
            <a:extLst>
              <a:ext uri="{FF2B5EF4-FFF2-40B4-BE49-F238E27FC236}">
                <a16:creationId xmlns:a16="http://schemas.microsoft.com/office/drawing/2014/main" id="{E3BD8413-C238-49D7-A4E1-E8FEF1811A0E}"/>
              </a:ext>
            </a:extLst>
          </p:cNvPr>
          <p:cNvSpPr txBox="1">
            <a:spLocks/>
          </p:cNvSpPr>
          <p:nvPr/>
        </p:nvSpPr>
        <p:spPr>
          <a:xfrm>
            <a:off x="222501" y="1463750"/>
            <a:ext cx="3924196" cy="598557"/>
          </a:xfrm>
          <a:prstGeom prst="rect">
            <a:avLst/>
          </a:prstGeom>
        </p:spPr>
        <p:txBody>
          <a:bodyPr vert="horz" lIns="91440" tIns="45720" rIns="91440" bIns="45720" rtlCol="0" anchor="b">
            <a:normAutofit fontScale="70000" lnSpcReduction="20000"/>
          </a:bodyPr>
          <a:lstStyle/>
          <a:p>
            <a:pPr marL="0" marR="0" lvl="0" indent="0" algn="l" defTabSz="914400" rtl="0" eaLnBrk="1" fontAlgn="auto" latinLnBrk="0" hangingPunct="1">
              <a:lnSpc>
                <a:spcPct val="90000"/>
              </a:lnSpc>
              <a:spcBef>
                <a:spcPct val="0"/>
              </a:spcBef>
              <a:spcAft>
                <a:spcPts val="0"/>
              </a:spcAft>
              <a:buClrTx/>
              <a:buSzTx/>
              <a:buFont typeface="Wingdings" pitchFamily="2" charset="2"/>
              <a:buChar char="Ø"/>
              <a:tabLst/>
              <a:defRPr/>
            </a:pPr>
            <a:r>
              <a:rPr lang="en-US" sz="3200" b="1" dirty="0">
                <a:solidFill>
                  <a:schemeClr val="bg1"/>
                </a:solidFill>
                <a:latin typeface="+mj-lt"/>
                <a:ea typeface="+mj-ea"/>
                <a:cs typeface="+mj-cs"/>
              </a:rPr>
              <a:t>MODERN PERIODIC TABLE </a:t>
            </a:r>
            <a:r>
              <a:rPr kumimoji="0" lang="en-US" sz="3200" b="1" i="0" u="none" strike="noStrike" kern="1200" cap="none" spc="0" normalizeH="0" noProof="0" dirty="0">
                <a:ln>
                  <a:noFill/>
                </a:ln>
                <a:solidFill>
                  <a:schemeClr val="bg1"/>
                </a:solidFill>
                <a:effectLst/>
                <a:uLnTx/>
                <a:uFillTx/>
                <a:latin typeface="+mj-lt"/>
                <a:ea typeface="+mj-ea"/>
                <a:cs typeface="+mj-cs"/>
              </a:rPr>
              <a:t>: </a:t>
            </a:r>
            <a:endParaRPr kumimoji="0" lang="en-US" sz="3200" b="1" i="0" u="none" strike="noStrike" kern="1200" cap="none" spc="0" normalizeH="0" baseline="0" noProof="0" dirty="0">
              <a:ln>
                <a:noFill/>
              </a:ln>
              <a:solidFill>
                <a:schemeClr val="bg1"/>
              </a:solidFill>
              <a:effectLst/>
              <a:uLnTx/>
              <a:uFillTx/>
              <a:latin typeface="+mj-lt"/>
              <a:ea typeface="+mj-ea"/>
              <a:cs typeface="+mj-cs"/>
            </a:endParaRPr>
          </a:p>
        </p:txBody>
      </p:sp>
      <p:sp>
        <p:nvSpPr>
          <p:cNvPr id="10" name="Text Placeholder 4">
            <a:extLst>
              <a:ext uri="{FF2B5EF4-FFF2-40B4-BE49-F238E27FC236}">
                <a16:creationId xmlns:a16="http://schemas.microsoft.com/office/drawing/2014/main" id="{0A95F4DE-39B7-4CE2-BC1E-8B8AE662A895}"/>
              </a:ext>
            </a:extLst>
          </p:cNvPr>
          <p:cNvSpPr txBox="1">
            <a:spLocks/>
          </p:cNvSpPr>
          <p:nvPr/>
        </p:nvSpPr>
        <p:spPr>
          <a:xfrm>
            <a:off x="420722" y="4418183"/>
            <a:ext cx="8886309" cy="1709716"/>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
                <a:schemeClr val="accent2"/>
              </a:buClr>
              <a:buSzTx/>
              <a:buFont typeface="Wingdings" pitchFamily="2" charset="2"/>
              <a:buChar char="Ø"/>
              <a:tabLst/>
              <a:defRPr/>
            </a:pPr>
            <a:endParaRPr kumimoji="0" lang="en-US" sz="1600" b="0" i="0" u="none" strike="noStrike" kern="1200" cap="none" spc="300" normalizeH="0" baseline="0" noProof="0" dirty="0">
              <a:ln>
                <a:noFill/>
              </a:ln>
              <a:solidFill>
                <a:schemeClr val="accent1">
                  <a:lumMod val="20000"/>
                  <a:lumOff val="80000"/>
                </a:schemeClr>
              </a:solidFill>
              <a:effectLst/>
              <a:uLnTx/>
              <a:uFillTx/>
              <a:latin typeface="+mn-lt"/>
              <a:ea typeface="+mn-ea"/>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
                <a:schemeClr val="accent2"/>
              </a:buClr>
              <a:buSzTx/>
              <a:buFont typeface="Arial" panose="020B0604020202020204" pitchFamily="34" charset="0"/>
              <a:buNone/>
              <a:tabLst/>
              <a:defRPr/>
            </a:pPr>
            <a:endParaRPr kumimoji="0" lang="en-US" sz="1600" b="0" i="0" u="none" strike="noStrike" kern="1200" cap="none" spc="300" normalizeH="0" baseline="0" noProof="0" dirty="0">
              <a:ln>
                <a:noFill/>
              </a:ln>
              <a:solidFill>
                <a:schemeClr val="accent1">
                  <a:lumMod val="20000"/>
                  <a:lumOff val="80000"/>
                </a:schemeClr>
              </a:solidFill>
              <a:effectLst/>
              <a:uLnTx/>
              <a:uFillTx/>
              <a:latin typeface="+mn-lt"/>
              <a:ea typeface="+mn-ea"/>
              <a:cs typeface="Arial" panose="020B0604020202020204" pitchFamily="34" charset="0"/>
            </a:endParaRPr>
          </a:p>
        </p:txBody>
      </p:sp>
      <p:pic>
        <p:nvPicPr>
          <p:cNvPr id="13314" name="Picture 2" descr="15 Fun and Surprising Facts About the Periodic Table of Elements"/>
          <p:cNvPicPr>
            <a:picLocks noChangeAspect="1" noChangeArrowheads="1"/>
          </p:cNvPicPr>
          <p:nvPr/>
        </p:nvPicPr>
        <p:blipFill>
          <a:blip r:embed="rId2"/>
          <a:srcRect/>
          <a:stretch>
            <a:fillRect/>
          </a:stretch>
        </p:blipFill>
        <p:spPr bwMode="auto">
          <a:xfrm>
            <a:off x="4915786" y="2184325"/>
            <a:ext cx="6872177" cy="3865600"/>
          </a:xfrm>
          <a:prstGeom prst="rect">
            <a:avLst/>
          </a:prstGeom>
          <a:noFill/>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480131"/>
          </a:xfrm>
        </p:spPr>
        <p:txBody>
          <a:bodyPr/>
          <a:lstStyle/>
          <a:p>
            <a:pPr>
              <a:buFont typeface="Wingdings" pitchFamily="2" charset="2"/>
              <a:buChar char="Ø"/>
            </a:pPr>
            <a:r>
              <a:rPr lang="en-US" sz="2800" dirty="0"/>
              <a:t>DATA STRUCTURE USED :</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0" y="1069546"/>
            <a:ext cx="12192000" cy="2932346"/>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613653" y="4248362"/>
            <a:ext cx="9601366" cy="2394623"/>
          </a:xfrm>
        </p:spPr>
        <p:txBody>
          <a:bodyPr/>
          <a:lstStyle/>
          <a:p>
            <a:pPr>
              <a:buFont typeface="Wingdings" pitchFamily="2" charset="2"/>
              <a:buChar char="Ø"/>
            </a:pPr>
            <a:r>
              <a:rPr lang="en-US" sz="1600" dirty="0"/>
              <a:t>A </a:t>
            </a:r>
            <a:r>
              <a:rPr lang="en-US" sz="1600" b="1" dirty="0"/>
              <a:t>linked list</a:t>
            </a:r>
            <a:r>
              <a:rPr lang="en-US" sz="1600" dirty="0"/>
              <a:t> is a common data structure made of a chain of nodes in which each node contains a value and a </a:t>
            </a:r>
            <a:r>
              <a:rPr lang="en-US" sz="1600" b="1" dirty="0"/>
              <a:t>pointer</a:t>
            </a:r>
            <a:r>
              <a:rPr lang="en-US" sz="1600" dirty="0"/>
              <a:t> to the next node in the chain. The </a:t>
            </a:r>
            <a:r>
              <a:rPr lang="en-US" sz="1600" b="1" dirty="0"/>
              <a:t>head pointer</a:t>
            </a:r>
            <a:r>
              <a:rPr lang="en-US" sz="1600" dirty="0"/>
              <a:t> points to the first node, and the last element of the list points to </a:t>
            </a:r>
            <a:r>
              <a:rPr lang="en-US" sz="1600" b="1" dirty="0"/>
              <a:t>null</a:t>
            </a:r>
            <a:r>
              <a:rPr lang="en-US" sz="1600" dirty="0"/>
              <a:t>. When the list is empty, the head pointer points to </a:t>
            </a:r>
            <a:r>
              <a:rPr lang="en-US" sz="1600" b="1" dirty="0"/>
              <a:t>null</a:t>
            </a:r>
            <a:r>
              <a:rPr lang="en-US" sz="1600" dirty="0"/>
              <a:t>. </a:t>
            </a:r>
          </a:p>
          <a:p>
            <a:pPr>
              <a:buFont typeface="Wingdings" pitchFamily="2" charset="2"/>
              <a:buChar char="Ø"/>
            </a:pPr>
            <a:r>
              <a:rPr lang="en-US" sz="1600" dirty="0"/>
              <a:t>Linked lists can dynamically increase in size and it is easy to insert and delete from a linked list because unlike arrays, we only need to change the pointers of the previous element and the next element to insert or delete an element.</a:t>
            </a:r>
          </a:p>
          <a:p>
            <a:pPr>
              <a:buFont typeface="Wingdings" pitchFamily="2" charset="2"/>
              <a:buChar char="Ø"/>
            </a:pPr>
            <a:r>
              <a:rPr lang="en-US" sz="1600" dirty="0"/>
              <a:t>A </a:t>
            </a:r>
            <a:r>
              <a:rPr lang="en-US" sz="1600" b="1" dirty="0"/>
              <a:t>singly linked list</a:t>
            </a:r>
            <a:r>
              <a:rPr lang="en-US" sz="1600" dirty="0"/>
              <a:t> is a type of linked list that is </a:t>
            </a:r>
            <a:r>
              <a:rPr lang="en-US" sz="1600" i="1" dirty="0"/>
              <a:t>unidirectional</a:t>
            </a:r>
            <a:r>
              <a:rPr lang="en-US" sz="1600" dirty="0"/>
              <a:t>, that is, it can be traversed in only one direction from head to the last node (tail).</a:t>
            </a:r>
          </a:p>
          <a:p>
            <a:endParaRPr lang="en-US" dirty="0"/>
          </a:p>
          <a:p>
            <a:endParaRPr lang="en-US" dirty="0"/>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171" name="AutoShape 3" descr="What is a linked li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3" name="AutoShape 5" descr="What is a linked li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5" name="AutoShape 7" descr="What is a linked li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7" name="AutoShape 9" descr="What is a linked li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 name="Picture 14" descr="Capture12.PNG"/>
          <p:cNvPicPr>
            <a:picLocks noChangeAspect="1"/>
          </p:cNvPicPr>
          <p:nvPr/>
        </p:nvPicPr>
        <p:blipFill>
          <a:blip r:embed="rId3"/>
          <a:stretch>
            <a:fillRect/>
          </a:stretch>
        </p:blipFill>
        <p:spPr>
          <a:xfrm>
            <a:off x="361509" y="1350334"/>
            <a:ext cx="5422604" cy="2286000"/>
          </a:xfrm>
          <a:prstGeom prst="rect">
            <a:avLst/>
          </a:prstGeom>
        </p:spPr>
      </p:pic>
      <p:pic>
        <p:nvPicPr>
          <p:cNvPr id="16" name="Picture 15" descr="SIN.PNG"/>
          <p:cNvPicPr>
            <a:picLocks noChangeAspect="1"/>
          </p:cNvPicPr>
          <p:nvPr/>
        </p:nvPicPr>
        <p:blipFill>
          <a:blip r:embed="rId4"/>
          <a:stretch>
            <a:fillRect/>
          </a:stretch>
        </p:blipFill>
        <p:spPr>
          <a:xfrm>
            <a:off x="5773478" y="1355148"/>
            <a:ext cx="5996763" cy="2281186"/>
          </a:xfrm>
          <a:prstGeom prst="rect">
            <a:avLst/>
          </a:prstGeom>
        </p:spPr>
      </p:pic>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9332" y="318977"/>
            <a:ext cx="2878659" cy="641088"/>
          </a:xfrm>
        </p:spPr>
        <p:txBody>
          <a:bodyPr>
            <a:normAutofit/>
          </a:bodyPr>
          <a:lstStyle/>
          <a:p>
            <a:r>
              <a:rPr lang="en-US" sz="3200" dirty="0"/>
              <a:t> </a:t>
            </a:r>
            <a:r>
              <a:rPr lang="en-US" sz="2800" dirty="0"/>
              <a:t>ALGORITHM :</a:t>
            </a:r>
            <a:r>
              <a:rPr lang="en-US" sz="3200" dirty="0"/>
              <a:t> </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619199" y="1150442"/>
            <a:ext cx="7897480" cy="5218459"/>
          </a:xfrm>
        </p:spPr>
        <p:txBody>
          <a:bodyPr>
            <a:normAutofit/>
          </a:bodyPr>
          <a:lstStyle/>
          <a:p>
            <a:r>
              <a:rPr lang="en-US" dirty="0"/>
              <a:t>Step 1:</a:t>
            </a:r>
          </a:p>
          <a:p>
            <a:r>
              <a:rPr lang="en-US" dirty="0"/>
              <a:t>Create a structure called node containing 6 variables which are int </a:t>
            </a:r>
            <a:r>
              <a:rPr lang="en-US" dirty="0" err="1"/>
              <a:t>atno</a:t>
            </a:r>
            <a:r>
              <a:rPr lang="en-US" dirty="0"/>
              <a:t>, float </a:t>
            </a:r>
            <a:r>
              <a:rPr lang="en-US" dirty="0" err="1"/>
              <a:t>atmass</a:t>
            </a:r>
            <a:r>
              <a:rPr lang="en-US" dirty="0"/>
              <a:t>, char name, char </a:t>
            </a:r>
            <a:r>
              <a:rPr lang="en-US" dirty="0" err="1"/>
              <a:t>sym</a:t>
            </a:r>
            <a:r>
              <a:rPr lang="en-US" dirty="0"/>
              <a:t>, char block, struct node *next.</a:t>
            </a:r>
          </a:p>
          <a:p>
            <a:endParaRPr lang="en-US" dirty="0"/>
          </a:p>
          <a:p>
            <a:r>
              <a:rPr lang="en-US" dirty="0"/>
              <a:t>Step 2: </a:t>
            </a:r>
          </a:p>
          <a:p>
            <a:r>
              <a:rPr lang="en-US" dirty="0"/>
              <a:t>Initialize a structure pointer. </a:t>
            </a:r>
          </a:p>
          <a:p>
            <a:endParaRPr lang="en-US" dirty="0"/>
          </a:p>
          <a:p>
            <a:r>
              <a:rPr lang="en-US" dirty="0"/>
              <a:t>Step 3:</a:t>
            </a:r>
          </a:p>
          <a:p>
            <a:r>
              <a:rPr lang="en-US" dirty="0"/>
              <a:t>Allocate memory dynamically using malloc.</a:t>
            </a:r>
          </a:p>
          <a:p>
            <a:r>
              <a:rPr lang="en-US" dirty="0"/>
              <a:t>( Do this step for all the elements )</a:t>
            </a:r>
          </a:p>
          <a:p>
            <a:endParaRPr lang="en-US" dirty="0"/>
          </a:p>
          <a:p>
            <a:r>
              <a:rPr lang="en-US" dirty="0"/>
              <a:t>Step 4:</a:t>
            </a:r>
          </a:p>
          <a:p>
            <a:r>
              <a:rPr lang="en-US" dirty="0"/>
              <a:t>Link the elemental nodes with their next nodes.</a:t>
            </a:r>
          </a:p>
          <a:p>
            <a:r>
              <a:rPr lang="en-US" dirty="0"/>
              <a:t>( Apply this for all the nodes)</a:t>
            </a:r>
          </a:p>
          <a:p>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9332" y="318977"/>
            <a:ext cx="2878659" cy="641088"/>
          </a:xfrm>
        </p:spPr>
        <p:txBody>
          <a:bodyPr>
            <a:normAutofit/>
          </a:bodyPr>
          <a:lstStyle/>
          <a:p>
            <a:r>
              <a:rPr lang="en-US" sz="3200" dirty="0"/>
              <a:t> </a:t>
            </a:r>
            <a:r>
              <a:rPr lang="en-US" sz="2800" dirty="0"/>
              <a:t>ALGORITHM :</a:t>
            </a:r>
            <a:r>
              <a:rPr lang="en-US" sz="3200" dirty="0"/>
              <a:t> </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619199" y="1150442"/>
            <a:ext cx="7897480" cy="5218459"/>
          </a:xfrm>
        </p:spPr>
        <p:txBody>
          <a:bodyPr>
            <a:normAutofit/>
          </a:bodyPr>
          <a:lstStyle/>
          <a:p>
            <a:r>
              <a:rPr lang="en-US" dirty="0"/>
              <a:t>Step 5 :</a:t>
            </a:r>
          </a:p>
          <a:p>
            <a:r>
              <a:rPr lang="en-US" dirty="0"/>
              <a:t>Ask user for identification i.e. user or admin access or to exit the program.</a:t>
            </a:r>
          </a:p>
          <a:p>
            <a:endParaRPr lang="en-US" dirty="0"/>
          </a:p>
          <a:p>
            <a:r>
              <a:rPr lang="en-US" dirty="0"/>
              <a:t>Step 6 :(from step 5)</a:t>
            </a:r>
          </a:p>
          <a:p>
            <a:r>
              <a:rPr lang="en-US" dirty="0"/>
              <a:t>If user has been selected ,</a:t>
            </a:r>
          </a:p>
          <a:p>
            <a:r>
              <a:rPr lang="en-US" dirty="0"/>
              <a:t>Ask for the choice </a:t>
            </a:r>
          </a:p>
          <a:p>
            <a:r>
              <a:rPr lang="en-US" dirty="0"/>
              <a:t>1.Display entire periodic table</a:t>
            </a:r>
          </a:p>
          <a:p>
            <a:r>
              <a:rPr lang="en-US" dirty="0"/>
              <a:t>2.Searching by name </a:t>
            </a:r>
          </a:p>
          <a:p>
            <a:r>
              <a:rPr lang="en-US" dirty="0"/>
              <a:t>3.Searching by symbol </a:t>
            </a:r>
          </a:p>
          <a:p>
            <a:r>
              <a:rPr lang="en-US" dirty="0"/>
              <a:t>4. Searching by atomic number </a:t>
            </a:r>
          </a:p>
          <a:p>
            <a:r>
              <a:rPr lang="en-US" dirty="0"/>
              <a:t>5.Exit</a:t>
            </a:r>
          </a:p>
          <a:p>
            <a:r>
              <a:rPr lang="en-US" dirty="0"/>
              <a:t> </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97465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49332" y="318977"/>
            <a:ext cx="2878659" cy="641088"/>
          </a:xfrm>
        </p:spPr>
        <p:txBody>
          <a:bodyPr>
            <a:normAutofit/>
          </a:bodyPr>
          <a:lstStyle/>
          <a:p>
            <a:r>
              <a:rPr lang="en-US" sz="3200" dirty="0"/>
              <a:t> </a:t>
            </a:r>
            <a:r>
              <a:rPr lang="en-US" sz="2800" dirty="0"/>
              <a:t>ALGORITHM :</a:t>
            </a:r>
            <a:r>
              <a:rPr lang="en-US" sz="3200" dirty="0"/>
              <a:t> </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619199" y="1150442"/>
            <a:ext cx="7897480" cy="5218459"/>
          </a:xfrm>
        </p:spPr>
        <p:txBody>
          <a:bodyPr>
            <a:normAutofit fontScale="92500" lnSpcReduction="10000"/>
          </a:bodyPr>
          <a:lstStyle/>
          <a:p>
            <a:r>
              <a:rPr lang="en-US" dirty="0"/>
              <a:t>Step 7 :</a:t>
            </a:r>
          </a:p>
          <a:p>
            <a:r>
              <a:rPr lang="en-US" dirty="0"/>
              <a:t>1.If option 1 has been selected </a:t>
            </a:r>
          </a:p>
          <a:p>
            <a:r>
              <a:rPr lang="en-US" dirty="0"/>
              <a:t>-display periodic table</a:t>
            </a:r>
          </a:p>
          <a:p>
            <a:r>
              <a:rPr lang="en-US" dirty="0"/>
              <a:t>Ppt();</a:t>
            </a:r>
          </a:p>
          <a:p>
            <a:r>
              <a:rPr lang="en-US" dirty="0"/>
              <a:t>Following are possible </a:t>
            </a:r>
          </a:p>
          <a:p>
            <a:r>
              <a:rPr lang="en-US" dirty="0"/>
              <a:t>2.If option 2 has been selected </a:t>
            </a:r>
          </a:p>
          <a:p>
            <a:r>
              <a:rPr lang="en-US" dirty="0"/>
              <a:t>- enter the name of element for searching and search using function</a:t>
            </a:r>
          </a:p>
          <a:p>
            <a:r>
              <a:rPr lang="en-US" dirty="0" err="1"/>
              <a:t>Searchbyname</a:t>
            </a:r>
            <a:r>
              <a:rPr lang="en-US" dirty="0"/>
              <a:t>();</a:t>
            </a:r>
          </a:p>
          <a:p>
            <a:r>
              <a:rPr lang="en-US" dirty="0"/>
              <a:t>3.If option 3 has been selected </a:t>
            </a:r>
          </a:p>
          <a:p>
            <a:r>
              <a:rPr lang="en-US" dirty="0"/>
              <a:t>-enter the </a:t>
            </a:r>
            <a:r>
              <a:rPr lang="en-US" dirty="0" err="1"/>
              <a:t>symbole</a:t>
            </a:r>
            <a:r>
              <a:rPr lang="en-US" dirty="0"/>
              <a:t> for searching and search using function</a:t>
            </a:r>
          </a:p>
          <a:p>
            <a:r>
              <a:rPr lang="en-US" dirty="0" err="1"/>
              <a:t>Searchbysymbol</a:t>
            </a:r>
            <a:r>
              <a:rPr lang="en-US" dirty="0"/>
              <a:t>();</a:t>
            </a:r>
          </a:p>
          <a:p>
            <a:r>
              <a:rPr lang="en-US" dirty="0"/>
              <a:t>4.If option 4 has been selected </a:t>
            </a:r>
          </a:p>
          <a:p>
            <a:r>
              <a:rPr lang="en-US" dirty="0"/>
              <a:t>-enter the atomic </a:t>
            </a:r>
            <a:r>
              <a:rPr lang="en-US" dirty="0" err="1"/>
              <a:t>numberfor</a:t>
            </a:r>
            <a:r>
              <a:rPr lang="en-US" dirty="0"/>
              <a:t> searching and search using function</a:t>
            </a:r>
          </a:p>
          <a:p>
            <a:r>
              <a:rPr lang="en-US" dirty="0" err="1"/>
              <a:t>Searchbyatno</a:t>
            </a:r>
            <a:r>
              <a:rPr lang="en-US" dirty="0"/>
              <a:t>();</a:t>
            </a:r>
          </a:p>
          <a:p>
            <a:r>
              <a:rPr lang="en-US" dirty="0"/>
              <a:t>5.If user choses to exit ,exit from the current loop.</a:t>
            </a:r>
          </a:p>
          <a:p>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1294665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619199" y="1150442"/>
            <a:ext cx="7897480" cy="5218459"/>
          </a:xfrm>
        </p:spPr>
        <p:txBody>
          <a:bodyPr>
            <a:normAutofit/>
          </a:bodyPr>
          <a:lstStyle/>
          <a:p>
            <a:r>
              <a:rPr lang="en-US" dirty="0"/>
              <a:t> </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6" name="Text Placeholder 4">
            <a:extLst>
              <a:ext uri="{FF2B5EF4-FFF2-40B4-BE49-F238E27FC236}">
                <a16:creationId xmlns:a16="http://schemas.microsoft.com/office/drawing/2014/main" id="{5B8D6155-8EF8-42C8-9E93-E069D484476C}"/>
              </a:ext>
            </a:extLst>
          </p:cNvPr>
          <p:cNvSpPr txBox="1">
            <a:spLocks/>
          </p:cNvSpPr>
          <p:nvPr/>
        </p:nvSpPr>
        <p:spPr>
          <a:xfrm>
            <a:off x="159026" y="198783"/>
            <a:ext cx="8510053" cy="6322519"/>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Step 8 :(from step 5)</a:t>
            </a:r>
          </a:p>
          <a:p>
            <a:r>
              <a:rPr lang="en-US" dirty="0"/>
              <a:t>If admin access has been chosen </a:t>
            </a:r>
          </a:p>
          <a:p>
            <a:r>
              <a:rPr lang="en-US" dirty="0"/>
              <a:t>-ask for the password</a:t>
            </a:r>
          </a:p>
          <a:p>
            <a:r>
              <a:rPr lang="en-US" dirty="0"/>
              <a:t>Ask the admin if they want to mask the password </a:t>
            </a:r>
          </a:p>
          <a:p>
            <a:r>
              <a:rPr lang="en-US" dirty="0"/>
              <a:t>Print the options </a:t>
            </a:r>
          </a:p>
          <a:p>
            <a:r>
              <a:rPr lang="en-US" dirty="0"/>
              <a:t>-1 for adding element </a:t>
            </a:r>
          </a:p>
          <a:p>
            <a:r>
              <a:rPr lang="en-US" dirty="0"/>
              <a:t>-2 for deleting element</a:t>
            </a:r>
          </a:p>
          <a:p>
            <a:r>
              <a:rPr lang="en-US" dirty="0"/>
              <a:t>-3 for exit </a:t>
            </a:r>
          </a:p>
          <a:p>
            <a:endParaRPr lang="en-US" dirty="0"/>
          </a:p>
          <a:p>
            <a:r>
              <a:rPr lang="en-US" dirty="0"/>
              <a:t>Step 9 :</a:t>
            </a:r>
          </a:p>
          <a:p>
            <a:r>
              <a:rPr lang="en-US" dirty="0"/>
              <a:t>If admin chooses to add the element pass the first node as an argument to the function </a:t>
            </a:r>
            <a:r>
              <a:rPr lang="en-US" dirty="0" err="1"/>
              <a:t>createnewelement</a:t>
            </a:r>
            <a:r>
              <a:rPr lang="en-US" dirty="0"/>
              <a:t>(e1); which returns the updated first node.</a:t>
            </a:r>
          </a:p>
          <a:p>
            <a:endParaRPr lang="en-US" dirty="0"/>
          </a:p>
          <a:p>
            <a:r>
              <a:rPr lang="en-US" dirty="0"/>
              <a:t>Step 10: If the user wishes </a:t>
            </a:r>
            <a:r>
              <a:rPr lang="en-US" dirty="0" err="1"/>
              <a:t>ti</a:t>
            </a:r>
            <a:r>
              <a:rPr lang="en-US" dirty="0"/>
              <a:t> </a:t>
            </a:r>
            <a:r>
              <a:rPr lang="en-US" dirty="0" err="1"/>
              <a:t>delet</a:t>
            </a:r>
            <a:r>
              <a:rPr lang="en-US" dirty="0"/>
              <a:t> the last node pass the node to the function </a:t>
            </a:r>
            <a:r>
              <a:rPr lang="en-US" dirty="0" err="1"/>
              <a:t>deleteelement</a:t>
            </a:r>
            <a:r>
              <a:rPr lang="en-US" dirty="0"/>
              <a:t>(e1);  which deletes the last node.</a:t>
            </a:r>
          </a:p>
          <a:p>
            <a:endParaRPr lang="en-US" dirty="0"/>
          </a:p>
          <a:p>
            <a:r>
              <a:rPr lang="en-US" dirty="0"/>
              <a:t>Step 11:If user chooses to exit ,exit from the current loop. </a:t>
            </a:r>
          </a:p>
          <a:p>
            <a:r>
              <a:rPr lang="en-US" dirty="0"/>
              <a:t> </a:t>
            </a:r>
          </a:p>
          <a:p>
            <a:r>
              <a:rPr lang="en-US" dirty="0"/>
              <a:t>Step 12: ( from step 5 ) </a:t>
            </a:r>
          </a:p>
          <a:p>
            <a:r>
              <a:rPr lang="en-US" dirty="0"/>
              <a:t>Exit the program</a:t>
            </a:r>
          </a:p>
        </p:txBody>
      </p:sp>
    </p:spTree>
    <p:extLst>
      <p:ext uri="{BB962C8B-B14F-4D97-AF65-F5344CB8AC3E}">
        <p14:creationId xmlns:p14="http://schemas.microsoft.com/office/powerpoint/2010/main" val="3273067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3385378" cy="535531"/>
          </a:xfrm>
        </p:spPr>
        <p:txBody>
          <a:bodyPr/>
          <a:lstStyle/>
          <a:p>
            <a:r>
              <a:rPr lang="en-US" dirty="0"/>
              <a:t>PERIODIC TABLE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6" name="Picture 5">
            <a:extLst>
              <a:ext uri="{FF2B5EF4-FFF2-40B4-BE49-F238E27FC236}">
                <a16:creationId xmlns:a16="http://schemas.microsoft.com/office/drawing/2014/main" id="{8EED2581-9B97-49B6-B76D-805DE402F299}"/>
              </a:ext>
            </a:extLst>
          </p:cNvPr>
          <p:cNvPicPr>
            <a:picLocks noChangeAspect="1"/>
          </p:cNvPicPr>
          <p:nvPr/>
        </p:nvPicPr>
        <p:blipFill>
          <a:blip r:embed="rId2"/>
          <a:stretch>
            <a:fillRect/>
          </a:stretch>
        </p:blipFill>
        <p:spPr>
          <a:xfrm>
            <a:off x="299228" y="1364119"/>
            <a:ext cx="11593543" cy="4648849"/>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f66687569_win32">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tf66687569_win32</Template>
  <TotalTime>0</TotalTime>
  <Words>727</Words>
  <Application>Microsoft Office PowerPoint</Application>
  <PresentationFormat>Widescreen</PresentationFormat>
  <Paragraphs>92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Trade Gothic LT Pro</vt:lpstr>
      <vt:lpstr>Arial</vt:lpstr>
      <vt:lpstr>Calibri</vt:lpstr>
      <vt:lpstr>Trebuchet MS</vt:lpstr>
      <vt:lpstr>Wingdings</vt:lpstr>
      <vt:lpstr>tf66687569_win32</vt:lpstr>
      <vt:lpstr>MODERN PERIODIC TABLE</vt:lpstr>
      <vt:lpstr>CONTENTS :</vt:lpstr>
      <vt:lpstr>INTRODUCTION :</vt:lpstr>
      <vt:lpstr>DATA STRUCTURE USED :</vt:lpstr>
      <vt:lpstr> ALGORITHM : </vt:lpstr>
      <vt:lpstr> ALGORITHM : </vt:lpstr>
      <vt:lpstr> ALGORITHM : </vt:lpstr>
      <vt:lpstr>PowerPoint Presentation</vt:lpstr>
      <vt:lpstr>PERIODIC TABLE :</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2021-12-08T04:07:55Z</dcterms:created>
  <dcterms:modified xsi:type="dcterms:W3CDTF">2022-08-23T15:10:28Z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