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7" r:id="rId6"/>
    <p:sldId id="259" r:id="rId7"/>
    <p:sldId id="260" r:id="rId8"/>
    <p:sldId id="261" r:id="rId9"/>
    <p:sldId id="262" r:id="rId10"/>
    <p:sldId id="258" r:id="rId11"/>
    <p:sldId id="263" r:id="rId12"/>
    <p:sldId id="265" r:id="rId13"/>
    <p:sldId id="266" r:id="rId14"/>
    <p:sldId id="264"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267961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297977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5239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2803472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7405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530669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3103049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224691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240644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9585-34F8-4383-910D-61D879D27B55}"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5314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579585-34F8-4383-910D-61D879D27B55}"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152871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579585-34F8-4383-910D-61D879D27B55}"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36523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579585-34F8-4383-910D-61D879D27B55}"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155357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9585-34F8-4383-910D-61D879D27B55}" type="datetimeFigureOut">
              <a:rPr lang="en-IN" smtClean="0"/>
              <a:t>16-07-2023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88551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579585-34F8-4383-910D-61D879D27B55}"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161707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79585-34F8-4383-910D-61D879D27B55}"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17E0F-41D4-4E8A-83C1-748FAB8F1EDE}" type="slidenum">
              <a:rPr lang="en-IN" smtClean="0"/>
              <a:t>‹#›</a:t>
            </a:fld>
            <a:endParaRPr lang="en-IN"/>
          </a:p>
        </p:txBody>
      </p:sp>
    </p:spTree>
    <p:extLst>
      <p:ext uri="{BB962C8B-B14F-4D97-AF65-F5344CB8AC3E}">
        <p14:creationId xmlns:p14="http://schemas.microsoft.com/office/powerpoint/2010/main" val="350593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579585-34F8-4383-910D-61D879D27B55}" type="datetimeFigureOut">
              <a:rPr lang="en-IN" smtClean="0"/>
              <a:t>16-07-2023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C17E0F-41D4-4E8A-83C1-748FAB8F1EDE}" type="slidenum">
              <a:rPr lang="en-IN" smtClean="0"/>
              <a:t>‹#›</a:t>
            </a:fld>
            <a:endParaRPr lang="en-IN"/>
          </a:p>
        </p:txBody>
      </p:sp>
    </p:spTree>
    <p:extLst>
      <p:ext uri="{BB962C8B-B14F-4D97-AF65-F5344CB8AC3E}">
        <p14:creationId xmlns:p14="http://schemas.microsoft.com/office/powerpoint/2010/main" val="16417467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rutikaRajpure/Plum/blob/main/Plum.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8020-2998-9CE6-A791-FF35C5A46CB2}"/>
              </a:ext>
            </a:extLst>
          </p:cNvPr>
          <p:cNvSpPr>
            <a:spLocks noGrp="1"/>
          </p:cNvSpPr>
          <p:nvPr>
            <p:ph type="ctrTitle"/>
          </p:nvPr>
        </p:nvSpPr>
        <p:spPr>
          <a:xfrm>
            <a:off x="1314027" y="1266614"/>
            <a:ext cx="7766936" cy="1646302"/>
          </a:xfrm>
        </p:spPr>
        <p:txBody>
          <a:bodyPr/>
          <a:lstStyle/>
          <a:p>
            <a:pPr algn="ctr"/>
            <a:r>
              <a:rPr lang="en-IN" sz="8800" b="1" u="sng" dirty="0"/>
              <a:t>Plum</a:t>
            </a:r>
          </a:p>
        </p:txBody>
      </p:sp>
      <p:sp>
        <p:nvSpPr>
          <p:cNvPr id="3" name="Subtitle 2">
            <a:extLst>
              <a:ext uri="{FF2B5EF4-FFF2-40B4-BE49-F238E27FC236}">
                <a16:creationId xmlns:a16="http://schemas.microsoft.com/office/drawing/2014/main" id="{E25762D0-1393-BBB0-172D-863C0256E65C}"/>
              </a:ext>
            </a:extLst>
          </p:cNvPr>
          <p:cNvSpPr>
            <a:spLocks noGrp="1"/>
          </p:cNvSpPr>
          <p:nvPr>
            <p:ph type="subTitle" idx="1"/>
          </p:nvPr>
        </p:nvSpPr>
        <p:spPr>
          <a:xfrm>
            <a:off x="1466427" y="3217713"/>
            <a:ext cx="7766936" cy="1096899"/>
          </a:xfrm>
        </p:spPr>
        <p:txBody>
          <a:bodyPr>
            <a:normAutofit fontScale="40000" lnSpcReduction="20000"/>
          </a:bodyPr>
          <a:lstStyle/>
          <a:p>
            <a:pPr algn="ctr"/>
            <a:r>
              <a:rPr lang="en-IN" sz="11100" b="1" dirty="0">
                <a:solidFill>
                  <a:schemeClr val="accent2">
                    <a:lumMod val="50000"/>
                  </a:schemeClr>
                </a:solidFill>
              </a:rPr>
              <a:t>Assignment –Data Analyst</a:t>
            </a:r>
            <a:endParaRPr lang="en-IN" sz="4000" b="1" dirty="0">
              <a:solidFill>
                <a:schemeClr val="accent2">
                  <a:lumMod val="50000"/>
                </a:schemeClr>
              </a:solidFill>
            </a:endParaRPr>
          </a:p>
          <a:p>
            <a:pPr algn="ctr"/>
            <a:r>
              <a:rPr lang="en-IN" sz="4000" b="1" dirty="0">
                <a:solidFill>
                  <a:schemeClr val="accent2">
                    <a:lumMod val="50000"/>
                  </a:schemeClr>
                </a:solidFill>
              </a:rPr>
              <a:t> </a:t>
            </a:r>
          </a:p>
        </p:txBody>
      </p:sp>
    </p:spTree>
    <p:extLst>
      <p:ext uri="{BB962C8B-B14F-4D97-AF65-F5344CB8AC3E}">
        <p14:creationId xmlns:p14="http://schemas.microsoft.com/office/powerpoint/2010/main" val="266451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16BF-80B5-2909-9C96-20E907D416D9}"/>
              </a:ext>
            </a:extLst>
          </p:cNvPr>
          <p:cNvSpPr>
            <a:spLocks noGrp="1"/>
          </p:cNvSpPr>
          <p:nvPr>
            <p:ph type="title"/>
          </p:nvPr>
        </p:nvSpPr>
        <p:spPr>
          <a:xfrm>
            <a:off x="751186" y="320314"/>
            <a:ext cx="9845694" cy="1320800"/>
          </a:xfrm>
        </p:spPr>
        <p:txBody>
          <a:bodyPr>
            <a:normAutofit fontScale="90000"/>
          </a:bodyPr>
          <a:lstStyle/>
          <a:p>
            <a:r>
              <a:rPr lang="en-US" dirty="0"/>
              <a:t> What type of tickets are taking the most time to resolve? Create a table + relevant charts?</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44B2DBDF-6428-7725-DCB4-C676B71FFF88}"/>
              </a:ext>
            </a:extLst>
          </p:cNvPr>
          <p:cNvSpPr>
            <a:spLocks noGrp="1"/>
          </p:cNvSpPr>
          <p:nvPr>
            <p:ph idx="1"/>
          </p:nvPr>
        </p:nvSpPr>
        <p:spPr>
          <a:xfrm>
            <a:off x="585894" y="1391920"/>
            <a:ext cx="10579946" cy="1219200"/>
          </a:xfrm>
        </p:spPr>
        <p:txBody>
          <a:bodyPr>
            <a:normAutofit fontScale="92500" lnSpcReduction="20000"/>
          </a:bodyPr>
          <a:lstStyle/>
          <a:p>
            <a:r>
              <a:rPr lang="en-US" b="0" i="0" dirty="0">
                <a:solidFill>
                  <a:schemeClr val="tx1"/>
                </a:solidFill>
                <a:effectLst/>
                <a:latin typeface="Söhne"/>
              </a:rPr>
              <a:t>To determine which type of tickets are taking the most time to resolve based on the dataset provided, you can analyze the average resolution time for each category or group of tickets. </a:t>
            </a:r>
            <a:r>
              <a:rPr lang="en-US" dirty="0">
                <a:solidFill>
                  <a:schemeClr val="tx1"/>
                </a:solidFill>
                <a:latin typeface="Söhne"/>
              </a:rPr>
              <a:t>We can get an idea that ‘-’ </a:t>
            </a:r>
            <a:r>
              <a:rPr lang="en-US" dirty="0" err="1">
                <a:solidFill>
                  <a:schemeClr val="tx1"/>
                </a:solidFill>
                <a:latin typeface="Söhne"/>
              </a:rPr>
              <a:t>i.e</a:t>
            </a:r>
            <a:r>
              <a:rPr lang="en-US" dirty="0">
                <a:solidFill>
                  <a:schemeClr val="tx1"/>
                </a:solidFill>
                <a:latin typeface="Söhne"/>
              </a:rPr>
              <a:t> unknown and ‘Health ID’ have the highest average resolution that is they are the ticket that takes the most time to resolve and ‘ HR Queries’, ‘Claims’, and ‘Is my treatment covered (IMTC)’ are the tickets which solves in less time in comparative to other.</a:t>
            </a:r>
            <a:endParaRPr lang="en-IN" dirty="0"/>
          </a:p>
          <a:p>
            <a:endParaRPr lang="en-IN" dirty="0">
              <a:solidFill>
                <a:schemeClr val="tx1"/>
              </a:solidFill>
            </a:endParaRPr>
          </a:p>
        </p:txBody>
      </p:sp>
      <p:pic>
        <p:nvPicPr>
          <p:cNvPr id="5" name="Picture 4">
            <a:extLst>
              <a:ext uri="{FF2B5EF4-FFF2-40B4-BE49-F238E27FC236}">
                <a16:creationId xmlns:a16="http://schemas.microsoft.com/office/drawing/2014/main" id="{E33EB903-576F-9D5D-8908-43125B16FAC8}"/>
              </a:ext>
            </a:extLst>
          </p:cNvPr>
          <p:cNvPicPr>
            <a:picLocks noChangeAspect="1"/>
          </p:cNvPicPr>
          <p:nvPr/>
        </p:nvPicPr>
        <p:blipFill>
          <a:blip r:embed="rId2"/>
          <a:stretch>
            <a:fillRect/>
          </a:stretch>
        </p:blipFill>
        <p:spPr>
          <a:xfrm>
            <a:off x="1369606" y="2819127"/>
            <a:ext cx="3176994" cy="2204720"/>
          </a:xfrm>
          <a:prstGeom prst="rect">
            <a:avLst/>
          </a:prstGeom>
        </p:spPr>
      </p:pic>
      <p:pic>
        <p:nvPicPr>
          <p:cNvPr id="8" name="Picture 7">
            <a:extLst>
              <a:ext uri="{FF2B5EF4-FFF2-40B4-BE49-F238E27FC236}">
                <a16:creationId xmlns:a16="http://schemas.microsoft.com/office/drawing/2014/main" id="{39174A10-8E6D-4EF9-A89A-449618D13541}"/>
              </a:ext>
            </a:extLst>
          </p:cNvPr>
          <p:cNvPicPr>
            <a:picLocks noChangeAspect="1"/>
          </p:cNvPicPr>
          <p:nvPr/>
        </p:nvPicPr>
        <p:blipFill>
          <a:blip r:embed="rId3"/>
          <a:stretch>
            <a:fillRect/>
          </a:stretch>
        </p:blipFill>
        <p:spPr>
          <a:xfrm>
            <a:off x="4886960" y="2712721"/>
            <a:ext cx="6869893" cy="3840480"/>
          </a:xfrm>
          <a:prstGeom prst="rect">
            <a:avLst/>
          </a:prstGeom>
        </p:spPr>
      </p:pic>
    </p:spTree>
    <p:extLst>
      <p:ext uri="{BB962C8B-B14F-4D97-AF65-F5344CB8AC3E}">
        <p14:creationId xmlns:p14="http://schemas.microsoft.com/office/powerpoint/2010/main" val="46982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8D9A8E-24E4-E977-04FD-8D1F12EC3F7F}"/>
              </a:ext>
            </a:extLst>
          </p:cNvPr>
          <p:cNvPicPr>
            <a:picLocks noChangeAspect="1"/>
          </p:cNvPicPr>
          <p:nvPr/>
        </p:nvPicPr>
        <p:blipFill>
          <a:blip r:embed="rId2"/>
          <a:stretch>
            <a:fillRect/>
          </a:stretch>
        </p:blipFill>
        <p:spPr>
          <a:xfrm>
            <a:off x="1322586" y="1727201"/>
            <a:ext cx="4629388" cy="4452069"/>
          </a:xfrm>
          <a:prstGeom prst="rect">
            <a:avLst/>
          </a:prstGeom>
        </p:spPr>
      </p:pic>
      <p:pic>
        <p:nvPicPr>
          <p:cNvPr id="5" name="Picture 4">
            <a:extLst>
              <a:ext uri="{FF2B5EF4-FFF2-40B4-BE49-F238E27FC236}">
                <a16:creationId xmlns:a16="http://schemas.microsoft.com/office/drawing/2014/main" id="{BFB3131B-CCE8-E8AF-A1C0-38CA99253432}"/>
              </a:ext>
            </a:extLst>
          </p:cNvPr>
          <p:cNvPicPr>
            <a:picLocks noChangeAspect="1"/>
          </p:cNvPicPr>
          <p:nvPr/>
        </p:nvPicPr>
        <p:blipFill>
          <a:blip r:embed="rId3"/>
          <a:stretch>
            <a:fillRect/>
          </a:stretch>
        </p:blipFill>
        <p:spPr>
          <a:xfrm>
            <a:off x="6096000" y="1660202"/>
            <a:ext cx="4216617" cy="4586065"/>
          </a:xfrm>
          <a:prstGeom prst="rect">
            <a:avLst/>
          </a:prstGeom>
        </p:spPr>
      </p:pic>
      <p:sp>
        <p:nvSpPr>
          <p:cNvPr id="7" name="TextBox 6">
            <a:extLst>
              <a:ext uri="{FF2B5EF4-FFF2-40B4-BE49-F238E27FC236}">
                <a16:creationId xmlns:a16="http://schemas.microsoft.com/office/drawing/2014/main" id="{8B8752DE-5FAD-BE6B-8BD7-DFE6BA50784B}"/>
              </a:ext>
            </a:extLst>
          </p:cNvPr>
          <p:cNvSpPr txBox="1"/>
          <p:nvPr/>
        </p:nvSpPr>
        <p:spPr>
          <a:xfrm>
            <a:off x="1322586" y="611733"/>
            <a:ext cx="9072880" cy="923330"/>
          </a:xfrm>
          <a:prstGeom prst="rect">
            <a:avLst/>
          </a:prstGeom>
          <a:noFill/>
        </p:spPr>
        <p:txBody>
          <a:bodyPr wrap="square">
            <a:spAutoFit/>
          </a:bodyPr>
          <a:lstStyle/>
          <a:p>
            <a:r>
              <a:rPr lang="en-US" b="1" dirty="0">
                <a:solidFill>
                  <a:schemeClr val="accent2">
                    <a:lumMod val="50000"/>
                  </a:schemeClr>
                </a:solidFill>
                <a:latin typeface="Söhne"/>
              </a:rPr>
              <a:t>Similarly, we can observe the tickets by resolution time based on their groups and satisfaction Score. This gives us a detailed view of each ticket with resolution time and satisfaction score for each.</a:t>
            </a:r>
            <a:endParaRPr lang="en-IN" b="1" dirty="0">
              <a:solidFill>
                <a:schemeClr val="accent2">
                  <a:lumMod val="50000"/>
                </a:schemeClr>
              </a:solidFill>
              <a:latin typeface="Söhne"/>
            </a:endParaRPr>
          </a:p>
        </p:txBody>
      </p:sp>
    </p:spTree>
    <p:extLst>
      <p:ext uri="{BB962C8B-B14F-4D97-AF65-F5344CB8AC3E}">
        <p14:creationId xmlns:p14="http://schemas.microsoft.com/office/powerpoint/2010/main" val="292725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16BF-80B5-2909-9C96-20E907D416D9}"/>
              </a:ext>
            </a:extLst>
          </p:cNvPr>
          <p:cNvSpPr>
            <a:spLocks noGrp="1"/>
          </p:cNvSpPr>
          <p:nvPr>
            <p:ph type="title"/>
          </p:nvPr>
        </p:nvSpPr>
        <p:spPr>
          <a:xfrm>
            <a:off x="973667" y="619760"/>
            <a:ext cx="10244666" cy="1320800"/>
          </a:xfrm>
        </p:spPr>
        <p:txBody>
          <a:bodyPr>
            <a:normAutofit fontScale="90000"/>
          </a:bodyPr>
          <a:lstStyle/>
          <a:p>
            <a:r>
              <a:rPr lang="en-US" dirty="0"/>
              <a:t>Create the different type of data types we can infer from this data.</a:t>
            </a:r>
            <a:br>
              <a:rPr lang="en-US" dirty="0"/>
            </a:br>
            <a:endParaRPr lang="en-IN" dirty="0"/>
          </a:p>
        </p:txBody>
      </p:sp>
      <p:sp>
        <p:nvSpPr>
          <p:cNvPr id="3" name="Content Placeholder 2">
            <a:extLst>
              <a:ext uri="{FF2B5EF4-FFF2-40B4-BE49-F238E27FC236}">
                <a16:creationId xmlns:a16="http://schemas.microsoft.com/office/drawing/2014/main" id="{44B2DBDF-6428-7725-DCB4-C676B71FFF88}"/>
              </a:ext>
            </a:extLst>
          </p:cNvPr>
          <p:cNvSpPr>
            <a:spLocks noGrp="1"/>
          </p:cNvSpPr>
          <p:nvPr>
            <p:ph idx="1"/>
          </p:nvPr>
        </p:nvSpPr>
        <p:spPr>
          <a:xfrm>
            <a:off x="677334" y="1727200"/>
            <a:ext cx="10010986" cy="4511040"/>
          </a:xfrm>
        </p:spPr>
        <p:txBody>
          <a:bodyPr>
            <a:normAutofit lnSpcReduction="10000"/>
          </a:bodyPr>
          <a:lstStyle/>
          <a:p>
            <a:r>
              <a:rPr lang="en-US" b="0" i="0" dirty="0">
                <a:solidFill>
                  <a:schemeClr val="tx1"/>
                </a:solidFill>
                <a:effectLst/>
                <a:latin typeface="Söhne"/>
              </a:rPr>
              <a:t>Here are some data types that can be inferred from the dataset:</a:t>
            </a:r>
          </a:p>
          <a:p>
            <a:r>
              <a:rPr lang="en-US" b="0" i="0" dirty="0">
                <a:solidFill>
                  <a:schemeClr val="tx1"/>
                </a:solidFill>
                <a:effectLst/>
                <a:latin typeface="Söhne"/>
              </a:rPr>
              <a:t>Integer (int): The columns "Id," "Requester id," "Reopens," "Replies," and other similar columns are likely to represent counts, IDs, or numerical identifiers. These are typically stored as integers.</a:t>
            </a:r>
          </a:p>
          <a:p>
            <a:r>
              <a:rPr lang="en-US" b="0" i="0" dirty="0">
                <a:solidFill>
                  <a:schemeClr val="tx1"/>
                </a:solidFill>
                <a:effectLst/>
                <a:latin typeface="Söhne"/>
              </a:rPr>
              <a:t>Object (or string): The columns such as "Group," "Status," "Priority," "Via," and "Satisfaction Score" are likely to contain text or categorical information and are typically stored as object or string data types.</a:t>
            </a:r>
          </a:p>
          <a:p>
            <a:r>
              <a:rPr lang="en-US" b="0" i="0" dirty="0">
                <a:solidFill>
                  <a:schemeClr val="tx1"/>
                </a:solidFill>
                <a:effectLst/>
                <a:latin typeface="Söhne"/>
              </a:rPr>
              <a:t>Datetime (datetime64[ns]): The columns "Created at," "Updated at," "Assigned at," "Initially assigned at," "Solved at," and other similar columns represent dates and timestamps. These are typically stored as datetime data types.</a:t>
            </a:r>
          </a:p>
          <a:p>
            <a:r>
              <a:rPr lang="en-US" b="0" i="0" dirty="0">
                <a:solidFill>
                  <a:schemeClr val="tx1"/>
                </a:solidFill>
                <a:effectLst/>
                <a:latin typeface="Söhne"/>
              </a:rPr>
              <a:t>Float (float64): The columns "Resolution time," "First reply time in minutes within business hours," "First resolution time in minutes," and other similar columns are likely to represent durations or decimal values. These are typically stored as floating-point numbers.</a:t>
            </a:r>
          </a:p>
          <a:p>
            <a:r>
              <a:rPr lang="en-US" b="0" i="0" dirty="0">
                <a:solidFill>
                  <a:schemeClr val="tx1"/>
                </a:solidFill>
                <a:effectLst/>
                <a:latin typeface="Söhne"/>
              </a:rPr>
              <a:t>List (list): The column "Manual Tagging of Categories [list]" indicates a list data type. It may contain a list of manually assigned categories or tags associated with each entry.</a:t>
            </a:r>
          </a:p>
          <a:p>
            <a:endParaRPr lang="en-US" b="0" i="0" dirty="0">
              <a:solidFill>
                <a:schemeClr val="tx1"/>
              </a:solidFill>
              <a:effectLst/>
              <a:latin typeface="Söhne"/>
            </a:endParaRPr>
          </a:p>
          <a:p>
            <a:endParaRPr lang="en-IN" dirty="0"/>
          </a:p>
        </p:txBody>
      </p:sp>
    </p:spTree>
    <p:extLst>
      <p:ext uri="{BB962C8B-B14F-4D97-AF65-F5344CB8AC3E}">
        <p14:creationId xmlns:p14="http://schemas.microsoft.com/office/powerpoint/2010/main" val="20964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312651-79C7-D69A-A45F-38F04ED463E6}"/>
              </a:ext>
            </a:extLst>
          </p:cNvPr>
          <p:cNvPicPr>
            <a:picLocks noGrp="1" noChangeAspect="1"/>
          </p:cNvPicPr>
          <p:nvPr>
            <p:ph idx="1"/>
          </p:nvPr>
        </p:nvPicPr>
        <p:blipFill>
          <a:blip r:embed="rId2"/>
          <a:stretch>
            <a:fillRect/>
          </a:stretch>
        </p:blipFill>
        <p:spPr>
          <a:xfrm>
            <a:off x="1144928" y="685546"/>
            <a:ext cx="5662272" cy="5430774"/>
          </a:xfrm>
        </p:spPr>
      </p:pic>
    </p:spTree>
    <p:extLst>
      <p:ext uri="{BB962C8B-B14F-4D97-AF65-F5344CB8AC3E}">
        <p14:creationId xmlns:p14="http://schemas.microsoft.com/office/powerpoint/2010/main" val="319345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5FC6-3E65-13EA-0B82-306F021A0C22}"/>
              </a:ext>
            </a:extLst>
          </p:cNvPr>
          <p:cNvSpPr>
            <a:spLocks noGrp="1"/>
          </p:cNvSpPr>
          <p:nvPr>
            <p:ph type="title"/>
          </p:nvPr>
        </p:nvSpPr>
        <p:spPr/>
        <p:txBody>
          <a:bodyPr>
            <a:normAutofit fontScale="90000"/>
          </a:bodyPr>
          <a:lstStyle/>
          <a:p>
            <a:r>
              <a:rPr lang="en-IN" dirty="0"/>
              <a:t>The assignment is completed in Python using libraries NumPy, pandas, matplotlib, seaborn and datetime.</a:t>
            </a:r>
          </a:p>
        </p:txBody>
      </p:sp>
      <p:sp>
        <p:nvSpPr>
          <p:cNvPr id="3" name="Content Placeholder 2">
            <a:extLst>
              <a:ext uri="{FF2B5EF4-FFF2-40B4-BE49-F238E27FC236}">
                <a16:creationId xmlns:a16="http://schemas.microsoft.com/office/drawing/2014/main" id="{71C9FC06-7DF5-ED5D-D68A-B8862076D151}"/>
              </a:ext>
            </a:extLst>
          </p:cNvPr>
          <p:cNvSpPr>
            <a:spLocks noGrp="1"/>
          </p:cNvSpPr>
          <p:nvPr>
            <p:ph idx="1"/>
          </p:nvPr>
        </p:nvSpPr>
        <p:spPr/>
        <p:txBody>
          <a:bodyPr/>
          <a:lstStyle/>
          <a:p>
            <a:r>
              <a:rPr lang="en-IN" dirty="0"/>
              <a:t>Link for the Python file</a:t>
            </a:r>
          </a:p>
          <a:p>
            <a:r>
              <a:rPr lang="en-IN" dirty="0">
                <a:hlinkClick r:id="rId2"/>
              </a:rPr>
              <a:t>https://github.com/KrutikaRajpure/Plum/blob/main/Plum.ipynb</a:t>
            </a:r>
            <a:endParaRPr lang="en-IN" dirty="0"/>
          </a:p>
          <a:p>
            <a:endParaRPr lang="en-IN" dirty="0"/>
          </a:p>
        </p:txBody>
      </p:sp>
      <p:sp>
        <p:nvSpPr>
          <p:cNvPr id="5" name="TextBox 4">
            <a:extLst>
              <a:ext uri="{FF2B5EF4-FFF2-40B4-BE49-F238E27FC236}">
                <a16:creationId xmlns:a16="http://schemas.microsoft.com/office/drawing/2014/main" id="{F93CA0ED-8D35-EF20-8E6C-D3733BB5329D}"/>
              </a:ext>
            </a:extLst>
          </p:cNvPr>
          <p:cNvSpPr txBox="1"/>
          <p:nvPr/>
        </p:nvSpPr>
        <p:spPr>
          <a:xfrm>
            <a:off x="795020" y="5672030"/>
            <a:ext cx="6101080" cy="646331"/>
          </a:xfrm>
          <a:prstGeom prst="rect">
            <a:avLst/>
          </a:prstGeom>
          <a:noFill/>
        </p:spPr>
        <p:txBody>
          <a:bodyPr wrap="square">
            <a:spAutoFit/>
          </a:bodyPr>
          <a:lstStyle/>
          <a:p>
            <a:r>
              <a:rPr lang="en-IN" dirty="0"/>
              <a:t>By: Krutika Rajpure</a:t>
            </a:r>
          </a:p>
          <a:p>
            <a:r>
              <a:rPr lang="en-IN" dirty="0"/>
              <a:t>Email: krutikar2514@gmail.com</a:t>
            </a:r>
          </a:p>
        </p:txBody>
      </p:sp>
    </p:spTree>
    <p:extLst>
      <p:ext uri="{BB962C8B-B14F-4D97-AF65-F5344CB8AC3E}">
        <p14:creationId xmlns:p14="http://schemas.microsoft.com/office/powerpoint/2010/main" val="122392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16BF-80B5-2909-9C96-20E907D416D9}"/>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44B2DBDF-6428-7725-DCB4-C676B71FFF88}"/>
              </a:ext>
            </a:extLst>
          </p:cNvPr>
          <p:cNvSpPr>
            <a:spLocks noGrp="1"/>
          </p:cNvSpPr>
          <p:nvPr>
            <p:ph idx="1"/>
          </p:nvPr>
        </p:nvSpPr>
        <p:spPr>
          <a:xfrm>
            <a:off x="677334" y="1270001"/>
            <a:ext cx="8596668" cy="1747520"/>
          </a:xfrm>
        </p:spPr>
        <p:txBody>
          <a:bodyPr/>
          <a:lstStyle/>
          <a:p>
            <a:r>
              <a:rPr lang="en-IN" dirty="0"/>
              <a:t>There are 16476 rows and 23 rows.</a:t>
            </a:r>
          </a:p>
          <a:p>
            <a:r>
              <a:rPr lang="en-IN" dirty="0"/>
              <a:t> Data info()</a:t>
            </a:r>
          </a:p>
          <a:p>
            <a:r>
              <a:rPr lang="en-IN" dirty="0"/>
              <a:t>We have converted Created At, Solved At, Updated At Assigned At, and Initially assigned at into datetime64[ns] datatype.</a:t>
            </a:r>
          </a:p>
          <a:p>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22F76D31-A6B8-DF9E-8178-FA7649267BCB}"/>
              </a:ext>
            </a:extLst>
          </p:cNvPr>
          <p:cNvPicPr>
            <a:picLocks noChangeAspect="1"/>
          </p:cNvPicPr>
          <p:nvPr/>
        </p:nvPicPr>
        <p:blipFill>
          <a:blip r:embed="rId2"/>
          <a:stretch>
            <a:fillRect/>
          </a:stretch>
        </p:blipFill>
        <p:spPr>
          <a:xfrm>
            <a:off x="754234" y="2829561"/>
            <a:ext cx="5664491" cy="3733800"/>
          </a:xfrm>
          <a:prstGeom prst="rect">
            <a:avLst/>
          </a:prstGeom>
        </p:spPr>
      </p:pic>
    </p:spTree>
    <p:extLst>
      <p:ext uri="{BB962C8B-B14F-4D97-AF65-F5344CB8AC3E}">
        <p14:creationId xmlns:p14="http://schemas.microsoft.com/office/powerpoint/2010/main" val="173084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16BF-80B5-2909-9C96-20E907D416D9}"/>
              </a:ext>
            </a:extLst>
          </p:cNvPr>
          <p:cNvSpPr>
            <a:spLocks noGrp="1"/>
          </p:cNvSpPr>
          <p:nvPr>
            <p:ph type="title"/>
          </p:nvPr>
        </p:nvSpPr>
        <p:spPr/>
        <p:txBody>
          <a:bodyPr/>
          <a:lstStyle/>
          <a:p>
            <a:r>
              <a:rPr lang="en-US" dirty="0"/>
              <a:t>How are the efficiency numbers looking like? Can you share your views?</a:t>
            </a:r>
            <a:endParaRPr lang="en-IN" dirty="0"/>
          </a:p>
        </p:txBody>
      </p:sp>
      <p:sp>
        <p:nvSpPr>
          <p:cNvPr id="3" name="Content Placeholder 2">
            <a:extLst>
              <a:ext uri="{FF2B5EF4-FFF2-40B4-BE49-F238E27FC236}">
                <a16:creationId xmlns:a16="http://schemas.microsoft.com/office/drawing/2014/main" id="{44B2DBDF-6428-7725-DCB4-C676B71FFF88}"/>
              </a:ext>
            </a:extLst>
          </p:cNvPr>
          <p:cNvSpPr>
            <a:spLocks noGrp="1"/>
          </p:cNvSpPr>
          <p:nvPr>
            <p:ph idx="1"/>
          </p:nvPr>
        </p:nvSpPr>
        <p:spPr>
          <a:xfrm>
            <a:off x="677334" y="1940560"/>
            <a:ext cx="8596668" cy="1229360"/>
          </a:xfrm>
        </p:spPr>
        <p:txBody>
          <a:bodyPr/>
          <a:lstStyle/>
          <a:p>
            <a:r>
              <a:rPr lang="en-US" b="0" i="0" dirty="0">
                <a:solidFill>
                  <a:schemeClr val="tx1"/>
                </a:solidFill>
                <a:effectLst/>
                <a:latin typeface="Söhne"/>
              </a:rPr>
              <a:t>Efficiency can be measured based on different factors or variables within the dataset.</a:t>
            </a:r>
          </a:p>
          <a:p>
            <a:r>
              <a:rPr lang="en-US" dirty="0">
                <a:solidFill>
                  <a:schemeClr val="tx1"/>
                </a:solidFill>
                <a:latin typeface="Söhne"/>
              </a:rPr>
              <a:t>We can calculate efficiency by Satisfaction Score, First resolution time in minutes within business hours, First reply time in minutes within business hours,  and Replies.</a:t>
            </a:r>
            <a:endParaRPr lang="en-US" b="0" i="0" dirty="0">
              <a:solidFill>
                <a:schemeClr val="tx1"/>
              </a:solidFill>
              <a:effectLst/>
              <a:latin typeface="Söhne"/>
            </a:endParaRPr>
          </a:p>
          <a:p>
            <a:endParaRPr lang="en-IN" dirty="0"/>
          </a:p>
          <a:p>
            <a:endParaRPr lang="en-IN" dirty="0"/>
          </a:p>
          <a:p>
            <a:pPr marL="0" indent="0">
              <a:buNone/>
            </a:pPr>
            <a:endParaRPr lang="en-IN" dirty="0"/>
          </a:p>
        </p:txBody>
      </p:sp>
      <p:sp>
        <p:nvSpPr>
          <p:cNvPr id="5" name="TextBox 4">
            <a:extLst>
              <a:ext uri="{FF2B5EF4-FFF2-40B4-BE49-F238E27FC236}">
                <a16:creationId xmlns:a16="http://schemas.microsoft.com/office/drawing/2014/main" id="{0B624406-3CC0-94A3-8C55-23E75FF7F611}"/>
              </a:ext>
            </a:extLst>
          </p:cNvPr>
          <p:cNvSpPr txBox="1"/>
          <p:nvPr/>
        </p:nvSpPr>
        <p:spPr>
          <a:xfrm>
            <a:off x="772160" y="3169920"/>
            <a:ext cx="9977120" cy="1200329"/>
          </a:xfrm>
          <a:prstGeom prst="rect">
            <a:avLst/>
          </a:prstGeom>
          <a:noFill/>
        </p:spPr>
        <p:txBody>
          <a:bodyPr wrap="square">
            <a:spAutoFit/>
          </a:bodyPr>
          <a:lstStyle/>
          <a:p>
            <a:r>
              <a:rPr lang="en-US" b="1" dirty="0">
                <a:solidFill>
                  <a:schemeClr val="accent2">
                    <a:lumMod val="50000"/>
                  </a:schemeClr>
                </a:solidFill>
                <a:latin typeface="Söhne"/>
              </a:rPr>
              <a:t>The “Satisfaction score“ and “Resolution time” columns provide the satisfaction of a ticket solved by the group. You can calculate the average or median “Resolution time” it to get an overall efficiency measure. Considering 1 as the least Satisfaction score and offered as the highest which would indicate higher efficiency.</a:t>
            </a:r>
            <a:endParaRPr lang="en-IN" b="1" dirty="0">
              <a:solidFill>
                <a:schemeClr val="accent2">
                  <a:lumMod val="50000"/>
                </a:schemeClr>
              </a:solidFill>
              <a:latin typeface="Söhne"/>
            </a:endParaRPr>
          </a:p>
        </p:txBody>
      </p:sp>
      <p:pic>
        <p:nvPicPr>
          <p:cNvPr id="7" name="Picture 6">
            <a:extLst>
              <a:ext uri="{FF2B5EF4-FFF2-40B4-BE49-F238E27FC236}">
                <a16:creationId xmlns:a16="http://schemas.microsoft.com/office/drawing/2014/main" id="{36C47CF7-6F6D-0DCC-DD92-05E8218B5AAF}"/>
              </a:ext>
            </a:extLst>
          </p:cNvPr>
          <p:cNvPicPr>
            <a:picLocks noChangeAspect="1"/>
          </p:cNvPicPr>
          <p:nvPr/>
        </p:nvPicPr>
        <p:blipFill>
          <a:blip r:embed="rId2"/>
          <a:stretch>
            <a:fillRect/>
          </a:stretch>
        </p:blipFill>
        <p:spPr>
          <a:xfrm>
            <a:off x="772160" y="4431428"/>
            <a:ext cx="5323840" cy="1799550"/>
          </a:xfrm>
          <a:prstGeom prst="rect">
            <a:avLst/>
          </a:prstGeom>
        </p:spPr>
      </p:pic>
    </p:spTree>
    <p:extLst>
      <p:ext uri="{BB962C8B-B14F-4D97-AF65-F5344CB8AC3E}">
        <p14:creationId xmlns:p14="http://schemas.microsoft.com/office/powerpoint/2010/main" val="231655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D4ECC0-C403-EF72-065A-69B50436C564}"/>
              </a:ext>
            </a:extLst>
          </p:cNvPr>
          <p:cNvSpPr txBox="1"/>
          <p:nvPr/>
        </p:nvSpPr>
        <p:spPr>
          <a:xfrm>
            <a:off x="894080" y="733197"/>
            <a:ext cx="10068560" cy="1754326"/>
          </a:xfrm>
          <a:prstGeom prst="rect">
            <a:avLst/>
          </a:prstGeom>
          <a:noFill/>
        </p:spPr>
        <p:txBody>
          <a:bodyPr wrap="square">
            <a:spAutoFit/>
          </a:bodyPr>
          <a:lstStyle/>
          <a:p>
            <a:pPr algn="l"/>
            <a:r>
              <a:rPr lang="en-US" b="1" dirty="0">
                <a:solidFill>
                  <a:schemeClr val="accent2">
                    <a:lumMod val="50000"/>
                  </a:schemeClr>
                </a:solidFill>
                <a:latin typeface="Söhne"/>
              </a:rPr>
              <a:t>The “ Status“ and “First resolution time in minutes within business hours” columns could provide the time taken to provide the first resolution time to a ticket. You can calculate the average “First resolution time in minutes within business hours” to get an overall efficiency measure by groups and the status of the ticket.</a:t>
            </a:r>
            <a:r>
              <a:rPr lang="en-US" b="0" i="0" dirty="0">
                <a:solidFill>
                  <a:srgbClr val="D1D5DB"/>
                </a:solidFill>
                <a:effectLst/>
                <a:latin typeface="Söhne"/>
              </a:rPr>
              <a:t> </a:t>
            </a:r>
            <a:r>
              <a:rPr lang="en-US" b="1" dirty="0">
                <a:solidFill>
                  <a:schemeClr val="accent2">
                    <a:lumMod val="50000"/>
                  </a:schemeClr>
                </a:solidFill>
                <a:latin typeface="Söhne"/>
              </a:rPr>
              <a:t>Lower first resolution times would indicate higher efficiency.</a:t>
            </a:r>
          </a:p>
          <a:p>
            <a:br>
              <a:rPr lang="en-US" dirty="0"/>
            </a:br>
            <a:endParaRPr lang="en-IN" b="1" dirty="0">
              <a:solidFill>
                <a:schemeClr val="accent2">
                  <a:lumMod val="50000"/>
                </a:schemeClr>
              </a:solidFill>
              <a:latin typeface="Söhne"/>
            </a:endParaRPr>
          </a:p>
        </p:txBody>
      </p:sp>
      <p:pic>
        <p:nvPicPr>
          <p:cNvPr id="7" name="Picture 6">
            <a:extLst>
              <a:ext uri="{FF2B5EF4-FFF2-40B4-BE49-F238E27FC236}">
                <a16:creationId xmlns:a16="http://schemas.microsoft.com/office/drawing/2014/main" id="{12EFE356-290B-8D73-E001-F3C78FFA7C7C}"/>
              </a:ext>
            </a:extLst>
          </p:cNvPr>
          <p:cNvPicPr>
            <a:picLocks noChangeAspect="1"/>
          </p:cNvPicPr>
          <p:nvPr/>
        </p:nvPicPr>
        <p:blipFill>
          <a:blip r:embed="rId2"/>
          <a:stretch>
            <a:fillRect/>
          </a:stretch>
        </p:blipFill>
        <p:spPr>
          <a:xfrm>
            <a:off x="894080" y="2156380"/>
            <a:ext cx="5201920" cy="4112339"/>
          </a:xfrm>
          <a:prstGeom prst="rect">
            <a:avLst/>
          </a:prstGeom>
        </p:spPr>
      </p:pic>
    </p:spTree>
    <p:extLst>
      <p:ext uri="{BB962C8B-B14F-4D97-AF65-F5344CB8AC3E}">
        <p14:creationId xmlns:p14="http://schemas.microsoft.com/office/powerpoint/2010/main" val="320133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D4ECC0-C403-EF72-065A-69B50436C564}"/>
              </a:ext>
            </a:extLst>
          </p:cNvPr>
          <p:cNvSpPr txBox="1"/>
          <p:nvPr/>
        </p:nvSpPr>
        <p:spPr>
          <a:xfrm>
            <a:off x="894080" y="733197"/>
            <a:ext cx="10068560" cy="1200329"/>
          </a:xfrm>
          <a:prstGeom prst="rect">
            <a:avLst/>
          </a:prstGeom>
          <a:noFill/>
        </p:spPr>
        <p:txBody>
          <a:bodyPr wrap="square">
            <a:spAutoFit/>
          </a:bodyPr>
          <a:lstStyle/>
          <a:p>
            <a:r>
              <a:rPr lang="en-US" b="1" dirty="0">
                <a:solidFill>
                  <a:schemeClr val="accent2">
                    <a:lumMod val="50000"/>
                  </a:schemeClr>
                </a:solidFill>
                <a:latin typeface="Söhne"/>
              </a:rPr>
              <a:t>The "Requester wait time in minutes within business hours" column represents the time a requester had to wait before receiving a resolution or reply. Calculating the average or median requester wait time can provide an efficiency measure. Lower wait times would indicate higher efficiency.</a:t>
            </a:r>
            <a:br>
              <a:rPr lang="en-US" dirty="0"/>
            </a:br>
            <a:endParaRPr lang="en-IN" b="1" dirty="0">
              <a:solidFill>
                <a:schemeClr val="accent2">
                  <a:lumMod val="50000"/>
                </a:schemeClr>
              </a:solidFill>
              <a:latin typeface="Söhne"/>
            </a:endParaRPr>
          </a:p>
        </p:txBody>
      </p:sp>
      <p:pic>
        <p:nvPicPr>
          <p:cNvPr id="3" name="Picture 2">
            <a:extLst>
              <a:ext uri="{FF2B5EF4-FFF2-40B4-BE49-F238E27FC236}">
                <a16:creationId xmlns:a16="http://schemas.microsoft.com/office/drawing/2014/main" id="{91F4E63F-7575-AE43-B8CA-2D577B9DB51D}"/>
              </a:ext>
            </a:extLst>
          </p:cNvPr>
          <p:cNvPicPr>
            <a:picLocks noChangeAspect="1"/>
          </p:cNvPicPr>
          <p:nvPr/>
        </p:nvPicPr>
        <p:blipFill>
          <a:blip r:embed="rId2"/>
          <a:stretch>
            <a:fillRect/>
          </a:stretch>
        </p:blipFill>
        <p:spPr>
          <a:xfrm>
            <a:off x="894080" y="1823694"/>
            <a:ext cx="4730993" cy="1605306"/>
          </a:xfrm>
          <a:prstGeom prst="rect">
            <a:avLst/>
          </a:prstGeom>
        </p:spPr>
      </p:pic>
      <p:sp>
        <p:nvSpPr>
          <p:cNvPr id="6" name="TextBox 5">
            <a:extLst>
              <a:ext uri="{FF2B5EF4-FFF2-40B4-BE49-F238E27FC236}">
                <a16:creationId xmlns:a16="http://schemas.microsoft.com/office/drawing/2014/main" id="{5FA1E05E-1714-EF4F-0839-08A9E15B27CD}"/>
              </a:ext>
            </a:extLst>
          </p:cNvPr>
          <p:cNvSpPr txBox="1"/>
          <p:nvPr/>
        </p:nvSpPr>
        <p:spPr>
          <a:xfrm>
            <a:off x="894080" y="3506877"/>
            <a:ext cx="10068560" cy="1200329"/>
          </a:xfrm>
          <a:prstGeom prst="rect">
            <a:avLst/>
          </a:prstGeom>
          <a:noFill/>
        </p:spPr>
        <p:txBody>
          <a:bodyPr wrap="square">
            <a:spAutoFit/>
          </a:bodyPr>
          <a:lstStyle/>
          <a:p>
            <a:r>
              <a:rPr lang="en-US" b="1" dirty="0">
                <a:solidFill>
                  <a:schemeClr val="accent2">
                    <a:lumMod val="50000"/>
                  </a:schemeClr>
                </a:solidFill>
                <a:latin typeface="Söhne"/>
              </a:rPr>
              <a:t>The "Replies" column indicates the number of replies made to a ticket. You can calculate the average or median number of replies per ticket to assess efficiency. A lower number of replies may suggest more efficient ticket handling.</a:t>
            </a:r>
            <a:br>
              <a:rPr lang="en-US" dirty="0"/>
            </a:br>
            <a:endParaRPr lang="en-IN" b="1" dirty="0">
              <a:solidFill>
                <a:schemeClr val="accent2">
                  <a:lumMod val="50000"/>
                </a:schemeClr>
              </a:solidFill>
              <a:latin typeface="Söhne"/>
            </a:endParaRPr>
          </a:p>
        </p:txBody>
      </p:sp>
      <p:pic>
        <p:nvPicPr>
          <p:cNvPr id="9" name="Picture 8">
            <a:extLst>
              <a:ext uri="{FF2B5EF4-FFF2-40B4-BE49-F238E27FC236}">
                <a16:creationId xmlns:a16="http://schemas.microsoft.com/office/drawing/2014/main" id="{3A114136-C4D6-22F8-F442-2FBEC2B149F4}"/>
              </a:ext>
            </a:extLst>
          </p:cNvPr>
          <p:cNvPicPr>
            <a:picLocks noChangeAspect="1"/>
          </p:cNvPicPr>
          <p:nvPr/>
        </p:nvPicPr>
        <p:blipFill>
          <a:blip r:embed="rId3"/>
          <a:stretch>
            <a:fillRect/>
          </a:stretch>
        </p:blipFill>
        <p:spPr>
          <a:xfrm>
            <a:off x="894080" y="4632960"/>
            <a:ext cx="3048000" cy="1491843"/>
          </a:xfrm>
          <a:prstGeom prst="rect">
            <a:avLst/>
          </a:prstGeom>
        </p:spPr>
      </p:pic>
    </p:spTree>
    <p:extLst>
      <p:ext uri="{BB962C8B-B14F-4D97-AF65-F5344CB8AC3E}">
        <p14:creationId xmlns:p14="http://schemas.microsoft.com/office/powerpoint/2010/main" val="115693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D4ECC0-C403-EF72-065A-69B50436C564}"/>
              </a:ext>
            </a:extLst>
          </p:cNvPr>
          <p:cNvSpPr txBox="1"/>
          <p:nvPr/>
        </p:nvSpPr>
        <p:spPr>
          <a:xfrm>
            <a:off x="894080" y="733197"/>
            <a:ext cx="10068560" cy="1477328"/>
          </a:xfrm>
          <a:prstGeom prst="rect">
            <a:avLst/>
          </a:prstGeom>
          <a:noFill/>
        </p:spPr>
        <p:txBody>
          <a:bodyPr wrap="square">
            <a:spAutoFit/>
          </a:bodyPr>
          <a:lstStyle/>
          <a:p>
            <a:r>
              <a:rPr lang="en-US" b="1" dirty="0">
                <a:solidFill>
                  <a:schemeClr val="accent2">
                    <a:lumMod val="50000"/>
                  </a:schemeClr>
                </a:solidFill>
                <a:latin typeface="Söhne"/>
              </a:rPr>
              <a:t>Another measure of efficiency could be the time taken to provide the first reply to a ticket. The "First reply time in minutes within business hours" column provides this information. Similar to resolution time, you can calculate the average or median first reply time to assess efficiency. Lower first reply times would indicate higher efficiency.</a:t>
            </a:r>
            <a:br>
              <a:rPr lang="en-US" dirty="0"/>
            </a:br>
            <a:endParaRPr lang="en-IN" b="1" dirty="0">
              <a:solidFill>
                <a:schemeClr val="accent2">
                  <a:lumMod val="50000"/>
                </a:schemeClr>
              </a:solidFill>
              <a:latin typeface="Söhne"/>
            </a:endParaRPr>
          </a:p>
        </p:txBody>
      </p:sp>
      <p:pic>
        <p:nvPicPr>
          <p:cNvPr id="4" name="Picture 3">
            <a:extLst>
              <a:ext uri="{FF2B5EF4-FFF2-40B4-BE49-F238E27FC236}">
                <a16:creationId xmlns:a16="http://schemas.microsoft.com/office/drawing/2014/main" id="{6454B4B2-08B6-272D-8461-66382BA45E2F}"/>
              </a:ext>
            </a:extLst>
          </p:cNvPr>
          <p:cNvPicPr>
            <a:picLocks noChangeAspect="1"/>
          </p:cNvPicPr>
          <p:nvPr/>
        </p:nvPicPr>
        <p:blipFill>
          <a:blip r:embed="rId2"/>
          <a:stretch>
            <a:fillRect/>
          </a:stretch>
        </p:blipFill>
        <p:spPr>
          <a:xfrm>
            <a:off x="894080" y="2210525"/>
            <a:ext cx="4307840" cy="1721395"/>
          </a:xfrm>
          <a:prstGeom prst="rect">
            <a:avLst/>
          </a:prstGeom>
        </p:spPr>
      </p:pic>
      <p:pic>
        <p:nvPicPr>
          <p:cNvPr id="8" name="Picture 7">
            <a:extLst>
              <a:ext uri="{FF2B5EF4-FFF2-40B4-BE49-F238E27FC236}">
                <a16:creationId xmlns:a16="http://schemas.microsoft.com/office/drawing/2014/main" id="{0DA00DB8-9AEA-713F-5DA1-1C35C5FDAB41}"/>
              </a:ext>
            </a:extLst>
          </p:cNvPr>
          <p:cNvPicPr>
            <a:picLocks noChangeAspect="1"/>
          </p:cNvPicPr>
          <p:nvPr/>
        </p:nvPicPr>
        <p:blipFill>
          <a:blip r:embed="rId3"/>
          <a:stretch>
            <a:fillRect/>
          </a:stretch>
        </p:blipFill>
        <p:spPr>
          <a:xfrm>
            <a:off x="5201920" y="2139455"/>
            <a:ext cx="5679440" cy="3985348"/>
          </a:xfrm>
          <a:prstGeom prst="rect">
            <a:avLst/>
          </a:prstGeom>
        </p:spPr>
      </p:pic>
    </p:spTree>
    <p:extLst>
      <p:ext uri="{BB962C8B-B14F-4D97-AF65-F5344CB8AC3E}">
        <p14:creationId xmlns:p14="http://schemas.microsoft.com/office/powerpoint/2010/main" val="182894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16BF-80B5-2909-9C96-20E907D416D9}"/>
              </a:ext>
            </a:extLst>
          </p:cNvPr>
          <p:cNvSpPr>
            <a:spLocks noGrp="1"/>
          </p:cNvSpPr>
          <p:nvPr>
            <p:ph type="title"/>
          </p:nvPr>
        </p:nvSpPr>
        <p:spPr>
          <a:xfrm>
            <a:off x="677334" y="609600"/>
            <a:ext cx="10244666" cy="1320800"/>
          </a:xfrm>
        </p:spPr>
        <p:txBody>
          <a:bodyPr>
            <a:normAutofit/>
          </a:bodyPr>
          <a:lstStyle/>
          <a:p>
            <a:r>
              <a:rPr lang="en-US" dirty="0"/>
              <a:t>Which groups are quick, slow etc. Create a table + relevant charts?</a:t>
            </a:r>
            <a:endParaRPr lang="en-IN" dirty="0"/>
          </a:p>
        </p:txBody>
      </p:sp>
      <p:sp>
        <p:nvSpPr>
          <p:cNvPr id="3" name="Content Placeholder 2">
            <a:extLst>
              <a:ext uri="{FF2B5EF4-FFF2-40B4-BE49-F238E27FC236}">
                <a16:creationId xmlns:a16="http://schemas.microsoft.com/office/drawing/2014/main" id="{44B2DBDF-6428-7725-DCB4-C676B71FFF88}"/>
              </a:ext>
            </a:extLst>
          </p:cNvPr>
          <p:cNvSpPr>
            <a:spLocks noGrp="1"/>
          </p:cNvSpPr>
          <p:nvPr>
            <p:ph idx="1"/>
          </p:nvPr>
        </p:nvSpPr>
        <p:spPr>
          <a:xfrm>
            <a:off x="677334" y="1940560"/>
            <a:ext cx="10010986" cy="1036320"/>
          </a:xfrm>
        </p:spPr>
        <p:txBody>
          <a:bodyPr>
            <a:normAutofit fontScale="92500" lnSpcReduction="10000"/>
          </a:bodyPr>
          <a:lstStyle/>
          <a:p>
            <a:r>
              <a:rPr lang="en-US" b="0" i="0" dirty="0">
                <a:solidFill>
                  <a:schemeClr val="tx1"/>
                </a:solidFill>
                <a:effectLst/>
                <a:latin typeface="Söhne"/>
              </a:rPr>
              <a:t>To determine which groups are quick or slow based on the dataset, we can calculate the average resolution time for each group. </a:t>
            </a:r>
            <a:r>
              <a:rPr lang="en-US" dirty="0">
                <a:solidFill>
                  <a:schemeClr val="tx1"/>
                </a:solidFill>
                <a:latin typeface="Söhne"/>
              </a:rPr>
              <a:t>We can get an idea that Onboarding and Reimbursement claims have the highest average resolution that is they are the slowest group and Endorsement and Support the quickest group according to resolution.</a:t>
            </a:r>
            <a:endParaRPr lang="en-IN" dirty="0"/>
          </a:p>
          <a:p>
            <a:pPr marL="0" indent="0">
              <a:buNone/>
            </a:pPr>
            <a:endParaRPr lang="en-IN" dirty="0"/>
          </a:p>
        </p:txBody>
      </p:sp>
      <p:pic>
        <p:nvPicPr>
          <p:cNvPr id="7" name="Picture 6">
            <a:extLst>
              <a:ext uri="{FF2B5EF4-FFF2-40B4-BE49-F238E27FC236}">
                <a16:creationId xmlns:a16="http://schemas.microsoft.com/office/drawing/2014/main" id="{BD528A6E-43DB-2E44-3E10-578E20CCD5E3}"/>
              </a:ext>
            </a:extLst>
          </p:cNvPr>
          <p:cNvPicPr>
            <a:picLocks noChangeAspect="1"/>
          </p:cNvPicPr>
          <p:nvPr/>
        </p:nvPicPr>
        <p:blipFill>
          <a:blip r:embed="rId2"/>
          <a:stretch>
            <a:fillRect/>
          </a:stretch>
        </p:blipFill>
        <p:spPr>
          <a:xfrm>
            <a:off x="1083242" y="2976880"/>
            <a:ext cx="3966278" cy="1534160"/>
          </a:xfrm>
          <a:prstGeom prst="rect">
            <a:avLst/>
          </a:prstGeom>
        </p:spPr>
      </p:pic>
      <p:pic>
        <p:nvPicPr>
          <p:cNvPr id="9" name="Picture 8">
            <a:extLst>
              <a:ext uri="{FF2B5EF4-FFF2-40B4-BE49-F238E27FC236}">
                <a16:creationId xmlns:a16="http://schemas.microsoft.com/office/drawing/2014/main" id="{87676BF0-CEE8-A342-AC5F-62AE99B1D067}"/>
              </a:ext>
            </a:extLst>
          </p:cNvPr>
          <p:cNvPicPr>
            <a:picLocks noChangeAspect="1"/>
          </p:cNvPicPr>
          <p:nvPr/>
        </p:nvPicPr>
        <p:blipFill>
          <a:blip r:embed="rId3"/>
          <a:stretch>
            <a:fillRect/>
          </a:stretch>
        </p:blipFill>
        <p:spPr>
          <a:xfrm>
            <a:off x="5049520" y="2819674"/>
            <a:ext cx="5872480" cy="3382731"/>
          </a:xfrm>
          <a:prstGeom prst="rect">
            <a:avLst/>
          </a:prstGeom>
        </p:spPr>
      </p:pic>
    </p:spTree>
    <p:extLst>
      <p:ext uri="{BB962C8B-B14F-4D97-AF65-F5344CB8AC3E}">
        <p14:creationId xmlns:p14="http://schemas.microsoft.com/office/powerpoint/2010/main" val="309328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1955-2BDF-7E27-AA05-46C35E103E79}"/>
              </a:ext>
            </a:extLst>
          </p:cNvPr>
          <p:cNvSpPr txBox="1"/>
          <p:nvPr/>
        </p:nvSpPr>
        <p:spPr>
          <a:xfrm>
            <a:off x="919480" y="513418"/>
            <a:ext cx="10353040" cy="923330"/>
          </a:xfrm>
          <a:prstGeom prst="rect">
            <a:avLst/>
          </a:prstGeom>
          <a:noFill/>
        </p:spPr>
        <p:txBody>
          <a:bodyPr wrap="square">
            <a:spAutoFit/>
          </a:bodyPr>
          <a:lstStyle/>
          <a:p>
            <a:r>
              <a:rPr lang="en-US" b="1" dirty="0">
                <a:solidFill>
                  <a:schemeClr val="accent2">
                    <a:lumMod val="50000"/>
                  </a:schemeClr>
                </a:solidFill>
                <a:latin typeface="Söhne"/>
              </a:rPr>
              <a:t>Another measure of quick and slow is we can count the number of tickets per group. The highest number of tickets assigned to the particular group can tell how fast the ticket is solved number of tickets solved. </a:t>
            </a:r>
          </a:p>
          <a:p>
            <a:r>
              <a:rPr lang="en-US" b="1" dirty="0">
                <a:solidFill>
                  <a:schemeClr val="accent2">
                    <a:lumMod val="50000"/>
                  </a:schemeClr>
                </a:solidFill>
                <a:latin typeface="Söhne"/>
              </a:rPr>
              <a:t>Thus we can say that Endorsement and Support groups are quick as the number of tickets are high. </a:t>
            </a:r>
            <a:endParaRPr lang="en-IN" b="1" dirty="0">
              <a:solidFill>
                <a:schemeClr val="accent2">
                  <a:lumMod val="50000"/>
                </a:schemeClr>
              </a:solidFill>
              <a:latin typeface="Söhne"/>
            </a:endParaRPr>
          </a:p>
        </p:txBody>
      </p:sp>
      <p:pic>
        <p:nvPicPr>
          <p:cNvPr id="7" name="Picture 6">
            <a:extLst>
              <a:ext uri="{FF2B5EF4-FFF2-40B4-BE49-F238E27FC236}">
                <a16:creationId xmlns:a16="http://schemas.microsoft.com/office/drawing/2014/main" id="{6C492282-BEF2-F953-338B-72D113A5AC72}"/>
              </a:ext>
            </a:extLst>
          </p:cNvPr>
          <p:cNvPicPr>
            <a:picLocks noChangeAspect="1"/>
          </p:cNvPicPr>
          <p:nvPr/>
        </p:nvPicPr>
        <p:blipFill>
          <a:blip r:embed="rId2"/>
          <a:stretch>
            <a:fillRect/>
          </a:stretch>
        </p:blipFill>
        <p:spPr>
          <a:xfrm>
            <a:off x="1163050" y="1643931"/>
            <a:ext cx="5258070" cy="3245017"/>
          </a:xfrm>
          <a:prstGeom prst="rect">
            <a:avLst/>
          </a:prstGeom>
        </p:spPr>
      </p:pic>
      <p:pic>
        <p:nvPicPr>
          <p:cNvPr id="10" name="Picture 9">
            <a:extLst>
              <a:ext uri="{FF2B5EF4-FFF2-40B4-BE49-F238E27FC236}">
                <a16:creationId xmlns:a16="http://schemas.microsoft.com/office/drawing/2014/main" id="{1DD9E969-8097-CBE6-4BD3-C24558A75F5C}"/>
              </a:ext>
            </a:extLst>
          </p:cNvPr>
          <p:cNvPicPr>
            <a:picLocks noChangeAspect="1"/>
          </p:cNvPicPr>
          <p:nvPr/>
        </p:nvPicPr>
        <p:blipFill>
          <a:blip r:embed="rId3"/>
          <a:stretch>
            <a:fillRect/>
          </a:stretch>
        </p:blipFill>
        <p:spPr>
          <a:xfrm>
            <a:off x="6604000" y="1643931"/>
            <a:ext cx="2019404" cy="1518304"/>
          </a:xfrm>
          <a:prstGeom prst="rect">
            <a:avLst/>
          </a:prstGeom>
        </p:spPr>
      </p:pic>
    </p:spTree>
    <p:extLst>
      <p:ext uri="{BB962C8B-B14F-4D97-AF65-F5344CB8AC3E}">
        <p14:creationId xmlns:p14="http://schemas.microsoft.com/office/powerpoint/2010/main" val="377480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246F81-2B11-63AD-7C9F-7BBECF9006BA}"/>
              </a:ext>
            </a:extLst>
          </p:cNvPr>
          <p:cNvSpPr txBox="1"/>
          <p:nvPr/>
        </p:nvSpPr>
        <p:spPr>
          <a:xfrm>
            <a:off x="883920" y="438557"/>
            <a:ext cx="9448800" cy="646331"/>
          </a:xfrm>
          <a:prstGeom prst="rect">
            <a:avLst/>
          </a:prstGeom>
          <a:noFill/>
        </p:spPr>
        <p:txBody>
          <a:bodyPr wrap="square">
            <a:spAutoFit/>
          </a:bodyPr>
          <a:lstStyle/>
          <a:p>
            <a:r>
              <a:rPr lang="en-US" b="1" dirty="0">
                <a:solidFill>
                  <a:schemeClr val="accent2">
                    <a:lumMod val="50000"/>
                  </a:schemeClr>
                </a:solidFill>
                <a:latin typeface="Söhne"/>
              </a:rPr>
              <a:t>Similarly, we can observe this by resolution time by groups and via. This gives us a detailed view of each group with resolution time and the ticket communication channel.</a:t>
            </a:r>
            <a:endParaRPr lang="en-IN" b="1" dirty="0">
              <a:solidFill>
                <a:schemeClr val="accent2">
                  <a:lumMod val="50000"/>
                </a:schemeClr>
              </a:solidFill>
              <a:latin typeface="Söhne"/>
            </a:endParaRPr>
          </a:p>
        </p:txBody>
      </p:sp>
      <p:pic>
        <p:nvPicPr>
          <p:cNvPr id="5" name="Picture 4">
            <a:extLst>
              <a:ext uri="{FF2B5EF4-FFF2-40B4-BE49-F238E27FC236}">
                <a16:creationId xmlns:a16="http://schemas.microsoft.com/office/drawing/2014/main" id="{C1377858-9FA3-8024-8049-0867CD2322FB}"/>
              </a:ext>
            </a:extLst>
          </p:cNvPr>
          <p:cNvPicPr>
            <a:picLocks noChangeAspect="1"/>
          </p:cNvPicPr>
          <p:nvPr/>
        </p:nvPicPr>
        <p:blipFill>
          <a:blip r:embed="rId2"/>
          <a:stretch>
            <a:fillRect/>
          </a:stretch>
        </p:blipFill>
        <p:spPr>
          <a:xfrm>
            <a:off x="1059648" y="1355612"/>
            <a:ext cx="6496384" cy="4669267"/>
          </a:xfrm>
          <a:prstGeom prst="rect">
            <a:avLst/>
          </a:prstGeom>
        </p:spPr>
      </p:pic>
      <p:pic>
        <p:nvPicPr>
          <p:cNvPr id="7" name="Picture 6">
            <a:extLst>
              <a:ext uri="{FF2B5EF4-FFF2-40B4-BE49-F238E27FC236}">
                <a16:creationId xmlns:a16="http://schemas.microsoft.com/office/drawing/2014/main" id="{EAFF9F5A-C87E-D35A-223C-8503263699CC}"/>
              </a:ext>
            </a:extLst>
          </p:cNvPr>
          <p:cNvPicPr>
            <a:picLocks noChangeAspect="1"/>
          </p:cNvPicPr>
          <p:nvPr/>
        </p:nvPicPr>
        <p:blipFill>
          <a:blip r:embed="rId3"/>
          <a:stretch>
            <a:fillRect/>
          </a:stretch>
        </p:blipFill>
        <p:spPr>
          <a:xfrm>
            <a:off x="7760329" y="1516319"/>
            <a:ext cx="3372023" cy="3035361"/>
          </a:xfrm>
          <a:prstGeom prst="rect">
            <a:avLst/>
          </a:prstGeom>
        </p:spPr>
      </p:pic>
    </p:spTree>
    <p:extLst>
      <p:ext uri="{BB962C8B-B14F-4D97-AF65-F5344CB8AC3E}">
        <p14:creationId xmlns:p14="http://schemas.microsoft.com/office/powerpoint/2010/main" val="26979273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3BEF26F0AAE844A1CCBC098A58E235" ma:contentTypeVersion="9" ma:contentTypeDescription="Create a new document." ma:contentTypeScope="" ma:versionID="c3b1b7ae8fe608d82706bf7449b6cb69">
  <xsd:schema xmlns:xsd="http://www.w3.org/2001/XMLSchema" xmlns:xs="http://www.w3.org/2001/XMLSchema" xmlns:p="http://schemas.microsoft.com/office/2006/metadata/properties" xmlns:ns3="0463a38f-cba2-4a8b-b3ae-8eda3500e33a" xmlns:ns4="24f61fb3-7f52-43be-9f4b-d94511663b6d" targetNamespace="http://schemas.microsoft.com/office/2006/metadata/properties" ma:root="true" ma:fieldsID="275e820059e5150e6b18c0685a741e1f" ns3:_="" ns4:_="">
    <xsd:import namespace="0463a38f-cba2-4a8b-b3ae-8eda3500e33a"/>
    <xsd:import namespace="24f61fb3-7f52-43be-9f4b-d94511663b6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a38f-cba2-4a8b-b3ae-8eda3500e33a"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f61fb3-7f52-43be-9f4b-d94511663b6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463a38f-cba2-4a8b-b3ae-8eda3500e33a" xsi:nil="true"/>
  </documentManagement>
</p:properties>
</file>

<file path=customXml/itemProps1.xml><?xml version="1.0" encoding="utf-8"?>
<ds:datastoreItem xmlns:ds="http://schemas.openxmlformats.org/officeDocument/2006/customXml" ds:itemID="{F52373DF-4879-4090-8AED-70717E2C2F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a38f-cba2-4a8b-b3ae-8eda3500e33a"/>
    <ds:schemaRef ds:uri="24f61fb3-7f52-43be-9f4b-d94511663b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F0E895-EB1B-4A43-8FBC-8A18D846E4FA}">
  <ds:schemaRefs>
    <ds:schemaRef ds:uri="http://schemas.microsoft.com/sharepoint/v3/contenttype/forms"/>
  </ds:schemaRefs>
</ds:datastoreItem>
</file>

<file path=customXml/itemProps3.xml><?xml version="1.0" encoding="utf-8"?>
<ds:datastoreItem xmlns:ds="http://schemas.openxmlformats.org/officeDocument/2006/customXml" ds:itemID="{200AC000-134B-4A6B-A3B2-F38E221903E0}">
  <ds:schemaRefs>
    <ds:schemaRef ds:uri="http://schemas.microsoft.com/office/2006/metadata/properties"/>
    <ds:schemaRef ds:uri="http://www.w3.org/XML/1998/namespace"/>
    <ds:schemaRef ds:uri="0463a38f-cba2-4a8b-b3ae-8eda3500e33a"/>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24f61fb3-7f52-43be-9f4b-d94511663b6d"/>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160</TotalTime>
  <Words>1004</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Helvetica Neue</vt:lpstr>
      <vt:lpstr>Söhne</vt:lpstr>
      <vt:lpstr>Trebuchet MS</vt:lpstr>
      <vt:lpstr>Wingdings 3</vt:lpstr>
      <vt:lpstr>Facet</vt:lpstr>
      <vt:lpstr>Plum</vt:lpstr>
      <vt:lpstr>About Dataset</vt:lpstr>
      <vt:lpstr>How are the efficiency numbers looking like? Can you share your views?</vt:lpstr>
      <vt:lpstr>PowerPoint Presentation</vt:lpstr>
      <vt:lpstr>PowerPoint Presentation</vt:lpstr>
      <vt:lpstr>PowerPoint Presentation</vt:lpstr>
      <vt:lpstr>Which groups are quick, slow etc. Create a table + relevant charts?</vt:lpstr>
      <vt:lpstr>PowerPoint Presentation</vt:lpstr>
      <vt:lpstr>PowerPoint Presentation</vt:lpstr>
      <vt:lpstr> What type of tickets are taking the most time to resolve? Create a table + relevant charts? </vt:lpstr>
      <vt:lpstr>PowerPoint Presentation</vt:lpstr>
      <vt:lpstr>Create the different type of data types we can infer from this data. </vt:lpstr>
      <vt:lpstr>PowerPoint Presentation</vt:lpstr>
      <vt:lpstr>The assignment is completed in Python using libraries NumPy, pandas, matplotlib, seaborn and datetime.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Plum</dc:title>
  <dc:creator>Krutika Rajpure</dc:creator>
  <cp:lastModifiedBy>Krutika Rajpure</cp:lastModifiedBy>
  <cp:revision>1</cp:revision>
  <dcterms:created xsi:type="dcterms:W3CDTF">2023-07-16T12:59:40Z</dcterms:created>
  <dcterms:modified xsi:type="dcterms:W3CDTF">2023-07-16T15:40:27Z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0x010100763BEF26F0AAE844A1CCBC098A58E235</vt:lpwstr>
  </property>
</Properties>
</file>