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2148-47C4-DD67-84D2-557CC6BB7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BF9F3-2CD1-CFCC-7941-C784642D9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64E4-0416-23B1-6D33-C5CACE19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8E4A-38A9-4B25-99CA-16119AD4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12FD-E9B8-8DD4-CC58-4974FE92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7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D96F-F641-640F-884D-179876FB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DD9B4-25D4-2BEF-83A7-2CCF3F29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E99B-BBCB-92BA-5B3A-70FD7582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8FC9-B1A3-3E17-5212-40C5A9B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A7AA-EE0D-2F16-4AB1-8C16B52D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7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AFD94-4452-73D4-C8F4-4E1680F9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B548C-1014-F4F5-5C62-83B1A0DC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FE1C-68CD-0213-6109-18F585E9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62D9-62D0-45C0-2685-82F2C318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267-8469-B4A0-7B2A-2A3CE73C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4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1A4-D6CC-7C0D-42FE-3F02C341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0F56-6AB7-3A44-3DAC-C8994350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1646-7A89-F981-7895-9F63366B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EFE65-9F03-61F1-B8A9-B276C721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E8FD-6310-FEF3-9F76-8B71BC07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9CD3-C0DB-4E74-7B45-68BBBC2F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443A9-9D9A-38D8-7082-0BD381DA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F4C4-CBF4-EA41-1C95-71012374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A552-016F-3E0C-1C83-DA0ECA31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20B3-6D42-F097-0ACA-E9946B99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8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7424-E8C4-27B9-4A67-681510D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2557-BF34-6E65-A172-7D33906C7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3729F-1C9B-B138-144D-E407CAD1D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9A824-1673-DCB8-F011-92184D87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09856-7253-0BEC-A8E5-9F09DA8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849F4-54CF-11D1-4049-4DEF1B89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CB05-EC85-3CFE-54AA-D316E0DD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AC99E-1906-7484-D513-6185F426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02816-0DA4-22B3-75EA-B23BEDBB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43BAD-77A3-1D24-4CDB-9B4750FF1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6451D-0D39-2F6D-476B-E93798B7F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BB55-EE68-5281-E478-86C34C44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82378-862D-EF5B-9497-4B1D5D73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AB55D-84C9-BFA1-BDFE-03DE35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22CF-187A-3491-7153-0A920156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990E4-83F3-E745-AB19-38D6B30C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72012-167C-F759-B686-A685DBA4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E5AC9-ED2B-A44B-2BBE-021A3FF0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7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ECE5B-779A-BA90-DC71-C88EA172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77F2D-6D4B-9F2C-BAF7-10B5CCD7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51282-E4EA-D681-CB66-3DBFD9FF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8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35DA-5020-FCDA-053F-0012550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3E74-EAE2-59AF-C9F4-935AAE95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59F00-C13C-1337-8301-3E9081FA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9D8D-3855-2768-6E29-FA94A52F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3042-1CDC-63F6-80D7-BC470A00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558D-2A5C-7254-7EE6-3FB9AB94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0C9B-B313-F218-CC2B-D0DF5C82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2B28C-3B0F-DAF5-B5D1-37657553B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107F7-A4CF-F837-8654-A05855E0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03F3-0D0E-1866-E12E-B4771B0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76EF-8546-9AB9-88B0-0FE496D9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1E00-4D4B-34FC-36BB-06111AFD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8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AECC1-A962-E96D-1269-2809CBD3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81DF-4A5B-4E72-773B-8200BAAC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7FBF-818D-0B73-1E4A-7FB4DEE20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183E4-39A4-4D86-BDC0-4EBBA5B7CA6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96D6-262A-D2C9-9156-B1CC1D993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9451-885E-8B67-6B80-435FA71FC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70A0-66F8-4082-ACB3-F2014B6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8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A747-310E-AC29-E824-8A3483E58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Detection in Proxy Logs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A5E3E-28FF-3836-56D5-61D2A15BD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 Modular Approach to Identifying Malicious User-Agents</a:t>
            </a:r>
          </a:p>
          <a:p>
            <a:endParaRPr lang="en-US" dirty="0"/>
          </a:p>
          <a:p>
            <a:r>
              <a:rPr lang="en-US" dirty="0"/>
              <a:t>Krutika Sapkal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37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ADB6-85F5-8742-8830-6A51C186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69F8-4530-3ADD-CCA3-EAF4F2E0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Findings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KNN one nearest neighbour performed best.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imbalance was a major challenge.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engineering (TF-IDF) improved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Next Steps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Fine-tune hyperparameters further.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Deploy as a </a:t>
            </a:r>
            <a:r>
              <a:rPr lang="en-IN" b="1" dirty="0"/>
              <a:t>real-time detection system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Experiment with </a:t>
            </a:r>
            <a:r>
              <a:rPr lang="en-IN" b="1" dirty="0"/>
              <a:t>deep learning models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40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46B6-DC83-8E41-8EBD-040F091B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A769-5AED-D3EF-A221-4137894E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the problem?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Proxy logs contain both benign and malicious user-agents.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 automatically </a:t>
            </a:r>
            <a:r>
              <a:rPr lang="en-US" b="1" dirty="0"/>
              <a:t>detect anomalies</a:t>
            </a:r>
            <a:r>
              <a:rPr lang="en-US" dirty="0"/>
              <a:t>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is it important?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improve </a:t>
            </a:r>
            <a:r>
              <a:rPr lang="en-US" b="1" dirty="0"/>
              <a:t>cybersecurity</a:t>
            </a:r>
            <a:r>
              <a:rPr lang="en-US" dirty="0"/>
              <a:t> by flagging suspicious activities.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Manual detection is slow and ineffective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3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B07C-488B-C487-753C-919E7760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&amp; EDA (Exploratory Data Analysis)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3BE7-FF28-A8B7-C0EF-494263C8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 of data: GitHub proxy logs dataset</a:t>
            </a:r>
          </a:p>
          <a:p>
            <a:r>
              <a:rPr lang="en-IN" dirty="0"/>
              <a:t>Data distribution: How many benign vs. exploit user-agents?</a:t>
            </a:r>
          </a:p>
          <a:p>
            <a:r>
              <a:rPr lang="en-IN" dirty="0"/>
              <a:t>Key insights:</a:t>
            </a:r>
          </a:p>
          <a:p>
            <a:pPr lvl="1"/>
            <a:r>
              <a:rPr lang="en-IN" dirty="0"/>
              <a:t>Unique user-agents count</a:t>
            </a:r>
          </a:p>
          <a:p>
            <a:pPr marL="914400" lvl="2" indent="0">
              <a:buNone/>
            </a:pPr>
            <a:r>
              <a:rPr lang="en-IN" dirty="0"/>
              <a:t>Benign = 9955</a:t>
            </a:r>
          </a:p>
          <a:p>
            <a:pPr marL="914400" lvl="2" indent="0">
              <a:buNone/>
            </a:pPr>
            <a:r>
              <a:rPr lang="en-IN" dirty="0"/>
              <a:t>Exploit = 97</a:t>
            </a:r>
          </a:p>
        </p:txBody>
      </p:sp>
    </p:spTree>
    <p:extLst>
      <p:ext uri="{BB962C8B-B14F-4D97-AF65-F5344CB8AC3E}">
        <p14:creationId xmlns:p14="http://schemas.microsoft.com/office/powerpoint/2010/main" val="400536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BBB9-6B5D-84A5-7031-A4C4827E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&amp; EDA (Exploratory Data Analysis)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A288-8DF6-ED13-7EE3-4383F00C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common browsers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11764-9E36-B4DC-8A09-FA0E3DAD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6" y="1305072"/>
            <a:ext cx="5723020" cy="42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8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9D83-08F1-4B51-160F-1E89DF6C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&amp; EDA (Exploratory Data Analysis)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2C36-E193-1C59-13F3-8C70378C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Frequency of benign vs. exploit user-agents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9F8A9-456A-A39D-81A5-0143C7B9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16" y="2349118"/>
            <a:ext cx="5591955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316E38-6AC5-A11D-1194-1F6636FF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&amp; EDA (Exploratory Data Analysis)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BE51F-00ED-EE9A-0C28-599891F2EC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194" y="1957137"/>
            <a:ext cx="5398606" cy="393032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BE828-85BC-1CC6-987D-91B71125AE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Top 5 Most Common User-Agents:</a:t>
            </a:r>
          </a:p>
          <a:p>
            <a:r>
              <a:rPr lang="en-IN" dirty="0"/>
              <a:t>Mozilla/5.0 (Windows NT 6.1; rv:5.0) Gecko/20100101 Firefox/5.0... -&gt; 65234 times</a:t>
            </a:r>
          </a:p>
          <a:p>
            <a:r>
              <a:rPr lang="en-IN" dirty="0"/>
              <a:t>Mozilla/5.0 (Windows NT 5.1; rv:5.0.1) Gecko/20100101 Firefox/5.0.1... -&gt; 61364 times</a:t>
            </a:r>
          </a:p>
          <a:p>
            <a:r>
              <a:rPr lang="en-IN" dirty="0"/>
              <a:t>Mozilla/5.0 (Windows NT 5.1; rv:5.0) Gecko/20100101 Firefox/5.0... -&gt; 54245 times</a:t>
            </a:r>
          </a:p>
          <a:p>
            <a:r>
              <a:rPr lang="en-IN" dirty="0"/>
              <a:t>Shockwave Flash... -&gt; 48811 times</a:t>
            </a:r>
          </a:p>
          <a:p>
            <a:r>
              <a:rPr lang="en-IN" dirty="0"/>
              <a:t>Mozilla/5.0 (compatible; MSIE 9.0; Windows NT 6.1; Trident/5.0)... -&gt; 46531 times</a:t>
            </a:r>
          </a:p>
        </p:txBody>
      </p:sp>
    </p:spTree>
    <p:extLst>
      <p:ext uri="{BB962C8B-B14F-4D97-AF65-F5344CB8AC3E}">
        <p14:creationId xmlns:p14="http://schemas.microsoft.com/office/powerpoint/2010/main" val="30869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547E-4325-7691-308B-FFBC4804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&amp;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6B61-A54A-F5FA-BAFC-FFE9C213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Preprocessing Steps</a:t>
            </a:r>
          </a:p>
          <a:p>
            <a:pPr lvl="1"/>
            <a:r>
              <a:rPr lang="en-IN" dirty="0"/>
              <a:t>Extract user-agent strings</a:t>
            </a:r>
          </a:p>
          <a:p>
            <a:pPr lvl="1"/>
            <a:r>
              <a:rPr lang="en-IN" dirty="0"/>
              <a:t>Convert them into numeric features (TF-IDF, Hashing, or Word Embeddings)</a:t>
            </a:r>
          </a:p>
          <a:p>
            <a:pPr lvl="1"/>
            <a:r>
              <a:rPr lang="en-IN" dirty="0"/>
              <a:t>Handle class imbalance (SMOTE, </a:t>
            </a:r>
            <a:r>
              <a:rPr lang="en-IN" dirty="0" err="1"/>
              <a:t>undersampling</a:t>
            </a:r>
            <a:r>
              <a:rPr lang="en-IN" dirty="0"/>
              <a:t>, manual duplication)</a:t>
            </a:r>
          </a:p>
          <a:p>
            <a:r>
              <a:rPr lang="en-IN" dirty="0"/>
              <a:t>Models Considered:</a:t>
            </a:r>
          </a:p>
          <a:p>
            <a:pPr lvl="1"/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(KNN)</a:t>
            </a:r>
          </a:p>
          <a:p>
            <a:pPr lvl="1"/>
            <a:r>
              <a:rPr lang="en-IN" dirty="0"/>
              <a:t>One-Class SVM (Sigmoid Kernel)</a:t>
            </a:r>
          </a:p>
          <a:p>
            <a:pPr lvl="1"/>
            <a:r>
              <a:rPr lang="en-IN" dirty="0"/>
              <a:t>Isolation </a:t>
            </a:r>
            <a:r>
              <a:rPr lang="en-IN" dirty="0" err="1"/>
              <a:t>ForestModel</a:t>
            </a:r>
            <a:endParaRPr lang="en-IN" dirty="0"/>
          </a:p>
          <a:p>
            <a:r>
              <a:rPr lang="en-IN" dirty="0"/>
              <a:t> Selection Strategy:</a:t>
            </a:r>
          </a:p>
          <a:p>
            <a:pPr lvl="1"/>
            <a:r>
              <a:rPr lang="en-IN" dirty="0"/>
              <a:t>Compared models using Precision, Recall, F1-score, and AUC-ROC.</a:t>
            </a:r>
          </a:p>
        </p:txBody>
      </p:sp>
    </p:spTree>
    <p:extLst>
      <p:ext uri="{BB962C8B-B14F-4D97-AF65-F5344CB8AC3E}">
        <p14:creationId xmlns:p14="http://schemas.microsoft.com/office/powerpoint/2010/main" val="5983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29E3-399D-8D06-346B-0ACEF309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&amp;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01CF-21C5-3CCA-E2D3-91B07AC6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Outcomes of the model training</a:t>
            </a:r>
          </a:p>
          <a:p>
            <a:r>
              <a:rPr lang="en-US" dirty="0"/>
              <a:t>Isolation Forest - Precision: 0.00, Recall: 0.00, F1: 0.00, AUC: 0.61</a:t>
            </a:r>
          </a:p>
          <a:p>
            <a:r>
              <a:rPr lang="en-US" dirty="0"/>
              <a:t>One-Class SVM - Precision: 0.02, Recall: 0.20, F1: 0.03, AUC: 0.57</a:t>
            </a:r>
          </a:p>
          <a:p>
            <a:r>
              <a:rPr lang="en-US" dirty="0" err="1"/>
              <a:t>kNN</a:t>
            </a:r>
            <a:r>
              <a:rPr lang="en-US" dirty="0"/>
              <a:t> (1st Nearest Neighbor) - Precision: 0.77, Recall: 0.61, F1: 0.68, AUC: 0.78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🏆 Best Model Selected: </a:t>
            </a:r>
            <a:r>
              <a:rPr lang="en-US" dirty="0" err="1"/>
              <a:t>kNN</a:t>
            </a:r>
            <a:r>
              <a:rPr lang="en-US" dirty="0"/>
              <a:t> (1st Nearest Neighbor)</a:t>
            </a:r>
          </a:p>
          <a:p>
            <a:r>
              <a:rPr lang="en-US" dirty="0"/>
              <a:t> Anomaly Detection Rate in Exploit Data: 5.15%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81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B54B-15C9-1252-CA52-0E81D748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for Real-Time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96F6-A1FF-DD93-9FD5-125A922C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of the API</a:t>
            </a:r>
          </a:p>
          <a:p>
            <a:pPr lvl="1"/>
            <a:r>
              <a:rPr lang="en-US" dirty="0"/>
              <a:t>Receives a new user-agent string.</a:t>
            </a:r>
          </a:p>
          <a:p>
            <a:pPr lvl="1"/>
            <a:r>
              <a:rPr lang="en-US" dirty="0"/>
              <a:t>Returns a score/classification (Benign or Anomalous).</a:t>
            </a:r>
          </a:p>
          <a:p>
            <a:r>
              <a:rPr lang="en-US" dirty="0"/>
              <a:t>Sample API Call (</a:t>
            </a:r>
            <a:r>
              <a:rPr lang="en-US" dirty="0" err="1"/>
              <a:t>cURL</a:t>
            </a:r>
            <a:r>
              <a:rPr lang="en-US" dirty="0"/>
              <a:t>)</a:t>
            </a:r>
          </a:p>
          <a:p>
            <a:pPr lvl="1"/>
            <a:r>
              <a:rPr lang="en-IN" dirty="0"/>
              <a:t>curl -X POST "http://localhost:5000/predict" -H "Content-Type: application/</a:t>
            </a:r>
            <a:r>
              <a:rPr lang="en-IN" dirty="0" err="1"/>
              <a:t>json</a:t>
            </a:r>
            <a:r>
              <a:rPr lang="en-IN" dirty="0"/>
              <a:t>" -d '{"</a:t>
            </a:r>
            <a:r>
              <a:rPr lang="en-IN" dirty="0" err="1"/>
              <a:t>user_agent</a:t>
            </a:r>
            <a:r>
              <a:rPr lang="en-IN" dirty="0"/>
              <a:t>": "Mozilla/5.0..."}’</a:t>
            </a:r>
          </a:p>
          <a:p>
            <a:r>
              <a:rPr lang="en-US" dirty="0"/>
              <a:t>Response Format</a:t>
            </a:r>
          </a:p>
          <a:p>
            <a:pPr marL="914400" lvl="2" indent="0">
              <a:buNone/>
            </a:pPr>
            <a:r>
              <a:rPr lang="en-IN" dirty="0"/>
              <a:t>{</a:t>
            </a:r>
          </a:p>
          <a:p>
            <a:pPr marL="1371600" lvl="3" indent="0">
              <a:buNone/>
            </a:pPr>
            <a:r>
              <a:rPr lang="en-IN" dirty="0"/>
              <a:t>   "</a:t>
            </a:r>
            <a:r>
              <a:rPr lang="en-IN" dirty="0" err="1"/>
              <a:t>user_agent</a:t>
            </a:r>
            <a:r>
              <a:rPr lang="en-IN" dirty="0"/>
              <a:t>": "Mozilla/5.0 (Windows NT 10.0; Win64; x64) </a:t>
            </a:r>
            <a:r>
              <a:rPr lang="en-IN" dirty="0" err="1"/>
              <a:t>AppleWebKit</a:t>
            </a:r>
            <a:r>
              <a:rPr lang="en-IN" dirty="0"/>
              <a:t>/537.36 (KHTML, like Gecko) Chrome/91.0.4472.124 Safari/537.36",</a:t>
            </a:r>
          </a:p>
          <a:p>
            <a:pPr marL="1371600" lvl="3" indent="0">
              <a:buNone/>
            </a:pPr>
            <a:r>
              <a:rPr lang="en-IN" dirty="0"/>
              <a:t>    "</a:t>
            </a:r>
            <a:r>
              <a:rPr lang="en-IN" dirty="0" err="1"/>
              <a:t>is_anomalous</a:t>
            </a:r>
            <a:r>
              <a:rPr lang="en-IN" dirty="0"/>
              <a:t>": false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74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Anomaly Detection in Proxy Logs Using Machine Learning</vt:lpstr>
      <vt:lpstr>Problem Statement</vt:lpstr>
      <vt:lpstr>Data Overview &amp; EDA (Exploratory Data Analysis)</vt:lpstr>
      <vt:lpstr>Data Overview &amp; EDA (Exploratory Data Analysis)</vt:lpstr>
      <vt:lpstr>Data Overview &amp; EDA (Exploratory Data Analysis)</vt:lpstr>
      <vt:lpstr>Data Overview &amp; EDA (Exploratory Data Analysis)</vt:lpstr>
      <vt:lpstr>Approach &amp; Model Selection</vt:lpstr>
      <vt:lpstr>Approach &amp; Model Selection</vt:lpstr>
      <vt:lpstr>API for Real-Time Scoring</vt:lpstr>
      <vt:lpstr>Key Findings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Krutika Sapkal</dc:creator>
  <cp:lastModifiedBy>Krutika Sapkal</cp:lastModifiedBy>
  <cp:revision>2</cp:revision>
  <dcterms:created xsi:type="dcterms:W3CDTF">2025-02-23T14:00:59Z</dcterms:created>
  <dcterms:modified xsi:type="dcterms:W3CDTF">2025-02-23T14:24:06Z</dcterms:modified>
</cp:coreProperties>
</file>