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5" r:id="rId5"/>
    <p:sldId id="257" r:id="rId6"/>
    <p:sldId id="261" r:id="rId7"/>
    <p:sldId id="262" r:id="rId8"/>
    <p:sldId id="263" r:id="rId9"/>
    <p:sldId id="264"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13BB28-B30A-4545-99E4-98CA5EA67777}" type="datetimeFigureOut">
              <a:rPr lang="en-US" smtClean="0"/>
              <a:t>6/7/2020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EB5451F-174D-4084-AA8F-0A6250932B0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523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3BB28-B30A-4545-99E4-98CA5EA67777}"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51F-174D-4084-AA8F-0A6250932B0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963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3BB28-B30A-4545-99E4-98CA5EA67777}"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51F-174D-4084-AA8F-0A6250932B0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2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3BB28-B30A-4545-99E4-98CA5EA67777}"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51F-174D-4084-AA8F-0A6250932B0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060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13BB28-B30A-4545-99E4-98CA5EA67777}"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51F-174D-4084-AA8F-0A6250932B0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460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13BB28-B30A-4545-99E4-98CA5EA67777}"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5451F-174D-4084-AA8F-0A6250932B0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361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13BB28-B30A-4545-99E4-98CA5EA67777}" type="datetimeFigureOut">
              <a:rPr lang="en-US" smtClean="0"/>
              <a:t>6/7/2020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B5451F-174D-4084-AA8F-0A6250932B0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448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13BB28-B30A-4545-99E4-98CA5EA67777}" type="datetimeFigureOut">
              <a:rPr lang="en-US" smtClean="0"/>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B5451F-174D-4084-AA8F-0A6250932B0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588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3BB28-B30A-4545-99E4-98CA5EA67777}" type="datetimeFigureOut">
              <a:rPr lang="en-US" smtClean="0"/>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B5451F-174D-4084-AA8F-0A6250932B0A}" type="slidenum">
              <a:rPr lang="en-US" smtClean="0"/>
              <a:t>‹#›</a:t>
            </a:fld>
            <a:endParaRPr lang="en-US"/>
          </a:p>
        </p:txBody>
      </p:sp>
    </p:spTree>
    <p:extLst>
      <p:ext uri="{BB962C8B-B14F-4D97-AF65-F5344CB8AC3E}">
        <p14:creationId xmlns:p14="http://schemas.microsoft.com/office/powerpoint/2010/main" val="14780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13BB28-B30A-4545-99E4-98CA5EA67777}"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5451F-174D-4084-AA8F-0A6250932B0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293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B13BB28-B30A-4545-99E4-98CA5EA67777}" type="datetimeFigureOut">
              <a:rPr lang="en-US" smtClean="0"/>
              <a:t>6/7/2020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EB5451F-174D-4084-AA8F-0A6250932B0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510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B13BB28-B30A-4545-99E4-98CA5EA67777}" type="datetimeFigureOut">
              <a:rPr lang="en-US" smtClean="0"/>
              <a:t>6/7/2020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EB5451F-174D-4084-AA8F-0A6250932B0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714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rutikav.d@gmail.com"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nithyavv14@gmail.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priya-dwivedi/Deep-Learning/blob/master/text_classification_with_BERT/Classification_with_Simple_Transformers.ipynb" TargetMode="External"/><Relationship Id="rId2" Type="http://schemas.openxmlformats.org/officeDocument/2006/relationships/hyperlink" Target="https://www.kaggle.com/allen-institute-for-ai/CORD-19-research-challenge?select=metadata.cs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1EF9-2C0D-479A-B7FE-3A9447C7F3CD}"/>
              </a:ext>
            </a:extLst>
          </p:cNvPr>
          <p:cNvSpPr>
            <a:spLocks noGrp="1"/>
          </p:cNvSpPr>
          <p:nvPr>
            <p:ph type="ctrTitle"/>
          </p:nvPr>
        </p:nvSpPr>
        <p:spPr>
          <a:xfrm>
            <a:off x="1524000" y="-27577"/>
            <a:ext cx="9144000" cy="2387600"/>
          </a:xfrm>
        </p:spPr>
        <p:txBody>
          <a:bodyPr/>
          <a:lstStyle/>
          <a:p>
            <a:pPr algn="ctr"/>
            <a:r>
              <a:rPr lang="en-US" b="1" dirty="0" err="1"/>
              <a:t>W</a:t>
            </a:r>
            <a:r>
              <a:rPr lang="en-US" b="1" cap="none" dirty="0" err="1"/>
              <a:t>i</a:t>
            </a:r>
            <a:r>
              <a:rPr lang="en-US" b="1" dirty="0" err="1"/>
              <a:t>T</a:t>
            </a:r>
            <a:r>
              <a:rPr lang="en-US" b="1" dirty="0"/>
              <a:t> Hackathon</a:t>
            </a:r>
            <a:br>
              <a:rPr lang="en-US" b="1" dirty="0"/>
            </a:br>
            <a:r>
              <a:rPr lang="en-US" sz="3200" b="1" dirty="0"/>
              <a:t>Call for code</a:t>
            </a:r>
            <a:endParaRPr lang="en-US" b="1" dirty="0"/>
          </a:p>
        </p:txBody>
      </p:sp>
      <p:sp>
        <p:nvSpPr>
          <p:cNvPr id="3" name="Subtitle 2">
            <a:extLst>
              <a:ext uri="{FF2B5EF4-FFF2-40B4-BE49-F238E27FC236}">
                <a16:creationId xmlns:a16="http://schemas.microsoft.com/office/drawing/2014/main" id="{541F61D5-233C-4F6B-8DDE-2D9509C50F9A}"/>
              </a:ext>
            </a:extLst>
          </p:cNvPr>
          <p:cNvSpPr>
            <a:spLocks noGrp="1"/>
          </p:cNvSpPr>
          <p:nvPr>
            <p:ph type="subTitle" idx="1"/>
          </p:nvPr>
        </p:nvSpPr>
        <p:spPr>
          <a:xfrm>
            <a:off x="2417780" y="3531204"/>
            <a:ext cx="8637072" cy="1873916"/>
          </a:xfrm>
        </p:spPr>
        <p:txBody>
          <a:bodyPr>
            <a:normAutofit/>
          </a:bodyPr>
          <a:lstStyle/>
          <a:p>
            <a:pPr algn="ctr"/>
            <a:r>
              <a:rPr lang="en-US" sz="2000" b="1" dirty="0">
                <a:solidFill>
                  <a:srgbClr val="0070C0"/>
                </a:solidFill>
              </a:rPr>
              <a:t>Team : </a:t>
            </a:r>
            <a:r>
              <a:rPr lang="en-US" sz="2000" b="1" dirty="0" err="1">
                <a:solidFill>
                  <a:srgbClr val="0070C0"/>
                </a:solidFill>
              </a:rPr>
              <a:t>Hackover</a:t>
            </a:r>
            <a:r>
              <a:rPr lang="en-US" sz="2000" b="1" dirty="0">
                <a:solidFill>
                  <a:srgbClr val="0070C0"/>
                </a:solidFill>
              </a:rPr>
              <a:t> Ooze</a:t>
            </a:r>
          </a:p>
        </p:txBody>
      </p:sp>
      <p:pic>
        <p:nvPicPr>
          <p:cNvPr id="5" name="Picture 4" descr="A picture containing suit, shirt&#10;&#10;Description automatically generated">
            <a:extLst>
              <a:ext uri="{FF2B5EF4-FFF2-40B4-BE49-F238E27FC236}">
                <a16:creationId xmlns:a16="http://schemas.microsoft.com/office/drawing/2014/main" id="{29122A08-9A04-4A97-A0B5-0803A9424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198" y="2234316"/>
            <a:ext cx="1691899" cy="1988723"/>
          </a:xfrm>
          <a:prstGeom prst="rect">
            <a:avLst/>
          </a:prstGeom>
        </p:spPr>
      </p:pic>
      <p:sp>
        <p:nvSpPr>
          <p:cNvPr id="6" name="TextBox 5">
            <a:extLst>
              <a:ext uri="{FF2B5EF4-FFF2-40B4-BE49-F238E27FC236}">
                <a16:creationId xmlns:a16="http://schemas.microsoft.com/office/drawing/2014/main" id="{49148E6B-D275-4227-8983-65E75A176B29}"/>
              </a:ext>
            </a:extLst>
          </p:cNvPr>
          <p:cNvSpPr txBox="1"/>
          <p:nvPr/>
        </p:nvSpPr>
        <p:spPr>
          <a:xfrm>
            <a:off x="2417780" y="4364552"/>
            <a:ext cx="3417324" cy="1200329"/>
          </a:xfrm>
          <a:prstGeom prst="rect">
            <a:avLst/>
          </a:prstGeom>
          <a:noFill/>
        </p:spPr>
        <p:txBody>
          <a:bodyPr wrap="square" rtlCol="0">
            <a:spAutoFit/>
          </a:bodyPr>
          <a:lstStyle/>
          <a:p>
            <a:r>
              <a:rPr lang="en-US" b="1" dirty="0"/>
              <a:t>Krutika Dhanakshirur</a:t>
            </a:r>
          </a:p>
          <a:p>
            <a:r>
              <a:rPr lang="en-US" b="1" dirty="0">
                <a:hlinkClick r:id="rId3"/>
              </a:rPr>
              <a:t>krutikav.d@gmail.com</a:t>
            </a:r>
            <a:endParaRPr lang="en-US" b="1" dirty="0"/>
          </a:p>
          <a:p>
            <a:r>
              <a:rPr lang="en-US" b="1" dirty="0"/>
              <a:t>7204613414/9380164860</a:t>
            </a:r>
          </a:p>
          <a:p>
            <a:endParaRPr lang="en-US" dirty="0"/>
          </a:p>
        </p:txBody>
      </p:sp>
      <p:sp>
        <p:nvSpPr>
          <p:cNvPr id="7" name="TextBox 6">
            <a:extLst>
              <a:ext uri="{FF2B5EF4-FFF2-40B4-BE49-F238E27FC236}">
                <a16:creationId xmlns:a16="http://schemas.microsoft.com/office/drawing/2014/main" id="{31E3FE58-282D-4909-A2C1-46FEBE511B89}"/>
              </a:ext>
            </a:extLst>
          </p:cNvPr>
          <p:cNvSpPr txBox="1"/>
          <p:nvPr/>
        </p:nvSpPr>
        <p:spPr>
          <a:xfrm>
            <a:off x="8774676" y="4284671"/>
            <a:ext cx="3417324" cy="1200329"/>
          </a:xfrm>
          <a:prstGeom prst="rect">
            <a:avLst/>
          </a:prstGeom>
          <a:noFill/>
        </p:spPr>
        <p:txBody>
          <a:bodyPr wrap="square" rtlCol="0">
            <a:spAutoFit/>
          </a:bodyPr>
          <a:lstStyle/>
          <a:p>
            <a:r>
              <a:rPr lang="en-US" b="1" dirty="0"/>
              <a:t>Nithya V</a:t>
            </a:r>
          </a:p>
          <a:p>
            <a:r>
              <a:rPr lang="en-US" u="sng" dirty="0">
                <a:hlinkClick r:id="rId4" action="ppaction://hlinkfile"/>
              </a:rPr>
              <a:t>nithyavv14@gmail.com</a:t>
            </a:r>
            <a:endParaRPr lang="en-US" dirty="0"/>
          </a:p>
          <a:p>
            <a:r>
              <a:rPr lang="en-US" b="1" dirty="0"/>
              <a:t>9741368636</a:t>
            </a:r>
          </a:p>
          <a:p>
            <a:endParaRPr lang="en-US" dirty="0"/>
          </a:p>
        </p:txBody>
      </p:sp>
    </p:spTree>
    <p:extLst>
      <p:ext uri="{BB962C8B-B14F-4D97-AF65-F5344CB8AC3E}">
        <p14:creationId xmlns:p14="http://schemas.microsoft.com/office/powerpoint/2010/main" val="1403712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F6D3-7BB3-42F3-805B-2C157610A057}"/>
              </a:ext>
            </a:extLst>
          </p:cNvPr>
          <p:cNvSpPr>
            <a:spLocks noGrp="1"/>
          </p:cNvSpPr>
          <p:nvPr>
            <p:ph type="title"/>
          </p:nvPr>
        </p:nvSpPr>
        <p:spPr/>
        <p:txBody>
          <a:bodyPr/>
          <a:lstStyle/>
          <a:p>
            <a:r>
              <a:rPr lang="pt-BR" b="1" dirty="0"/>
              <a:t>REFERENCES/BIBLIOGRAPGHY</a:t>
            </a:r>
            <a:endParaRPr lang="en-US" dirty="0"/>
          </a:p>
        </p:txBody>
      </p:sp>
      <p:sp>
        <p:nvSpPr>
          <p:cNvPr id="3" name="Content Placeholder 2">
            <a:extLst>
              <a:ext uri="{FF2B5EF4-FFF2-40B4-BE49-F238E27FC236}">
                <a16:creationId xmlns:a16="http://schemas.microsoft.com/office/drawing/2014/main" id="{578BE212-1A5C-42E6-990F-B1E3F10E80F2}"/>
              </a:ext>
            </a:extLst>
          </p:cNvPr>
          <p:cNvSpPr>
            <a:spLocks noGrp="1"/>
          </p:cNvSpPr>
          <p:nvPr>
            <p:ph idx="1"/>
          </p:nvPr>
        </p:nvSpPr>
        <p:spPr/>
        <p:txBody>
          <a:bodyPr/>
          <a:lstStyle/>
          <a:p>
            <a:r>
              <a:rPr lang="en-US" dirty="0">
                <a:hlinkClick r:id="rId2" tooltip="https://www.kaggle.com/allen-institute-for-ai/cord-19-research-challenge?select=metadata.csv"/>
              </a:rPr>
              <a:t>https://www.kaggle.com/allen-institute-for-ai/CORD-19-research-challenge?select=metadata.csv</a:t>
            </a:r>
            <a:endParaRPr lang="en-US" dirty="0"/>
          </a:p>
          <a:p>
            <a:r>
              <a:rPr lang="en-US">
                <a:hlinkClick r:id="rId3" tooltip="https://github.com/priya-dwivedi/deep-learning/blob/master/text_classification_with_bert/classification_with_simple_transformers.ipynb"/>
              </a:rPr>
              <a:t>https://github.com/priya-dwivedi/Deep-Learning/blob/master/text_classification_with_BERT/Classification_with_Simple_Transformers.ipynb</a:t>
            </a:r>
            <a:endParaRPr lang="en-US" dirty="0"/>
          </a:p>
          <a:p>
            <a:endParaRPr lang="en-US" dirty="0"/>
          </a:p>
        </p:txBody>
      </p:sp>
    </p:spTree>
    <p:extLst>
      <p:ext uri="{BB962C8B-B14F-4D97-AF65-F5344CB8AC3E}">
        <p14:creationId xmlns:p14="http://schemas.microsoft.com/office/powerpoint/2010/main" val="328943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395F-D09B-45EB-9E18-8FFF1D9690A6}"/>
              </a:ext>
            </a:extLst>
          </p:cNvPr>
          <p:cNvSpPr>
            <a:spLocks noGrp="1"/>
          </p:cNvSpPr>
          <p:nvPr>
            <p:ph type="title"/>
          </p:nvPr>
        </p:nvSpPr>
        <p:spPr/>
        <p:txBody>
          <a:bodyPr>
            <a:noAutofit/>
          </a:bodyPr>
          <a:lstStyle/>
          <a:p>
            <a:pPr algn="ctr"/>
            <a:r>
              <a:rPr lang="en-US" sz="3200" b="1" dirty="0"/>
              <a:t>Problem Statement</a:t>
            </a:r>
          </a:p>
        </p:txBody>
      </p:sp>
      <p:sp>
        <p:nvSpPr>
          <p:cNvPr id="3" name="Content Placeholder 2">
            <a:extLst>
              <a:ext uri="{FF2B5EF4-FFF2-40B4-BE49-F238E27FC236}">
                <a16:creationId xmlns:a16="http://schemas.microsoft.com/office/drawing/2014/main" id="{09FCDFEF-0356-4289-B0EF-D3508AB8E7B7}"/>
              </a:ext>
            </a:extLst>
          </p:cNvPr>
          <p:cNvSpPr>
            <a:spLocks noGrp="1"/>
          </p:cNvSpPr>
          <p:nvPr>
            <p:ph idx="1"/>
          </p:nvPr>
        </p:nvSpPr>
        <p:spPr/>
        <p:txBody>
          <a:bodyPr>
            <a:normAutofit fontScale="85000" lnSpcReduction="20000"/>
          </a:bodyPr>
          <a:lstStyle/>
          <a:p>
            <a:pPr marL="0" indent="0">
              <a:buNone/>
            </a:pPr>
            <a:r>
              <a:rPr lang="en-US" sz="2000" dirty="0"/>
              <a:t>Increase access to accurate prevention information around the world, in languages/formats that resonate locally.</a:t>
            </a:r>
          </a:p>
          <a:p>
            <a:pPr marL="0" indent="0">
              <a:buNone/>
            </a:pPr>
            <a:endParaRPr lang="en-US" sz="2000" dirty="0"/>
          </a:p>
          <a:p>
            <a:pPr algn="just">
              <a:buFont typeface="Wingdings" panose="05000000000000000000" pitchFamily="2" charset="2"/>
              <a:buChar char="q"/>
            </a:pPr>
            <a:r>
              <a:rPr lang="en-US" sz="1800" dirty="0"/>
              <a:t>Covid-19 is a worldwide pandemic virus which has impacted severally on smooth ongoing of human life. Since this has been </a:t>
            </a:r>
            <a:r>
              <a:rPr lang="en-US" sz="1800" dirty="0" err="1"/>
              <a:t>fastly</a:t>
            </a:r>
            <a:r>
              <a:rPr lang="en-US" sz="1800" dirty="0"/>
              <a:t> spreading and seriously disturbing the health condition of mass human beings.  It is an established fact that a prevention is not only better than cure otherwise it will be more costliest to cure. Keeping this in view, an effort is need of the hour to accelerate an awareness 	among the people. So this idea may meet the need of awareness on Covid-19.</a:t>
            </a:r>
          </a:p>
          <a:p>
            <a:pPr algn="just">
              <a:buFont typeface="Wingdings" panose="05000000000000000000" pitchFamily="2" charset="2"/>
              <a:buChar char="q"/>
            </a:pPr>
            <a:r>
              <a:rPr lang="en-US" sz="1800" dirty="0"/>
              <a:t>More importance should also be given to common person not only in city places but also in common area such as small areas, streets, villages. In this case the mode of communication plays an important role. Hence we are trying to resolve language/format that resonate locally.</a:t>
            </a:r>
          </a:p>
          <a:p>
            <a:pPr algn="just">
              <a:buFont typeface="Wingdings" panose="05000000000000000000" pitchFamily="2" charset="2"/>
              <a:buChar char="q"/>
            </a:pPr>
            <a:r>
              <a:rPr lang="en-US" sz="1800" dirty="0"/>
              <a:t>It is important to accurate prevention information in each and every corner of the world.</a:t>
            </a:r>
          </a:p>
          <a:p>
            <a:pPr marL="0" indent="0">
              <a:buNone/>
            </a:pPr>
            <a:endParaRPr lang="en-US" sz="1800" dirty="0"/>
          </a:p>
        </p:txBody>
      </p:sp>
    </p:spTree>
    <p:extLst>
      <p:ext uri="{BB962C8B-B14F-4D97-AF65-F5344CB8AC3E}">
        <p14:creationId xmlns:p14="http://schemas.microsoft.com/office/powerpoint/2010/main" val="287112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0D9E-E217-42B0-A036-CD27A3CEEC3B}"/>
              </a:ext>
            </a:extLst>
          </p:cNvPr>
          <p:cNvSpPr>
            <a:spLocks noGrp="1"/>
          </p:cNvSpPr>
          <p:nvPr>
            <p:ph type="title"/>
          </p:nvPr>
        </p:nvSpPr>
        <p:spPr/>
        <p:txBody>
          <a:bodyPr/>
          <a:lstStyle/>
          <a:p>
            <a:pPr algn="ctr"/>
            <a:r>
              <a:rPr lang="en-US" dirty="0"/>
              <a:t>Solution</a:t>
            </a:r>
          </a:p>
        </p:txBody>
      </p:sp>
      <p:sp>
        <p:nvSpPr>
          <p:cNvPr id="3" name="Content Placeholder 2">
            <a:extLst>
              <a:ext uri="{FF2B5EF4-FFF2-40B4-BE49-F238E27FC236}">
                <a16:creationId xmlns:a16="http://schemas.microsoft.com/office/drawing/2014/main" id="{299C29B2-E59A-454F-8FCA-9BA8D83AF390}"/>
              </a:ext>
            </a:extLst>
          </p:cNvPr>
          <p:cNvSpPr>
            <a:spLocks noGrp="1"/>
          </p:cNvSpPr>
          <p:nvPr>
            <p:ph idx="1"/>
          </p:nvPr>
        </p:nvSpPr>
        <p:spPr/>
        <p:txBody>
          <a:bodyPr/>
          <a:lstStyle/>
          <a:p>
            <a:r>
              <a:rPr lang="en-US" dirty="0"/>
              <a:t>We use geo tag information in the corona virus information center provided by WHO. This geo tag information is used to identify the language in the text content with help of Language Detection Engine (LDE). </a:t>
            </a:r>
          </a:p>
          <a:p>
            <a:r>
              <a:rPr lang="en-US" dirty="0"/>
              <a:t>LDE has a map of languages which is used by the country. Subset of languages detected is used to translate with the help of Google translator. </a:t>
            </a:r>
          </a:p>
          <a:p>
            <a:r>
              <a:rPr lang="en-US" dirty="0"/>
              <a:t>Using text keywords and machine learning algorithms, we extract the accurate preventive information.</a:t>
            </a:r>
          </a:p>
        </p:txBody>
      </p:sp>
    </p:spTree>
    <p:extLst>
      <p:ext uri="{BB962C8B-B14F-4D97-AF65-F5344CB8AC3E}">
        <p14:creationId xmlns:p14="http://schemas.microsoft.com/office/powerpoint/2010/main" val="130002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1D554E5-0B25-434F-9355-CB33479FA671}"/>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Block Diagram</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E4D9B29A-6DC8-4B24-A1A2-14933EDE4F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35520" y="20340"/>
            <a:ext cx="4035099" cy="6113789"/>
          </a:xfrm>
          <a:prstGeom prst="rect">
            <a:avLst/>
          </a:prstGeom>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89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5E58-F263-41F7-A94C-61A80AF16B77}"/>
              </a:ext>
            </a:extLst>
          </p:cNvPr>
          <p:cNvSpPr>
            <a:spLocks noGrp="1"/>
          </p:cNvSpPr>
          <p:nvPr>
            <p:ph type="title"/>
          </p:nvPr>
        </p:nvSpPr>
        <p:spPr>
          <a:xfrm>
            <a:off x="1451579" y="804519"/>
            <a:ext cx="9603275" cy="1049235"/>
          </a:xfrm>
        </p:spPr>
        <p:txBody>
          <a:bodyPr>
            <a:normAutofit/>
          </a:bodyPr>
          <a:lstStyle/>
          <a:p>
            <a:r>
              <a:rPr lang="en-US"/>
              <a:t>Data Set details</a:t>
            </a:r>
          </a:p>
        </p:txBody>
      </p:sp>
      <p:sp>
        <p:nvSpPr>
          <p:cNvPr id="3" name="Content Placeholder 2">
            <a:extLst>
              <a:ext uri="{FF2B5EF4-FFF2-40B4-BE49-F238E27FC236}">
                <a16:creationId xmlns:a16="http://schemas.microsoft.com/office/drawing/2014/main" id="{E4CCE6BD-0FC4-48F9-8A67-987247D23D42}"/>
              </a:ext>
            </a:extLst>
          </p:cNvPr>
          <p:cNvSpPr>
            <a:spLocks noGrp="1"/>
          </p:cNvSpPr>
          <p:nvPr>
            <p:ph idx="1"/>
          </p:nvPr>
        </p:nvSpPr>
        <p:spPr>
          <a:xfrm>
            <a:off x="1451579" y="2015734"/>
            <a:ext cx="4162555" cy="3450613"/>
          </a:xfrm>
        </p:spPr>
        <p:txBody>
          <a:bodyPr>
            <a:normAutofit/>
          </a:bodyPr>
          <a:lstStyle/>
          <a:p>
            <a:pPr>
              <a:lnSpc>
                <a:spcPct val="110000"/>
              </a:lnSpc>
            </a:pPr>
            <a:r>
              <a:rPr lang="en-US" sz="1000"/>
              <a:t>We took data set from Kaggle. </a:t>
            </a:r>
          </a:p>
          <a:p>
            <a:pPr>
              <a:lnSpc>
                <a:spcPct val="110000"/>
              </a:lnSpc>
            </a:pPr>
            <a:r>
              <a:rPr lang="en-US" sz="1000"/>
              <a:t>Data set has real values, binary, categorical variable types. </a:t>
            </a:r>
          </a:p>
          <a:p>
            <a:pPr>
              <a:lnSpc>
                <a:spcPct val="110000"/>
              </a:lnSpc>
            </a:pPr>
            <a:r>
              <a:rPr lang="en-US" sz="1000"/>
              <a:t>It has columns with ~ 8200 rows. </a:t>
            </a:r>
          </a:p>
          <a:p>
            <a:pPr>
              <a:lnSpc>
                <a:spcPct val="110000"/>
              </a:lnSpc>
            </a:pPr>
            <a:r>
              <a:rPr lang="en-US" sz="1000"/>
              <a:t>There are ~10 attributes, also there are few observations such as identifying preventive keywords in each abstract, having a separate column that contains such words &amp; assigning Boolean values as abstract values are unbalanced. </a:t>
            </a:r>
          </a:p>
          <a:p>
            <a:pPr>
              <a:lnSpc>
                <a:spcPct val="110000"/>
              </a:lnSpc>
            </a:pPr>
            <a:r>
              <a:rPr lang="en-US" sz="1000"/>
              <a:t>Basic data cleaning performed using lemmatization, contraction removal, stop words removal, etc. Few other advance cleaning performed such as # Remove hashtag while keeping hashtag text, HTML special entities (e.g. &amp;amp;), tickers, hyperlinks, whitespace (including newline characters), Basic Multilingual Plane (BMP) of Unicode, misspelling words, emoji, Mojibake, etc. </a:t>
            </a:r>
          </a:p>
          <a:p>
            <a:pPr>
              <a:lnSpc>
                <a:spcPct val="110000"/>
              </a:lnSpc>
            </a:pPr>
            <a:r>
              <a:rPr lang="en-US" sz="1000"/>
              <a:t>Missing values treatment is performed using drop all missing as the ratio of overall dataset w.r.t missing values were minimal.</a:t>
            </a:r>
          </a:p>
          <a:p>
            <a:pPr>
              <a:lnSpc>
                <a:spcPct val="110000"/>
              </a:lnSpc>
            </a:pPr>
            <a:endParaRPr lang="en-US" sz="1000"/>
          </a:p>
        </p:txBody>
      </p:sp>
      <p:graphicFrame>
        <p:nvGraphicFramePr>
          <p:cNvPr id="5" name="Table 4">
            <a:extLst>
              <a:ext uri="{FF2B5EF4-FFF2-40B4-BE49-F238E27FC236}">
                <a16:creationId xmlns:a16="http://schemas.microsoft.com/office/drawing/2014/main" id="{62333429-C882-4CE9-B11E-9BA2298DD524}"/>
              </a:ext>
            </a:extLst>
          </p:cNvPr>
          <p:cNvGraphicFramePr>
            <a:graphicFrameLocks noGrp="1"/>
          </p:cNvGraphicFramePr>
          <p:nvPr>
            <p:extLst>
              <p:ext uri="{D42A27DB-BD31-4B8C-83A1-F6EECF244321}">
                <p14:modId xmlns:p14="http://schemas.microsoft.com/office/powerpoint/2010/main" val="3307006632"/>
              </p:ext>
            </p:extLst>
          </p:nvPr>
        </p:nvGraphicFramePr>
        <p:xfrm>
          <a:off x="5842000" y="2015734"/>
          <a:ext cx="5567680" cy="3269874"/>
        </p:xfrm>
        <a:graphic>
          <a:graphicData uri="http://schemas.openxmlformats.org/drawingml/2006/table">
            <a:tbl>
              <a:tblPr firstRow="1" bandRow="1">
                <a:noFill/>
              </a:tblPr>
              <a:tblGrid>
                <a:gridCol w="607232">
                  <a:extLst>
                    <a:ext uri="{9D8B030D-6E8A-4147-A177-3AD203B41FA5}">
                      <a16:colId xmlns:a16="http://schemas.microsoft.com/office/drawing/2014/main" val="2981432327"/>
                    </a:ext>
                  </a:extLst>
                </a:gridCol>
                <a:gridCol w="560997">
                  <a:extLst>
                    <a:ext uri="{9D8B030D-6E8A-4147-A177-3AD203B41FA5}">
                      <a16:colId xmlns:a16="http://schemas.microsoft.com/office/drawing/2014/main" val="2129462006"/>
                    </a:ext>
                  </a:extLst>
                </a:gridCol>
                <a:gridCol w="960731">
                  <a:extLst>
                    <a:ext uri="{9D8B030D-6E8A-4147-A177-3AD203B41FA5}">
                      <a16:colId xmlns:a16="http://schemas.microsoft.com/office/drawing/2014/main" val="2998033091"/>
                    </a:ext>
                  </a:extLst>
                </a:gridCol>
                <a:gridCol w="720253">
                  <a:extLst>
                    <a:ext uri="{9D8B030D-6E8A-4147-A177-3AD203B41FA5}">
                      <a16:colId xmlns:a16="http://schemas.microsoft.com/office/drawing/2014/main" val="4241957204"/>
                    </a:ext>
                  </a:extLst>
                </a:gridCol>
                <a:gridCol w="1105552">
                  <a:extLst>
                    <a:ext uri="{9D8B030D-6E8A-4147-A177-3AD203B41FA5}">
                      <a16:colId xmlns:a16="http://schemas.microsoft.com/office/drawing/2014/main" val="2761035547"/>
                    </a:ext>
                  </a:extLst>
                </a:gridCol>
                <a:gridCol w="679154">
                  <a:extLst>
                    <a:ext uri="{9D8B030D-6E8A-4147-A177-3AD203B41FA5}">
                      <a16:colId xmlns:a16="http://schemas.microsoft.com/office/drawing/2014/main" val="3493682863"/>
                    </a:ext>
                  </a:extLst>
                </a:gridCol>
                <a:gridCol w="933761">
                  <a:extLst>
                    <a:ext uri="{9D8B030D-6E8A-4147-A177-3AD203B41FA5}">
                      <a16:colId xmlns:a16="http://schemas.microsoft.com/office/drawing/2014/main" val="1763650057"/>
                    </a:ext>
                  </a:extLst>
                </a:gridCol>
              </a:tblGrid>
              <a:tr h="370777">
                <a:tc>
                  <a:txBody>
                    <a:bodyPr/>
                    <a:lstStyle/>
                    <a:p>
                      <a:pPr algn="r"/>
                      <a:r>
                        <a:rPr lang="en-US" sz="600" b="1" dirty="0">
                          <a:solidFill>
                            <a:schemeClr val="tx1">
                              <a:lumMod val="75000"/>
                              <a:lumOff val="25000"/>
                            </a:schemeClr>
                          </a:solidFill>
                          <a:effectLst/>
                        </a:rPr>
                        <a:t>Count</a:t>
                      </a: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dirty="0" err="1">
                          <a:solidFill>
                            <a:schemeClr val="tx1">
                              <a:lumMod val="75000"/>
                              <a:lumOff val="25000"/>
                            </a:schemeClr>
                          </a:solidFill>
                          <a:effectLst/>
                        </a:rPr>
                        <a:t>source_x</a:t>
                      </a:r>
                      <a:endParaRPr lang="en-US" sz="600" b="1" dirty="0">
                        <a:solidFill>
                          <a:schemeClr val="tx1">
                            <a:lumMod val="75000"/>
                            <a:lumOff val="25000"/>
                          </a:schemeClr>
                        </a:solidFill>
                        <a:effectLst/>
                      </a:endParaRP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dirty="0">
                          <a:solidFill>
                            <a:schemeClr val="tx1">
                              <a:lumMod val="75000"/>
                              <a:lumOff val="25000"/>
                            </a:schemeClr>
                          </a:solidFill>
                          <a:effectLst/>
                        </a:rPr>
                        <a:t>abstract</a:t>
                      </a: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dirty="0">
                          <a:solidFill>
                            <a:schemeClr val="tx1">
                              <a:lumMod val="75000"/>
                              <a:lumOff val="25000"/>
                            </a:schemeClr>
                          </a:solidFill>
                          <a:effectLst/>
                        </a:rPr>
                        <a:t>Target</a:t>
                      </a: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dirty="0" err="1">
                          <a:solidFill>
                            <a:schemeClr val="tx1">
                              <a:lumMod val="75000"/>
                              <a:lumOff val="25000"/>
                            </a:schemeClr>
                          </a:solidFill>
                          <a:effectLst/>
                        </a:rPr>
                        <a:t>abstract_en</a:t>
                      </a:r>
                      <a:endParaRPr lang="en-US" sz="600" b="1" dirty="0">
                        <a:solidFill>
                          <a:schemeClr val="tx1">
                            <a:lumMod val="75000"/>
                            <a:lumOff val="25000"/>
                          </a:schemeClr>
                        </a:solidFill>
                        <a:effectLst/>
                      </a:endParaRP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dirty="0" err="1">
                          <a:solidFill>
                            <a:schemeClr val="tx1">
                              <a:lumMod val="75000"/>
                              <a:lumOff val="25000"/>
                            </a:schemeClr>
                          </a:solidFill>
                          <a:effectLst/>
                        </a:rPr>
                        <a:t>removed_stopwords</a:t>
                      </a:r>
                      <a:endParaRPr lang="en-US" sz="600" b="1" dirty="0">
                        <a:solidFill>
                          <a:schemeClr val="tx1">
                            <a:lumMod val="75000"/>
                            <a:lumOff val="25000"/>
                          </a:schemeClr>
                        </a:solidFill>
                        <a:effectLst/>
                      </a:endParaRP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600" b="1" dirty="0">
                        <a:solidFill>
                          <a:schemeClr val="tx1">
                            <a:lumMod val="75000"/>
                            <a:lumOff val="25000"/>
                          </a:schemeClr>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1" dirty="0" err="1">
                          <a:solidFill>
                            <a:schemeClr val="tx1">
                              <a:lumMod val="75000"/>
                              <a:lumOff val="25000"/>
                            </a:schemeClr>
                          </a:solidFill>
                          <a:effectLst/>
                        </a:rPr>
                        <a:t>clean_data</a:t>
                      </a:r>
                      <a:endParaRPr lang="en-US" sz="600" b="1" dirty="0">
                        <a:solidFill>
                          <a:schemeClr val="tx1">
                            <a:lumMod val="75000"/>
                            <a:lumOff val="25000"/>
                          </a:schemeClr>
                        </a:solidFill>
                        <a:effectLst/>
                      </a:endParaRPr>
                    </a:p>
                    <a:p>
                      <a:endParaRPr lang="en-US" sz="600" dirty="0">
                        <a:solidFill>
                          <a:schemeClr val="tx1">
                            <a:lumMod val="75000"/>
                            <a:lumOff val="25000"/>
                          </a:schemeClr>
                        </a:solidFill>
                      </a:endParaRPr>
                    </a:p>
                  </a:txBody>
                  <a:tcPr marL="82386" marR="49432" marT="49432" marB="49432">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52042433"/>
                  </a:ext>
                </a:extLst>
              </a:tr>
              <a:tr h="579338">
                <a:tc>
                  <a:txBody>
                    <a:bodyPr/>
                    <a:lstStyle/>
                    <a:p>
                      <a:pPr fontAlgn="ctr"/>
                      <a:r>
                        <a:rPr lang="en-US" sz="500" b="1">
                          <a:solidFill>
                            <a:schemeClr val="tx1">
                              <a:lumMod val="75000"/>
                              <a:lumOff val="25000"/>
                            </a:schemeClr>
                          </a:solidFill>
                          <a:effectLst/>
                        </a:rPr>
                        <a:t>0</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WHO</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In response to the coronavirus pandemic, publi...</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1.0</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In response to the coronavirus pandemic, publi...</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dirty="0">
                          <a:solidFill>
                            <a:schemeClr val="tx1">
                              <a:lumMod val="75000"/>
                              <a:lumOff val="25000"/>
                            </a:schemeClr>
                          </a:solidFill>
                          <a:effectLst/>
                        </a:rPr>
                        <a:t>In</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response coronavirus pandemic public health of...</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248434915"/>
                  </a:ext>
                </a:extLst>
              </a:tr>
              <a:tr h="579338">
                <a:tc>
                  <a:txBody>
                    <a:bodyPr/>
                    <a:lstStyle/>
                    <a:p>
                      <a:pPr fontAlgn="ctr"/>
                      <a:r>
                        <a:rPr lang="en-US" sz="500" b="1">
                          <a:solidFill>
                            <a:schemeClr val="tx1">
                              <a:lumMod val="75000"/>
                              <a:lumOff val="25000"/>
                            </a:schemeClr>
                          </a:solidFill>
                          <a:effectLst/>
                        </a:rPr>
                        <a:t>1</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WHO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Flow physics plays a key role in nearly every ...</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1.0</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Flow physics plays a key role in nearly every ...</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Flow</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physics plays nearly every facet COVID pandemi...</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197455184"/>
                  </a:ext>
                </a:extLst>
              </a:tr>
              <a:tr h="579338">
                <a:tc>
                  <a:txBody>
                    <a:bodyPr/>
                    <a:lstStyle/>
                    <a:p>
                      <a:pPr fontAlgn="ctr"/>
                      <a:r>
                        <a:rPr lang="en-US" sz="500" b="1">
                          <a:solidFill>
                            <a:schemeClr val="tx1">
                              <a:lumMod val="75000"/>
                              <a:lumOff val="25000"/>
                            </a:schemeClr>
                          </a:solidFill>
                          <a:effectLst/>
                        </a:rPr>
                        <a:t>2</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WHO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The rapid spread of new coronaviruses througho...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1.0</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The rapid spread of new coronaviruses througho...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The</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dirty="0">
                          <a:solidFill>
                            <a:schemeClr val="tx1">
                              <a:lumMod val="75000"/>
                              <a:lumOff val="25000"/>
                            </a:schemeClr>
                          </a:solidFill>
                          <a:effectLst/>
                        </a:rPr>
                        <a:t>rapid spread coronaviruses throughout China wo...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9006676"/>
                  </a:ext>
                </a:extLst>
              </a:tr>
              <a:tr h="579338">
                <a:tc>
                  <a:txBody>
                    <a:bodyPr/>
                    <a:lstStyle/>
                    <a:p>
                      <a:pPr fontAlgn="ctr"/>
                      <a:r>
                        <a:rPr lang="en-US" sz="500" b="1">
                          <a:solidFill>
                            <a:schemeClr val="tx1">
                              <a:lumMod val="75000"/>
                              <a:lumOff val="25000"/>
                            </a:schemeClr>
                          </a:solidFill>
                          <a:effectLst/>
                        </a:rPr>
                        <a:t>3</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WHO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At the end of March 2020, international media ...</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0.0</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At the end of March 2020, international media ...</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At</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March international media present Swedish mana...</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25127186"/>
                  </a:ext>
                </a:extLst>
              </a:tr>
              <a:tr h="579338">
                <a:tc>
                  <a:txBody>
                    <a:bodyPr/>
                    <a:lstStyle/>
                    <a:p>
                      <a:pPr fontAlgn="ctr"/>
                      <a:r>
                        <a:rPr lang="en-US" sz="500" b="1">
                          <a:solidFill>
                            <a:schemeClr val="tx1">
                              <a:lumMod val="75000"/>
                              <a:lumOff val="25000"/>
                            </a:schemeClr>
                          </a:solidFill>
                          <a:effectLst/>
                        </a:rPr>
                        <a:t>4</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a:solidFill>
                            <a:schemeClr val="tx1">
                              <a:lumMod val="75000"/>
                              <a:lumOff val="25000"/>
                            </a:schemeClr>
                          </a:solidFill>
                          <a:effectLst/>
                        </a:rPr>
                        <a:t>WHO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a:solidFill>
                            <a:schemeClr val="tx1">
                              <a:lumMod val="75000"/>
                              <a:lumOff val="25000"/>
                            </a:schemeClr>
                          </a:solidFill>
                          <a:effectLst/>
                        </a:rPr>
                        <a:t>The novel coronavirus was on everyones mind a...</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a:solidFill>
                            <a:schemeClr val="tx1">
                              <a:lumMod val="75000"/>
                              <a:lumOff val="25000"/>
                            </a:schemeClr>
                          </a:solidFill>
                          <a:effectLst/>
                        </a:rPr>
                        <a:t>1.0</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a:solidFill>
                            <a:schemeClr val="tx1">
                              <a:lumMod val="75000"/>
                              <a:lumOff val="25000"/>
                            </a:schemeClr>
                          </a:solidFill>
                          <a:effectLst/>
                        </a:rPr>
                        <a:t>The novel coronavirus was on everyones mind a...</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a:solidFill>
                            <a:schemeClr val="tx1">
                              <a:lumMod val="75000"/>
                              <a:lumOff val="25000"/>
                            </a:schemeClr>
                          </a:solidFill>
                          <a:effectLst/>
                        </a:rPr>
                        <a:t>The</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dirty="0">
                          <a:solidFill>
                            <a:schemeClr val="tx1">
                              <a:lumMod val="75000"/>
                              <a:lumOff val="25000"/>
                            </a:schemeClr>
                          </a:solidFill>
                          <a:effectLst/>
                        </a:rPr>
                        <a:t>novel coronavirus everyone Pittcon scientific ...</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1953708630"/>
                  </a:ext>
                </a:extLst>
              </a:tr>
            </a:tbl>
          </a:graphicData>
        </a:graphic>
      </p:graphicFrame>
    </p:spTree>
    <p:extLst>
      <p:ext uri="{BB962C8B-B14F-4D97-AF65-F5344CB8AC3E}">
        <p14:creationId xmlns:p14="http://schemas.microsoft.com/office/powerpoint/2010/main" val="97995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4187-5645-4C1F-806C-D0BE7CB22A64}"/>
              </a:ext>
            </a:extLst>
          </p:cNvPr>
          <p:cNvSpPr>
            <a:spLocks noGrp="1"/>
          </p:cNvSpPr>
          <p:nvPr>
            <p:ph type="title"/>
          </p:nvPr>
        </p:nvSpPr>
        <p:spPr/>
        <p:txBody>
          <a:bodyPr/>
          <a:lstStyle/>
          <a:p>
            <a:pPr algn="ctr"/>
            <a:r>
              <a:rPr lang="en-US" dirty="0"/>
              <a:t>Important libraries used</a:t>
            </a:r>
          </a:p>
        </p:txBody>
      </p:sp>
      <p:sp>
        <p:nvSpPr>
          <p:cNvPr id="3" name="Content Placeholder 2">
            <a:extLst>
              <a:ext uri="{FF2B5EF4-FFF2-40B4-BE49-F238E27FC236}">
                <a16:creationId xmlns:a16="http://schemas.microsoft.com/office/drawing/2014/main" id="{61613C18-33CC-4913-9C40-C80378864ED9}"/>
              </a:ext>
            </a:extLst>
          </p:cNvPr>
          <p:cNvSpPr>
            <a:spLocks noGrp="1"/>
          </p:cNvSpPr>
          <p:nvPr>
            <p:ph idx="1"/>
          </p:nvPr>
        </p:nvSpPr>
        <p:spPr/>
        <p:txBody>
          <a:bodyPr/>
          <a:lstStyle/>
          <a:p>
            <a:r>
              <a:rPr lang="en-US" dirty="0"/>
              <a:t>Pandas</a:t>
            </a:r>
          </a:p>
          <a:p>
            <a:r>
              <a:rPr lang="en-US" dirty="0" err="1"/>
              <a:t>numpy</a:t>
            </a:r>
            <a:endParaRPr lang="en-US" dirty="0"/>
          </a:p>
          <a:p>
            <a:r>
              <a:rPr lang="en-US" dirty="0"/>
              <a:t>RE</a:t>
            </a:r>
          </a:p>
          <a:p>
            <a:r>
              <a:rPr lang="en-US" dirty="0" err="1"/>
              <a:t>Simpletransformers</a:t>
            </a:r>
            <a:endParaRPr lang="en-US" dirty="0"/>
          </a:p>
          <a:p>
            <a:r>
              <a:rPr lang="en-US" dirty="0"/>
              <a:t>BERT Algorithm implementation</a:t>
            </a:r>
          </a:p>
        </p:txBody>
      </p:sp>
    </p:spTree>
    <p:extLst>
      <p:ext uri="{BB962C8B-B14F-4D97-AF65-F5344CB8AC3E}">
        <p14:creationId xmlns:p14="http://schemas.microsoft.com/office/powerpoint/2010/main" val="200092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F046-BBC9-4E17-A51B-BFF3EB004EDA}"/>
              </a:ext>
            </a:extLst>
          </p:cNvPr>
          <p:cNvSpPr>
            <a:spLocks noGrp="1"/>
          </p:cNvSpPr>
          <p:nvPr>
            <p:ph type="title"/>
          </p:nvPr>
        </p:nvSpPr>
        <p:spPr/>
        <p:txBody>
          <a:bodyPr/>
          <a:lstStyle/>
          <a:p>
            <a:pPr algn="ctr"/>
            <a:r>
              <a:rPr lang="en-US" altLang="en-US" dirty="0"/>
              <a:t>Training Phase:</a:t>
            </a:r>
            <a:endParaRPr lang="en-US" dirty="0"/>
          </a:p>
        </p:txBody>
      </p:sp>
      <p:sp>
        <p:nvSpPr>
          <p:cNvPr id="3" name="Content Placeholder 2">
            <a:extLst>
              <a:ext uri="{FF2B5EF4-FFF2-40B4-BE49-F238E27FC236}">
                <a16:creationId xmlns:a16="http://schemas.microsoft.com/office/drawing/2014/main" id="{F1043130-2FC1-4DB6-8FD9-FD2F3A6B2008}"/>
              </a:ext>
            </a:extLst>
          </p:cNvPr>
          <p:cNvSpPr>
            <a:spLocks noGrp="1"/>
          </p:cNvSpPr>
          <p:nvPr>
            <p:ph idx="1"/>
          </p:nvPr>
        </p:nvSpPr>
        <p:spPr/>
        <p:txBody>
          <a:bodyPr/>
          <a:lstStyle/>
          <a:p>
            <a:pPr marL="342900" lvl="0" indent="-342900" eaLnBrk="0" fontAlgn="base" hangingPunct="0">
              <a:lnSpc>
                <a:spcPct val="100000"/>
              </a:lnSpc>
              <a:spcBef>
                <a:spcPct val="0"/>
              </a:spcBef>
              <a:spcAft>
                <a:spcPct val="0"/>
              </a:spcAft>
              <a:buClrTx/>
              <a:buSzTx/>
              <a:buFont typeface="Wingdings" panose="05000000000000000000" pitchFamily="2" charset="2"/>
              <a:buChar char="q"/>
            </a:pPr>
            <a:r>
              <a:rPr lang="en-US" altLang="en-US" dirty="0"/>
              <a:t>Shape of training data set is (6766, 2) and Shape of Eval data set is (1692, 2).  </a:t>
            </a:r>
          </a:p>
          <a:p>
            <a:pPr marL="342900" lvl="0" indent="-342900" eaLnBrk="0" fontAlgn="base" hangingPunct="0">
              <a:lnSpc>
                <a:spcPct val="100000"/>
              </a:lnSpc>
              <a:spcBef>
                <a:spcPct val="0"/>
              </a:spcBef>
              <a:spcAft>
                <a:spcPct val="0"/>
              </a:spcAft>
              <a:buClrTx/>
              <a:buSzTx/>
              <a:buFont typeface="Wingdings" panose="05000000000000000000" pitchFamily="2" charset="2"/>
              <a:buChar char="q"/>
            </a:pPr>
            <a:r>
              <a:rPr lang="en-US" altLang="en-US" dirty="0"/>
              <a:t>Train arguments are chosen as below:  </a:t>
            </a:r>
          </a:p>
          <a:p>
            <a:pPr marL="342900" lvl="0" indent="-342900" eaLnBrk="0" fontAlgn="base" hangingPunct="0">
              <a:lnSpc>
                <a:spcPct val="100000"/>
              </a:lnSpc>
              <a:spcBef>
                <a:spcPct val="0"/>
              </a:spcBef>
              <a:spcAft>
                <a:spcPct val="0"/>
              </a:spcAft>
              <a:buClrTx/>
              <a:buSzTx/>
              <a:buFont typeface="Wingdings" panose="05000000000000000000" pitchFamily="2" charset="2"/>
              <a:buChar char="q"/>
            </a:pPr>
            <a:r>
              <a:rPr lang="en-US" altLang="en-US" dirty="0"/>
              <a:t>Training details: Bert algorithm is used for classification model purpose, using </a:t>
            </a:r>
            <a:r>
              <a:rPr lang="en-US" altLang="en-US" dirty="0" err="1"/>
              <a:t>simpletransformer</a:t>
            </a:r>
            <a:r>
              <a:rPr lang="en-US" altLang="en-US" dirty="0"/>
              <a:t> module </a:t>
            </a:r>
          </a:p>
          <a:p>
            <a:pPr marL="0" lvl="0" indent="0" eaLnBrk="0" fontAlgn="base" hangingPunct="0">
              <a:lnSpc>
                <a:spcPct val="100000"/>
              </a:lnSpc>
              <a:spcBef>
                <a:spcPct val="0"/>
              </a:spcBef>
              <a:spcAft>
                <a:spcPct val="0"/>
              </a:spcAft>
              <a:buClrTx/>
              <a:buSzTx/>
              <a:buNone/>
            </a:pPr>
            <a:r>
              <a:rPr lang="en-US" altLang="en-US" dirty="0"/>
              <a:t>     which provides result, </a:t>
            </a:r>
            <a:r>
              <a:rPr lang="en-US" altLang="en-US" dirty="0" err="1"/>
              <a:t>model_outputs</a:t>
            </a:r>
            <a:r>
              <a:rPr lang="en-US" altLang="en-US" dirty="0"/>
              <a:t>, </a:t>
            </a:r>
            <a:r>
              <a:rPr lang="en-US" altLang="en-US" dirty="0" err="1"/>
              <a:t>wrong_predictions</a:t>
            </a:r>
            <a:r>
              <a:rPr lang="en-US" altLang="en-US" dirty="0"/>
              <a:t>. </a:t>
            </a:r>
          </a:p>
        </p:txBody>
      </p:sp>
    </p:spTree>
    <p:extLst>
      <p:ext uri="{BB962C8B-B14F-4D97-AF65-F5344CB8AC3E}">
        <p14:creationId xmlns:p14="http://schemas.microsoft.com/office/powerpoint/2010/main" val="408926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652B6-66F2-439E-BD69-A61322AA1400}"/>
              </a:ext>
            </a:extLst>
          </p:cNvPr>
          <p:cNvSpPr>
            <a:spLocks noGrp="1"/>
          </p:cNvSpPr>
          <p:nvPr>
            <p:ph type="title"/>
          </p:nvPr>
        </p:nvSpPr>
        <p:spPr/>
        <p:txBody>
          <a:bodyPr/>
          <a:lstStyle/>
          <a:p>
            <a:pPr algn="ctr"/>
            <a:r>
              <a:rPr lang="en-US" dirty="0"/>
              <a:t>Accuracy</a:t>
            </a:r>
          </a:p>
        </p:txBody>
      </p:sp>
      <p:sp>
        <p:nvSpPr>
          <p:cNvPr id="3" name="Content Placeholder 2">
            <a:extLst>
              <a:ext uri="{FF2B5EF4-FFF2-40B4-BE49-F238E27FC236}">
                <a16:creationId xmlns:a16="http://schemas.microsoft.com/office/drawing/2014/main" id="{04024965-F1B2-4CDA-BA8C-968CB557E959}"/>
              </a:ext>
            </a:extLst>
          </p:cNvPr>
          <p:cNvSpPr>
            <a:spLocks noGrp="1"/>
          </p:cNvSpPr>
          <p:nvPr>
            <p:ph idx="1"/>
          </p:nvPr>
        </p:nvSpPr>
        <p:spPr/>
        <p:txBody>
          <a:bodyPr>
            <a:normAutofit/>
          </a:bodyPr>
          <a:lstStyle/>
          <a:p>
            <a:r>
              <a:rPr lang="en-US" altLang="en-US" b="1" dirty="0">
                <a:highlight>
                  <a:srgbClr val="FFFF00"/>
                </a:highlight>
              </a:rPr>
              <a:t>Accuracy of BERT model: We </a:t>
            </a:r>
            <a:r>
              <a:rPr lang="en-US" altLang="en-US" b="1">
                <a:highlight>
                  <a:srgbClr val="FFFF00"/>
                </a:highlight>
              </a:rPr>
              <a:t>obtained 91.73 </a:t>
            </a:r>
            <a:r>
              <a:rPr lang="en-US" altLang="en-US" b="1" dirty="0">
                <a:highlight>
                  <a:srgbClr val="FFFF00"/>
                </a:highlight>
              </a:rPr>
              <a:t>accuracy.  We also tried with Albert and Robert algorithm.</a:t>
            </a:r>
            <a:endParaRPr lang="en-US" dirty="0"/>
          </a:p>
          <a:p>
            <a:r>
              <a:rPr lang="en-US" dirty="0"/>
              <a:t>Test Phase: Using the saved BERT model, we evaluate the abstract text classification prediction. </a:t>
            </a:r>
          </a:p>
          <a:p>
            <a:r>
              <a:rPr lang="en-US" dirty="0"/>
              <a:t>We take cumulative score based on below variables:</a:t>
            </a:r>
          </a:p>
          <a:p>
            <a:pPr marL="457200" lvl="1" indent="0">
              <a:buNone/>
            </a:pPr>
            <a:r>
              <a:rPr lang="en-US" dirty="0"/>
              <a:t>(</a:t>
            </a:r>
            <a:r>
              <a:rPr lang="en-US" dirty="0" err="1"/>
              <a:t>i</a:t>
            </a:r>
            <a:r>
              <a:rPr lang="en-US" dirty="0"/>
              <a:t>)Abstract of preventive note.</a:t>
            </a:r>
          </a:p>
          <a:p>
            <a:pPr marL="457200" lvl="1" indent="0">
              <a:buNone/>
            </a:pPr>
            <a:r>
              <a:rPr lang="en-US" dirty="0"/>
              <a:t>(ii)Target : Target is defined as 1 &amp; 0. ‘1’ indicates that it is a preventive information &amp; ‘0’ indicates other wise </a:t>
            </a:r>
          </a:p>
        </p:txBody>
      </p:sp>
    </p:spTree>
    <p:extLst>
      <p:ext uri="{BB962C8B-B14F-4D97-AF65-F5344CB8AC3E}">
        <p14:creationId xmlns:p14="http://schemas.microsoft.com/office/powerpoint/2010/main" val="162547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BAB2-D246-492B-8A64-31372F868D23}"/>
              </a:ext>
            </a:extLst>
          </p:cNvPr>
          <p:cNvSpPr>
            <a:spLocks noGrp="1"/>
          </p:cNvSpPr>
          <p:nvPr>
            <p:ph type="title"/>
          </p:nvPr>
        </p:nvSpPr>
        <p:spPr/>
        <p:txBody>
          <a:bodyPr/>
          <a:lstStyle/>
          <a:p>
            <a:pPr algn="ctr"/>
            <a:r>
              <a:rPr lang="en-US" b="1" dirty="0"/>
              <a:t>BIO</a:t>
            </a:r>
            <a:br>
              <a:rPr lang="en-US" b="1" dirty="0"/>
            </a:br>
            <a:endParaRPr lang="en-US" dirty="0"/>
          </a:p>
        </p:txBody>
      </p:sp>
      <p:sp>
        <p:nvSpPr>
          <p:cNvPr id="3" name="Content Placeholder 2">
            <a:extLst>
              <a:ext uri="{FF2B5EF4-FFF2-40B4-BE49-F238E27FC236}">
                <a16:creationId xmlns:a16="http://schemas.microsoft.com/office/drawing/2014/main" id="{BEDC7F41-3F3E-4EBD-AE4D-DEE4709161F2}"/>
              </a:ext>
            </a:extLst>
          </p:cNvPr>
          <p:cNvSpPr>
            <a:spLocks noGrp="1"/>
          </p:cNvSpPr>
          <p:nvPr>
            <p:ph idx="1"/>
          </p:nvPr>
        </p:nvSpPr>
        <p:spPr/>
        <p:txBody>
          <a:bodyPr>
            <a:normAutofit fontScale="92500"/>
          </a:bodyPr>
          <a:lstStyle/>
          <a:p>
            <a:r>
              <a:rPr lang="en-US" dirty="0"/>
              <a:t> </a:t>
            </a:r>
            <a:r>
              <a:rPr lang="en-US" b="1" dirty="0"/>
              <a:t>Krutika Dhanakshirur,</a:t>
            </a:r>
            <a:r>
              <a:rPr lang="en-US" dirty="0"/>
              <a:t> is a Test Engineer at Dell EMC, Server and Infrastructure Group with 2+ years of experience. She has completed her masters in "Software Engineering". Started her career with Web development skill set continued as an automation engineer. She has also contributed to the development of a Chatbot tool using AI/ML.</a:t>
            </a:r>
          </a:p>
          <a:p>
            <a:r>
              <a:rPr lang="en-US" b="1" dirty="0"/>
              <a:t>Nithya V,</a:t>
            </a:r>
            <a:r>
              <a:rPr lang="en-US" dirty="0"/>
              <a:t> Test senior engineer at Dell EMC. She is having an industry experience of 11.5 years in area of Test Automation. She has vast &amp; versatile experience in Automation using various tools &amp; technologies. She is highly interested in emerging technologies and passionate about bringing innovative technical solutions. She is also a practitioner &amp; trainer of Yoga &amp; Mediation.</a:t>
            </a:r>
          </a:p>
        </p:txBody>
      </p:sp>
    </p:spTree>
    <p:extLst>
      <p:ext uri="{BB962C8B-B14F-4D97-AF65-F5344CB8AC3E}">
        <p14:creationId xmlns:p14="http://schemas.microsoft.com/office/powerpoint/2010/main" val="37725227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651</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Wingdings</vt:lpstr>
      <vt:lpstr>Gallery</vt:lpstr>
      <vt:lpstr>WiT Hackathon Call for code</vt:lpstr>
      <vt:lpstr>Problem Statement</vt:lpstr>
      <vt:lpstr>Solution</vt:lpstr>
      <vt:lpstr>Block Diagram</vt:lpstr>
      <vt:lpstr>Data Set details</vt:lpstr>
      <vt:lpstr>Important libraries used</vt:lpstr>
      <vt:lpstr>Training Phase:</vt:lpstr>
      <vt:lpstr>Accuracy</vt:lpstr>
      <vt:lpstr>BIO </vt:lpstr>
      <vt:lpstr>REFERENCES/BIBLIOGRAPGHY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Hackathon Call for code</dc:title>
  <dc:creator>Dhanakshirur, Krutika</dc:creator>
  <cp:lastModifiedBy>Dhanakshirur, Krutika</cp:lastModifiedBy>
  <cp:revision>1</cp:revision>
  <dcterms:created xsi:type="dcterms:W3CDTF">2020-06-07T05:22:49Z</dcterms:created>
  <dcterms:modified xsi:type="dcterms:W3CDTF">2020-06-07T05:23:07Z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Krutika_Dhanakshirur@dell.com</vt:lpwstr>
  </property>
  <property fmtid="{D5CDD505-2E9C-101B-9397-08002B2CF9AE}" pid="5" name="MSIP_Label_17cb76b2-10b8-4fe1-93d4-2202842406cd_SetDate">
    <vt:lpwstr>2020-06-07T05:23:06.9076501Z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e40fd69f-4416-48b5-9794-666ba61be8d0</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ies>
</file>