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D9BE-B492-4F4E-85CD-67F46127E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1CB700-C88D-4EFB-897F-876A41180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2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D7F8A-FC0F-4EFC-BA8B-2104CA5D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74685C-DF76-4EF1-B5E5-465450C9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значения, вроде </a:t>
            </a:r>
            <a:r>
              <a:rPr lang="en-US" dirty="0"/>
              <a:t>\d </a:t>
            </a:r>
            <a:r>
              <a:rPr lang="ru-RU" dirty="0"/>
              <a:t>или </a:t>
            </a:r>
            <a:r>
              <a:rPr lang="en-US" dirty="0"/>
              <a:t>\s </a:t>
            </a:r>
            <a:r>
              <a:rPr lang="ru-RU" dirty="0"/>
              <a:t>называются символьными классами;</a:t>
            </a:r>
          </a:p>
          <a:p>
            <a:r>
              <a:rPr lang="ru-RU" dirty="0"/>
              <a:t>мы можем задать свои символьные классы с помощью квадратных скобок;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[</a:t>
            </a:r>
            <a:r>
              <a:rPr lang="ru-RU" dirty="0"/>
              <a:t>А-</a:t>
            </a:r>
            <a:r>
              <a:rPr lang="ru-RU" dirty="0" err="1"/>
              <a:t>Яа</a:t>
            </a:r>
            <a:r>
              <a:rPr lang="ru-RU" dirty="0"/>
              <a:t>-я</a:t>
            </a:r>
            <a:r>
              <a:rPr lang="en-US" dirty="0"/>
              <a:t>0-9_] – </a:t>
            </a:r>
            <a:r>
              <a:rPr lang="ru-RU" dirty="0"/>
              <a:t>кириллический символ, цифра или символ подчеркивания;</a:t>
            </a:r>
          </a:p>
          <a:p>
            <a:r>
              <a:rPr lang="en-US" dirty="0"/>
              <a:t>[</a:t>
            </a:r>
            <a:r>
              <a:rPr lang="en-US" dirty="0" err="1"/>
              <a:t>qwe</a:t>
            </a:r>
            <a:r>
              <a:rPr lang="en-US" dirty="0"/>
              <a:t>] –</a:t>
            </a:r>
            <a:r>
              <a:rPr lang="ru-RU" dirty="0"/>
              <a:t> один из символов </a:t>
            </a:r>
            <a:r>
              <a:rPr lang="en-US" dirty="0"/>
              <a:t>`q`, `w` </a:t>
            </a:r>
            <a:r>
              <a:rPr lang="ru-RU" dirty="0"/>
              <a:t>или </a:t>
            </a:r>
            <a:r>
              <a:rPr lang="en-US" dirty="0"/>
              <a:t>`e`;</a:t>
            </a:r>
          </a:p>
        </p:txBody>
      </p:sp>
    </p:spTree>
    <p:extLst>
      <p:ext uri="{BB962C8B-B14F-4D97-AF65-F5344CB8AC3E}">
        <p14:creationId xmlns:p14="http://schemas.microsoft.com/office/powerpoint/2010/main" val="134592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6A101-6C60-496B-9A8F-DC29B7B7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3571A-B8C3-40E5-AF56-E79264FF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Квантификаторы позволяют задавать </a:t>
            </a:r>
            <a:r>
              <a:rPr lang="ru-RU" b="1" dirty="0"/>
              <a:t>количество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Основные квантификаторы:</a:t>
            </a:r>
          </a:p>
          <a:p>
            <a:r>
              <a:rPr lang="ru-RU" dirty="0"/>
              <a:t>* - ноль или более символов;</a:t>
            </a:r>
          </a:p>
          <a:p>
            <a:r>
              <a:rPr lang="ru-RU" dirty="0"/>
              <a:t>+ - один или более символов;</a:t>
            </a:r>
          </a:p>
          <a:p>
            <a:r>
              <a:rPr lang="ru-RU" dirty="0"/>
              <a:t>? – ноль или один символ;</a:t>
            </a:r>
          </a:p>
          <a:p>
            <a:r>
              <a:rPr lang="en-US" dirty="0"/>
              <a:t>{N} – N </a:t>
            </a:r>
            <a:r>
              <a:rPr lang="ru-RU" dirty="0"/>
              <a:t>символов;</a:t>
            </a:r>
          </a:p>
          <a:p>
            <a:r>
              <a:rPr lang="en-US" dirty="0"/>
              <a:t>{M, N} </a:t>
            </a:r>
            <a:r>
              <a:rPr lang="ru-RU" dirty="0"/>
              <a:t>– от</a:t>
            </a:r>
            <a:r>
              <a:rPr lang="en-US" dirty="0"/>
              <a:t> M </a:t>
            </a:r>
            <a:r>
              <a:rPr lang="ru-RU" dirty="0"/>
              <a:t>до </a:t>
            </a:r>
            <a:r>
              <a:rPr lang="en-US" dirty="0"/>
              <a:t>N </a:t>
            </a:r>
            <a:r>
              <a:rPr lang="ru-RU" dirty="0"/>
              <a:t>символов;</a:t>
            </a:r>
          </a:p>
          <a:p>
            <a:r>
              <a:rPr lang="en-US" dirty="0"/>
              <a:t>{M, }</a:t>
            </a:r>
            <a:r>
              <a:rPr lang="ru-RU" dirty="0"/>
              <a:t> – </a:t>
            </a:r>
            <a:r>
              <a:rPr lang="en-US" dirty="0"/>
              <a:t>M </a:t>
            </a:r>
            <a:r>
              <a:rPr lang="ru-RU" dirty="0"/>
              <a:t>или более символов; </a:t>
            </a:r>
          </a:p>
        </p:txBody>
      </p:sp>
    </p:spTree>
    <p:extLst>
      <p:ext uri="{BB962C8B-B14F-4D97-AF65-F5344CB8AC3E}">
        <p14:creationId xmlns:p14="http://schemas.microsoft.com/office/powerpoint/2010/main" val="38446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F7427-7E43-4FE5-B4A9-1882C077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Жадные квантификаторы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B1357-B5F7-4FC8-91EB-A8FD0DDF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умолчанию квантификаторы работают </a:t>
            </a:r>
            <a:r>
              <a:rPr lang="ru-RU" b="1" dirty="0"/>
              <a:t>жадно</a:t>
            </a:r>
            <a:r>
              <a:rPr lang="en-US" b="1" dirty="0"/>
              <a:t> (greedy)</a:t>
            </a:r>
            <a:r>
              <a:rPr lang="en-US" dirty="0"/>
              <a:t>, </a:t>
            </a:r>
            <a:r>
              <a:rPr lang="ru-RU" dirty="0"/>
              <a:t>захватывая текст по максимуму.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3BB1220-57B1-4B34-AC1A-30F0F41C6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71449"/>
              </p:ext>
            </p:extLst>
          </p:nvPr>
        </p:nvGraphicFramePr>
        <p:xfrm>
          <a:off x="677334" y="3037040"/>
          <a:ext cx="8128000" cy="25479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6387">
                  <a:extLst>
                    <a:ext uri="{9D8B030D-6E8A-4147-A177-3AD203B41FA5}">
                      <a16:colId xmlns:a16="http://schemas.microsoft.com/office/drawing/2014/main" val="2879992251"/>
                    </a:ext>
                  </a:extLst>
                </a:gridCol>
                <a:gridCol w="5811613">
                  <a:extLst>
                    <a:ext uri="{9D8B030D-6E8A-4147-A177-3AD203B41FA5}">
                      <a16:colId xmlns:a16="http://schemas.microsoft.com/office/drawing/2014/main" val="1656998957"/>
                    </a:ext>
                  </a:extLst>
                </a:gridCol>
              </a:tblGrid>
              <a:tr h="852351">
                <a:tc>
                  <a:txBody>
                    <a:bodyPr/>
                    <a:lstStyle/>
                    <a:p>
                      <a:r>
                        <a:rPr lang="ru-RU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&lt;h1&gt;.*&lt;\/h1&gt;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1382"/>
                  </a:ext>
                </a:extLst>
              </a:tr>
              <a:tr h="847788">
                <a:tc>
                  <a:txBody>
                    <a:bodyPr/>
                    <a:lstStyle/>
                    <a:p>
                      <a:r>
                        <a:rPr lang="ru-RU" dirty="0"/>
                        <a:t>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&lt;h1&gt;Hello&lt;/h1&gt; &lt;h1&gt;World&lt;/h1&gt;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01551"/>
                  </a:ext>
                </a:extLst>
              </a:tr>
              <a:tr h="847788">
                <a:tc>
                  <a:txBody>
                    <a:bodyPr/>
                    <a:lstStyle/>
                    <a:p>
                      <a:r>
                        <a:rPr lang="ru-RU" dirty="0"/>
                        <a:t>Совпадения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&lt;h1&gt;Hello&lt;/h1&gt; &lt;h1&gt;World&lt;/h1&gt;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2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65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F7427-7E43-4FE5-B4A9-1882C077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Ленивые квантификаторы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B1357-B5F7-4FC8-91EB-A8FD0DDF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может заставить квантификаторы работать </a:t>
            </a:r>
            <a:r>
              <a:rPr lang="ru-RU" b="1" dirty="0"/>
              <a:t>лениво (</a:t>
            </a:r>
            <a:r>
              <a:rPr lang="en-US" b="1" dirty="0"/>
              <a:t>lazy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ru-RU" dirty="0"/>
              <a:t>с помощью символа </a:t>
            </a:r>
            <a:r>
              <a:rPr lang="en-US" dirty="0"/>
              <a:t>`</a:t>
            </a:r>
            <a:r>
              <a:rPr lang="ru-RU" dirty="0"/>
              <a:t>?</a:t>
            </a:r>
            <a:r>
              <a:rPr lang="en-US" dirty="0"/>
              <a:t>`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3BB1220-57B1-4B34-AC1A-30F0F41C6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79016"/>
              </p:ext>
            </p:extLst>
          </p:nvPr>
        </p:nvGraphicFramePr>
        <p:xfrm>
          <a:off x="677334" y="3037040"/>
          <a:ext cx="8128000" cy="25479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6387">
                  <a:extLst>
                    <a:ext uri="{9D8B030D-6E8A-4147-A177-3AD203B41FA5}">
                      <a16:colId xmlns:a16="http://schemas.microsoft.com/office/drawing/2014/main" val="2879992251"/>
                    </a:ext>
                  </a:extLst>
                </a:gridCol>
                <a:gridCol w="5811613">
                  <a:extLst>
                    <a:ext uri="{9D8B030D-6E8A-4147-A177-3AD203B41FA5}">
                      <a16:colId xmlns:a16="http://schemas.microsoft.com/office/drawing/2014/main" val="1656998957"/>
                    </a:ext>
                  </a:extLst>
                </a:gridCol>
              </a:tblGrid>
              <a:tr h="852351">
                <a:tc>
                  <a:txBody>
                    <a:bodyPr/>
                    <a:lstStyle/>
                    <a:p>
                      <a:r>
                        <a:rPr lang="ru-RU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&lt;h1&gt;.*?&lt;\/h1&gt;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1382"/>
                  </a:ext>
                </a:extLst>
              </a:tr>
              <a:tr h="847788">
                <a:tc>
                  <a:txBody>
                    <a:bodyPr/>
                    <a:lstStyle/>
                    <a:p>
                      <a:r>
                        <a:rPr lang="ru-RU" dirty="0"/>
                        <a:t>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&lt;h1&gt;Hello&lt;/h1&gt; &lt;h1&gt;World&lt;/h1&gt;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01551"/>
                  </a:ext>
                </a:extLst>
              </a:tr>
              <a:tr h="847788">
                <a:tc>
                  <a:txBody>
                    <a:bodyPr/>
                    <a:lstStyle/>
                    <a:p>
                      <a:r>
                        <a:rPr lang="ru-RU" dirty="0"/>
                        <a:t>Совпадения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&lt;h1&gt;Hello&lt;/h1&gt;</a:t>
                      </a:r>
                      <a:r>
                        <a:rPr lang="pt-BR" dirty="0"/>
                        <a:t> &lt;h1&gt;World&lt;/h1&gt;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2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32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30242-F3B5-4CC5-825E-4EB34564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C78F71-8C7A-4F00-8D7A-5D91CF5B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Регулярные выражения</a:t>
            </a:r>
            <a:r>
              <a:rPr lang="ru-RU" dirty="0"/>
              <a:t> – формальный язык, используемый в компьютерных программах, работающих с текстом, для поиска и осуществления манипуляций с подстроками в тексте, основанный на использовании метасимволов.</a:t>
            </a:r>
          </a:p>
          <a:p>
            <a:pPr marL="0" indent="0">
              <a:buNone/>
            </a:pPr>
            <a:r>
              <a:rPr lang="en-US" dirty="0"/>
              <a:t>(Wikipedia)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68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95864-A497-4F2D-A2BF-E02EBE10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FA324-50A3-47B9-8907-2BB2960E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Регулярные выражения </a:t>
            </a:r>
            <a:r>
              <a:rPr lang="ru-RU" dirty="0"/>
              <a:t>позволяют выполнить поиск и обработку подстроки на основе некоторого шаблона.</a:t>
            </a:r>
          </a:p>
        </p:txBody>
      </p:sp>
    </p:spTree>
    <p:extLst>
      <p:ext uri="{BB962C8B-B14F-4D97-AF65-F5344CB8AC3E}">
        <p14:creationId xmlns:p14="http://schemas.microsoft.com/office/powerpoint/2010/main" val="155172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A5E35-CF61-4CC7-9DE9-BD7B57E4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A298E-7B57-4BB5-9626-6A878FA6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Регулярные выражения хорошо известны.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Их используют различные программы, а инструменты для работы с регулярными выражениями есть во всех популярных языках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5050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3649F-DBEE-4D98-B416-F4A17720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0A424-BAA2-44FF-9F23-DCE96FFF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Регулярные выражения включают в себя:</a:t>
            </a:r>
          </a:p>
          <a:p>
            <a:r>
              <a:rPr lang="ru-RU" dirty="0"/>
              <a:t>символы (обычные и специальные);</a:t>
            </a:r>
          </a:p>
          <a:p>
            <a:r>
              <a:rPr lang="ru-RU" dirty="0"/>
              <a:t>операции (квантификация, перечисление, группировка)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Мы рассмотрим символы и квантификаторы.</a:t>
            </a:r>
          </a:p>
        </p:txBody>
      </p:sp>
    </p:spTree>
    <p:extLst>
      <p:ext uri="{BB962C8B-B14F-4D97-AF65-F5344CB8AC3E}">
        <p14:creationId xmlns:p14="http://schemas.microsoft.com/office/powerpoint/2010/main" val="159910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7F530-995C-4839-87AB-0EBAD54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78B71-0F79-4089-AA73-31AEF54B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75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Обычные символы – литералы. Они соответствуют сами себе.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0BF2564-C173-420F-ABDC-52466E63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7523"/>
              </p:ext>
            </p:extLst>
          </p:nvPr>
        </p:nvGraphicFramePr>
        <p:xfrm>
          <a:off x="677334" y="2410738"/>
          <a:ext cx="8128000" cy="3778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6387">
                  <a:extLst>
                    <a:ext uri="{9D8B030D-6E8A-4147-A177-3AD203B41FA5}">
                      <a16:colId xmlns:a16="http://schemas.microsoft.com/office/drawing/2014/main" val="2879992251"/>
                    </a:ext>
                  </a:extLst>
                </a:gridCol>
                <a:gridCol w="5811613">
                  <a:extLst>
                    <a:ext uri="{9D8B030D-6E8A-4147-A177-3AD203B41FA5}">
                      <a16:colId xmlns:a16="http://schemas.microsoft.com/office/drawing/2014/main" val="1656998957"/>
                    </a:ext>
                  </a:extLst>
                </a:gridCol>
              </a:tblGrid>
              <a:tr h="852351">
                <a:tc>
                  <a:txBody>
                    <a:bodyPr/>
                    <a:lstStyle/>
                    <a:p>
                      <a:r>
                        <a:rPr lang="ru-RU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кошк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1382"/>
                  </a:ext>
                </a:extLst>
              </a:tr>
              <a:tr h="847788">
                <a:tc>
                  <a:txBody>
                    <a:bodyPr/>
                    <a:lstStyle/>
                    <a:p>
                      <a:r>
                        <a:rPr lang="ru-RU" dirty="0"/>
                        <a:t>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домашняя кошка — млекопитающее семейства кошачьих отряда хищных. Одни исследователи рассматривают домашнюю кошку как подвид дикой кошки, другие — как отдельный биологический вид.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01551"/>
                  </a:ext>
                </a:extLst>
              </a:tr>
              <a:tr h="847788">
                <a:tc>
                  <a:txBody>
                    <a:bodyPr/>
                    <a:lstStyle/>
                    <a:p>
                      <a:r>
                        <a:rPr lang="ru-RU" dirty="0"/>
                        <a:t>Совпадения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домашняя </a:t>
                      </a:r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кошк</a:t>
                      </a:r>
                      <a:r>
                        <a:rPr lang="ru-RU" dirty="0"/>
                        <a:t>а— млекопитающее семейства кошачьих отряда хищных. Одни исследователи рассматривают домашнюю </a:t>
                      </a:r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кошк</a:t>
                      </a:r>
                      <a:r>
                        <a:rPr lang="ru-RU" dirty="0"/>
                        <a:t>у как подвид дикой кошки, другие — как отдельный биологический вид.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2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72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9C8B5-AE08-484A-9A3D-985B9953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Диапазон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53AB0-D7A8-4F5B-839A-F9D0BF31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Символы могут быть определены диапазонами, например:</a:t>
            </a:r>
          </a:p>
          <a:p>
            <a:r>
              <a:rPr lang="en-US" dirty="0"/>
              <a:t>A-Z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все заглавные латинские символы;</a:t>
            </a:r>
          </a:p>
          <a:p>
            <a:r>
              <a:rPr lang="en-US" dirty="0"/>
              <a:t>a-z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все строчные латинские символы;</a:t>
            </a:r>
          </a:p>
          <a:p>
            <a:r>
              <a:rPr lang="en-US" dirty="0"/>
              <a:t>0-9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все цифры</a:t>
            </a:r>
          </a:p>
        </p:txBody>
      </p:sp>
    </p:spTree>
    <p:extLst>
      <p:ext uri="{BB962C8B-B14F-4D97-AF65-F5344CB8AC3E}">
        <p14:creationId xmlns:p14="http://schemas.microsoft.com/office/powerpoint/2010/main" val="34823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9C8B5-AE08-484A-9A3D-985B9953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53AB0-D7A8-4F5B-839A-F9D0BF31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Могут быть использованы специальные символы, например, последовательности, определяемые символом </a:t>
            </a:r>
            <a:r>
              <a:rPr lang="en-US" b="1" dirty="0"/>
              <a:t>\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\n – </a:t>
            </a:r>
            <a:r>
              <a:rPr lang="ru-RU" dirty="0"/>
              <a:t>перенос строки;</a:t>
            </a:r>
          </a:p>
          <a:p>
            <a:r>
              <a:rPr lang="en-US" dirty="0"/>
              <a:t>\d – </a:t>
            </a:r>
            <a:r>
              <a:rPr lang="ru-RU" dirty="0"/>
              <a:t>цифра (</a:t>
            </a:r>
            <a:r>
              <a:rPr lang="en-US" dirty="0"/>
              <a:t>\D – </a:t>
            </a:r>
            <a:r>
              <a:rPr lang="ru-RU" dirty="0"/>
              <a:t>не цифра);</a:t>
            </a:r>
          </a:p>
          <a:p>
            <a:r>
              <a:rPr lang="en-US" dirty="0"/>
              <a:t>\s – </a:t>
            </a:r>
            <a:r>
              <a:rPr lang="ru-RU" dirty="0"/>
              <a:t>пробельный символ (</a:t>
            </a:r>
            <a:r>
              <a:rPr lang="en-US" dirty="0"/>
              <a:t>\S </a:t>
            </a:r>
            <a:r>
              <a:rPr lang="ru-RU" dirty="0"/>
              <a:t>- не пробельный символ);</a:t>
            </a:r>
          </a:p>
          <a:p>
            <a:r>
              <a:rPr lang="en-US" dirty="0"/>
              <a:t>\w – </a:t>
            </a:r>
            <a:r>
              <a:rPr lang="ru-RU" dirty="0"/>
              <a:t>латинский символ или цифра (</a:t>
            </a:r>
            <a:r>
              <a:rPr lang="en-US" dirty="0"/>
              <a:t>\W – </a:t>
            </a:r>
            <a:r>
              <a:rPr lang="ru-RU" dirty="0"/>
              <a:t>обратное значение);</a:t>
            </a:r>
          </a:p>
          <a:p>
            <a:r>
              <a:rPr lang="en-US" dirty="0"/>
              <a:t>\b – </a:t>
            </a:r>
            <a:r>
              <a:rPr lang="ru-RU" dirty="0"/>
              <a:t>граница слова;</a:t>
            </a:r>
          </a:p>
        </p:txBody>
      </p:sp>
    </p:spTree>
    <p:extLst>
      <p:ext uri="{BB962C8B-B14F-4D97-AF65-F5344CB8AC3E}">
        <p14:creationId xmlns:p14="http://schemas.microsoft.com/office/powerpoint/2010/main" val="17546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9C8B5-AE08-484A-9A3D-985B9953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53AB0-D7A8-4F5B-839A-F9D0BF31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Другие специальные символы:</a:t>
            </a:r>
          </a:p>
          <a:p>
            <a:r>
              <a:rPr lang="en-US" dirty="0"/>
              <a:t>^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начало строки;</a:t>
            </a:r>
          </a:p>
          <a:p>
            <a:r>
              <a:rPr lang="en-US" dirty="0"/>
              <a:t>$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конец строки;</a:t>
            </a:r>
          </a:p>
          <a:p>
            <a:r>
              <a:rPr lang="ru-RU" dirty="0"/>
              <a:t>. – любой символ;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4889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508</Words>
  <Application>Microsoft Office PowerPoint</Application>
  <PresentationFormat>Широкоэкранный</PresentationFormat>
  <Paragraphs>76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Регулярные выражения</vt:lpstr>
      <vt:lpstr>Регулярные выражения</vt:lpstr>
      <vt:lpstr>Регулярные выражения</vt:lpstr>
      <vt:lpstr>Распространение</vt:lpstr>
      <vt:lpstr>Состав регулярных выражений</vt:lpstr>
      <vt:lpstr>Литералы</vt:lpstr>
      <vt:lpstr>Диапазон</vt:lpstr>
      <vt:lpstr>Специальные символы</vt:lpstr>
      <vt:lpstr>Специальные символы</vt:lpstr>
      <vt:lpstr>Символьные классы</vt:lpstr>
      <vt:lpstr>Квантификаторы</vt:lpstr>
      <vt:lpstr>Жадные квантификаторы</vt:lpstr>
      <vt:lpstr>Ленивые квантификаторы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310-P</dc:creator>
  <cp:lastModifiedBy>310-P</cp:lastModifiedBy>
  <cp:revision>8</cp:revision>
  <dcterms:created xsi:type="dcterms:W3CDTF">2023-03-23T05:18:47Z</dcterms:created>
  <dcterms:modified xsi:type="dcterms:W3CDTF">2023-03-30T05:23:24Z</dcterms:modified>
</cp:coreProperties>
</file>