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57" r:id="rId4"/>
    <p:sldId id="259" r:id="rId5"/>
    <p:sldId id="258" r:id="rId6"/>
    <p:sldId id="261" r:id="rId7"/>
    <p:sldId id="260" r:id="rId8"/>
    <p:sldId id="264" r:id="rId9"/>
    <p:sldId id="265" r:id="rId10"/>
    <p:sldId id="263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8" r:id="rId31"/>
    <p:sldId id="287" r:id="rId32"/>
    <p:sldId id="290" r:id="rId33"/>
    <p:sldId id="291" r:id="rId34"/>
    <p:sldId id="289" r:id="rId35"/>
    <p:sldId id="292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73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FA95C9A-2D1F-4CC7-AB38-30A9732F0AB3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CF71E7B-5496-45EB-AE69-3464932E03B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Модель. Моделирование. Математическое моделирование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адекватность;</a:t>
            </a:r>
          </a:p>
          <a:p>
            <a:r>
              <a:rPr lang="ru-RU" dirty="0"/>
              <a:t>конечность;</a:t>
            </a:r>
          </a:p>
          <a:p>
            <a:r>
              <a:rPr lang="ru-RU" dirty="0"/>
              <a:t>упрощенность;</a:t>
            </a:r>
          </a:p>
          <a:p>
            <a:r>
              <a:rPr lang="ru-RU" dirty="0"/>
              <a:t>приблизительность;</a:t>
            </a:r>
          </a:p>
          <a:p>
            <a:r>
              <a:rPr lang="ru-RU" dirty="0"/>
              <a:t>информативность;</a:t>
            </a:r>
          </a:p>
          <a:p>
            <a:r>
              <a:rPr lang="ru-RU" dirty="0" err="1"/>
              <a:t>предсказательность</a:t>
            </a:r>
            <a:r>
              <a:rPr lang="ru-RU" dirty="0"/>
              <a:t>;</a:t>
            </a:r>
          </a:p>
          <a:p>
            <a:r>
              <a:rPr lang="ru-RU" dirty="0"/>
              <a:t>способность к расширению и уточнению;</a:t>
            </a:r>
          </a:p>
          <a:p>
            <a:r>
              <a:rPr lang="ru-RU" dirty="0"/>
              <a:t>универсальность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изучать явления и процессы, доступные только в виде модели.</a:t>
            </a:r>
          </a:p>
          <a:p>
            <a:r>
              <a:rPr lang="ru-RU" dirty="0"/>
              <a:t>При исследовании или проектировании, использование моделей позволяет сэкономить ресурсы</a:t>
            </a:r>
          </a:p>
          <a:p>
            <a:r>
              <a:rPr lang="ru-RU" dirty="0"/>
              <a:t>Модели проще и удобнее для исследования, чем исходные объекты.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Могут быть разработаны различные модели для одного и того же объекта, что позволяет эффективно изучать важные в конкретном случае характеристики</a:t>
            </a:r>
          </a:p>
          <a:p>
            <a:r>
              <a:rPr lang="ru-RU" dirty="0"/>
              <a:t>Модели позволяют выявить механизм формирования исследуемых свойств системы, научиться прогнозировать эти свойства и целенаправленно их изменять в желаемую сторону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При неверном моделировании могут быть получены результаты, не имеющие отношения к исследуемым свойствам системы или неправильно отражающие свойства реальной системы.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По их сущности:</a:t>
            </a:r>
          </a:p>
          <a:p>
            <a:r>
              <a:rPr lang="ru-RU" dirty="0"/>
              <a:t>материальные;</a:t>
            </a:r>
          </a:p>
          <a:p>
            <a:r>
              <a:rPr lang="ru-RU" dirty="0"/>
              <a:t>воображаемые;</a:t>
            </a:r>
          </a:p>
          <a:p>
            <a:r>
              <a:rPr lang="ru-RU" dirty="0"/>
              <a:t>абстрактные;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Абстрактные модели – это модели, представляющие объекты моделирования в образной или знаковой форме.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Примером абстрактной модели является </a:t>
            </a:r>
            <a:r>
              <a:rPr lang="ru-RU" b="1" i="1" dirty="0"/>
              <a:t>математическая модель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Математическая модель – это совокупность математических формул, уравнений, соотношений, описывающая интересующие исследователя свойства объекта моделирования.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По степени формализации:</a:t>
            </a:r>
          </a:p>
          <a:p>
            <a:r>
              <a:rPr lang="ru-RU" dirty="0"/>
              <a:t>неформализованные;</a:t>
            </a:r>
          </a:p>
          <a:p>
            <a:r>
              <a:rPr lang="ru-RU" dirty="0"/>
              <a:t>частично формализованные;</a:t>
            </a:r>
          </a:p>
          <a:p>
            <a:r>
              <a:rPr lang="ru-RU" dirty="0"/>
              <a:t>полностью формализованные.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Моделирование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Моделирование – это процесс построения </a:t>
            </a:r>
            <a:r>
              <a:rPr lang="ru-RU" b="1" i="1" dirty="0"/>
              <a:t>модели</a:t>
            </a:r>
            <a:r>
              <a:rPr lang="ru-RU" dirty="0"/>
              <a:t> объекта и исследования его свойств путем исследования модели.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По их назначению:</a:t>
            </a:r>
          </a:p>
          <a:p>
            <a:r>
              <a:rPr lang="ru-RU" dirty="0"/>
              <a:t>исследовательские;</a:t>
            </a:r>
          </a:p>
          <a:p>
            <a:r>
              <a:rPr lang="ru-RU" dirty="0"/>
              <a:t>учебные;</a:t>
            </a:r>
          </a:p>
          <a:p>
            <a:r>
              <a:rPr lang="ru-RU" dirty="0"/>
              <a:t>рабочие;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По роли в управлении объектом моделирования:</a:t>
            </a:r>
          </a:p>
          <a:p>
            <a:r>
              <a:rPr lang="ru-RU" dirty="0"/>
              <a:t>эталонные;</a:t>
            </a:r>
          </a:p>
          <a:p>
            <a:r>
              <a:rPr lang="ru-RU" dirty="0"/>
              <a:t>прогностические;</a:t>
            </a:r>
          </a:p>
          <a:p>
            <a:r>
              <a:rPr lang="ru-RU" dirty="0"/>
              <a:t>имитационные;</a:t>
            </a:r>
          </a:p>
          <a:p>
            <a:r>
              <a:rPr lang="ru-RU" dirty="0"/>
              <a:t>игровые;</a:t>
            </a:r>
          </a:p>
          <a:p>
            <a:r>
              <a:rPr lang="ru-RU" dirty="0"/>
              <a:t>оптимизационные;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Имитационные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Имитационные модели – это совокупность описания элементов системы, взаимосвязей элементов друг с другом, внешних воздействий, алгоритмов функционирования системы (или правил изменения состояний) под влиянием внешних и внутренних возмущений.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Оптимизационные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Оптимизационные модели – нормативные модели, предназначенные для определения оптимальных с точки зрения некоторого критерия параметров моделируемого объекта или же для поиска оптимального режима управления некоторым процессом.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066800"/>
          </a:xfrm>
        </p:spPr>
        <p:txBody>
          <a:bodyPr/>
          <a:lstStyle/>
          <a:p>
            <a:r>
              <a:rPr lang="ru-RU" dirty="0"/>
              <a:t>Математическое моделирование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Математическое моделирование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Математическое моделирование – процесс построения и изучения математических моделей.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Способ 1</a:t>
            </a:r>
          </a:p>
          <a:p>
            <a:pPr>
              <a:buNone/>
            </a:pPr>
            <a:r>
              <a:rPr lang="en-US" dirty="0"/>
              <a:t>Y = AX</a:t>
            </a:r>
          </a:p>
          <a:p>
            <a:pPr>
              <a:buNone/>
            </a:pPr>
            <a:r>
              <a:rPr lang="en-US" dirty="0"/>
              <a:t>X – </a:t>
            </a:r>
            <a:r>
              <a:rPr lang="ru-RU" dirty="0"/>
              <a:t>набор входных параметров;</a:t>
            </a:r>
          </a:p>
          <a:p>
            <a:pPr>
              <a:buNone/>
            </a:pPr>
            <a:r>
              <a:rPr lang="en-US" dirty="0"/>
              <a:t>Y – </a:t>
            </a:r>
            <a:r>
              <a:rPr lang="ru-RU" dirty="0"/>
              <a:t>набор выходных параметров;</a:t>
            </a:r>
          </a:p>
          <a:p>
            <a:pPr>
              <a:buNone/>
            </a:pPr>
            <a:r>
              <a:rPr lang="en-US" dirty="0"/>
              <a:t>A – </a:t>
            </a:r>
            <a:r>
              <a:rPr lang="ru-RU" dirty="0"/>
              <a:t>оператор* математической модели, устанавливающий соответствие между значениями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Способ 2</a:t>
            </a:r>
          </a:p>
          <a:p>
            <a:pPr>
              <a:buNone/>
            </a:pPr>
            <a:r>
              <a:rPr lang="ru-RU" dirty="0"/>
              <a:t>Модель содержит:</a:t>
            </a:r>
          </a:p>
          <a:p>
            <a:pPr>
              <a:buNone/>
            </a:pPr>
            <a:r>
              <a:rPr lang="en-US" dirty="0"/>
              <a:t>X – </a:t>
            </a:r>
            <a:r>
              <a:rPr lang="ru-RU" dirty="0"/>
              <a:t>входные переменные;</a:t>
            </a:r>
          </a:p>
          <a:p>
            <a:pPr>
              <a:buNone/>
            </a:pPr>
            <a:r>
              <a:rPr lang="en-US" dirty="0"/>
              <a:t>Y – </a:t>
            </a:r>
            <a:r>
              <a:rPr lang="ru-RU" dirty="0"/>
              <a:t>параметры системы (константы);</a:t>
            </a:r>
          </a:p>
          <a:p>
            <a:pPr>
              <a:buNone/>
            </a:pPr>
            <a:r>
              <a:rPr lang="en-US" dirty="0"/>
              <a:t>L – </a:t>
            </a:r>
            <a:r>
              <a:rPr lang="ru-RU" dirty="0"/>
              <a:t>математический оператор;</a:t>
            </a:r>
          </a:p>
          <a:p>
            <a:pPr>
              <a:buNone/>
            </a:pPr>
            <a:r>
              <a:rPr lang="en-US" dirty="0"/>
              <a:t>G – </a:t>
            </a:r>
            <a:r>
              <a:rPr lang="ru-RU" dirty="0"/>
              <a:t>выходные данные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59832" y="3429000"/>
            <a:ext cx="280831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Математическая модель</a:t>
            </a:r>
            <a:endParaRPr lang="en-US" dirty="0"/>
          </a:p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78904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25649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4" idx="1"/>
          </p:cNvCxnSpPr>
          <p:nvPr/>
        </p:nvCxnSpPr>
        <p:spPr>
          <a:xfrm>
            <a:off x="1763688" y="4221088"/>
            <a:ext cx="12961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4" idx="0"/>
          </p:cNvCxnSpPr>
          <p:nvPr/>
        </p:nvCxnSpPr>
        <p:spPr>
          <a:xfrm>
            <a:off x="4427984" y="2348880"/>
            <a:ext cx="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3"/>
          </p:cNvCxnSpPr>
          <p:nvPr/>
        </p:nvCxnSpPr>
        <p:spPr>
          <a:xfrm>
            <a:off x="5868144" y="4221088"/>
            <a:ext cx="12961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7890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математических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По способу получения:</a:t>
            </a:r>
          </a:p>
          <a:p>
            <a:r>
              <a:rPr lang="ru-RU" dirty="0"/>
              <a:t>теоретическая;</a:t>
            </a:r>
          </a:p>
          <a:p>
            <a:r>
              <a:rPr lang="ru-RU" dirty="0"/>
              <a:t>эмпирическая;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Что такое модель?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математических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По характеру оператора модели:</a:t>
            </a:r>
          </a:p>
          <a:p>
            <a:r>
              <a:rPr lang="ru-RU" dirty="0"/>
              <a:t>линейные;</a:t>
            </a:r>
          </a:p>
          <a:p>
            <a:r>
              <a:rPr lang="ru-RU" dirty="0"/>
              <a:t>нелинейные;</a:t>
            </a:r>
          </a:p>
          <a:p>
            <a:r>
              <a:rPr lang="ru-RU" dirty="0"/>
              <a:t>алгоритмические;</a:t>
            </a:r>
          </a:p>
          <a:p>
            <a:endParaRPr lang="ru-RU" dirty="0"/>
          </a:p>
          <a:p>
            <a:r>
              <a:rPr lang="ru-RU" dirty="0"/>
              <a:t>простые;</a:t>
            </a:r>
          </a:p>
          <a:p>
            <a:r>
              <a:rPr lang="ru-RU" dirty="0"/>
              <a:t>сложные;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математических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По характеру моделируемого процесса:</a:t>
            </a:r>
          </a:p>
          <a:p>
            <a:r>
              <a:rPr lang="ru-RU" dirty="0"/>
              <a:t>детерминированные;</a:t>
            </a:r>
          </a:p>
          <a:p>
            <a:r>
              <a:rPr lang="ru-RU" dirty="0"/>
              <a:t>неопределенные;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математических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По типу параметров:</a:t>
            </a:r>
          </a:p>
          <a:p>
            <a:r>
              <a:rPr lang="ru-RU" dirty="0"/>
              <a:t>дискретные;</a:t>
            </a:r>
          </a:p>
          <a:p>
            <a:r>
              <a:rPr lang="ru-RU" dirty="0"/>
              <a:t>непрерывные;</a:t>
            </a:r>
          </a:p>
          <a:p>
            <a:r>
              <a:rPr lang="ru-RU" dirty="0"/>
              <a:t>смешанные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математических моделей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По методам реализации модели:</a:t>
            </a:r>
          </a:p>
          <a:p>
            <a:r>
              <a:rPr lang="ru-RU" dirty="0"/>
              <a:t>аналитические: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алгебраические;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приближенные;</a:t>
            </a:r>
          </a:p>
          <a:p>
            <a:r>
              <a:rPr lang="ru-RU" dirty="0"/>
              <a:t>алгоритмические: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численные;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имитационные</a:t>
            </a:r>
            <a:r>
              <a:rPr lang="ru-RU" dirty="0"/>
              <a:t>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моделирования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формализация;</a:t>
            </a:r>
          </a:p>
          <a:p>
            <a:r>
              <a:rPr lang="ru-RU" dirty="0"/>
              <a:t>моделирование;</a:t>
            </a:r>
          </a:p>
          <a:p>
            <a:r>
              <a:rPr lang="ru-RU" dirty="0"/>
              <a:t>интерпретация</a:t>
            </a:r>
          </a:p>
          <a:p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моделирования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2636912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31840" y="4869160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Модель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347864" y="3501008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292080" y="3501008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491880" y="594928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7664" y="3861048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Формализация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2080" y="386104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Интерпретация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9872" y="6021288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Моделирование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Что такое модель?</a:t>
            </a:r>
          </a:p>
          <a:p>
            <a:r>
              <a:rPr lang="ru-RU" dirty="0"/>
              <a:t>эталон для массового воспроизведения;</a:t>
            </a:r>
          </a:p>
          <a:p>
            <a:r>
              <a:rPr lang="ru-RU" dirty="0"/>
              <a:t>тип некоторого изделия;</a:t>
            </a:r>
          </a:p>
          <a:p>
            <a:r>
              <a:rPr lang="ru-RU" dirty="0"/>
              <a:t>изображаемые объекты, позирующие люди;</a:t>
            </a:r>
          </a:p>
          <a:p>
            <a:r>
              <a:rPr lang="ru-RU" dirty="0"/>
              <a:t>устройство, имитирующее некоторый объект-оригинал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Модель – это упрощенное представление другого объекта или процесса, сохраняющее его наиболее значимые свойства.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Познание любого объекта, системы, процесса, явления сводится, по существу, к созданию его модели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ru-RU" dirty="0"/>
              <a:t>   Объект М является в определенных условиях моделью системы S, если М имитирует требуемые характеристики системы S.</a:t>
            </a:r>
          </a:p>
        </p:txBody>
      </p:sp>
      <p:pic>
        <p:nvPicPr>
          <p:cNvPr id="1026" name="Picture 2" descr="Самолет из бумаги своими руками, пошаговые инструкции, схемы + 800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01008"/>
            <a:ext cx="2704808" cy="1800200"/>
          </a:xfrm>
          <a:prstGeom prst="rect">
            <a:avLst/>
          </a:prstGeom>
          <a:noFill/>
        </p:spPr>
      </p:pic>
      <p:pic>
        <p:nvPicPr>
          <p:cNvPr id="1030" name="Picture 6" descr="Самолет У-2 (По-2) - чертеж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284984"/>
            <a:ext cx="2232248" cy="2930541"/>
          </a:xfrm>
          <a:prstGeom prst="rect">
            <a:avLst/>
          </a:prstGeom>
          <a:noFill/>
        </p:spPr>
      </p:pic>
      <p:pic>
        <p:nvPicPr>
          <p:cNvPr id="8" name="Picture 8" descr="Модель самолета Boeing 737-800 (М1:100, Алроса)– купить в  интернет-магазине, цена, заказ onl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501008"/>
            <a:ext cx="2664296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ru-RU" dirty="0"/>
              <a:t>   Ни одна модель не может дать полное и всестороннее описание реальной системы.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Познание любого объекта, системы, процесса, явления сводится, по существу, к созданию его (ее) модели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ru-RU" dirty="0"/>
              <a:t>Модель и реальный мир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модели?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модели?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позволяют исследовать устройство конкретного объекта;</a:t>
            </a:r>
          </a:p>
          <a:p>
            <a:r>
              <a:rPr lang="ru-RU" dirty="0"/>
              <a:t>позволяют прогнозировать последствия воздействия на некоторый объект;</a:t>
            </a:r>
          </a:p>
          <a:p>
            <a:r>
              <a:rPr lang="ru-RU" dirty="0"/>
              <a:t>позволяют научиться управлять процессом или объектом, определить наилучшие способы управления;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690</TotalTime>
  <Words>660</Words>
  <Application>Microsoft Office PowerPoint</Application>
  <PresentationFormat>Экран (4:3)</PresentationFormat>
  <Paragraphs>140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Georgia</vt:lpstr>
      <vt:lpstr>Trebuchet MS</vt:lpstr>
      <vt:lpstr>Wingdings 2</vt:lpstr>
      <vt:lpstr>Городская</vt:lpstr>
      <vt:lpstr>Модель. Моделирование. Математическое моделирование</vt:lpstr>
      <vt:lpstr>   Моделирование</vt:lpstr>
      <vt:lpstr>Модель</vt:lpstr>
      <vt:lpstr>Модель</vt:lpstr>
      <vt:lpstr>Модель</vt:lpstr>
      <vt:lpstr>Модель</vt:lpstr>
      <vt:lpstr>Модель и реальный мир</vt:lpstr>
      <vt:lpstr>Зачем нужны модели?</vt:lpstr>
      <vt:lpstr>Зачем нужны модели?</vt:lpstr>
      <vt:lpstr>Свойства моделей</vt:lpstr>
      <vt:lpstr>Достоинства моделей</vt:lpstr>
      <vt:lpstr>Достоинства моделей</vt:lpstr>
      <vt:lpstr>Достоинства моделей</vt:lpstr>
      <vt:lpstr>Недостатки моделей</vt:lpstr>
      <vt:lpstr>Недостатки моделей</vt:lpstr>
      <vt:lpstr>Классификация моделей</vt:lpstr>
      <vt:lpstr>Абстрактные модели</vt:lpstr>
      <vt:lpstr>Математическая модель</vt:lpstr>
      <vt:lpstr>Классификация моделей</vt:lpstr>
      <vt:lpstr>Классификация моделей</vt:lpstr>
      <vt:lpstr>Классификация моделей</vt:lpstr>
      <vt:lpstr>Имитационные модели</vt:lpstr>
      <vt:lpstr>Оптимизационные модели</vt:lpstr>
      <vt:lpstr>Математическое моделирование</vt:lpstr>
      <vt:lpstr>Математическое моделирование</vt:lpstr>
      <vt:lpstr>Математическая модель</vt:lpstr>
      <vt:lpstr>Математическая модель</vt:lpstr>
      <vt:lpstr>Математическая модель</vt:lpstr>
      <vt:lpstr>Классификация математических моделей</vt:lpstr>
      <vt:lpstr>Классификация математических моделей</vt:lpstr>
      <vt:lpstr>Классификация математических моделей</vt:lpstr>
      <vt:lpstr>Классификация математических моделей</vt:lpstr>
      <vt:lpstr>Классификация математических моделей</vt:lpstr>
      <vt:lpstr>Стадии моделирования</vt:lpstr>
      <vt:lpstr>Стадии моделирования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Модель. Моделирование. Математическое моделирование</dc:title>
  <dc:creator>Виталий Михайлов</dc:creator>
  <cp:lastModifiedBy>310-P</cp:lastModifiedBy>
  <cp:revision>6</cp:revision>
  <dcterms:created xsi:type="dcterms:W3CDTF">2021-09-02T17:31:33Z</dcterms:created>
  <dcterms:modified xsi:type="dcterms:W3CDTF">2023-09-05T05:08:26Z</dcterms:modified>
</cp:coreProperties>
</file>