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6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</p:sldIdLst>
  <p:sldSz cx="10080625" cy="567055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C39B59-B23B-4C31-BE76-FA767C35BB7E}">
  <a:tblStyle styleId="{8AC39B59-B23B-4C31-BE76-FA767C35BB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3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6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2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3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4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3"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4"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5"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6"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1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2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subTitle" idx="1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2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3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2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3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2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3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2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2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body" idx="3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4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2"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3"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body" idx="4"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5"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6"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8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subTitle" idx="1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body" idx="2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>
            <a:spLocks noGrp="1"/>
          </p:cNvSpPr>
          <p:nvPr>
            <p:ph type="subTitle" idx="1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4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4"/>
          <p:cNvSpPr txBox="1">
            <a:spLocks noGrp="1"/>
          </p:cNvSpPr>
          <p:nvPr>
            <p:ph type="body" idx="2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4"/>
          <p:cNvSpPr txBox="1">
            <a:spLocks noGrp="1"/>
          </p:cNvSpPr>
          <p:nvPr>
            <p:ph type="body" idx="3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5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5"/>
          <p:cNvSpPr txBox="1">
            <a:spLocks noGrp="1"/>
          </p:cNvSpPr>
          <p:nvPr>
            <p:ph type="body" idx="2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5"/>
          <p:cNvSpPr txBox="1">
            <a:spLocks noGrp="1"/>
          </p:cNvSpPr>
          <p:nvPr>
            <p:ph type="body" idx="3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6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6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6"/>
          <p:cNvSpPr txBox="1">
            <a:spLocks noGrp="1"/>
          </p:cNvSpPr>
          <p:nvPr>
            <p:ph type="body" idx="2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6"/>
          <p:cNvSpPr txBox="1">
            <a:spLocks noGrp="1"/>
          </p:cNvSpPr>
          <p:nvPr>
            <p:ph type="body" idx="3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7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7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7"/>
          <p:cNvSpPr txBox="1">
            <a:spLocks noGrp="1"/>
          </p:cNvSpPr>
          <p:nvPr>
            <p:ph type="body" idx="2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8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8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8"/>
          <p:cNvSpPr txBox="1">
            <a:spLocks noGrp="1"/>
          </p:cNvSpPr>
          <p:nvPr>
            <p:ph type="body" idx="2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8"/>
          <p:cNvSpPr txBox="1">
            <a:spLocks noGrp="1"/>
          </p:cNvSpPr>
          <p:nvPr>
            <p:ph type="body" idx="3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8"/>
          <p:cNvSpPr txBox="1">
            <a:spLocks noGrp="1"/>
          </p:cNvSpPr>
          <p:nvPr>
            <p:ph type="body" idx="4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9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9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9"/>
          <p:cNvSpPr txBox="1">
            <a:spLocks noGrp="1"/>
          </p:cNvSpPr>
          <p:nvPr>
            <p:ph type="body" idx="2"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9"/>
          <p:cNvSpPr txBox="1">
            <a:spLocks noGrp="1"/>
          </p:cNvSpPr>
          <p:nvPr>
            <p:ph type="body" idx="3"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9"/>
          <p:cNvSpPr txBox="1">
            <a:spLocks noGrp="1"/>
          </p:cNvSpPr>
          <p:nvPr>
            <p:ph type="body" idx="4"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9"/>
          <p:cNvSpPr txBox="1">
            <a:spLocks noGrp="1"/>
          </p:cNvSpPr>
          <p:nvPr>
            <p:ph type="body" idx="5"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6"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2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subTitle" idx="1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3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3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3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2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rot="10800000">
            <a:off x="0" y="4500000"/>
            <a:ext cx="10080000" cy="1170000"/>
          </a:xfrm>
          <a:prstGeom prst="flowChartDocument">
            <a:avLst/>
          </a:pr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10800000" scaled="0"/>
          </a:gradFill>
          <a:ln>
            <a:noFill/>
          </a:ln>
          <a:effectLst>
            <a:outerShdw dist="10800" dir="5400000">
              <a:srgbClr val="009BD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10800000" scaled="0"/>
          </a:gradFill>
          <a:ln>
            <a:noFill/>
          </a:ln>
          <a:effectLst>
            <a:outerShdw dist="10800" dir="5400000">
              <a:srgbClr val="009BD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10800000" scaled="0"/>
          </a:gradFill>
          <a:ln>
            <a:noFill/>
          </a:ln>
          <a:effectLst>
            <a:outerShdw dist="10800" dir="5400000">
              <a:srgbClr val="009BD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10800000" scaled="0"/>
          </a:gradFill>
          <a:ln>
            <a:noFill/>
          </a:ln>
          <a:effectLst>
            <a:outerShdw dist="10800" dir="5400000">
              <a:srgbClr val="009BD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7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10800000" scaled="0"/>
          </a:gradFill>
          <a:ln>
            <a:noFill/>
          </a:ln>
          <a:effectLst>
            <a:outerShdw dist="10800" dir="5400000">
              <a:srgbClr val="009BD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7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3" name="Google Shape;123;p27"/>
          <p:cNvSpPr txBox="1"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/>
          <p:nvPr/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i="0" u="none" strike="noStrike" cap="none">
                <a:solidFill>
                  <a:srgbClr val="DD4100"/>
                </a:solidFill>
                <a:latin typeface="Arial"/>
                <a:ea typeface="Arial"/>
                <a:cs typeface="Arial"/>
                <a:sym typeface="Arial"/>
              </a:rPr>
              <a:t>Динамическое программирование</a:t>
            </a:r>
            <a:endParaRPr sz="3300" b="0" i="0" u="none" strike="noStrike" cap="none">
              <a:solidFill>
                <a:srgbClr val="DD4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Задача о кузнечике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9"/>
          <p:cNvSpPr/>
          <p:nvPr/>
        </p:nvSpPr>
        <p:spPr>
          <a:xfrm>
            <a:off x="7020000" y="2160000"/>
            <a:ext cx="959760" cy="72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9"/>
          <p:cNvSpPr/>
          <p:nvPr/>
        </p:nvSpPr>
        <p:spPr>
          <a:xfrm>
            <a:off x="6120000" y="2880000"/>
            <a:ext cx="1859760" cy="72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49"/>
          <p:cNvSpPr txBox="1"/>
          <p:nvPr/>
        </p:nvSpPr>
        <p:spPr>
          <a:xfrm>
            <a:off x="432000" y="900000"/>
            <a:ext cx="892800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Определим функцию F(N) — количество способов попасть на N ступеньку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9"/>
          <p:cNvSpPr/>
          <p:nvPr/>
        </p:nvSpPr>
        <p:spPr>
          <a:xfrm>
            <a:off x="5400000" y="3240000"/>
            <a:ext cx="180000" cy="180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49"/>
          <p:cNvSpPr/>
          <p:nvPr/>
        </p:nvSpPr>
        <p:spPr>
          <a:xfrm>
            <a:off x="4869000" y="2454840"/>
            <a:ext cx="638640" cy="859680"/>
          </a:xfrm>
          <a:custGeom>
            <a:avLst/>
            <a:gdLst/>
            <a:ahLst/>
            <a:cxnLst/>
            <a:rect l="l" t="t" r="r" b="b"/>
            <a:pathLst>
              <a:path w="1774" h="2388" extrusionOk="0">
                <a:moveTo>
                  <a:pt x="1683" y="2307"/>
                </a:moveTo>
                <a:cubicBezTo>
                  <a:pt x="1400" y="2232"/>
                  <a:pt x="1080" y="2387"/>
                  <a:pt x="829" y="2202"/>
                </a:cubicBezTo>
                <a:cubicBezTo>
                  <a:pt x="592" y="2027"/>
                  <a:pt x="306" y="1911"/>
                  <a:pt x="183" y="1598"/>
                </a:cubicBezTo>
                <a:cubicBezTo>
                  <a:pt x="98" y="1383"/>
                  <a:pt x="31" y="1166"/>
                  <a:pt x="16" y="932"/>
                </a:cubicBezTo>
                <a:cubicBezTo>
                  <a:pt x="0" y="682"/>
                  <a:pt x="60" y="435"/>
                  <a:pt x="225" y="285"/>
                </a:cubicBezTo>
                <a:cubicBezTo>
                  <a:pt x="401" y="124"/>
                  <a:pt x="663" y="45"/>
                  <a:pt x="912" y="77"/>
                </a:cubicBezTo>
                <a:cubicBezTo>
                  <a:pt x="1134" y="106"/>
                  <a:pt x="1363" y="0"/>
                  <a:pt x="1558" y="243"/>
                </a:cubicBezTo>
                <a:cubicBezTo>
                  <a:pt x="1723" y="450"/>
                  <a:pt x="1773" y="676"/>
                  <a:pt x="1766" y="910"/>
                </a:cubicBezTo>
                <a:cubicBezTo>
                  <a:pt x="1760" y="1124"/>
                  <a:pt x="1766" y="1341"/>
                  <a:pt x="1766" y="1556"/>
                </a:cubicBezTo>
                <a:lnTo>
                  <a:pt x="1766" y="1765"/>
                </a:lnTo>
                <a:lnTo>
                  <a:pt x="1766" y="1973"/>
                </a:lnTo>
                <a:lnTo>
                  <a:pt x="1766" y="2035"/>
                </a:lnTo>
              </a:path>
            </a:pathLst>
          </a:custGeom>
          <a:noFill/>
          <a:ln w="18000" cap="flat" cmpd="sng">
            <a:solidFill>
              <a:srgbClr val="1584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49"/>
          <p:cNvSpPr txBox="1"/>
          <p:nvPr/>
        </p:nvSpPr>
        <p:spPr>
          <a:xfrm>
            <a:off x="5123520" y="3433680"/>
            <a:ext cx="59976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solidFill>
                  <a:srgbClr val="158466"/>
                </a:solidFill>
                <a:latin typeface="Arial"/>
                <a:ea typeface="Arial"/>
                <a:cs typeface="Arial"/>
                <a:sym typeface="Arial"/>
              </a:rPr>
              <a:t>F(0)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9"/>
          <p:cNvSpPr/>
          <p:nvPr/>
        </p:nvSpPr>
        <p:spPr>
          <a:xfrm>
            <a:off x="5519880" y="2414160"/>
            <a:ext cx="1125000" cy="871200"/>
          </a:xfrm>
          <a:custGeom>
            <a:avLst/>
            <a:gdLst/>
            <a:ahLst/>
            <a:cxnLst/>
            <a:rect l="l" t="t" r="r" b="b"/>
            <a:pathLst>
              <a:path w="3125" h="2420" extrusionOk="0">
                <a:moveTo>
                  <a:pt x="0" y="2419"/>
                </a:moveTo>
                <a:cubicBezTo>
                  <a:pt x="18" y="2153"/>
                  <a:pt x="147" y="1916"/>
                  <a:pt x="229" y="1669"/>
                </a:cubicBezTo>
                <a:cubicBezTo>
                  <a:pt x="303" y="1445"/>
                  <a:pt x="392" y="1225"/>
                  <a:pt x="478" y="1002"/>
                </a:cubicBezTo>
                <a:cubicBezTo>
                  <a:pt x="567" y="774"/>
                  <a:pt x="622" y="531"/>
                  <a:pt x="771" y="336"/>
                </a:cubicBezTo>
                <a:cubicBezTo>
                  <a:pt x="932" y="124"/>
                  <a:pt x="1207" y="51"/>
                  <a:pt x="1458" y="23"/>
                </a:cubicBezTo>
                <a:cubicBezTo>
                  <a:pt x="1665" y="0"/>
                  <a:pt x="1868" y="20"/>
                  <a:pt x="2082" y="86"/>
                </a:cubicBezTo>
                <a:cubicBezTo>
                  <a:pt x="2329" y="162"/>
                  <a:pt x="2520" y="313"/>
                  <a:pt x="2729" y="440"/>
                </a:cubicBezTo>
                <a:lnTo>
                  <a:pt x="2916" y="648"/>
                </a:lnTo>
                <a:lnTo>
                  <a:pt x="3063" y="856"/>
                </a:lnTo>
                <a:lnTo>
                  <a:pt x="3124" y="961"/>
                </a:lnTo>
              </a:path>
            </a:pathLst>
          </a:cu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49"/>
          <p:cNvSpPr txBox="1"/>
          <p:nvPr/>
        </p:nvSpPr>
        <p:spPr>
          <a:xfrm>
            <a:off x="5700240" y="2072880"/>
            <a:ext cx="59976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F(1)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9"/>
          <p:cNvSpPr txBox="1"/>
          <p:nvPr/>
        </p:nvSpPr>
        <p:spPr>
          <a:xfrm>
            <a:off x="504000" y="1800000"/>
            <a:ext cx="3780000" cy="188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Мы видим, что: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F(0) = 1;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F(1) = 1;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Эти решения мы назовем </a:t>
            </a:r>
            <a:r>
              <a:rPr lang="ru-RU" sz="1800" b="1" strike="noStrike">
                <a:latin typeface="Arial"/>
                <a:ea typeface="Arial"/>
                <a:cs typeface="Arial"/>
                <a:sym typeface="Arial"/>
              </a:rPr>
              <a:t>начальными</a:t>
            </a: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 или </a:t>
            </a:r>
            <a:r>
              <a:rPr lang="ru-RU" sz="1800" b="1" strike="noStrike">
                <a:latin typeface="Arial"/>
                <a:ea typeface="Arial"/>
                <a:cs typeface="Arial"/>
                <a:sym typeface="Arial"/>
              </a:rPr>
              <a:t>базовыми</a:t>
            </a: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Задача о кузнечике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50"/>
          <p:cNvSpPr/>
          <p:nvPr/>
        </p:nvSpPr>
        <p:spPr>
          <a:xfrm>
            <a:off x="7704000" y="2880000"/>
            <a:ext cx="959760" cy="72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50"/>
          <p:cNvSpPr/>
          <p:nvPr/>
        </p:nvSpPr>
        <p:spPr>
          <a:xfrm>
            <a:off x="6804000" y="3600000"/>
            <a:ext cx="1859760" cy="72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50"/>
          <p:cNvSpPr txBox="1"/>
          <p:nvPr/>
        </p:nvSpPr>
        <p:spPr>
          <a:xfrm>
            <a:off x="432000" y="900000"/>
            <a:ext cx="8928000" cy="8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Сколько есть способов попасть на 2 ступеньку?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Всего два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0"/>
          <p:cNvSpPr/>
          <p:nvPr/>
        </p:nvSpPr>
        <p:spPr>
          <a:xfrm>
            <a:off x="6084000" y="3960000"/>
            <a:ext cx="180000" cy="180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50"/>
          <p:cNvSpPr/>
          <p:nvPr/>
        </p:nvSpPr>
        <p:spPr>
          <a:xfrm>
            <a:off x="6202440" y="2371320"/>
            <a:ext cx="1764360" cy="1596600"/>
          </a:xfrm>
          <a:custGeom>
            <a:avLst/>
            <a:gdLst/>
            <a:ahLst/>
            <a:cxnLst/>
            <a:rect l="l" t="t" r="r" b="b"/>
            <a:pathLst>
              <a:path w="4901" h="4435" extrusionOk="0">
                <a:moveTo>
                  <a:pt x="4" y="4434"/>
                </a:moveTo>
                <a:cubicBezTo>
                  <a:pt x="0" y="4185"/>
                  <a:pt x="174" y="3989"/>
                  <a:pt x="192" y="3746"/>
                </a:cubicBezTo>
                <a:cubicBezTo>
                  <a:pt x="210" y="3506"/>
                  <a:pt x="293" y="3279"/>
                  <a:pt x="317" y="3038"/>
                </a:cubicBezTo>
                <a:cubicBezTo>
                  <a:pt x="341" y="2795"/>
                  <a:pt x="400" y="2552"/>
                  <a:pt x="379" y="2309"/>
                </a:cubicBezTo>
                <a:cubicBezTo>
                  <a:pt x="360" y="2080"/>
                  <a:pt x="421" y="1861"/>
                  <a:pt x="462" y="1642"/>
                </a:cubicBezTo>
                <a:cubicBezTo>
                  <a:pt x="508" y="1395"/>
                  <a:pt x="687" y="1202"/>
                  <a:pt x="817" y="996"/>
                </a:cubicBezTo>
                <a:cubicBezTo>
                  <a:pt x="992" y="719"/>
                  <a:pt x="1263" y="541"/>
                  <a:pt x="1546" y="413"/>
                </a:cubicBezTo>
                <a:cubicBezTo>
                  <a:pt x="1795" y="300"/>
                  <a:pt x="2040" y="178"/>
                  <a:pt x="2317" y="163"/>
                </a:cubicBezTo>
                <a:cubicBezTo>
                  <a:pt x="2564" y="149"/>
                  <a:pt x="2801" y="72"/>
                  <a:pt x="3046" y="38"/>
                </a:cubicBezTo>
                <a:cubicBezTo>
                  <a:pt x="3315" y="0"/>
                  <a:pt x="3602" y="58"/>
                  <a:pt x="3817" y="205"/>
                </a:cubicBezTo>
                <a:cubicBezTo>
                  <a:pt x="4068" y="376"/>
                  <a:pt x="4308" y="554"/>
                  <a:pt x="4525" y="767"/>
                </a:cubicBezTo>
                <a:lnTo>
                  <a:pt x="4712" y="975"/>
                </a:lnTo>
                <a:lnTo>
                  <a:pt x="4900" y="1142"/>
                </a:lnTo>
              </a:path>
            </a:pathLst>
          </a:custGeom>
          <a:noFill/>
          <a:ln w="180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50"/>
          <p:cNvSpPr txBox="1"/>
          <p:nvPr/>
        </p:nvSpPr>
        <p:spPr>
          <a:xfrm>
            <a:off x="6804000" y="2034720"/>
            <a:ext cx="59976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F(2)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50"/>
          <p:cNvSpPr txBox="1"/>
          <p:nvPr/>
        </p:nvSpPr>
        <p:spPr>
          <a:xfrm>
            <a:off x="504000" y="1800000"/>
            <a:ext cx="3780000" cy="137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F(2) = 2;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0"/>
          <p:cNvSpPr/>
          <p:nvPr/>
        </p:nvSpPr>
        <p:spPr>
          <a:xfrm>
            <a:off x="6211440" y="3484800"/>
            <a:ext cx="998280" cy="460440"/>
          </a:xfrm>
          <a:custGeom>
            <a:avLst/>
            <a:gdLst/>
            <a:ahLst/>
            <a:cxnLst/>
            <a:rect l="l" t="t" r="r" b="b"/>
            <a:pathLst>
              <a:path w="2773" h="1279" extrusionOk="0">
                <a:moveTo>
                  <a:pt x="0" y="1278"/>
                </a:moveTo>
                <a:cubicBezTo>
                  <a:pt x="11" y="1021"/>
                  <a:pt x="200" y="852"/>
                  <a:pt x="333" y="653"/>
                </a:cubicBezTo>
                <a:cubicBezTo>
                  <a:pt x="483" y="429"/>
                  <a:pt x="729" y="279"/>
                  <a:pt x="979" y="153"/>
                </a:cubicBezTo>
                <a:cubicBezTo>
                  <a:pt x="1184" y="50"/>
                  <a:pt x="1403" y="0"/>
                  <a:pt x="1625" y="7"/>
                </a:cubicBezTo>
                <a:cubicBezTo>
                  <a:pt x="1832" y="14"/>
                  <a:pt x="2041" y="6"/>
                  <a:pt x="2250" y="7"/>
                </a:cubicBezTo>
                <a:lnTo>
                  <a:pt x="2458" y="50"/>
                </a:lnTo>
                <a:lnTo>
                  <a:pt x="2667" y="112"/>
                </a:lnTo>
                <a:lnTo>
                  <a:pt x="2772" y="132"/>
                </a:lnTo>
              </a:path>
            </a:pathLst>
          </a:custGeom>
          <a:noFill/>
          <a:ln w="180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0"/>
          <p:cNvSpPr/>
          <p:nvPr/>
        </p:nvSpPr>
        <p:spPr>
          <a:xfrm>
            <a:off x="7155360" y="2699280"/>
            <a:ext cx="744120" cy="721080"/>
          </a:xfrm>
          <a:custGeom>
            <a:avLst/>
            <a:gdLst/>
            <a:ahLst/>
            <a:cxnLst/>
            <a:rect l="l" t="t" r="r" b="b"/>
            <a:pathLst>
              <a:path w="2067" h="2003" extrusionOk="0">
                <a:moveTo>
                  <a:pt x="59" y="2002"/>
                </a:moveTo>
                <a:cubicBezTo>
                  <a:pt x="92" y="1821"/>
                  <a:pt x="0" y="1643"/>
                  <a:pt x="30" y="1463"/>
                </a:cubicBezTo>
                <a:cubicBezTo>
                  <a:pt x="60" y="1284"/>
                  <a:pt x="12" y="1106"/>
                  <a:pt x="117" y="924"/>
                </a:cubicBezTo>
                <a:cubicBezTo>
                  <a:pt x="228" y="730"/>
                  <a:pt x="292" y="524"/>
                  <a:pt x="461" y="350"/>
                </a:cubicBezTo>
                <a:cubicBezTo>
                  <a:pt x="629" y="177"/>
                  <a:pt x="984" y="0"/>
                  <a:pt x="1350" y="62"/>
                </a:cubicBezTo>
                <a:lnTo>
                  <a:pt x="1636" y="62"/>
                </a:lnTo>
                <a:lnTo>
                  <a:pt x="1922" y="80"/>
                </a:lnTo>
                <a:lnTo>
                  <a:pt x="2066" y="116"/>
                </a:lnTo>
              </a:path>
            </a:pathLst>
          </a:custGeom>
          <a:noFill/>
          <a:ln w="180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1"/>
          <p:cNvSpPr/>
          <p:nvPr/>
        </p:nvSpPr>
        <p:spPr>
          <a:xfrm>
            <a:off x="4837320" y="1762560"/>
            <a:ext cx="3150360" cy="2145240"/>
          </a:xfrm>
          <a:custGeom>
            <a:avLst/>
            <a:gdLst/>
            <a:ahLst/>
            <a:cxnLst/>
            <a:rect l="l" t="t" r="r" b="b"/>
            <a:pathLst>
              <a:path w="8751" h="5959" extrusionOk="0">
                <a:moveTo>
                  <a:pt x="0" y="5958"/>
                </a:moveTo>
                <a:cubicBezTo>
                  <a:pt x="25" y="5691"/>
                  <a:pt x="172" y="5454"/>
                  <a:pt x="188" y="5187"/>
                </a:cubicBezTo>
                <a:cubicBezTo>
                  <a:pt x="202" y="4962"/>
                  <a:pt x="255" y="4739"/>
                  <a:pt x="354" y="4541"/>
                </a:cubicBezTo>
                <a:cubicBezTo>
                  <a:pt x="483" y="4284"/>
                  <a:pt x="766" y="4146"/>
                  <a:pt x="1042" y="4083"/>
                </a:cubicBezTo>
                <a:cubicBezTo>
                  <a:pt x="1303" y="4025"/>
                  <a:pt x="1560" y="3957"/>
                  <a:pt x="1834" y="3937"/>
                </a:cubicBezTo>
                <a:cubicBezTo>
                  <a:pt x="2107" y="3917"/>
                  <a:pt x="2351" y="3995"/>
                  <a:pt x="2542" y="4146"/>
                </a:cubicBezTo>
                <a:cubicBezTo>
                  <a:pt x="2764" y="4322"/>
                  <a:pt x="2913" y="4569"/>
                  <a:pt x="3085" y="4812"/>
                </a:cubicBezTo>
                <a:cubicBezTo>
                  <a:pt x="3158" y="4917"/>
                  <a:pt x="3331" y="5659"/>
                  <a:pt x="3334" y="5001"/>
                </a:cubicBezTo>
                <a:cubicBezTo>
                  <a:pt x="3336" y="4771"/>
                  <a:pt x="3334" y="4541"/>
                  <a:pt x="3334" y="4312"/>
                </a:cubicBezTo>
                <a:cubicBezTo>
                  <a:pt x="3334" y="4090"/>
                  <a:pt x="3334" y="3867"/>
                  <a:pt x="3334" y="3646"/>
                </a:cubicBezTo>
                <a:cubicBezTo>
                  <a:pt x="3334" y="3430"/>
                  <a:pt x="3338" y="3214"/>
                  <a:pt x="3334" y="3000"/>
                </a:cubicBezTo>
                <a:cubicBezTo>
                  <a:pt x="3331" y="2783"/>
                  <a:pt x="3356" y="2567"/>
                  <a:pt x="3397" y="2354"/>
                </a:cubicBezTo>
                <a:cubicBezTo>
                  <a:pt x="3442" y="2109"/>
                  <a:pt x="3512" y="1851"/>
                  <a:pt x="3688" y="1687"/>
                </a:cubicBezTo>
                <a:cubicBezTo>
                  <a:pt x="3870" y="1518"/>
                  <a:pt x="4161" y="1667"/>
                  <a:pt x="4376" y="1750"/>
                </a:cubicBezTo>
                <a:cubicBezTo>
                  <a:pt x="4591" y="1834"/>
                  <a:pt x="4790" y="1936"/>
                  <a:pt x="5000" y="2061"/>
                </a:cubicBezTo>
                <a:cubicBezTo>
                  <a:pt x="5247" y="2210"/>
                  <a:pt x="5395" y="2419"/>
                  <a:pt x="5564" y="2625"/>
                </a:cubicBezTo>
                <a:cubicBezTo>
                  <a:pt x="5711" y="2805"/>
                  <a:pt x="5649" y="3308"/>
                  <a:pt x="5875" y="3250"/>
                </a:cubicBezTo>
                <a:cubicBezTo>
                  <a:pt x="6136" y="3183"/>
                  <a:pt x="5912" y="2722"/>
                  <a:pt x="5917" y="2458"/>
                </a:cubicBezTo>
                <a:cubicBezTo>
                  <a:pt x="5922" y="2223"/>
                  <a:pt x="5921" y="1984"/>
                  <a:pt x="5917" y="1750"/>
                </a:cubicBezTo>
                <a:cubicBezTo>
                  <a:pt x="5914" y="1519"/>
                  <a:pt x="5955" y="1291"/>
                  <a:pt x="6000" y="1063"/>
                </a:cubicBezTo>
                <a:cubicBezTo>
                  <a:pt x="6052" y="800"/>
                  <a:pt x="6177" y="557"/>
                  <a:pt x="6376" y="397"/>
                </a:cubicBezTo>
                <a:cubicBezTo>
                  <a:pt x="6578" y="232"/>
                  <a:pt x="6811" y="82"/>
                  <a:pt x="7084" y="62"/>
                </a:cubicBezTo>
                <a:cubicBezTo>
                  <a:pt x="7312" y="45"/>
                  <a:pt x="7555" y="0"/>
                  <a:pt x="7771" y="104"/>
                </a:cubicBezTo>
                <a:cubicBezTo>
                  <a:pt x="8010" y="219"/>
                  <a:pt x="8245" y="352"/>
                  <a:pt x="8396" y="604"/>
                </a:cubicBezTo>
                <a:cubicBezTo>
                  <a:pt x="8524" y="817"/>
                  <a:pt x="8567" y="1050"/>
                  <a:pt x="8709" y="1250"/>
                </a:cubicBezTo>
                <a:lnTo>
                  <a:pt x="8750" y="1354"/>
                </a:lnTo>
              </a:path>
            </a:pathLst>
          </a:custGeom>
          <a:noFill/>
          <a:ln w="180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5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Задача о кузнечике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51"/>
          <p:cNvSpPr txBox="1"/>
          <p:nvPr/>
        </p:nvSpPr>
        <p:spPr>
          <a:xfrm>
            <a:off x="432000" y="900000"/>
            <a:ext cx="8928000" cy="8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Сколько есть способов попасть на 3 ступеньку?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Всего три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51"/>
          <p:cNvSpPr txBox="1"/>
          <p:nvPr/>
        </p:nvSpPr>
        <p:spPr>
          <a:xfrm>
            <a:off x="504000" y="1800000"/>
            <a:ext cx="3780000" cy="137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F(3) = 3;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51"/>
          <p:cNvSpPr/>
          <p:nvPr/>
        </p:nvSpPr>
        <p:spPr>
          <a:xfrm>
            <a:off x="7344000" y="2340000"/>
            <a:ext cx="1859760" cy="72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51"/>
          <p:cNvSpPr/>
          <p:nvPr/>
        </p:nvSpPr>
        <p:spPr>
          <a:xfrm>
            <a:off x="6444000" y="3060000"/>
            <a:ext cx="2759760" cy="72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51"/>
          <p:cNvSpPr/>
          <p:nvPr/>
        </p:nvSpPr>
        <p:spPr>
          <a:xfrm>
            <a:off x="5544000" y="3780000"/>
            <a:ext cx="3659760" cy="72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51"/>
          <p:cNvSpPr/>
          <p:nvPr/>
        </p:nvSpPr>
        <p:spPr>
          <a:xfrm>
            <a:off x="4680000" y="3960000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51"/>
          <p:cNvSpPr/>
          <p:nvPr/>
        </p:nvSpPr>
        <p:spPr>
          <a:xfrm>
            <a:off x="4837320" y="2111400"/>
            <a:ext cx="2805480" cy="1758960"/>
          </a:xfrm>
          <a:custGeom>
            <a:avLst/>
            <a:gdLst/>
            <a:ahLst/>
            <a:cxnLst/>
            <a:rect l="l" t="t" r="r" b="b"/>
            <a:pathLst>
              <a:path w="7793" h="4886" extrusionOk="0">
                <a:moveTo>
                  <a:pt x="0" y="4885"/>
                </a:moveTo>
                <a:cubicBezTo>
                  <a:pt x="13" y="4529"/>
                  <a:pt x="79" y="4160"/>
                  <a:pt x="271" y="3864"/>
                </a:cubicBezTo>
                <a:cubicBezTo>
                  <a:pt x="430" y="3618"/>
                  <a:pt x="661" y="3429"/>
                  <a:pt x="896" y="3239"/>
                </a:cubicBezTo>
                <a:cubicBezTo>
                  <a:pt x="1113" y="3063"/>
                  <a:pt x="1379" y="3088"/>
                  <a:pt x="1584" y="3177"/>
                </a:cubicBezTo>
                <a:cubicBezTo>
                  <a:pt x="1824" y="3282"/>
                  <a:pt x="2067" y="3358"/>
                  <a:pt x="2292" y="3510"/>
                </a:cubicBezTo>
                <a:cubicBezTo>
                  <a:pt x="2518" y="3663"/>
                  <a:pt x="2735" y="3852"/>
                  <a:pt x="3000" y="3927"/>
                </a:cubicBezTo>
                <a:cubicBezTo>
                  <a:pt x="3131" y="3964"/>
                  <a:pt x="3498" y="4587"/>
                  <a:pt x="3459" y="4052"/>
                </a:cubicBezTo>
                <a:cubicBezTo>
                  <a:pt x="3443" y="3823"/>
                  <a:pt x="3399" y="3584"/>
                  <a:pt x="3459" y="3364"/>
                </a:cubicBezTo>
                <a:cubicBezTo>
                  <a:pt x="3522" y="3129"/>
                  <a:pt x="3505" y="2915"/>
                  <a:pt x="3646" y="2697"/>
                </a:cubicBezTo>
                <a:cubicBezTo>
                  <a:pt x="3771" y="2504"/>
                  <a:pt x="3776" y="2248"/>
                  <a:pt x="3896" y="2052"/>
                </a:cubicBezTo>
                <a:cubicBezTo>
                  <a:pt x="4038" y="1819"/>
                  <a:pt x="4170" y="1587"/>
                  <a:pt x="4334" y="1364"/>
                </a:cubicBezTo>
                <a:cubicBezTo>
                  <a:pt x="4500" y="1138"/>
                  <a:pt x="4717" y="974"/>
                  <a:pt x="4938" y="822"/>
                </a:cubicBezTo>
                <a:cubicBezTo>
                  <a:pt x="5172" y="661"/>
                  <a:pt x="5371" y="456"/>
                  <a:pt x="5625" y="322"/>
                </a:cubicBezTo>
                <a:cubicBezTo>
                  <a:pt x="5832" y="213"/>
                  <a:pt x="6045" y="108"/>
                  <a:pt x="6271" y="52"/>
                </a:cubicBezTo>
                <a:cubicBezTo>
                  <a:pt x="6479" y="0"/>
                  <a:pt x="6700" y="34"/>
                  <a:pt x="6917" y="72"/>
                </a:cubicBezTo>
                <a:cubicBezTo>
                  <a:pt x="7128" y="109"/>
                  <a:pt x="7321" y="216"/>
                  <a:pt x="7542" y="197"/>
                </a:cubicBezTo>
                <a:lnTo>
                  <a:pt x="7750" y="322"/>
                </a:lnTo>
                <a:lnTo>
                  <a:pt x="7792" y="343"/>
                </a:lnTo>
              </a:path>
            </a:pathLst>
          </a:custGeom>
          <a:noFill/>
          <a:ln w="18000" cap="flat" cmpd="sng">
            <a:solidFill>
              <a:srgbClr val="1584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51"/>
          <p:cNvSpPr/>
          <p:nvPr/>
        </p:nvSpPr>
        <p:spPr>
          <a:xfrm>
            <a:off x="4843800" y="1733760"/>
            <a:ext cx="3556440" cy="2166480"/>
          </a:xfrm>
          <a:custGeom>
            <a:avLst/>
            <a:gdLst/>
            <a:ahLst/>
            <a:cxnLst/>
            <a:rect l="l" t="t" r="r" b="b"/>
            <a:pathLst>
              <a:path w="9879" h="6018" extrusionOk="0">
                <a:moveTo>
                  <a:pt x="24" y="6017"/>
                </a:moveTo>
                <a:cubicBezTo>
                  <a:pt x="23" y="5780"/>
                  <a:pt x="19" y="5544"/>
                  <a:pt x="24" y="5309"/>
                </a:cubicBezTo>
                <a:cubicBezTo>
                  <a:pt x="28" y="5066"/>
                  <a:pt x="0" y="4820"/>
                  <a:pt x="45" y="4580"/>
                </a:cubicBezTo>
                <a:cubicBezTo>
                  <a:pt x="86" y="4364"/>
                  <a:pt x="133" y="4147"/>
                  <a:pt x="191" y="3934"/>
                </a:cubicBezTo>
                <a:cubicBezTo>
                  <a:pt x="257" y="3692"/>
                  <a:pt x="400" y="3483"/>
                  <a:pt x="545" y="3288"/>
                </a:cubicBezTo>
                <a:cubicBezTo>
                  <a:pt x="724" y="3048"/>
                  <a:pt x="923" y="2818"/>
                  <a:pt x="1170" y="2642"/>
                </a:cubicBezTo>
                <a:cubicBezTo>
                  <a:pt x="1384" y="2489"/>
                  <a:pt x="1614" y="2357"/>
                  <a:pt x="1857" y="2246"/>
                </a:cubicBezTo>
                <a:cubicBezTo>
                  <a:pt x="2066" y="2151"/>
                  <a:pt x="2287" y="2163"/>
                  <a:pt x="2503" y="2142"/>
                </a:cubicBezTo>
                <a:cubicBezTo>
                  <a:pt x="2739" y="2119"/>
                  <a:pt x="2955" y="2217"/>
                  <a:pt x="3170" y="2288"/>
                </a:cubicBezTo>
                <a:cubicBezTo>
                  <a:pt x="3412" y="2368"/>
                  <a:pt x="3636" y="2495"/>
                  <a:pt x="3857" y="2621"/>
                </a:cubicBezTo>
                <a:cubicBezTo>
                  <a:pt x="4077" y="2747"/>
                  <a:pt x="4285" y="2894"/>
                  <a:pt x="4524" y="2996"/>
                </a:cubicBezTo>
                <a:cubicBezTo>
                  <a:pt x="4735" y="3086"/>
                  <a:pt x="5088" y="3575"/>
                  <a:pt x="5170" y="3059"/>
                </a:cubicBezTo>
                <a:cubicBezTo>
                  <a:pt x="5209" y="2812"/>
                  <a:pt x="5216" y="2567"/>
                  <a:pt x="5274" y="2330"/>
                </a:cubicBezTo>
                <a:cubicBezTo>
                  <a:pt x="5330" y="2097"/>
                  <a:pt x="5265" y="1854"/>
                  <a:pt x="5336" y="1621"/>
                </a:cubicBezTo>
                <a:cubicBezTo>
                  <a:pt x="5400" y="1409"/>
                  <a:pt x="5452" y="1196"/>
                  <a:pt x="5503" y="976"/>
                </a:cubicBezTo>
                <a:cubicBezTo>
                  <a:pt x="5571" y="679"/>
                  <a:pt x="5815" y="535"/>
                  <a:pt x="6024" y="392"/>
                </a:cubicBezTo>
                <a:cubicBezTo>
                  <a:pt x="6250" y="237"/>
                  <a:pt x="6533" y="195"/>
                  <a:pt x="6795" y="121"/>
                </a:cubicBezTo>
                <a:cubicBezTo>
                  <a:pt x="7024" y="57"/>
                  <a:pt x="7262" y="0"/>
                  <a:pt x="7503" y="17"/>
                </a:cubicBezTo>
                <a:cubicBezTo>
                  <a:pt x="7717" y="32"/>
                  <a:pt x="7933" y="18"/>
                  <a:pt x="8149" y="38"/>
                </a:cubicBezTo>
                <a:cubicBezTo>
                  <a:pt x="8412" y="63"/>
                  <a:pt x="8657" y="155"/>
                  <a:pt x="8899" y="246"/>
                </a:cubicBezTo>
                <a:cubicBezTo>
                  <a:pt x="9145" y="339"/>
                  <a:pt x="9394" y="473"/>
                  <a:pt x="9545" y="705"/>
                </a:cubicBezTo>
                <a:cubicBezTo>
                  <a:pt x="9674" y="903"/>
                  <a:pt x="9767" y="1121"/>
                  <a:pt x="9878" y="1330"/>
                </a:cubicBezTo>
              </a:path>
            </a:pathLst>
          </a:custGeom>
          <a:noFill/>
          <a:ln w="18000" cap="flat" cmpd="sng">
            <a:solidFill>
              <a:srgbClr val="2A6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Задача о кузнечике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52"/>
          <p:cNvSpPr txBox="1"/>
          <p:nvPr/>
        </p:nvSpPr>
        <p:spPr>
          <a:xfrm>
            <a:off x="432000" y="900000"/>
            <a:ext cx="892800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Откуда можно попасть на третью ступеньку за один прыжок?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2"/>
          <p:cNvSpPr txBox="1"/>
          <p:nvPr/>
        </p:nvSpPr>
        <p:spPr>
          <a:xfrm>
            <a:off x="432000" y="1689840"/>
            <a:ext cx="4788000" cy="213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Со ступенек 1 и 2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При этом, пути не пересекаются друг с другом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52"/>
          <p:cNvSpPr/>
          <p:nvPr/>
        </p:nvSpPr>
        <p:spPr>
          <a:xfrm>
            <a:off x="7344000" y="2340000"/>
            <a:ext cx="1859760" cy="72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52"/>
          <p:cNvSpPr/>
          <p:nvPr/>
        </p:nvSpPr>
        <p:spPr>
          <a:xfrm>
            <a:off x="6444000" y="3060000"/>
            <a:ext cx="2759760" cy="72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52"/>
          <p:cNvSpPr/>
          <p:nvPr/>
        </p:nvSpPr>
        <p:spPr>
          <a:xfrm>
            <a:off x="5544000" y="3780000"/>
            <a:ext cx="3659760" cy="72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52"/>
          <p:cNvSpPr/>
          <p:nvPr/>
        </p:nvSpPr>
        <p:spPr>
          <a:xfrm>
            <a:off x="5796000" y="3526560"/>
            <a:ext cx="217440" cy="217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p52"/>
          <p:cNvSpPr/>
          <p:nvPr/>
        </p:nvSpPr>
        <p:spPr>
          <a:xfrm>
            <a:off x="6836400" y="1602360"/>
            <a:ext cx="1367280" cy="1282320"/>
          </a:xfrm>
          <a:custGeom>
            <a:avLst/>
            <a:gdLst/>
            <a:ahLst/>
            <a:cxnLst/>
            <a:rect l="l" t="t" r="r" b="b"/>
            <a:pathLst>
              <a:path w="3798" h="3562" extrusionOk="0">
                <a:moveTo>
                  <a:pt x="26" y="3561"/>
                </a:moveTo>
                <a:cubicBezTo>
                  <a:pt x="0" y="3334"/>
                  <a:pt x="67" y="3110"/>
                  <a:pt x="131" y="2895"/>
                </a:cubicBezTo>
                <a:cubicBezTo>
                  <a:pt x="195" y="2680"/>
                  <a:pt x="206" y="2455"/>
                  <a:pt x="318" y="2249"/>
                </a:cubicBezTo>
                <a:cubicBezTo>
                  <a:pt x="450" y="2006"/>
                  <a:pt x="439" y="1721"/>
                  <a:pt x="526" y="1457"/>
                </a:cubicBezTo>
                <a:cubicBezTo>
                  <a:pt x="608" y="1209"/>
                  <a:pt x="702" y="969"/>
                  <a:pt x="797" y="728"/>
                </a:cubicBezTo>
                <a:cubicBezTo>
                  <a:pt x="900" y="467"/>
                  <a:pt x="1148" y="304"/>
                  <a:pt x="1381" y="166"/>
                </a:cubicBezTo>
                <a:cubicBezTo>
                  <a:pt x="1591" y="41"/>
                  <a:pt x="1847" y="0"/>
                  <a:pt x="2089" y="61"/>
                </a:cubicBezTo>
                <a:cubicBezTo>
                  <a:pt x="2335" y="124"/>
                  <a:pt x="2584" y="197"/>
                  <a:pt x="2797" y="332"/>
                </a:cubicBezTo>
                <a:cubicBezTo>
                  <a:pt x="3020" y="473"/>
                  <a:pt x="3298" y="543"/>
                  <a:pt x="3443" y="791"/>
                </a:cubicBezTo>
                <a:lnTo>
                  <a:pt x="3610" y="1020"/>
                </a:lnTo>
                <a:lnTo>
                  <a:pt x="3735" y="1228"/>
                </a:lnTo>
                <a:lnTo>
                  <a:pt x="3797" y="1395"/>
                </a:lnTo>
              </a:path>
            </a:pathLst>
          </a:cu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52"/>
          <p:cNvSpPr/>
          <p:nvPr/>
        </p:nvSpPr>
        <p:spPr>
          <a:xfrm>
            <a:off x="5899320" y="1221120"/>
            <a:ext cx="2291040" cy="2341800"/>
          </a:xfrm>
          <a:custGeom>
            <a:avLst/>
            <a:gdLst/>
            <a:ahLst/>
            <a:cxnLst/>
            <a:rect l="l" t="t" r="r" b="b"/>
            <a:pathLst>
              <a:path w="6364" h="6505" extrusionOk="0">
                <a:moveTo>
                  <a:pt x="9" y="6504"/>
                </a:moveTo>
                <a:cubicBezTo>
                  <a:pt x="21" y="6217"/>
                  <a:pt x="0" y="5936"/>
                  <a:pt x="92" y="5650"/>
                </a:cubicBezTo>
                <a:cubicBezTo>
                  <a:pt x="196" y="5328"/>
                  <a:pt x="242" y="4987"/>
                  <a:pt x="279" y="4650"/>
                </a:cubicBezTo>
                <a:cubicBezTo>
                  <a:pt x="321" y="4276"/>
                  <a:pt x="422" y="3916"/>
                  <a:pt x="488" y="3545"/>
                </a:cubicBezTo>
                <a:cubicBezTo>
                  <a:pt x="547" y="3215"/>
                  <a:pt x="613" y="2888"/>
                  <a:pt x="696" y="2566"/>
                </a:cubicBezTo>
                <a:cubicBezTo>
                  <a:pt x="761" y="2314"/>
                  <a:pt x="801" y="2052"/>
                  <a:pt x="925" y="1816"/>
                </a:cubicBezTo>
                <a:cubicBezTo>
                  <a:pt x="1047" y="1585"/>
                  <a:pt x="1122" y="1340"/>
                  <a:pt x="1259" y="1108"/>
                </a:cubicBezTo>
                <a:cubicBezTo>
                  <a:pt x="1422" y="830"/>
                  <a:pt x="1693" y="690"/>
                  <a:pt x="1967" y="608"/>
                </a:cubicBezTo>
                <a:cubicBezTo>
                  <a:pt x="2290" y="511"/>
                  <a:pt x="2560" y="311"/>
                  <a:pt x="2884" y="233"/>
                </a:cubicBezTo>
                <a:cubicBezTo>
                  <a:pt x="3106" y="179"/>
                  <a:pt x="3312" y="71"/>
                  <a:pt x="3550" y="66"/>
                </a:cubicBezTo>
                <a:cubicBezTo>
                  <a:pt x="3772" y="61"/>
                  <a:pt x="4004" y="0"/>
                  <a:pt x="4217" y="66"/>
                </a:cubicBezTo>
                <a:cubicBezTo>
                  <a:pt x="4495" y="153"/>
                  <a:pt x="4722" y="357"/>
                  <a:pt x="4946" y="545"/>
                </a:cubicBezTo>
                <a:cubicBezTo>
                  <a:pt x="5181" y="742"/>
                  <a:pt x="5455" y="893"/>
                  <a:pt x="5675" y="1108"/>
                </a:cubicBezTo>
                <a:cubicBezTo>
                  <a:pt x="5855" y="1285"/>
                  <a:pt x="6033" y="1482"/>
                  <a:pt x="6113" y="1733"/>
                </a:cubicBezTo>
                <a:lnTo>
                  <a:pt x="6238" y="1962"/>
                </a:lnTo>
                <a:lnTo>
                  <a:pt x="6321" y="2170"/>
                </a:lnTo>
                <a:lnTo>
                  <a:pt x="6363" y="2295"/>
                </a:lnTo>
              </a:path>
            </a:pathLst>
          </a:cu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52"/>
          <p:cNvSpPr/>
          <p:nvPr/>
        </p:nvSpPr>
        <p:spPr>
          <a:xfrm>
            <a:off x="6732000" y="2808000"/>
            <a:ext cx="217440" cy="217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Задача о кузнечике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53"/>
          <p:cNvSpPr txBox="1"/>
          <p:nvPr/>
        </p:nvSpPr>
        <p:spPr>
          <a:xfrm>
            <a:off x="432000" y="1188000"/>
            <a:ext cx="4968000" cy="27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Если нам известны количества способов попасть на ступеньки N-1 и N-2, то мы можем найти количество способ попасть на ступеньку N, как их сумму: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F(N) = F(N-1) + F(N-2)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53"/>
          <p:cNvSpPr/>
          <p:nvPr/>
        </p:nvSpPr>
        <p:spPr>
          <a:xfrm>
            <a:off x="7344000" y="2340000"/>
            <a:ext cx="1859760" cy="72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strike="noStrike">
                <a:latin typeface="Arial"/>
                <a:ea typeface="Arial"/>
                <a:cs typeface="Arial"/>
                <a:sym typeface="Arial"/>
              </a:rPr>
              <a:t>N; 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strike="noStrike">
                <a:latin typeface="Arial"/>
                <a:ea typeface="Arial"/>
                <a:cs typeface="Arial"/>
                <a:sym typeface="Arial"/>
              </a:rPr>
              <a:t>k + m способов 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53"/>
          <p:cNvSpPr/>
          <p:nvPr/>
        </p:nvSpPr>
        <p:spPr>
          <a:xfrm>
            <a:off x="6444000" y="3060000"/>
            <a:ext cx="2759760" cy="72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strike="noStrike">
                <a:latin typeface="Arial"/>
                <a:ea typeface="Arial"/>
                <a:cs typeface="Arial"/>
                <a:sym typeface="Arial"/>
              </a:rPr>
              <a:t>N - 1; 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strike="noStrike">
                <a:latin typeface="Arial"/>
                <a:ea typeface="Arial"/>
                <a:cs typeface="Arial"/>
                <a:sym typeface="Arial"/>
              </a:rPr>
              <a:t>k способов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3"/>
          <p:cNvSpPr/>
          <p:nvPr/>
        </p:nvSpPr>
        <p:spPr>
          <a:xfrm>
            <a:off x="5544000" y="3780000"/>
            <a:ext cx="3659760" cy="72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strike="noStrike">
                <a:latin typeface="Arial"/>
                <a:ea typeface="Arial"/>
                <a:cs typeface="Arial"/>
                <a:sym typeface="Arial"/>
              </a:rPr>
              <a:t>N - 2; 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strike="noStrike">
                <a:latin typeface="Arial"/>
                <a:ea typeface="Arial"/>
                <a:cs typeface="Arial"/>
                <a:sym typeface="Arial"/>
              </a:rPr>
              <a:t>m способов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53"/>
          <p:cNvSpPr/>
          <p:nvPr/>
        </p:nvSpPr>
        <p:spPr>
          <a:xfrm>
            <a:off x="5796000" y="3526560"/>
            <a:ext cx="217440" cy="217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53"/>
          <p:cNvSpPr/>
          <p:nvPr/>
        </p:nvSpPr>
        <p:spPr>
          <a:xfrm>
            <a:off x="6836400" y="1602360"/>
            <a:ext cx="1367280" cy="1282320"/>
          </a:xfrm>
          <a:custGeom>
            <a:avLst/>
            <a:gdLst/>
            <a:ahLst/>
            <a:cxnLst/>
            <a:rect l="l" t="t" r="r" b="b"/>
            <a:pathLst>
              <a:path w="3798" h="3562" extrusionOk="0">
                <a:moveTo>
                  <a:pt x="26" y="3561"/>
                </a:moveTo>
                <a:cubicBezTo>
                  <a:pt x="0" y="3334"/>
                  <a:pt x="67" y="3110"/>
                  <a:pt x="131" y="2895"/>
                </a:cubicBezTo>
                <a:cubicBezTo>
                  <a:pt x="195" y="2680"/>
                  <a:pt x="206" y="2455"/>
                  <a:pt x="318" y="2249"/>
                </a:cubicBezTo>
                <a:cubicBezTo>
                  <a:pt x="450" y="2006"/>
                  <a:pt x="439" y="1721"/>
                  <a:pt x="526" y="1457"/>
                </a:cubicBezTo>
                <a:cubicBezTo>
                  <a:pt x="608" y="1209"/>
                  <a:pt x="702" y="969"/>
                  <a:pt x="797" y="728"/>
                </a:cubicBezTo>
                <a:cubicBezTo>
                  <a:pt x="900" y="467"/>
                  <a:pt x="1148" y="304"/>
                  <a:pt x="1381" y="166"/>
                </a:cubicBezTo>
                <a:cubicBezTo>
                  <a:pt x="1591" y="41"/>
                  <a:pt x="1847" y="0"/>
                  <a:pt x="2089" y="61"/>
                </a:cubicBezTo>
                <a:cubicBezTo>
                  <a:pt x="2335" y="124"/>
                  <a:pt x="2584" y="197"/>
                  <a:pt x="2797" y="332"/>
                </a:cubicBezTo>
                <a:cubicBezTo>
                  <a:pt x="3020" y="473"/>
                  <a:pt x="3298" y="543"/>
                  <a:pt x="3443" y="791"/>
                </a:cubicBezTo>
                <a:lnTo>
                  <a:pt x="3610" y="1020"/>
                </a:lnTo>
                <a:lnTo>
                  <a:pt x="3735" y="1228"/>
                </a:lnTo>
                <a:lnTo>
                  <a:pt x="3797" y="1395"/>
                </a:lnTo>
              </a:path>
            </a:pathLst>
          </a:cu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53"/>
          <p:cNvSpPr/>
          <p:nvPr/>
        </p:nvSpPr>
        <p:spPr>
          <a:xfrm>
            <a:off x="5899320" y="1221120"/>
            <a:ext cx="2291040" cy="2341800"/>
          </a:xfrm>
          <a:custGeom>
            <a:avLst/>
            <a:gdLst/>
            <a:ahLst/>
            <a:cxnLst/>
            <a:rect l="l" t="t" r="r" b="b"/>
            <a:pathLst>
              <a:path w="6364" h="6505" extrusionOk="0">
                <a:moveTo>
                  <a:pt x="9" y="6504"/>
                </a:moveTo>
                <a:cubicBezTo>
                  <a:pt x="21" y="6217"/>
                  <a:pt x="0" y="5936"/>
                  <a:pt x="92" y="5650"/>
                </a:cubicBezTo>
                <a:cubicBezTo>
                  <a:pt x="196" y="5328"/>
                  <a:pt x="242" y="4987"/>
                  <a:pt x="279" y="4650"/>
                </a:cubicBezTo>
                <a:cubicBezTo>
                  <a:pt x="321" y="4276"/>
                  <a:pt x="422" y="3916"/>
                  <a:pt x="488" y="3545"/>
                </a:cubicBezTo>
                <a:cubicBezTo>
                  <a:pt x="547" y="3215"/>
                  <a:pt x="613" y="2888"/>
                  <a:pt x="696" y="2566"/>
                </a:cubicBezTo>
                <a:cubicBezTo>
                  <a:pt x="761" y="2314"/>
                  <a:pt x="801" y="2052"/>
                  <a:pt x="925" y="1816"/>
                </a:cubicBezTo>
                <a:cubicBezTo>
                  <a:pt x="1047" y="1585"/>
                  <a:pt x="1122" y="1340"/>
                  <a:pt x="1259" y="1108"/>
                </a:cubicBezTo>
                <a:cubicBezTo>
                  <a:pt x="1422" y="830"/>
                  <a:pt x="1693" y="690"/>
                  <a:pt x="1967" y="608"/>
                </a:cubicBezTo>
                <a:cubicBezTo>
                  <a:pt x="2290" y="511"/>
                  <a:pt x="2560" y="311"/>
                  <a:pt x="2884" y="233"/>
                </a:cubicBezTo>
                <a:cubicBezTo>
                  <a:pt x="3106" y="179"/>
                  <a:pt x="3312" y="71"/>
                  <a:pt x="3550" y="66"/>
                </a:cubicBezTo>
                <a:cubicBezTo>
                  <a:pt x="3772" y="61"/>
                  <a:pt x="4004" y="0"/>
                  <a:pt x="4217" y="66"/>
                </a:cubicBezTo>
                <a:cubicBezTo>
                  <a:pt x="4495" y="153"/>
                  <a:pt x="4722" y="357"/>
                  <a:pt x="4946" y="545"/>
                </a:cubicBezTo>
                <a:cubicBezTo>
                  <a:pt x="5181" y="742"/>
                  <a:pt x="5455" y="893"/>
                  <a:pt x="5675" y="1108"/>
                </a:cubicBezTo>
                <a:cubicBezTo>
                  <a:pt x="5855" y="1285"/>
                  <a:pt x="6033" y="1482"/>
                  <a:pt x="6113" y="1733"/>
                </a:cubicBezTo>
                <a:lnTo>
                  <a:pt x="6238" y="1962"/>
                </a:lnTo>
                <a:lnTo>
                  <a:pt x="6321" y="2170"/>
                </a:lnTo>
                <a:lnTo>
                  <a:pt x="6363" y="2295"/>
                </a:lnTo>
              </a:path>
            </a:pathLst>
          </a:cu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53"/>
          <p:cNvSpPr/>
          <p:nvPr/>
        </p:nvSpPr>
        <p:spPr>
          <a:xfrm>
            <a:off x="6732000" y="2808000"/>
            <a:ext cx="217440" cy="217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4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Задача о кузнечике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54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8000" marR="0" lvl="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</a:pP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Итого мы имеем:</a:t>
            </a: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начальные случаи</a:t>
            </a:r>
            <a:br>
              <a:rPr lang="ru-RU" sz="1800" dirty="0"/>
            </a:b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F(0) = 1;</a:t>
            </a:r>
            <a:br>
              <a:rPr lang="ru-RU" sz="1800" dirty="0"/>
            </a:b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F(1) = 1;</a:t>
            </a: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формула для N-ой ступеньки</a:t>
            </a:r>
            <a:br>
              <a:rPr lang="ru-RU" sz="1800" dirty="0"/>
            </a:b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F(N) = F(N - 1) + F(N - 2)</a:t>
            </a: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5542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None/>
            </a:pP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</a:pP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Мы можем найти решение задачи для любого N</a:t>
            </a:r>
            <a:br>
              <a:rPr lang="ru-RU" sz="1800" dirty="0"/>
            </a:b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5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Задача о кузнечике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55"/>
          <p:cNvSpPr txBox="1"/>
          <p:nvPr/>
        </p:nvSpPr>
        <p:spPr>
          <a:xfrm>
            <a:off x="360000" y="108000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Пусть теперь кузнечик может прыгнуть на 1, 2 или 3 ступеньки.</a:t>
            </a:r>
            <a:endParaRPr sz="24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5542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None/>
            </a:pPr>
            <a:endParaRPr sz="24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55"/>
          <p:cNvSpPr/>
          <p:nvPr/>
        </p:nvSpPr>
        <p:spPr>
          <a:xfrm>
            <a:off x="7344000" y="2340000"/>
            <a:ext cx="1859760" cy="72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55"/>
          <p:cNvSpPr/>
          <p:nvPr/>
        </p:nvSpPr>
        <p:spPr>
          <a:xfrm>
            <a:off x="6444000" y="3060000"/>
            <a:ext cx="2759760" cy="72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5"/>
          <p:cNvSpPr/>
          <p:nvPr/>
        </p:nvSpPr>
        <p:spPr>
          <a:xfrm>
            <a:off x="5544000" y="3780000"/>
            <a:ext cx="3659760" cy="72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55"/>
          <p:cNvSpPr/>
          <p:nvPr/>
        </p:nvSpPr>
        <p:spPr>
          <a:xfrm>
            <a:off x="5040000" y="4284000"/>
            <a:ext cx="180000" cy="180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p55"/>
          <p:cNvSpPr/>
          <p:nvPr/>
        </p:nvSpPr>
        <p:spPr>
          <a:xfrm>
            <a:off x="5124600" y="3317400"/>
            <a:ext cx="725760" cy="957960"/>
          </a:xfrm>
          <a:custGeom>
            <a:avLst/>
            <a:gdLst/>
            <a:ahLst/>
            <a:cxnLst/>
            <a:rect l="l" t="t" r="r" b="b"/>
            <a:pathLst>
              <a:path w="2016" h="2661" extrusionOk="0">
                <a:moveTo>
                  <a:pt x="15" y="2660"/>
                </a:moveTo>
                <a:cubicBezTo>
                  <a:pt x="15" y="2396"/>
                  <a:pt x="0" y="2131"/>
                  <a:pt x="15" y="1868"/>
                </a:cubicBezTo>
                <a:cubicBezTo>
                  <a:pt x="35" y="1529"/>
                  <a:pt x="114" y="1196"/>
                  <a:pt x="202" y="868"/>
                </a:cubicBezTo>
                <a:cubicBezTo>
                  <a:pt x="264" y="636"/>
                  <a:pt x="299" y="391"/>
                  <a:pt x="473" y="202"/>
                </a:cubicBezTo>
                <a:cubicBezTo>
                  <a:pt x="660" y="0"/>
                  <a:pt x="933" y="18"/>
                  <a:pt x="1140" y="97"/>
                </a:cubicBezTo>
                <a:cubicBezTo>
                  <a:pt x="1390" y="192"/>
                  <a:pt x="1605" y="395"/>
                  <a:pt x="1744" y="639"/>
                </a:cubicBezTo>
                <a:lnTo>
                  <a:pt x="1890" y="889"/>
                </a:lnTo>
                <a:lnTo>
                  <a:pt x="1994" y="1118"/>
                </a:lnTo>
                <a:lnTo>
                  <a:pt x="2015" y="1160"/>
                </a:lnTo>
              </a:path>
            </a:pathLst>
          </a:custGeom>
          <a:noFill/>
          <a:ln w="180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55"/>
          <p:cNvSpPr/>
          <p:nvPr/>
        </p:nvSpPr>
        <p:spPr>
          <a:xfrm>
            <a:off x="5128920" y="2829600"/>
            <a:ext cx="1711440" cy="1423080"/>
          </a:xfrm>
          <a:custGeom>
            <a:avLst/>
            <a:gdLst/>
            <a:ahLst/>
            <a:cxnLst/>
            <a:rect l="l" t="t" r="r" b="b"/>
            <a:pathLst>
              <a:path w="4754" h="3953" extrusionOk="0">
                <a:moveTo>
                  <a:pt x="3" y="3952"/>
                </a:moveTo>
                <a:cubicBezTo>
                  <a:pt x="3" y="3709"/>
                  <a:pt x="3" y="3464"/>
                  <a:pt x="3" y="3223"/>
                </a:cubicBezTo>
                <a:cubicBezTo>
                  <a:pt x="3" y="2945"/>
                  <a:pt x="7" y="2666"/>
                  <a:pt x="3" y="2390"/>
                </a:cubicBezTo>
                <a:cubicBezTo>
                  <a:pt x="0" y="2165"/>
                  <a:pt x="23" y="1941"/>
                  <a:pt x="86" y="1723"/>
                </a:cubicBezTo>
                <a:cubicBezTo>
                  <a:pt x="160" y="1468"/>
                  <a:pt x="336" y="1268"/>
                  <a:pt x="482" y="1057"/>
                </a:cubicBezTo>
                <a:cubicBezTo>
                  <a:pt x="647" y="819"/>
                  <a:pt x="880" y="643"/>
                  <a:pt x="1128" y="515"/>
                </a:cubicBezTo>
                <a:cubicBezTo>
                  <a:pt x="1345" y="403"/>
                  <a:pt x="1572" y="291"/>
                  <a:pt x="1815" y="244"/>
                </a:cubicBezTo>
                <a:cubicBezTo>
                  <a:pt x="2057" y="198"/>
                  <a:pt x="2299" y="135"/>
                  <a:pt x="2544" y="98"/>
                </a:cubicBezTo>
                <a:cubicBezTo>
                  <a:pt x="2766" y="64"/>
                  <a:pt x="2980" y="0"/>
                  <a:pt x="3211" y="15"/>
                </a:cubicBezTo>
                <a:cubicBezTo>
                  <a:pt x="3427" y="29"/>
                  <a:pt x="3646" y="33"/>
                  <a:pt x="3857" y="98"/>
                </a:cubicBezTo>
                <a:cubicBezTo>
                  <a:pt x="4071" y="164"/>
                  <a:pt x="4245" y="333"/>
                  <a:pt x="4482" y="327"/>
                </a:cubicBezTo>
                <a:lnTo>
                  <a:pt x="4690" y="411"/>
                </a:lnTo>
                <a:lnTo>
                  <a:pt x="4753" y="432"/>
                </a:lnTo>
              </a:path>
            </a:pathLst>
          </a:custGeom>
          <a:noFill/>
          <a:ln w="180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55"/>
          <p:cNvSpPr/>
          <p:nvPr/>
        </p:nvSpPr>
        <p:spPr>
          <a:xfrm>
            <a:off x="5128920" y="2012040"/>
            <a:ext cx="2603880" cy="2248200"/>
          </a:xfrm>
          <a:custGeom>
            <a:avLst/>
            <a:gdLst/>
            <a:ahLst/>
            <a:cxnLst/>
            <a:rect l="l" t="t" r="r" b="b"/>
            <a:pathLst>
              <a:path w="7233" h="6245" extrusionOk="0">
                <a:moveTo>
                  <a:pt x="3" y="6244"/>
                </a:moveTo>
                <a:cubicBezTo>
                  <a:pt x="3" y="6028"/>
                  <a:pt x="3" y="5813"/>
                  <a:pt x="3" y="5598"/>
                </a:cubicBezTo>
                <a:cubicBezTo>
                  <a:pt x="3" y="5368"/>
                  <a:pt x="6" y="5138"/>
                  <a:pt x="3" y="4911"/>
                </a:cubicBezTo>
                <a:cubicBezTo>
                  <a:pt x="0" y="4667"/>
                  <a:pt x="13" y="4421"/>
                  <a:pt x="65" y="4182"/>
                </a:cubicBezTo>
                <a:cubicBezTo>
                  <a:pt x="116" y="3947"/>
                  <a:pt x="128" y="3699"/>
                  <a:pt x="211" y="3473"/>
                </a:cubicBezTo>
                <a:cubicBezTo>
                  <a:pt x="299" y="3238"/>
                  <a:pt x="258" y="2994"/>
                  <a:pt x="357" y="2765"/>
                </a:cubicBezTo>
                <a:cubicBezTo>
                  <a:pt x="446" y="2560"/>
                  <a:pt x="495" y="2348"/>
                  <a:pt x="607" y="2140"/>
                </a:cubicBezTo>
                <a:cubicBezTo>
                  <a:pt x="760" y="1857"/>
                  <a:pt x="920" y="1585"/>
                  <a:pt x="1107" y="1328"/>
                </a:cubicBezTo>
                <a:cubicBezTo>
                  <a:pt x="1266" y="1110"/>
                  <a:pt x="1467" y="938"/>
                  <a:pt x="1690" y="807"/>
                </a:cubicBezTo>
                <a:cubicBezTo>
                  <a:pt x="1889" y="690"/>
                  <a:pt x="2122" y="644"/>
                  <a:pt x="2336" y="557"/>
                </a:cubicBezTo>
                <a:cubicBezTo>
                  <a:pt x="2545" y="472"/>
                  <a:pt x="2783" y="461"/>
                  <a:pt x="2982" y="348"/>
                </a:cubicBezTo>
                <a:cubicBezTo>
                  <a:pt x="3182" y="235"/>
                  <a:pt x="3408" y="212"/>
                  <a:pt x="3628" y="182"/>
                </a:cubicBezTo>
                <a:cubicBezTo>
                  <a:pt x="3866" y="150"/>
                  <a:pt x="4103" y="116"/>
                  <a:pt x="4336" y="57"/>
                </a:cubicBezTo>
                <a:cubicBezTo>
                  <a:pt x="4545" y="4"/>
                  <a:pt x="4752" y="21"/>
                  <a:pt x="4961" y="15"/>
                </a:cubicBezTo>
                <a:cubicBezTo>
                  <a:pt x="5182" y="9"/>
                  <a:pt x="5406" y="29"/>
                  <a:pt x="5628" y="15"/>
                </a:cubicBezTo>
                <a:cubicBezTo>
                  <a:pt x="5862" y="0"/>
                  <a:pt x="6052" y="108"/>
                  <a:pt x="6274" y="161"/>
                </a:cubicBezTo>
                <a:cubicBezTo>
                  <a:pt x="6499" y="215"/>
                  <a:pt x="6690" y="369"/>
                  <a:pt x="6899" y="473"/>
                </a:cubicBezTo>
                <a:lnTo>
                  <a:pt x="7128" y="598"/>
                </a:lnTo>
                <a:lnTo>
                  <a:pt x="7232" y="640"/>
                </a:lnTo>
              </a:path>
            </a:pathLst>
          </a:custGeom>
          <a:noFill/>
          <a:ln w="180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6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Задача о кузнечике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6"/>
          <p:cNvSpPr txBox="1"/>
          <p:nvPr/>
        </p:nvSpPr>
        <p:spPr>
          <a:xfrm>
            <a:off x="360000" y="1080000"/>
            <a:ext cx="504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Сколько есть способов попасть на N ступеньку?</a:t>
            </a:r>
            <a:endParaRPr sz="24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56"/>
          <p:cNvSpPr/>
          <p:nvPr/>
        </p:nvSpPr>
        <p:spPr>
          <a:xfrm>
            <a:off x="8400240" y="1620000"/>
            <a:ext cx="959760" cy="72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N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56"/>
          <p:cNvSpPr/>
          <p:nvPr/>
        </p:nvSpPr>
        <p:spPr>
          <a:xfrm>
            <a:off x="7500240" y="2340000"/>
            <a:ext cx="1859760" cy="72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N - 1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6"/>
          <p:cNvSpPr/>
          <p:nvPr/>
        </p:nvSpPr>
        <p:spPr>
          <a:xfrm>
            <a:off x="6600240" y="3060000"/>
            <a:ext cx="2759760" cy="72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N - 2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6"/>
          <p:cNvSpPr/>
          <p:nvPr/>
        </p:nvSpPr>
        <p:spPr>
          <a:xfrm>
            <a:off x="5700240" y="3780000"/>
            <a:ext cx="3659760" cy="72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N - 3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6"/>
          <p:cNvSpPr/>
          <p:nvPr/>
        </p:nvSpPr>
        <p:spPr>
          <a:xfrm>
            <a:off x="8062560" y="988560"/>
            <a:ext cx="982800" cy="1125360"/>
          </a:xfrm>
          <a:custGeom>
            <a:avLst/>
            <a:gdLst/>
            <a:ahLst/>
            <a:cxnLst/>
            <a:rect l="l" t="t" r="r" b="b"/>
            <a:pathLst>
              <a:path w="2730" h="3126" extrusionOk="0">
                <a:moveTo>
                  <a:pt x="0" y="3125"/>
                </a:moveTo>
                <a:cubicBezTo>
                  <a:pt x="80" y="2903"/>
                  <a:pt x="92" y="2665"/>
                  <a:pt x="145" y="2437"/>
                </a:cubicBezTo>
                <a:cubicBezTo>
                  <a:pt x="199" y="2202"/>
                  <a:pt x="240" y="1967"/>
                  <a:pt x="291" y="1729"/>
                </a:cubicBezTo>
                <a:cubicBezTo>
                  <a:pt x="344" y="1480"/>
                  <a:pt x="475" y="1270"/>
                  <a:pt x="562" y="1041"/>
                </a:cubicBezTo>
                <a:cubicBezTo>
                  <a:pt x="672" y="751"/>
                  <a:pt x="872" y="496"/>
                  <a:pt x="1125" y="333"/>
                </a:cubicBezTo>
                <a:cubicBezTo>
                  <a:pt x="1315" y="210"/>
                  <a:pt x="1526" y="122"/>
                  <a:pt x="1749" y="62"/>
                </a:cubicBezTo>
                <a:cubicBezTo>
                  <a:pt x="1983" y="0"/>
                  <a:pt x="2226" y="120"/>
                  <a:pt x="2333" y="333"/>
                </a:cubicBezTo>
                <a:cubicBezTo>
                  <a:pt x="2441" y="551"/>
                  <a:pt x="2527" y="777"/>
                  <a:pt x="2624" y="1000"/>
                </a:cubicBezTo>
                <a:lnTo>
                  <a:pt x="2666" y="1208"/>
                </a:lnTo>
                <a:lnTo>
                  <a:pt x="2729" y="1396"/>
                </a:lnTo>
              </a:path>
            </a:pathLst>
          </a:custGeom>
          <a:noFill/>
          <a:ln w="180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56"/>
          <p:cNvSpPr/>
          <p:nvPr/>
        </p:nvSpPr>
        <p:spPr>
          <a:xfrm>
            <a:off x="7042680" y="1010880"/>
            <a:ext cx="2010240" cy="1967040"/>
          </a:xfrm>
          <a:custGeom>
            <a:avLst/>
            <a:gdLst/>
            <a:ahLst/>
            <a:cxnLst/>
            <a:rect l="l" t="t" r="r" b="b"/>
            <a:pathLst>
              <a:path w="5584" h="5464" extrusionOk="0">
                <a:moveTo>
                  <a:pt x="41" y="5463"/>
                </a:moveTo>
                <a:cubicBezTo>
                  <a:pt x="0" y="5054"/>
                  <a:pt x="83" y="4649"/>
                  <a:pt x="166" y="4254"/>
                </a:cubicBezTo>
                <a:cubicBezTo>
                  <a:pt x="248" y="3864"/>
                  <a:pt x="283" y="3463"/>
                  <a:pt x="416" y="3088"/>
                </a:cubicBezTo>
                <a:cubicBezTo>
                  <a:pt x="544" y="2727"/>
                  <a:pt x="514" y="2340"/>
                  <a:pt x="687" y="1984"/>
                </a:cubicBezTo>
                <a:cubicBezTo>
                  <a:pt x="795" y="1760"/>
                  <a:pt x="837" y="1511"/>
                  <a:pt x="958" y="1296"/>
                </a:cubicBezTo>
                <a:cubicBezTo>
                  <a:pt x="1088" y="1065"/>
                  <a:pt x="1256" y="845"/>
                  <a:pt x="1499" y="713"/>
                </a:cubicBezTo>
                <a:cubicBezTo>
                  <a:pt x="1708" y="599"/>
                  <a:pt x="1916" y="474"/>
                  <a:pt x="2145" y="400"/>
                </a:cubicBezTo>
                <a:cubicBezTo>
                  <a:pt x="2387" y="321"/>
                  <a:pt x="2625" y="225"/>
                  <a:pt x="2874" y="171"/>
                </a:cubicBezTo>
                <a:cubicBezTo>
                  <a:pt x="3081" y="126"/>
                  <a:pt x="3291" y="92"/>
                  <a:pt x="3499" y="46"/>
                </a:cubicBezTo>
                <a:cubicBezTo>
                  <a:pt x="3707" y="0"/>
                  <a:pt x="3917" y="67"/>
                  <a:pt x="4124" y="88"/>
                </a:cubicBezTo>
                <a:cubicBezTo>
                  <a:pt x="4391" y="115"/>
                  <a:pt x="4595" y="302"/>
                  <a:pt x="4791" y="463"/>
                </a:cubicBezTo>
                <a:cubicBezTo>
                  <a:pt x="5008" y="641"/>
                  <a:pt x="5209" y="836"/>
                  <a:pt x="5395" y="1046"/>
                </a:cubicBezTo>
                <a:lnTo>
                  <a:pt x="5520" y="1275"/>
                </a:lnTo>
                <a:lnTo>
                  <a:pt x="5583" y="1379"/>
                </a:lnTo>
              </a:path>
            </a:pathLst>
          </a:custGeom>
          <a:noFill/>
          <a:ln w="180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56"/>
          <p:cNvSpPr/>
          <p:nvPr/>
        </p:nvSpPr>
        <p:spPr>
          <a:xfrm>
            <a:off x="6118200" y="942840"/>
            <a:ext cx="2904480" cy="2582640"/>
          </a:xfrm>
          <a:custGeom>
            <a:avLst/>
            <a:gdLst/>
            <a:ahLst/>
            <a:cxnLst/>
            <a:rect l="l" t="t" r="r" b="b"/>
            <a:pathLst>
              <a:path w="8068" h="7174" extrusionOk="0">
                <a:moveTo>
                  <a:pt x="26" y="7173"/>
                </a:moveTo>
                <a:cubicBezTo>
                  <a:pt x="26" y="6943"/>
                  <a:pt x="26" y="6714"/>
                  <a:pt x="26" y="6485"/>
                </a:cubicBezTo>
                <a:cubicBezTo>
                  <a:pt x="26" y="6221"/>
                  <a:pt x="26" y="5957"/>
                  <a:pt x="26" y="5693"/>
                </a:cubicBezTo>
                <a:cubicBezTo>
                  <a:pt x="26" y="5464"/>
                  <a:pt x="43" y="5233"/>
                  <a:pt x="26" y="5006"/>
                </a:cubicBezTo>
                <a:cubicBezTo>
                  <a:pt x="0" y="4676"/>
                  <a:pt x="106" y="4366"/>
                  <a:pt x="151" y="4048"/>
                </a:cubicBezTo>
                <a:cubicBezTo>
                  <a:pt x="191" y="3758"/>
                  <a:pt x="356" y="3485"/>
                  <a:pt x="359" y="3193"/>
                </a:cubicBezTo>
                <a:cubicBezTo>
                  <a:pt x="362" y="2896"/>
                  <a:pt x="500" y="2701"/>
                  <a:pt x="588" y="2443"/>
                </a:cubicBezTo>
                <a:cubicBezTo>
                  <a:pt x="674" y="2193"/>
                  <a:pt x="831" y="1972"/>
                  <a:pt x="984" y="1756"/>
                </a:cubicBezTo>
                <a:cubicBezTo>
                  <a:pt x="1161" y="1506"/>
                  <a:pt x="1341" y="1254"/>
                  <a:pt x="1546" y="1027"/>
                </a:cubicBezTo>
                <a:cubicBezTo>
                  <a:pt x="1739" y="813"/>
                  <a:pt x="1980" y="642"/>
                  <a:pt x="2234" y="506"/>
                </a:cubicBezTo>
                <a:cubicBezTo>
                  <a:pt x="2462" y="384"/>
                  <a:pt x="2706" y="278"/>
                  <a:pt x="2963" y="235"/>
                </a:cubicBezTo>
                <a:cubicBezTo>
                  <a:pt x="3189" y="198"/>
                  <a:pt x="3395" y="97"/>
                  <a:pt x="3630" y="89"/>
                </a:cubicBezTo>
                <a:cubicBezTo>
                  <a:pt x="3846" y="81"/>
                  <a:pt x="4053" y="0"/>
                  <a:pt x="4276" y="6"/>
                </a:cubicBezTo>
                <a:cubicBezTo>
                  <a:pt x="4522" y="13"/>
                  <a:pt x="4763" y="63"/>
                  <a:pt x="5005" y="110"/>
                </a:cubicBezTo>
                <a:cubicBezTo>
                  <a:pt x="5233" y="154"/>
                  <a:pt x="5466" y="155"/>
                  <a:pt x="5692" y="214"/>
                </a:cubicBezTo>
                <a:cubicBezTo>
                  <a:pt x="5939" y="278"/>
                  <a:pt x="6177" y="333"/>
                  <a:pt x="6421" y="402"/>
                </a:cubicBezTo>
                <a:cubicBezTo>
                  <a:pt x="6675" y="474"/>
                  <a:pt x="6936" y="533"/>
                  <a:pt x="7171" y="652"/>
                </a:cubicBezTo>
                <a:cubicBezTo>
                  <a:pt x="7400" y="768"/>
                  <a:pt x="7616" y="921"/>
                  <a:pt x="7796" y="1110"/>
                </a:cubicBezTo>
                <a:lnTo>
                  <a:pt x="7963" y="1318"/>
                </a:lnTo>
                <a:lnTo>
                  <a:pt x="8067" y="1464"/>
                </a:lnTo>
              </a:path>
            </a:pathLst>
          </a:custGeom>
          <a:noFill/>
          <a:ln w="180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7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Задача о кузнечике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57"/>
          <p:cNvSpPr txBox="1"/>
          <p:nvPr/>
        </p:nvSpPr>
        <p:spPr>
          <a:xfrm>
            <a:off x="360000" y="1080000"/>
            <a:ext cx="504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Сколько есть способов попасть на N ступеньку?</a:t>
            </a:r>
            <a:endParaRPr sz="24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5542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None/>
            </a:pPr>
            <a:endParaRPr sz="24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F(N) = F(N-3) + F(N-2) + F(N-1)</a:t>
            </a:r>
            <a:endParaRPr sz="24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5542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None/>
            </a:pPr>
            <a:endParaRPr sz="24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57"/>
          <p:cNvSpPr/>
          <p:nvPr/>
        </p:nvSpPr>
        <p:spPr>
          <a:xfrm>
            <a:off x="8400240" y="1620000"/>
            <a:ext cx="959760" cy="72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N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57"/>
          <p:cNvSpPr/>
          <p:nvPr/>
        </p:nvSpPr>
        <p:spPr>
          <a:xfrm>
            <a:off x="7500240" y="2340000"/>
            <a:ext cx="1859760" cy="72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N - 1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7"/>
          <p:cNvSpPr/>
          <p:nvPr/>
        </p:nvSpPr>
        <p:spPr>
          <a:xfrm>
            <a:off x="6600240" y="3060000"/>
            <a:ext cx="2759760" cy="72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N - 2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57"/>
          <p:cNvSpPr/>
          <p:nvPr/>
        </p:nvSpPr>
        <p:spPr>
          <a:xfrm>
            <a:off x="5700240" y="3780000"/>
            <a:ext cx="3659760" cy="72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N - 3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57"/>
          <p:cNvSpPr/>
          <p:nvPr/>
        </p:nvSpPr>
        <p:spPr>
          <a:xfrm>
            <a:off x="8062560" y="988560"/>
            <a:ext cx="982800" cy="1125360"/>
          </a:xfrm>
          <a:custGeom>
            <a:avLst/>
            <a:gdLst/>
            <a:ahLst/>
            <a:cxnLst/>
            <a:rect l="l" t="t" r="r" b="b"/>
            <a:pathLst>
              <a:path w="2730" h="3126" extrusionOk="0">
                <a:moveTo>
                  <a:pt x="0" y="3125"/>
                </a:moveTo>
                <a:cubicBezTo>
                  <a:pt x="80" y="2903"/>
                  <a:pt x="92" y="2665"/>
                  <a:pt x="145" y="2437"/>
                </a:cubicBezTo>
                <a:cubicBezTo>
                  <a:pt x="199" y="2202"/>
                  <a:pt x="240" y="1967"/>
                  <a:pt x="291" y="1729"/>
                </a:cubicBezTo>
                <a:cubicBezTo>
                  <a:pt x="344" y="1480"/>
                  <a:pt x="475" y="1270"/>
                  <a:pt x="562" y="1041"/>
                </a:cubicBezTo>
                <a:cubicBezTo>
                  <a:pt x="672" y="751"/>
                  <a:pt x="872" y="496"/>
                  <a:pt x="1125" y="333"/>
                </a:cubicBezTo>
                <a:cubicBezTo>
                  <a:pt x="1315" y="210"/>
                  <a:pt x="1526" y="122"/>
                  <a:pt x="1749" y="62"/>
                </a:cubicBezTo>
                <a:cubicBezTo>
                  <a:pt x="1983" y="0"/>
                  <a:pt x="2226" y="120"/>
                  <a:pt x="2333" y="333"/>
                </a:cubicBezTo>
                <a:cubicBezTo>
                  <a:pt x="2441" y="551"/>
                  <a:pt x="2527" y="777"/>
                  <a:pt x="2624" y="1000"/>
                </a:cubicBezTo>
                <a:lnTo>
                  <a:pt x="2666" y="1208"/>
                </a:lnTo>
                <a:lnTo>
                  <a:pt x="2729" y="1396"/>
                </a:lnTo>
              </a:path>
            </a:pathLst>
          </a:custGeom>
          <a:noFill/>
          <a:ln w="180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57"/>
          <p:cNvSpPr/>
          <p:nvPr/>
        </p:nvSpPr>
        <p:spPr>
          <a:xfrm>
            <a:off x="7042680" y="1010880"/>
            <a:ext cx="2010240" cy="1967040"/>
          </a:xfrm>
          <a:custGeom>
            <a:avLst/>
            <a:gdLst/>
            <a:ahLst/>
            <a:cxnLst/>
            <a:rect l="l" t="t" r="r" b="b"/>
            <a:pathLst>
              <a:path w="5584" h="5464" extrusionOk="0">
                <a:moveTo>
                  <a:pt x="41" y="5463"/>
                </a:moveTo>
                <a:cubicBezTo>
                  <a:pt x="0" y="5054"/>
                  <a:pt x="83" y="4649"/>
                  <a:pt x="166" y="4254"/>
                </a:cubicBezTo>
                <a:cubicBezTo>
                  <a:pt x="248" y="3864"/>
                  <a:pt x="283" y="3463"/>
                  <a:pt x="416" y="3088"/>
                </a:cubicBezTo>
                <a:cubicBezTo>
                  <a:pt x="544" y="2727"/>
                  <a:pt x="514" y="2340"/>
                  <a:pt x="687" y="1984"/>
                </a:cubicBezTo>
                <a:cubicBezTo>
                  <a:pt x="795" y="1760"/>
                  <a:pt x="837" y="1511"/>
                  <a:pt x="958" y="1296"/>
                </a:cubicBezTo>
                <a:cubicBezTo>
                  <a:pt x="1088" y="1065"/>
                  <a:pt x="1256" y="845"/>
                  <a:pt x="1499" y="713"/>
                </a:cubicBezTo>
                <a:cubicBezTo>
                  <a:pt x="1708" y="599"/>
                  <a:pt x="1916" y="474"/>
                  <a:pt x="2145" y="400"/>
                </a:cubicBezTo>
                <a:cubicBezTo>
                  <a:pt x="2387" y="321"/>
                  <a:pt x="2625" y="225"/>
                  <a:pt x="2874" y="171"/>
                </a:cubicBezTo>
                <a:cubicBezTo>
                  <a:pt x="3081" y="126"/>
                  <a:pt x="3291" y="92"/>
                  <a:pt x="3499" y="46"/>
                </a:cubicBezTo>
                <a:cubicBezTo>
                  <a:pt x="3707" y="0"/>
                  <a:pt x="3917" y="67"/>
                  <a:pt x="4124" y="88"/>
                </a:cubicBezTo>
                <a:cubicBezTo>
                  <a:pt x="4391" y="115"/>
                  <a:pt x="4595" y="302"/>
                  <a:pt x="4791" y="463"/>
                </a:cubicBezTo>
                <a:cubicBezTo>
                  <a:pt x="5008" y="641"/>
                  <a:pt x="5209" y="836"/>
                  <a:pt x="5395" y="1046"/>
                </a:cubicBezTo>
                <a:lnTo>
                  <a:pt x="5520" y="1275"/>
                </a:lnTo>
                <a:lnTo>
                  <a:pt x="5583" y="1379"/>
                </a:lnTo>
              </a:path>
            </a:pathLst>
          </a:custGeom>
          <a:noFill/>
          <a:ln w="180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57"/>
          <p:cNvSpPr/>
          <p:nvPr/>
        </p:nvSpPr>
        <p:spPr>
          <a:xfrm>
            <a:off x="6118200" y="942840"/>
            <a:ext cx="2904480" cy="2582640"/>
          </a:xfrm>
          <a:custGeom>
            <a:avLst/>
            <a:gdLst/>
            <a:ahLst/>
            <a:cxnLst/>
            <a:rect l="l" t="t" r="r" b="b"/>
            <a:pathLst>
              <a:path w="8068" h="7174" extrusionOk="0">
                <a:moveTo>
                  <a:pt x="26" y="7173"/>
                </a:moveTo>
                <a:cubicBezTo>
                  <a:pt x="26" y="6943"/>
                  <a:pt x="26" y="6714"/>
                  <a:pt x="26" y="6485"/>
                </a:cubicBezTo>
                <a:cubicBezTo>
                  <a:pt x="26" y="6221"/>
                  <a:pt x="26" y="5957"/>
                  <a:pt x="26" y="5693"/>
                </a:cubicBezTo>
                <a:cubicBezTo>
                  <a:pt x="26" y="5464"/>
                  <a:pt x="43" y="5233"/>
                  <a:pt x="26" y="5006"/>
                </a:cubicBezTo>
                <a:cubicBezTo>
                  <a:pt x="0" y="4676"/>
                  <a:pt x="106" y="4366"/>
                  <a:pt x="151" y="4048"/>
                </a:cubicBezTo>
                <a:cubicBezTo>
                  <a:pt x="191" y="3758"/>
                  <a:pt x="356" y="3485"/>
                  <a:pt x="359" y="3193"/>
                </a:cubicBezTo>
                <a:cubicBezTo>
                  <a:pt x="362" y="2896"/>
                  <a:pt x="500" y="2701"/>
                  <a:pt x="588" y="2443"/>
                </a:cubicBezTo>
                <a:cubicBezTo>
                  <a:pt x="674" y="2193"/>
                  <a:pt x="831" y="1972"/>
                  <a:pt x="984" y="1756"/>
                </a:cubicBezTo>
                <a:cubicBezTo>
                  <a:pt x="1161" y="1506"/>
                  <a:pt x="1341" y="1254"/>
                  <a:pt x="1546" y="1027"/>
                </a:cubicBezTo>
                <a:cubicBezTo>
                  <a:pt x="1739" y="813"/>
                  <a:pt x="1980" y="642"/>
                  <a:pt x="2234" y="506"/>
                </a:cubicBezTo>
                <a:cubicBezTo>
                  <a:pt x="2462" y="384"/>
                  <a:pt x="2706" y="278"/>
                  <a:pt x="2963" y="235"/>
                </a:cubicBezTo>
                <a:cubicBezTo>
                  <a:pt x="3189" y="198"/>
                  <a:pt x="3395" y="97"/>
                  <a:pt x="3630" y="89"/>
                </a:cubicBezTo>
                <a:cubicBezTo>
                  <a:pt x="3846" y="81"/>
                  <a:pt x="4053" y="0"/>
                  <a:pt x="4276" y="6"/>
                </a:cubicBezTo>
                <a:cubicBezTo>
                  <a:pt x="4522" y="13"/>
                  <a:pt x="4763" y="63"/>
                  <a:pt x="5005" y="110"/>
                </a:cubicBezTo>
                <a:cubicBezTo>
                  <a:pt x="5233" y="154"/>
                  <a:pt x="5466" y="155"/>
                  <a:pt x="5692" y="214"/>
                </a:cubicBezTo>
                <a:cubicBezTo>
                  <a:pt x="5939" y="278"/>
                  <a:pt x="6177" y="333"/>
                  <a:pt x="6421" y="402"/>
                </a:cubicBezTo>
                <a:cubicBezTo>
                  <a:pt x="6675" y="474"/>
                  <a:pt x="6936" y="533"/>
                  <a:pt x="7171" y="652"/>
                </a:cubicBezTo>
                <a:cubicBezTo>
                  <a:pt x="7400" y="768"/>
                  <a:pt x="7616" y="921"/>
                  <a:pt x="7796" y="1110"/>
                </a:cubicBezTo>
                <a:lnTo>
                  <a:pt x="7963" y="1318"/>
                </a:lnTo>
                <a:lnTo>
                  <a:pt x="8067" y="1464"/>
                </a:lnTo>
              </a:path>
            </a:pathLst>
          </a:custGeom>
          <a:noFill/>
          <a:ln w="180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8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Обобщение задачи о кузнечике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58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Допустим теперь, что кузнечик может за раз прыгнуть на 1, 2, 3, …, k ступенек.</a:t>
            </a:r>
            <a:endParaRPr sz="24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5542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None/>
            </a:pPr>
            <a:endParaRPr sz="24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Сколько есть способов попасть на ступеньку N?</a:t>
            </a:r>
            <a:endParaRPr sz="24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Динамическое программирование</a:t>
            </a:r>
            <a:endParaRPr sz="3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1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8000" marR="0" lvl="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</a:pPr>
            <a:r>
              <a:rPr lang="ru-RU" sz="2400" b="1" i="0" u="none" strike="noStrike" cap="non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Динамическое программирование</a:t>
            </a:r>
            <a:r>
              <a:rPr lang="ru-RU" sz="2400" b="0" i="0" u="none" strike="noStrike" cap="non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 - способ решения сложных задач путём </a:t>
            </a:r>
            <a:r>
              <a:rPr lang="ru-RU" sz="2400" b="0" i="1" u="none" strike="noStrike" cap="non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разбиения их на более простые подзадачи</a:t>
            </a:r>
            <a:r>
              <a:rPr lang="ru-RU" sz="2400" b="0" i="0" u="none" strike="noStrike" cap="non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400" b="0" i="0" u="none" strike="noStrike" cap="non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</a:pPr>
            <a:r>
              <a:rPr lang="ru-RU" sz="2400" b="0" i="0" u="none" strike="noStrike" cap="non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Он применим к задачам с оптимальной подструктурой, выглядящим как набор перекрывающихся подзадач, сложность которых чуть меньше исходной</a:t>
            </a:r>
            <a:endParaRPr sz="2400" b="0" i="0" u="none" strike="noStrike" cap="non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</a:pPr>
            <a:r>
              <a:rPr lang="ru-RU" sz="2400" b="0" i="0" u="none" strike="noStrike" cap="non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ru-RU" sz="2400" b="0" i="0" u="none" strike="noStrike" cap="none" dirty="0" err="1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Wikipedia</a:t>
            </a:r>
            <a:r>
              <a:rPr lang="ru-RU" sz="2400" b="0" i="0" u="none" strike="noStrike" cap="non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0" i="0" u="none" strike="noStrike" cap="non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Обобщение задачи о кузнечике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59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8000" marR="0" lvl="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</a:pP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Допустим теперь, что кузнечик может за раз прыгнуть на 1, 2, 3, …, k ступенек.</a:t>
            </a: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</a:pP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Сколько есть способов попасть на ступеньку N?</a:t>
            </a: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5542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None/>
            </a:pP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algn="ctr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</a:pP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F(N) = F(N-1) + F(N-2) + F(N-3) + … + F(N-k)</a:t>
            </a: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5542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None/>
            </a:pP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</a:pP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Используя эту формулу мы можем получить решение задачи для произвольных k и N</a:t>
            </a: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0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Прыжки со стоимостью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60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8000" marR="0" lvl="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</a:pP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Пусть, в рамках предыдущей задачи, каждый пункт имеет некоторую стоимость посещения. Предположим, что возможны шаги в 1, 2 или 3 пункта и движение всегда происходит только вперед.</a:t>
            </a: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5542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None/>
            </a:pP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</a:pP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Необходимо найти такой путь, чтобы суммарные затраты были минимальными</a:t>
            </a: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Прыжки со стоимостью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6" name="Google Shape;416;p61"/>
          <p:cNvGraphicFramePr/>
          <p:nvPr>
            <p:extLst>
              <p:ext uri="{D42A27DB-BD31-4B8C-83A1-F6EECF244321}">
                <p14:modId xmlns:p14="http://schemas.microsoft.com/office/powerpoint/2010/main" val="287117503"/>
              </p:ext>
            </p:extLst>
          </p:nvPr>
        </p:nvGraphicFramePr>
        <p:xfrm>
          <a:off x="2002680" y="2464200"/>
          <a:ext cx="7000600" cy="719650"/>
        </p:xfrm>
        <a:graphic>
          <a:graphicData uri="http://schemas.openxmlformats.org/drawingml/2006/table">
            <a:tbl>
              <a:tblPr>
                <a:noFill/>
                <a:tableStyleId>{8AC39B59-B23B-4C31-BE76-FA767C35BB7E}</a:tableStyleId>
              </a:tblPr>
              <a:tblGrid>
                <a:gridCol w="116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7" name="Google Shape;417;p61"/>
          <p:cNvSpPr/>
          <p:nvPr/>
        </p:nvSpPr>
        <p:spPr>
          <a:xfrm>
            <a:off x="1044000" y="2628000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" name="Google Shape;418;p61"/>
          <p:cNvSpPr/>
          <p:nvPr/>
        </p:nvSpPr>
        <p:spPr>
          <a:xfrm>
            <a:off x="1207440" y="1395000"/>
            <a:ext cx="1417680" cy="1252800"/>
          </a:xfrm>
          <a:custGeom>
            <a:avLst/>
            <a:gdLst/>
            <a:ahLst/>
            <a:cxnLst/>
            <a:rect l="l" t="t" r="r" b="b"/>
            <a:pathLst>
              <a:path w="3938" h="3480" extrusionOk="0">
                <a:moveTo>
                  <a:pt x="0" y="3479"/>
                </a:moveTo>
                <a:cubicBezTo>
                  <a:pt x="57" y="3252"/>
                  <a:pt x="55" y="3014"/>
                  <a:pt x="125" y="2792"/>
                </a:cubicBezTo>
                <a:cubicBezTo>
                  <a:pt x="209" y="2525"/>
                  <a:pt x="242" y="2251"/>
                  <a:pt x="292" y="1979"/>
                </a:cubicBezTo>
                <a:cubicBezTo>
                  <a:pt x="342" y="1710"/>
                  <a:pt x="442" y="1464"/>
                  <a:pt x="521" y="1208"/>
                </a:cubicBezTo>
                <a:cubicBezTo>
                  <a:pt x="596" y="966"/>
                  <a:pt x="641" y="683"/>
                  <a:pt x="854" y="521"/>
                </a:cubicBezTo>
                <a:cubicBezTo>
                  <a:pt x="1059" y="365"/>
                  <a:pt x="1309" y="285"/>
                  <a:pt x="1562" y="208"/>
                </a:cubicBezTo>
                <a:cubicBezTo>
                  <a:pt x="1785" y="140"/>
                  <a:pt x="2004" y="83"/>
                  <a:pt x="2229" y="43"/>
                </a:cubicBezTo>
                <a:cubicBezTo>
                  <a:pt x="2461" y="0"/>
                  <a:pt x="2696" y="103"/>
                  <a:pt x="2875" y="250"/>
                </a:cubicBezTo>
                <a:cubicBezTo>
                  <a:pt x="3073" y="413"/>
                  <a:pt x="3220" y="629"/>
                  <a:pt x="3354" y="854"/>
                </a:cubicBezTo>
                <a:cubicBezTo>
                  <a:pt x="3493" y="1087"/>
                  <a:pt x="3585" y="1327"/>
                  <a:pt x="3708" y="1562"/>
                </a:cubicBezTo>
                <a:cubicBezTo>
                  <a:pt x="3820" y="1777"/>
                  <a:pt x="3740" y="2033"/>
                  <a:pt x="3854" y="2251"/>
                </a:cubicBezTo>
                <a:lnTo>
                  <a:pt x="3875" y="2458"/>
                </a:lnTo>
                <a:lnTo>
                  <a:pt x="3937" y="2667"/>
                </a:lnTo>
              </a:path>
            </a:pathLst>
          </a:cu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61"/>
          <p:cNvSpPr/>
          <p:nvPr/>
        </p:nvSpPr>
        <p:spPr>
          <a:xfrm>
            <a:off x="1207440" y="1211760"/>
            <a:ext cx="2505240" cy="1420920"/>
          </a:xfrm>
          <a:custGeom>
            <a:avLst/>
            <a:gdLst/>
            <a:ahLst/>
            <a:cxnLst/>
            <a:rect l="l" t="t" r="r" b="b"/>
            <a:pathLst>
              <a:path w="6959" h="3947" extrusionOk="0">
                <a:moveTo>
                  <a:pt x="0" y="3946"/>
                </a:moveTo>
                <a:cubicBezTo>
                  <a:pt x="43" y="3723"/>
                  <a:pt x="87" y="3500"/>
                  <a:pt x="146" y="3280"/>
                </a:cubicBezTo>
                <a:cubicBezTo>
                  <a:pt x="200" y="3075"/>
                  <a:pt x="244" y="2865"/>
                  <a:pt x="271" y="2655"/>
                </a:cubicBezTo>
                <a:cubicBezTo>
                  <a:pt x="303" y="2400"/>
                  <a:pt x="387" y="2159"/>
                  <a:pt x="417" y="1905"/>
                </a:cubicBezTo>
                <a:cubicBezTo>
                  <a:pt x="445" y="1673"/>
                  <a:pt x="585" y="1473"/>
                  <a:pt x="708" y="1280"/>
                </a:cubicBezTo>
                <a:cubicBezTo>
                  <a:pt x="858" y="1046"/>
                  <a:pt x="1079" y="858"/>
                  <a:pt x="1333" y="717"/>
                </a:cubicBezTo>
                <a:cubicBezTo>
                  <a:pt x="1561" y="590"/>
                  <a:pt x="1795" y="555"/>
                  <a:pt x="2021" y="446"/>
                </a:cubicBezTo>
                <a:cubicBezTo>
                  <a:pt x="2234" y="343"/>
                  <a:pt x="2466" y="279"/>
                  <a:pt x="2687" y="196"/>
                </a:cubicBezTo>
                <a:cubicBezTo>
                  <a:pt x="2915" y="110"/>
                  <a:pt x="3159" y="99"/>
                  <a:pt x="3396" y="51"/>
                </a:cubicBezTo>
                <a:cubicBezTo>
                  <a:pt x="3641" y="1"/>
                  <a:pt x="3897" y="61"/>
                  <a:pt x="4146" y="30"/>
                </a:cubicBezTo>
                <a:cubicBezTo>
                  <a:pt x="4393" y="0"/>
                  <a:pt x="4613" y="98"/>
                  <a:pt x="4833" y="176"/>
                </a:cubicBezTo>
                <a:cubicBezTo>
                  <a:pt x="5101" y="271"/>
                  <a:pt x="5301" y="485"/>
                  <a:pt x="5521" y="655"/>
                </a:cubicBezTo>
                <a:cubicBezTo>
                  <a:pt x="5757" y="837"/>
                  <a:pt x="5951" y="1058"/>
                  <a:pt x="6146" y="1280"/>
                </a:cubicBezTo>
                <a:cubicBezTo>
                  <a:pt x="6311" y="1468"/>
                  <a:pt x="6426" y="1703"/>
                  <a:pt x="6500" y="1946"/>
                </a:cubicBezTo>
                <a:cubicBezTo>
                  <a:pt x="6569" y="2175"/>
                  <a:pt x="6665" y="2396"/>
                  <a:pt x="6770" y="2612"/>
                </a:cubicBezTo>
                <a:lnTo>
                  <a:pt x="6833" y="2842"/>
                </a:lnTo>
                <a:lnTo>
                  <a:pt x="6917" y="3051"/>
                </a:lnTo>
                <a:lnTo>
                  <a:pt x="6958" y="3155"/>
                </a:lnTo>
              </a:path>
            </a:pathLst>
          </a:cu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61"/>
          <p:cNvSpPr/>
          <p:nvPr/>
        </p:nvSpPr>
        <p:spPr>
          <a:xfrm>
            <a:off x="1215000" y="1187280"/>
            <a:ext cx="3502800" cy="1445400"/>
          </a:xfrm>
          <a:custGeom>
            <a:avLst/>
            <a:gdLst/>
            <a:ahLst/>
            <a:cxnLst/>
            <a:rect l="l" t="t" r="r" b="b"/>
            <a:pathLst>
              <a:path w="9730" h="4015" extrusionOk="0">
                <a:moveTo>
                  <a:pt x="0" y="4014"/>
                </a:moveTo>
                <a:cubicBezTo>
                  <a:pt x="94" y="3780"/>
                  <a:pt x="140" y="3532"/>
                  <a:pt x="187" y="3285"/>
                </a:cubicBezTo>
                <a:cubicBezTo>
                  <a:pt x="230" y="3057"/>
                  <a:pt x="287" y="2830"/>
                  <a:pt x="312" y="2598"/>
                </a:cubicBezTo>
                <a:cubicBezTo>
                  <a:pt x="337" y="2366"/>
                  <a:pt x="454" y="2157"/>
                  <a:pt x="500" y="1931"/>
                </a:cubicBezTo>
                <a:cubicBezTo>
                  <a:pt x="551" y="1681"/>
                  <a:pt x="695" y="1493"/>
                  <a:pt x="812" y="1285"/>
                </a:cubicBezTo>
                <a:cubicBezTo>
                  <a:pt x="945" y="1049"/>
                  <a:pt x="1126" y="820"/>
                  <a:pt x="1375" y="702"/>
                </a:cubicBezTo>
                <a:cubicBezTo>
                  <a:pt x="1611" y="590"/>
                  <a:pt x="1833" y="445"/>
                  <a:pt x="2083" y="369"/>
                </a:cubicBezTo>
                <a:cubicBezTo>
                  <a:pt x="2307" y="301"/>
                  <a:pt x="2511" y="182"/>
                  <a:pt x="2750" y="160"/>
                </a:cubicBezTo>
                <a:cubicBezTo>
                  <a:pt x="2974" y="139"/>
                  <a:pt x="3193" y="71"/>
                  <a:pt x="3416" y="35"/>
                </a:cubicBezTo>
                <a:cubicBezTo>
                  <a:pt x="3636" y="0"/>
                  <a:pt x="3861" y="20"/>
                  <a:pt x="4083" y="14"/>
                </a:cubicBezTo>
                <a:cubicBezTo>
                  <a:pt x="4347" y="7"/>
                  <a:pt x="4596" y="85"/>
                  <a:pt x="4854" y="139"/>
                </a:cubicBezTo>
                <a:cubicBezTo>
                  <a:pt x="5074" y="185"/>
                  <a:pt x="5279" y="258"/>
                  <a:pt x="5500" y="306"/>
                </a:cubicBezTo>
                <a:cubicBezTo>
                  <a:pt x="5731" y="356"/>
                  <a:pt x="5945" y="423"/>
                  <a:pt x="6166" y="495"/>
                </a:cubicBezTo>
                <a:cubicBezTo>
                  <a:pt x="6396" y="568"/>
                  <a:pt x="6616" y="684"/>
                  <a:pt x="6812" y="827"/>
                </a:cubicBezTo>
                <a:cubicBezTo>
                  <a:pt x="7031" y="987"/>
                  <a:pt x="7254" y="1101"/>
                  <a:pt x="7479" y="1244"/>
                </a:cubicBezTo>
                <a:cubicBezTo>
                  <a:pt x="7696" y="1382"/>
                  <a:pt x="7901" y="1536"/>
                  <a:pt x="8125" y="1660"/>
                </a:cubicBezTo>
                <a:cubicBezTo>
                  <a:pt x="8353" y="1786"/>
                  <a:pt x="8574" y="1932"/>
                  <a:pt x="8750" y="2119"/>
                </a:cubicBezTo>
                <a:cubicBezTo>
                  <a:pt x="8949" y="2331"/>
                  <a:pt x="9214" y="2437"/>
                  <a:pt x="9375" y="2680"/>
                </a:cubicBezTo>
                <a:lnTo>
                  <a:pt x="9583" y="2889"/>
                </a:lnTo>
                <a:lnTo>
                  <a:pt x="9708" y="3099"/>
                </a:lnTo>
                <a:lnTo>
                  <a:pt x="9729" y="3160"/>
                </a:lnTo>
              </a:path>
            </a:pathLst>
          </a:cu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Функция оптимальной стоимости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62"/>
          <p:cNvSpPr txBox="1"/>
          <p:nvPr/>
        </p:nvSpPr>
        <p:spPr>
          <a:xfrm>
            <a:off x="360000" y="108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Введем функцию F(N), которая будет решением задачи (оптимальной стоимостью) для ячейки N.</a:t>
            </a:r>
            <a:endParaRPr sz="24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5542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None/>
            </a:pPr>
            <a:endParaRPr sz="24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7" name="Google Shape;427;p62"/>
          <p:cNvGraphicFramePr/>
          <p:nvPr/>
        </p:nvGraphicFramePr>
        <p:xfrm>
          <a:off x="1605600" y="4119120"/>
          <a:ext cx="7000600" cy="719650"/>
        </p:xfrm>
        <a:graphic>
          <a:graphicData uri="http://schemas.openxmlformats.org/drawingml/2006/table">
            <a:tbl>
              <a:tblPr>
                <a:noFill/>
                <a:tableStyleId>{8AC39B59-B23B-4C31-BE76-FA767C35BB7E}</a:tableStyleId>
              </a:tblPr>
              <a:tblGrid>
                <a:gridCol w="116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8" name="Google Shape;428;p62"/>
          <p:cNvSpPr/>
          <p:nvPr/>
        </p:nvSpPr>
        <p:spPr>
          <a:xfrm>
            <a:off x="646920" y="4282920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" name="Google Shape;429;p62"/>
          <p:cNvSpPr/>
          <p:nvPr/>
        </p:nvSpPr>
        <p:spPr>
          <a:xfrm>
            <a:off x="810360" y="3049920"/>
            <a:ext cx="1417680" cy="1252800"/>
          </a:xfrm>
          <a:custGeom>
            <a:avLst/>
            <a:gdLst/>
            <a:ahLst/>
            <a:cxnLst/>
            <a:rect l="l" t="t" r="r" b="b"/>
            <a:pathLst>
              <a:path w="3938" h="3480" extrusionOk="0">
                <a:moveTo>
                  <a:pt x="0" y="3479"/>
                </a:moveTo>
                <a:cubicBezTo>
                  <a:pt x="57" y="3252"/>
                  <a:pt x="55" y="3014"/>
                  <a:pt x="125" y="2792"/>
                </a:cubicBezTo>
                <a:cubicBezTo>
                  <a:pt x="209" y="2525"/>
                  <a:pt x="242" y="2251"/>
                  <a:pt x="292" y="1979"/>
                </a:cubicBezTo>
                <a:cubicBezTo>
                  <a:pt x="342" y="1710"/>
                  <a:pt x="442" y="1464"/>
                  <a:pt x="521" y="1208"/>
                </a:cubicBezTo>
                <a:cubicBezTo>
                  <a:pt x="596" y="966"/>
                  <a:pt x="641" y="683"/>
                  <a:pt x="854" y="521"/>
                </a:cubicBezTo>
                <a:cubicBezTo>
                  <a:pt x="1059" y="365"/>
                  <a:pt x="1309" y="285"/>
                  <a:pt x="1562" y="208"/>
                </a:cubicBezTo>
                <a:cubicBezTo>
                  <a:pt x="1785" y="140"/>
                  <a:pt x="2004" y="83"/>
                  <a:pt x="2229" y="43"/>
                </a:cubicBezTo>
                <a:cubicBezTo>
                  <a:pt x="2461" y="0"/>
                  <a:pt x="2696" y="103"/>
                  <a:pt x="2875" y="250"/>
                </a:cubicBezTo>
                <a:cubicBezTo>
                  <a:pt x="3073" y="413"/>
                  <a:pt x="3220" y="629"/>
                  <a:pt x="3354" y="854"/>
                </a:cubicBezTo>
                <a:cubicBezTo>
                  <a:pt x="3493" y="1087"/>
                  <a:pt x="3585" y="1327"/>
                  <a:pt x="3708" y="1562"/>
                </a:cubicBezTo>
                <a:cubicBezTo>
                  <a:pt x="3820" y="1777"/>
                  <a:pt x="3740" y="2033"/>
                  <a:pt x="3854" y="2251"/>
                </a:cubicBezTo>
                <a:lnTo>
                  <a:pt x="3875" y="2458"/>
                </a:lnTo>
                <a:lnTo>
                  <a:pt x="3937" y="2667"/>
                </a:lnTo>
              </a:path>
            </a:pathLst>
          </a:cu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62"/>
          <p:cNvSpPr/>
          <p:nvPr/>
        </p:nvSpPr>
        <p:spPr>
          <a:xfrm>
            <a:off x="810360" y="2866680"/>
            <a:ext cx="2505240" cy="1420920"/>
          </a:xfrm>
          <a:custGeom>
            <a:avLst/>
            <a:gdLst/>
            <a:ahLst/>
            <a:cxnLst/>
            <a:rect l="l" t="t" r="r" b="b"/>
            <a:pathLst>
              <a:path w="6959" h="3947" extrusionOk="0">
                <a:moveTo>
                  <a:pt x="0" y="3946"/>
                </a:moveTo>
                <a:cubicBezTo>
                  <a:pt x="43" y="3723"/>
                  <a:pt x="87" y="3500"/>
                  <a:pt x="146" y="3280"/>
                </a:cubicBezTo>
                <a:cubicBezTo>
                  <a:pt x="200" y="3075"/>
                  <a:pt x="244" y="2865"/>
                  <a:pt x="271" y="2655"/>
                </a:cubicBezTo>
                <a:cubicBezTo>
                  <a:pt x="303" y="2400"/>
                  <a:pt x="387" y="2159"/>
                  <a:pt x="417" y="1905"/>
                </a:cubicBezTo>
                <a:cubicBezTo>
                  <a:pt x="445" y="1673"/>
                  <a:pt x="585" y="1473"/>
                  <a:pt x="708" y="1280"/>
                </a:cubicBezTo>
                <a:cubicBezTo>
                  <a:pt x="858" y="1046"/>
                  <a:pt x="1079" y="858"/>
                  <a:pt x="1333" y="717"/>
                </a:cubicBezTo>
                <a:cubicBezTo>
                  <a:pt x="1561" y="590"/>
                  <a:pt x="1795" y="555"/>
                  <a:pt x="2021" y="446"/>
                </a:cubicBezTo>
                <a:cubicBezTo>
                  <a:pt x="2234" y="343"/>
                  <a:pt x="2466" y="279"/>
                  <a:pt x="2687" y="196"/>
                </a:cubicBezTo>
                <a:cubicBezTo>
                  <a:pt x="2915" y="110"/>
                  <a:pt x="3159" y="99"/>
                  <a:pt x="3396" y="51"/>
                </a:cubicBezTo>
                <a:cubicBezTo>
                  <a:pt x="3641" y="1"/>
                  <a:pt x="3897" y="61"/>
                  <a:pt x="4146" y="30"/>
                </a:cubicBezTo>
                <a:cubicBezTo>
                  <a:pt x="4393" y="0"/>
                  <a:pt x="4613" y="98"/>
                  <a:pt x="4833" y="176"/>
                </a:cubicBezTo>
                <a:cubicBezTo>
                  <a:pt x="5101" y="271"/>
                  <a:pt x="5301" y="485"/>
                  <a:pt x="5521" y="655"/>
                </a:cubicBezTo>
                <a:cubicBezTo>
                  <a:pt x="5757" y="837"/>
                  <a:pt x="5951" y="1058"/>
                  <a:pt x="6146" y="1280"/>
                </a:cubicBezTo>
                <a:cubicBezTo>
                  <a:pt x="6311" y="1468"/>
                  <a:pt x="6426" y="1703"/>
                  <a:pt x="6500" y="1946"/>
                </a:cubicBezTo>
                <a:cubicBezTo>
                  <a:pt x="6569" y="2175"/>
                  <a:pt x="6665" y="2396"/>
                  <a:pt x="6770" y="2612"/>
                </a:cubicBezTo>
                <a:lnTo>
                  <a:pt x="6833" y="2842"/>
                </a:lnTo>
                <a:lnTo>
                  <a:pt x="6917" y="3051"/>
                </a:lnTo>
                <a:lnTo>
                  <a:pt x="6958" y="3155"/>
                </a:lnTo>
              </a:path>
            </a:pathLst>
          </a:cu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62"/>
          <p:cNvSpPr/>
          <p:nvPr/>
        </p:nvSpPr>
        <p:spPr>
          <a:xfrm>
            <a:off x="817920" y="2842200"/>
            <a:ext cx="3502800" cy="1445400"/>
          </a:xfrm>
          <a:custGeom>
            <a:avLst/>
            <a:gdLst/>
            <a:ahLst/>
            <a:cxnLst/>
            <a:rect l="l" t="t" r="r" b="b"/>
            <a:pathLst>
              <a:path w="9730" h="4015" extrusionOk="0">
                <a:moveTo>
                  <a:pt x="0" y="4014"/>
                </a:moveTo>
                <a:cubicBezTo>
                  <a:pt x="94" y="3780"/>
                  <a:pt x="140" y="3532"/>
                  <a:pt x="187" y="3285"/>
                </a:cubicBezTo>
                <a:cubicBezTo>
                  <a:pt x="230" y="3057"/>
                  <a:pt x="287" y="2830"/>
                  <a:pt x="312" y="2598"/>
                </a:cubicBezTo>
                <a:cubicBezTo>
                  <a:pt x="337" y="2366"/>
                  <a:pt x="454" y="2157"/>
                  <a:pt x="500" y="1931"/>
                </a:cubicBezTo>
                <a:cubicBezTo>
                  <a:pt x="551" y="1681"/>
                  <a:pt x="695" y="1493"/>
                  <a:pt x="812" y="1285"/>
                </a:cubicBezTo>
                <a:cubicBezTo>
                  <a:pt x="945" y="1049"/>
                  <a:pt x="1126" y="820"/>
                  <a:pt x="1375" y="702"/>
                </a:cubicBezTo>
                <a:cubicBezTo>
                  <a:pt x="1611" y="590"/>
                  <a:pt x="1833" y="445"/>
                  <a:pt x="2083" y="369"/>
                </a:cubicBezTo>
                <a:cubicBezTo>
                  <a:pt x="2307" y="301"/>
                  <a:pt x="2511" y="182"/>
                  <a:pt x="2750" y="160"/>
                </a:cubicBezTo>
                <a:cubicBezTo>
                  <a:pt x="2974" y="139"/>
                  <a:pt x="3193" y="71"/>
                  <a:pt x="3416" y="35"/>
                </a:cubicBezTo>
                <a:cubicBezTo>
                  <a:pt x="3636" y="0"/>
                  <a:pt x="3861" y="20"/>
                  <a:pt x="4083" y="14"/>
                </a:cubicBezTo>
                <a:cubicBezTo>
                  <a:pt x="4347" y="7"/>
                  <a:pt x="4596" y="85"/>
                  <a:pt x="4854" y="139"/>
                </a:cubicBezTo>
                <a:cubicBezTo>
                  <a:pt x="5074" y="185"/>
                  <a:pt x="5279" y="258"/>
                  <a:pt x="5500" y="306"/>
                </a:cubicBezTo>
                <a:cubicBezTo>
                  <a:pt x="5731" y="356"/>
                  <a:pt x="5945" y="423"/>
                  <a:pt x="6166" y="495"/>
                </a:cubicBezTo>
                <a:cubicBezTo>
                  <a:pt x="6396" y="568"/>
                  <a:pt x="6616" y="684"/>
                  <a:pt x="6812" y="827"/>
                </a:cubicBezTo>
                <a:cubicBezTo>
                  <a:pt x="7031" y="987"/>
                  <a:pt x="7254" y="1101"/>
                  <a:pt x="7479" y="1244"/>
                </a:cubicBezTo>
                <a:cubicBezTo>
                  <a:pt x="7696" y="1382"/>
                  <a:pt x="7901" y="1536"/>
                  <a:pt x="8125" y="1660"/>
                </a:cubicBezTo>
                <a:cubicBezTo>
                  <a:pt x="8353" y="1786"/>
                  <a:pt x="8574" y="1932"/>
                  <a:pt x="8750" y="2119"/>
                </a:cubicBezTo>
                <a:cubicBezTo>
                  <a:pt x="8949" y="2331"/>
                  <a:pt x="9214" y="2437"/>
                  <a:pt x="9375" y="2680"/>
                </a:cubicBezTo>
                <a:lnTo>
                  <a:pt x="9583" y="2889"/>
                </a:lnTo>
                <a:lnTo>
                  <a:pt x="9708" y="3099"/>
                </a:lnTo>
                <a:lnTo>
                  <a:pt x="9729" y="3160"/>
                </a:lnTo>
              </a:path>
            </a:pathLst>
          </a:cu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62"/>
          <p:cNvSpPr txBox="1"/>
          <p:nvPr/>
        </p:nvSpPr>
        <p:spPr>
          <a:xfrm>
            <a:off x="5760000" y="1980000"/>
            <a:ext cx="3780000" cy="162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Заметим, что: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F(0) = 0;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F(1) = 1;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F(2) = 3;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F(3) = 5;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3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Получение формулы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63"/>
          <p:cNvSpPr txBox="1"/>
          <p:nvPr/>
        </p:nvSpPr>
        <p:spPr>
          <a:xfrm>
            <a:off x="360000" y="1080000"/>
            <a:ext cx="918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8000" marR="0" lvl="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900"/>
            </a:pPr>
            <a:r>
              <a:rPr lang="ru-RU" sz="20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Для решения определим лучшую стоимость для N ячейки (ступеньки)</a:t>
            </a:r>
            <a:endParaRPr sz="20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900"/>
            </a:pPr>
            <a:r>
              <a:rPr lang="ru-RU" sz="20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Каким будет наилучший выбор, если 175, 150 и 200, это </a:t>
            </a:r>
            <a:r>
              <a:rPr lang="ru-RU" sz="2000" b="1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оптимальные</a:t>
            </a:r>
            <a:r>
              <a:rPr lang="ru-RU" sz="20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 стоимости попадания в данные ячейки </a:t>
            </a:r>
            <a:r>
              <a:rPr lang="ru-RU" sz="2000" b="1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с самого начала пути?</a:t>
            </a:r>
            <a:endParaRPr sz="20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9" name="Google Shape;439;p63"/>
          <p:cNvGraphicFramePr/>
          <p:nvPr/>
        </p:nvGraphicFramePr>
        <p:xfrm>
          <a:off x="2259720" y="3384000"/>
          <a:ext cx="5834550" cy="719650"/>
        </p:xfrm>
        <a:graphic>
          <a:graphicData uri="http://schemas.openxmlformats.org/drawingml/2006/table">
            <a:tbl>
              <a:tblPr>
                <a:noFill/>
                <a:tableStyleId>{8AC39B59-B23B-4C31-BE76-FA767C35BB7E}</a:tableStyleId>
              </a:tblPr>
              <a:tblGrid>
                <a:gridCol w="116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175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150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0" name="Google Shape;440;p63"/>
          <p:cNvSpPr/>
          <p:nvPr/>
        </p:nvSpPr>
        <p:spPr>
          <a:xfrm>
            <a:off x="5431320" y="2617200"/>
            <a:ext cx="2175480" cy="746280"/>
          </a:xfrm>
          <a:custGeom>
            <a:avLst/>
            <a:gdLst/>
            <a:ahLst/>
            <a:cxnLst/>
            <a:rect l="l" t="t" r="r" b="b"/>
            <a:pathLst>
              <a:path w="6043" h="2073" extrusionOk="0">
                <a:moveTo>
                  <a:pt x="0" y="2072"/>
                </a:moveTo>
                <a:cubicBezTo>
                  <a:pt x="200" y="1730"/>
                  <a:pt x="540" y="1496"/>
                  <a:pt x="875" y="1301"/>
                </a:cubicBezTo>
                <a:cubicBezTo>
                  <a:pt x="1179" y="1125"/>
                  <a:pt x="1461" y="905"/>
                  <a:pt x="1771" y="739"/>
                </a:cubicBezTo>
                <a:cubicBezTo>
                  <a:pt x="2016" y="606"/>
                  <a:pt x="2222" y="397"/>
                  <a:pt x="2500" y="342"/>
                </a:cubicBezTo>
                <a:cubicBezTo>
                  <a:pt x="2753" y="292"/>
                  <a:pt x="2936" y="125"/>
                  <a:pt x="3188" y="72"/>
                </a:cubicBezTo>
                <a:cubicBezTo>
                  <a:pt x="3498" y="7"/>
                  <a:pt x="3814" y="0"/>
                  <a:pt x="4125" y="30"/>
                </a:cubicBezTo>
                <a:cubicBezTo>
                  <a:pt x="4425" y="60"/>
                  <a:pt x="4727" y="145"/>
                  <a:pt x="4979" y="322"/>
                </a:cubicBezTo>
                <a:cubicBezTo>
                  <a:pt x="5265" y="523"/>
                  <a:pt x="5480" y="798"/>
                  <a:pt x="5688" y="1072"/>
                </a:cubicBezTo>
                <a:cubicBezTo>
                  <a:pt x="5845" y="1280"/>
                  <a:pt x="5857" y="1560"/>
                  <a:pt x="6000" y="1780"/>
                </a:cubicBezTo>
                <a:lnTo>
                  <a:pt x="6042" y="1947"/>
                </a:lnTo>
              </a:path>
            </a:pathLst>
          </a:cu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63"/>
          <p:cNvSpPr/>
          <p:nvPr/>
        </p:nvSpPr>
        <p:spPr>
          <a:xfrm>
            <a:off x="6556320" y="4158000"/>
            <a:ext cx="1103040" cy="409320"/>
          </a:xfrm>
          <a:custGeom>
            <a:avLst/>
            <a:gdLst/>
            <a:ahLst/>
            <a:cxnLst/>
            <a:rect l="l" t="t" r="r" b="b"/>
            <a:pathLst>
              <a:path w="3064" h="1137" extrusionOk="0">
                <a:moveTo>
                  <a:pt x="0" y="62"/>
                </a:moveTo>
                <a:cubicBezTo>
                  <a:pt x="115" y="312"/>
                  <a:pt x="293" y="558"/>
                  <a:pt x="542" y="667"/>
                </a:cubicBezTo>
                <a:cubicBezTo>
                  <a:pt x="787" y="774"/>
                  <a:pt x="954" y="946"/>
                  <a:pt x="1229" y="1000"/>
                </a:cubicBezTo>
                <a:cubicBezTo>
                  <a:pt x="1439" y="1041"/>
                  <a:pt x="1650" y="1136"/>
                  <a:pt x="1854" y="1083"/>
                </a:cubicBezTo>
                <a:cubicBezTo>
                  <a:pt x="2096" y="1020"/>
                  <a:pt x="2251" y="782"/>
                  <a:pt x="2479" y="666"/>
                </a:cubicBezTo>
                <a:cubicBezTo>
                  <a:pt x="2751" y="531"/>
                  <a:pt x="2866" y="318"/>
                  <a:pt x="3000" y="104"/>
                </a:cubicBezTo>
                <a:lnTo>
                  <a:pt x="3063" y="0"/>
                </a:lnTo>
              </a:path>
            </a:pathLst>
          </a:cu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63"/>
          <p:cNvSpPr/>
          <p:nvPr/>
        </p:nvSpPr>
        <p:spPr>
          <a:xfrm>
            <a:off x="4028760" y="2745360"/>
            <a:ext cx="3105360" cy="580320"/>
          </a:xfrm>
          <a:custGeom>
            <a:avLst/>
            <a:gdLst/>
            <a:ahLst/>
            <a:cxnLst/>
            <a:rect l="l" t="t" r="r" b="b"/>
            <a:pathLst>
              <a:path w="8626" h="1612" extrusionOk="0">
                <a:moveTo>
                  <a:pt x="0" y="1611"/>
                </a:moveTo>
                <a:cubicBezTo>
                  <a:pt x="170" y="1270"/>
                  <a:pt x="607" y="1225"/>
                  <a:pt x="875" y="1007"/>
                </a:cubicBezTo>
                <a:cubicBezTo>
                  <a:pt x="1097" y="826"/>
                  <a:pt x="1376" y="772"/>
                  <a:pt x="1625" y="653"/>
                </a:cubicBezTo>
                <a:cubicBezTo>
                  <a:pt x="1860" y="540"/>
                  <a:pt x="2108" y="459"/>
                  <a:pt x="2355" y="382"/>
                </a:cubicBezTo>
                <a:cubicBezTo>
                  <a:pt x="2584" y="310"/>
                  <a:pt x="2829" y="295"/>
                  <a:pt x="3063" y="236"/>
                </a:cubicBezTo>
                <a:cubicBezTo>
                  <a:pt x="3360" y="161"/>
                  <a:pt x="3670" y="189"/>
                  <a:pt x="3959" y="91"/>
                </a:cubicBezTo>
                <a:cubicBezTo>
                  <a:pt x="4225" y="0"/>
                  <a:pt x="4499" y="35"/>
                  <a:pt x="4771" y="28"/>
                </a:cubicBezTo>
                <a:cubicBezTo>
                  <a:pt x="5024" y="21"/>
                  <a:pt x="5269" y="119"/>
                  <a:pt x="5521" y="153"/>
                </a:cubicBezTo>
                <a:cubicBezTo>
                  <a:pt x="5763" y="185"/>
                  <a:pt x="5958" y="321"/>
                  <a:pt x="6188" y="382"/>
                </a:cubicBezTo>
                <a:cubicBezTo>
                  <a:pt x="6462" y="455"/>
                  <a:pt x="6707" y="612"/>
                  <a:pt x="6980" y="695"/>
                </a:cubicBezTo>
                <a:cubicBezTo>
                  <a:pt x="7237" y="773"/>
                  <a:pt x="7452" y="945"/>
                  <a:pt x="7688" y="1070"/>
                </a:cubicBezTo>
                <a:cubicBezTo>
                  <a:pt x="7907" y="1186"/>
                  <a:pt x="8117" y="1320"/>
                  <a:pt x="8334" y="1445"/>
                </a:cubicBezTo>
                <a:lnTo>
                  <a:pt x="8542" y="1548"/>
                </a:lnTo>
                <a:lnTo>
                  <a:pt x="8625" y="1591"/>
                </a:lnTo>
              </a:path>
            </a:pathLst>
          </a:cu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4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Получение формулы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64"/>
          <p:cNvSpPr txBox="1"/>
          <p:nvPr/>
        </p:nvSpPr>
        <p:spPr>
          <a:xfrm>
            <a:off x="360000" y="1080000"/>
            <a:ext cx="918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900"/>
              <a:buFont typeface="Noto Sans Symbols"/>
              <a:buChar char="●"/>
            </a:pPr>
            <a:r>
              <a:rPr lang="ru-RU" sz="2000" b="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Ответ:</a:t>
            </a:r>
            <a:endParaRPr sz="20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900"/>
              <a:buFont typeface="Noto Sans Symbols"/>
              <a:buChar char="●"/>
            </a:pPr>
            <a:r>
              <a:rPr lang="ru-RU" sz="2000" b="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минимальное из значений 175, 150 и 200, то есть 150;</a:t>
            </a:r>
            <a:endParaRPr sz="20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9" name="Google Shape;449;p64"/>
          <p:cNvGraphicFramePr/>
          <p:nvPr/>
        </p:nvGraphicFramePr>
        <p:xfrm>
          <a:off x="2259720" y="3384000"/>
          <a:ext cx="5834550" cy="719650"/>
        </p:xfrm>
        <a:graphic>
          <a:graphicData uri="http://schemas.openxmlformats.org/drawingml/2006/table">
            <a:tbl>
              <a:tblPr>
                <a:noFill/>
                <a:tableStyleId>{8AC39B59-B23B-4C31-BE76-FA767C35BB7E}</a:tableStyleId>
              </a:tblPr>
              <a:tblGrid>
                <a:gridCol w="116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175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150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0" name="Google Shape;450;p64"/>
          <p:cNvSpPr/>
          <p:nvPr/>
        </p:nvSpPr>
        <p:spPr>
          <a:xfrm>
            <a:off x="5431320" y="2617200"/>
            <a:ext cx="2175480" cy="746280"/>
          </a:xfrm>
          <a:custGeom>
            <a:avLst/>
            <a:gdLst/>
            <a:ahLst/>
            <a:cxnLst/>
            <a:rect l="l" t="t" r="r" b="b"/>
            <a:pathLst>
              <a:path w="6043" h="2073" extrusionOk="0">
                <a:moveTo>
                  <a:pt x="0" y="2072"/>
                </a:moveTo>
                <a:cubicBezTo>
                  <a:pt x="200" y="1730"/>
                  <a:pt x="540" y="1496"/>
                  <a:pt x="875" y="1301"/>
                </a:cubicBezTo>
                <a:cubicBezTo>
                  <a:pt x="1179" y="1125"/>
                  <a:pt x="1461" y="905"/>
                  <a:pt x="1771" y="739"/>
                </a:cubicBezTo>
                <a:cubicBezTo>
                  <a:pt x="2016" y="606"/>
                  <a:pt x="2222" y="397"/>
                  <a:pt x="2500" y="342"/>
                </a:cubicBezTo>
                <a:cubicBezTo>
                  <a:pt x="2753" y="292"/>
                  <a:pt x="2936" y="125"/>
                  <a:pt x="3188" y="72"/>
                </a:cubicBezTo>
                <a:cubicBezTo>
                  <a:pt x="3498" y="7"/>
                  <a:pt x="3814" y="0"/>
                  <a:pt x="4125" y="30"/>
                </a:cubicBezTo>
                <a:cubicBezTo>
                  <a:pt x="4425" y="60"/>
                  <a:pt x="4727" y="145"/>
                  <a:pt x="4979" y="322"/>
                </a:cubicBezTo>
                <a:cubicBezTo>
                  <a:pt x="5265" y="523"/>
                  <a:pt x="5480" y="798"/>
                  <a:pt x="5688" y="1072"/>
                </a:cubicBezTo>
                <a:cubicBezTo>
                  <a:pt x="5845" y="1280"/>
                  <a:pt x="5857" y="1560"/>
                  <a:pt x="6000" y="1780"/>
                </a:cubicBezTo>
                <a:lnTo>
                  <a:pt x="6042" y="1947"/>
                </a:lnTo>
              </a:path>
            </a:pathLst>
          </a:cu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64"/>
          <p:cNvSpPr/>
          <p:nvPr/>
        </p:nvSpPr>
        <p:spPr>
          <a:xfrm>
            <a:off x="6556320" y="4158000"/>
            <a:ext cx="1103040" cy="409320"/>
          </a:xfrm>
          <a:custGeom>
            <a:avLst/>
            <a:gdLst/>
            <a:ahLst/>
            <a:cxnLst/>
            <a:rect l="l" t="t" r="r" b="b"/>
            <a:pathLst>
              <a:path w="3064" h="1137" extrusionOk="0">
                <a:moveTo>
                  <a:pt x="0" y="62"/>
                </a:moveTo>
                <a:cubicBezTo>
                  <a:pt x="115" y="312"/>
                  <a:pt x="293" y="558"/>
                  <a:pt x="542" y="667"/>
                </a:cubicBezTo>
                <a:cubicBezTo>
                  <a:pt x="787" y="774"/>
                  <a:pt x="954" y="946"/>
                  <a:pt x="1229" y="1000"/>
                </a:cubicBezTo>
                <a:cubicBezTo>
                  <a:pt x="1439" y="1041"/>
                  <a:pt x="1650" y="1136"/>
                  <a:pt x="1854" y="1083"/>
                </a:cubicBezTo>
                <a:cubicBezTo>
                  <a:pt x="2096" y="1020"/>
                  <a:pt x="2251" y="782"/>
                  <a:pt x="2479" y="666"/>
                </a:cubicBezTo>
                <a:cubicBezTo>
                  <a:pt x="2751" y="531"/>
                  <a:pt x="2866" y="318"/>
                  <a:pt x="3000" y="104"/>
                </a:cubicBezTo>
                <a:lnTo>
                  <a:pt x="3063" y="0"/>
                </a:lnTo>
              </a:path>
            </a:pathLst>
          </a:cu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64"/>
          <p:cNvSpPr/>
          <p:nvPr/>
        </p:nvSpPr>
        <p:spPr>
          <a:xfrm>
            <a:off x="4028760" y="2745360"/>
            <a:ext cx="3105360" cy="580320"/>
          </a:xfrm>
          <a:custGeom>
            <a:avLst/>
            <a:gdLst/>
            <a:ahLst/>
            <a:cxnLst/>
            <a:rect l="l" t="t" r="r" b="b"/>
            <a:pathLst>
              <a:path w="8626" h="1612" extrusionOk="0">
                <a:moveTo>
                  <a:pt x="0" y="1611"/>
                </a:moveTo>
                <a:cubicBezTo>
                  <a:pt x="170" y="1270"/>
                  <a:pt x="607" y="1225"/>
                  <a:pt x="875" y="1007"/>
                </a:cubicBezTo>
                <a:cubicBezTo>
                  <a:pt x="1097" y="826"/>
                  <a:pt x="1376" y="772"/>
                  <a:pt x="1625" y="653"/>
                </a:cubicBezTo>
                <a:cubicBezTo>
                  <a:pt x="1860" y="540"/>
                  <a:pt x="2108" y="459"/>
                  <a:pt x="2355" y="382"/>
                </a:cubicBezTo>
                <a:cubicBezTo>
                  <a:pt x="2584" y="310"/>
                  <a:pt x="2829" y="295"/>
                  <a:pt x="3063" y="236"/>
                </a:cubicBezTo>
                <a:cubicBezTo>
                  <a:pt x="3360" y="161"/>
                  <a:pt x="3670" y="189"/>
                  <a:pt x="3959" y="91"/>
                </a:cubicBezTo>
                <a:cubicBezTo>
                  <a:pt x="4225" y="0"/>
                  <a:pt x="4499" y="35"/>
                  <a:pt x="4771" y="28"/>
                </a:cubicBezTo>
                <a:cubicBezTo>
                  <a:pt x="5024" y="21"/>
                  <a:pt x="5269" y="119"/>
                  <a:pt x="5521" y="153"/>
                </a:cubicBezTo>
                <a:cubicBezTo>
                  <a:pt x="5763" y="185"/>
                  <a:pt x="5958" y="321"/>
                  <a:pt x="6188" y="382"/>
                </a:cubicBezTo>
                <a:cubicBezTo>
                  <a:pt x="6462" y="455"/>
                  <a:pt x="6707" y="612"/>
                  <a:pt x="6980" y="695"/>
                </a:cubicBezTo>
                <a:cubicBezTo>
                  <a:pt x="7237" y="773"/>
                  <a:pt x="7452" y="945"/>
                  <a:pt x="7688" y="1070"/>
                </a:cubicBezTo>
                <a:cubicBezTo>
                  <a:pt x="7907" y="1186"/>
                  <a:pt x="8117" y="1320"/>
                  <a:pt x="8334" y="1445"/>
                </a:cubicBezTo>
                <a:lnTo>
                  <a:pt x="8542" y="1548"/>
                </a:lnTo>
                <a:lnTo>
                  <a:pt x="8625" y="1591"/>
                </a:lnTo>
              </a:path>
            </a:pathLst>
          </a:cu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5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Получение формулы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65"/>
          <p:cNvSpPr txBox="1"/>
          <p:nvPr/>
        </p:nvSpPr>
        <p:spPr>
          <a:xfrm>
            <a:off x="360000" y="1080000"/>
            <a:ext cx="918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900"/>
              <a:buFont typeface="Noto Sans Symbols"/>
              <a:buChar char="●"/>
            </a:pPr>
            <a:r>
              <a:rPr lang="ru-RU" sz="2000" b="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Пусть теперь есть величины F(N-3), F(N-2), F(N-1). Каким будет наилучший выбор?</a:t>
            </a:r>
            <a:endParaRPr sz="20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9" name="Google Shape;459;p65"/>
          <p:cNvGraphicFramePr/>
          <p:nvPr/>
        </p:nvGraphicFramePr>
        <p:xfrm>
          <a:off x="2259720" y="3384000"/>
          <a:ext cx="5834550" cy="719650"/>
        </p:xfrm>
        <a:graphic>
          <a:graphicData uri="http://schemas.openxmlformats.org/drawingml/2006/table">
            <a:tbl>
              <a:tblPr>
                <a:noFill/>
                <a:tableStyleId>{8AC39B59-B23B-4C31-BE76-FA767C35BB7E}</a:tableStyleId>
              </a:tblPr>
              <a:tblGrid>
                <a:gridCol w="116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F(N-3)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F(N-2)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F(N-1)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F(N)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0" name="Google Shape;460;p65"/>
          <p:cNvSpPr/>
          <p:nvPr/>
        </p:nvSpPr>
        <p:spPr>
          <a:xfrm>
            <a:off x="5431320" y="2617200"/>
            <a:ext cx="2175480" cy="746280"/>
          </a:xfrm>
          <a:custGeom>
            <a:avLst/>
            <a:gdLst/>
            <a:ahLst/>
            <a:cxnLst/>
            <a:rect l="l" t="t" r="r" b="b"/>
            <a:pathLst>
              <a:path w="6043" h="2073" extrusionOk="0">
                <a:moveTo>
                  <a:pt x="0" y="2072"/>
                </a:moveTo>
                <a:cubicBezTo>
                  <a:pt x="200" y="1730"/>
                  <a:pt x="540" y="1496"/>
                  <a:pt x="875" y="1301"/>
                </a:cubicBezTo>
                <a:cubicBezTo>
                  <a:pt x="1179" y="1125"/>
                  <a:pt x="1461" y="905"/>
                  <a:pt x="1771" y="739"/>
                </a:cubicBezTo>
                <a:cubicBezTo>
                  <a:pt x="2016" y="606"/>
                  <a:pt x="2222" y="397"/>
                  <a:pt x="2500" y="342"/>
                </a:cubicBezTo>
                <a:cubicBezTo>
                  <a:pt x="2753" y="292"/>
                  <a:pt x="2936" y="125"/>
                  <a:pt x="3188" y="72"/>
                </a:cubicBezTo>
                <a:cubicBezTo>
                  <a:pt x="3498" y="7"/>
                  <a:pt x="3814" y="0"/>
                  <a:pt x="4125" y="30"/>
                </a:cubicBezTo>
                <a:cubicBezTo>
                  <a:pt x="4425" y="60"/>
                  <a:pt x="4727" y="145"/>
                  <a:pt x="4979" y="322"/>
                </a:cubicBezTo>
                <a:cubicBezTo>
                  <a:pt x="5265" y="523"/>
                  <a:pt x="5480" y="798"/>
                  <a:pt x="5688" y="1072"/>
                </a:cubicBezTo>
                <a:cubicBezTo>
                  <a:pt x="5845" y="1280"/>
                  <a:pt x="5857" y="1560"/>
                  <a:pt x="6000" y="1780"/>
                </a:cubicBezTo>
                <a:lnTo>
                  <a:pt x="6042" y="1947"/>
                </a:lnTo>
              </a:path>
            </a:pathLst>
          </a:cu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65"/>
          <p:cNvSpPr/>
          <p:nvPr/>
        </p:nvSpPr>
        <p:spPr>
          <a:xfrm>
            <a:off x="6556320" y="4158000"/>
            <a:ext cx="1103040" cy="409320"/>
          </a:xfrm>
          <a:custGeom>
            <a:avLst/>
            <a:gdLst/>
            <a:ahLst/>
            <a:cxnLst/>
            <a:rect l="l" t="t" r="r" b="b"/>
            <a:pathLst>
              <a:path w="3064" h="1137" extrusionOk="0">
                <a:moveTo>
                  <a:pt x="0" y="62"/>
                </a:moveTo>
                <a:cubicBezTo>
                  <a:pt x="115" y="312"/>
                  <a:pt x="293" y="558"/>
                  <a:pt x="542" y="667"/>
                </a:cubicBezTo>
                <a:cubicBezTo>
                  <a:pt x="787" y="774"/>
                  <a:pt x="954" y="946"/>
                  <a:pt x="1229" y="1000"/>
                </a:cubicBezTo>
                <a:cubicBezTo>
                  <a:pt x="1439" y="1041"/>
                  <a:pt x="1650" y="1136"/>
                  <a:pt x="1854" y="1083"/>
                </a:cubicBezTo>
                <a:cubicBezTo>
                  <a:pt x="2096" y="1020"/>
                  <a:pt x="2251" y="782"/>
                  <a:pt x="2479" y="666"/>
                </a:cubicBezTo>
                <a:cubicBezTo>
                  <a:pt x="2751" y="531"/>
                  <a:pt x="2866" y="318"/>
                  <a:pt x="3000" y="104"/>
                </a:cubicBezTo>
                <a:lnTo>
                  <a:pt x="3063" y="0"/>
                </a:lnTo>
              </a:path>
            </a:pathLst>
          </a:cu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65"/>
          <p:cNvSpPr/>
          <p:nvPr/>
        </p:nvSpPr>
        <p:spPr>
          <a:xfrm>
            <a:off x="4028760" y="2745360"/>
            <a:ext cx="3105360" cy="580320"/>
          </a:xfrm>
          <a:custGeom>
            <a:avLst/>
            <a:gdLst/>
            <a:ahLst/>
            <a:cxnLst/>
            <a:rect l="l" t="t" r="r" b="b"/>
            <a:pathLst>
              <a:path w="8626" h="1612" extrusionOk="0">
                <a:moveTo>
                  <a:pt x="0" y="1611"/>
                </a:moveTo>
                <a:cubicBezTo>
                  <a:pt x="170" y="1270"/>
                  <a:pt x="607" y="1225"/>
                  <a:pt x="875" y="1007"/>
                </a:cubicBezTo>
                <a:cubicBezTo>
                  <a:pt x="1097" y="826"/>
                  <a:pt x="1376" y="772"/>
                  <a:pt x="1625" y="653"/>
                </a:cubicBezTo>
                <a:cubicBezTo>
                  <a:pt x="1860" y="540"/>
                  <a:pt x="2108" y="459"/>
                  <a:pt x="2355" y="382"/>
                </a:cubicBezTo>
                <a:cubicBezTo>
                  <a:pt x="2584" y="310"/>
                  <a:pt x="2829" y="295"/>
                  <a:pt x="3063" y="236"/>
                </a:cubicBezTo>
                <a:cubicBezTo>
                  <a:pt x="3360" y="161"/>
                  <a:pt x="3670" y="189"/>
                  <a:pt x="3959" y="91"/>
                </a:cubicBezTo>
                <a:cubicBezTo>
                  <a:pt x="4225" y="0"/>
                  <a:pt x="4499" y="35"/>
                  <a:pt x="4771" y="28"/>
                </a:cubicBezTo>
                <a:cubicBezTo>
                  <a:pt x="5024" y="21"/>
                  <a:pt x="5269" y="119"/>
                  <a:pt x="5521" y="153"/>
                </a:cubicBezTo>
                <a:cubicBezTo>
                  <a:pt x="5763" y="185"/>
                  <a:pt x="5958" y="321"/>
                  <a:pt x="6188" y="382"/>
                </a:cubicBezTo>
                <a:cubicBezTo>
                  <a:pt x="6462" y="455"/>
                  <a:pt x="6707" y="612"/>
                  <a:pt x="6980" y="695"/>
                </a:cubicBezTo>
                <a:cubicBezTo>
                  <a:pt x="7237" y="773"/>
                  <a:pt x="7452" y="945"/>
                  <a:pt x="7688" y="1070"/>
                </a:cubicBezTo>
                <a:cubicBezTo>
                  <a:pt x="7907" y="1186"/>
                  <a:pt x="8117" y="1320"/>
                  <a:pt x="8334" y="1445"/>
                </a:cubicBezTo>
                <a:lnTo>
                  <a:pt x="8542" y="1548"/>
                </a:lnTo>
                <a:lnTo>
                  <a:pt x="8625" y="1591"/>
                </a:lnTo>
              </a:path>
            </a:pathLst>
          </a:cu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6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Получение формулы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66"/>
          <p:cNvSpPr txBox="1"/>
          <p:nvPr/>
        </p:nvSpPr>
        <p:spPr>
          <a:xfrm>
            <a:off x="360000" y="1080000"/>
            <a:ext cx="918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900"/>
              <a:buFont typeface="Noto Sans Symbols"/>
              <a:buChar char="●"/>
            </a:pPr>
            <a:r>
              <a:rPr lang="ru-RU" sz="2000" b="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Пусть теперь есть величины F(N-3), F(N-2), F(N-1). Каким будет наилучший выбор?</a:t>
            </a:r>
            <a:endParaRPr sz="20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900"/>
              <a:buFont typeface="Noto Sans Symbols"/>
              <a:buChar char="●"/>
            </a:pPr>
            <a:r>
              <a:rPr lang="ru-RU" sz="2000" b="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min(F(N-3), F(N-2), F(N-1))</a:t>
            </a:r>
            <a:endParaRPr sz="20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9" name="Google Shape;469;p66"/>
          <p:cNvGraphicFramePr/>
          <p:nvPr/>
        </p:nvGraphicFramePr>
        <p:xfrm>
          <a:off x="2259720" y="3384000"/>
          <a:ext cx="5834550" cy="719650"/>
        </p:xfrm>
        <a:graphic>
          <a:graphicData uri="http://schemas.openxmlformats.org/drawingml/2006/table">
            <a:tbl>
              <a:tblPr>
                <a:noFill/>
                <a:tableStyleId>{8AC39B59-B23B-4C31-BE76-FA767C35BB7E}</a:tableStyleId>
              </a:tblPr>
              <a:tblGrid>
                <a:gridCol w="116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F(N-3)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F(N-2)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F(N-1)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F(N)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0" name="Google Shape;470;p66"/>
          <p:cNvSpPr/>
          <p:nvPr/>
        </p:nvSpPr>
        <p:spPr>
          <a:xfrm>
            <a:off x="5431320" y="2617200"/>
            <a:ext cx="2175480" cy="746280"/>
          </a:xfrm>
          <a:custGeom>
            <a:avLst/>
            <a:gdLst/>
            <a:ahLst/>
            <a:cxnLst/>
            <a:rect l="l" t="t" r="r" b="b"/>
            <a:pathLst>
              <a:path w="6043" h="2073" extrusionOk="0">
                <a:moveTo>
                  <a:pt x="0" y="2072"/>
                </a:moveTo>
                <a:cubicBezTo>
                  <a:pt x="200" y="1730"/>
                  <a:pt x="540" y="1496"/>
                  <a:pt x="875" y="1301"/>
                </a:cubicBezTo>
                <a:cubicBezTo>
                  <a:pt x="1179" y="1125"/>
                  <a:pt x="1461" y="905"/>
                  <a:pt x="1771" y="739"/>
                </a:cubicBezTo>
                <a:cubicBezTo>
                  <a:pt x="2016" y="606"/>
                  <a:pt x="2222" y="397"/>
                  <a:pt x="2500" y="342"/>
                </a:cubicBezTo>
                <a:cubicBezTo>
                  <a:pt x="2753" y="292"/>
                  <a:pt x="2936" y="125"/>
                  <a:pt x="3188" y="72"/>
                </a:cubicBezTo>
                <a:cubicBezTo>
                  <a:pt x="3498" y="7"/>
                  <a:pt x="3814" y="0"/>
                  <a:pt x="4125" y="30"/>
                </a:cubicBezTo>
                <a:cubicBezTo>
                  <a:pt x="4425" y="60"/>
                  <a:pt x="4727" y="145"/>
                  <a:pt x="4979" y="322"/>
                </a:cubicBezTo>
                <a:cubicBezTo>
                  <a:pt x="5265" y="523"/>
                  <a:pt x="5480" y="798"/>
                  <a:pt x="5688" y="1072"/>
                </a:cubicBezTo>
                <a:cubicBezTo>
                  <a:pt x="5845" y="1280"/>
                  <a:pt x="5857" y="1560"/>
                  <a:pt x="6000" y="1780"/>
                </a:cubicBezTo>
                <a:lnTo>
                  <a:pt x="6042" y="1947"/>
                </a:lnTo>
              </a:path>
            </a:pathLst>
          </a:cu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66"/>
          <p:cNvSpPr/>
          <p:nvPr/>
        </p:nvSpPr>
        <p:spPr>
          <a:xfrm>
            <a:off x="6556320" y="4158000"/>
            <a:ext cx="1103040" cy="409320"/>
          </a:xfrm>
          <a:custGeom>
            <a:avLst/>
            <a:gdLst/>
            <a:ahLst/>
            <a:cxnLst/>
            <a:rect l="l" t="t" r="r" b="b"/>
            <a:pathLst>
              <a:path w="3064" h="1137" extrusionOk="0">
                <a:moveTo>
                  <a:pt x="0" y="62"/>
                </a:moveTo>
                <a:cubicBezTo>
                  <a:pt x="115" y="312"/>
                  <a:pt x="293" y="558"/>
                  <a:pt x="542" y="667"/>
                </a:cubicBezTo>
                <a:cubicBezTo>
                  <a:pt x="787" y="774"/>
                  <a:pt x="954" y="946"/>
                  <a:pt x="1229" y="1000"/>
                </a:cubicBezTo>
                <a:cubicBezTo>
                  <a:pt x="1439" y="1041"/>
                  <a:pt x="1650" y="1136"/>
                  <a:pt x="1854" y="1083"/>
                </a:cubicBezTo>
                <a:cubicBezTo>
                  <a:pt x="2096" y="1020"/>
                  <a:pt x="2251" y="782"/>
                  <a:pt x="2479" y="666"/>
                </a:cubicBezTo>
                <a:cubicBezTo>
                  <a:pt x="2751" y="531"/>
                  <a:pt x="2866" y="318"/>
                  <a:pt x="3000" y="104"/>
                </a:cubicBezTo>
                <a:lnTo>
                  <a:pt x="3063" y="0"/>
                </a:lnTo>
              </a:path>
            </a:pathLst>
          </a:cu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66"/>
          <p:cNvSpPr/>
          <p:nvPr/>
        </p:nvSpPr>
        <p:spPr>
          <a:xfrm>
            <a:off x="4028760" y="2745360"/>
            <a:ext cx="3105360" cy="580320"/>
          </a:xfrm>
          <a:custGeom>
            <a:avLst/>
            <a:gdLst/>
            <a:ahLst/>
            <a:cxnLst/>
            <a:rect l="l" t="t" r="r" b="b"/>
            <a:pathLst>
              <a:path w="8626" h="1612" extrusionOk="0">
                <a:moveTo>
                  <a:pt x="0" y="1611"/>
                </a:moveTo>
                <a:cubicBezTo>
                  <a:pt x="170" y="1270"/>
                  <a:pt x="607" y="1225"/>
                  <a:pt x="875" y="1007"/>
                </a:cubicBezTo>
                <a:cubicBezTo>
                  <a:pt x="1097" y="826"/>
                  <a:pt x="1376" y="772"/>
                  <a:pt x="1625" y="653"/>
                </a:cubicBezTo>
                <a:cubicBezTo>
                  <a:pt x="1860" y="540"/>
                  <a:pt x="2108" y="459"/>
                  <a:pt x="2355" y="382"/>
                </a:cubicBezTo>
                <a:cubicBezTo>
                  <a:pt x="2584" y="310"/>
                  <a:pt x="2829" y="295"/>
                  <a:pt x="3063" y="236"/>
                </a:cubicBezTo>
                <a:cubicBezTo>
                  <a:pt x="3360" y="161"/>
                  <a:pt x="3670" y="189"/>
                  <a:pt x="3959" y="91"/>
                </a:cubicBezTo>
                <a:cubicBezTo>
                  <a:pt x="4225" y="0"/>
                  <a:pt x="4499" y="35"/>
                  <a:pt x="4771" y="28"/>
                </a:cubicBezTo>
                <a:cubicBezTo>
                  <a:pt x="5024" y="21"/>
                  <a:pt x="5269" y="119"/>
                  <a:pt x="5521" y="153"/>
                </a:cubicBezTo>
                <a:cubicBezTo>
                  <a:pt x="5763" y="185"/>
                  <a:pt x="5958" y="321"/>
                  <a:pt x="6188" y="382"/>
                </a:cubicBezTo>
                <a:cubicBezTo>
                  <a:pt x="6462" y="455"/>
                  <a:pt x="6707" y="612"/>
                  <a:pt x="6980" y="695"/>
                </a:cubicBezTo>
                <a:cubicBezTo>
                  <a:pt x="7237" y="773"/>
                  <a:pt x="7452" y="945"/>
                  <a:pt x="7688" y="1070"/>
                </a:cubicBezTo>
                <a:cubicBezTo>
                  <a:pt x="7907" y="1186"/>
                  <a:pt x="8117" y="1320"/>
                  <a:pt x="8334" y="1445"/>
                </a:cubicBezTo>
                <a:lnTo>
                  <a:pt x="8542" y="1548"/>
                </a:lnTo>
                <a:lnTo>
                  <a:pt x="8625" y="1591"/>
                </a:lnTo>
              </a:path>
            </a:pathLst>
          </a:cu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7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Решения для всех подзадач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67"/>
          <p:cNvSpPr txBox="1"/>
          <p:nvPr/>
        </p:nvSpPr>
        <p:spPr>
          <a:xfrm>
            <a:off x="360000" y="1080000"/>
            <a:ext cx="918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900"/>
              <a:buFont typeface="Noto Sans Symbols"/>
              <a:buChar char="●"/>
            </a:pPr>
            <a:r>
              <a:rPr lang="ru-RU" sz="2000" b="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Итого, мы имеем:</a:t>
            </a:r>
            <a:endParaRPr sz="20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900"/>
              <a:buFont typeface="Noto Sans Symbols"/>
              <a:buChar char="●"/>
            </a:pPr>
            <a:r>
              <a:rPr lang="ru-RU" sz="2000" b="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начальные решения</a:t>
            </a:r>
            <a:br>
              <a:rPr lang="ru-RU" sz="1800"/>
            </a:br>
            <a:r>
              <a:rPr lang="ru-RU" sz="2000" b="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F(0) = 0;</a:t>
            </a:r>
            <a:br>
              <a:rPr lang="ru-RU" sz="1800"/>
            </a:br>
            <a:r>
              <a:rPr lang="ru-RU" sz="2000" b="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F(1) = 1;</a:t>
            </a:r>
            <a:br>
              <a:rPr lang="ru-RU" sz="1800"/>
            </a:br>
            <a:r>
              <a:rPr lang="ru-RU" sz="2000" b="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F(2) = 3;</a:t>
            </a:r>
            <a:br>
              <a:rPr lang="ru-RU" sz="1800"/>
            </a:br>
            <a:r>
              <a:rPr lang="ru-RU" sz="2000" b="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F(3) = 5;</a:t>
            </a:r>
            <a:endParaRPr sz="20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900"/>
              <a:buFont typeface="Noto Sans Symbols"/>
              <a:buChar char="●"/>
            </a:pPr>
            <a:r>
              <a:rPr lang="ru-RU" sz="2000" b="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формула (рекурсивное отношение) для N ячейки </a:t>
            </a:r>
            <a:endParaRPr sz="20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ctr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900"/>
              <a:buFont typeface="Noto Sans Symbols"/>
              <a:buChar char="●"/>
            </a:pPr>
            <a:r>
              <a:rPr lang="ru-RU" sz="2000" b="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F(N) = p</a:t>
            </a:r>
            <a:r>
              <a:rPr lang="ru-RU" sz="2000" b="0" strike="noStrike" baseline="-2500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2000" b="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 + min(F(N-3), F(N-2), F(N-1)),</a:t>
            </a:r>
            <a:endParaRPr sz="20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900"/>
              <a:buFont typeface="Noto Sans Symbols"/>
              <a:buChar char="●"/>
            </a:pPr>
            <a:r>
              <a:rPr lang="ru-RU" sz="2000" b="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где p</a:t>
            </a:r>
            <a:r>
              <a:rPr lang="ru-RU" sz="2000" b="0" strike="noStrike" baseline="-2500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N  </a:t>
            </a:r>
            <a:r>
              <a:rPr lang="ru-RU" sz="2000" b="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— стоимость попадания в ячейку N;</a:t>
            </a:r>
            <a:endParaRPr sz="20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8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Применение формулы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4" name="Google Shape;484;p68"/>
          <p:cNvGraphicFramePr/>
          <p:nvPr/>
        </p:nvGraphicFramePr>
        <p:xfrm>
          <a:off x="413280" y="1173240"/>
          <a:ext cx="9332700" cy="2426725"/>
        </p:xfrm>
        <a:graphic>
          <a:graphicData uri="http://schemas.openxmlformats.org/drawingml/2006/table">
            <a:tbl>
              <a:tblPr>
                <a:noFill/>
                <a:tableStyleId>{8AC39B59-B23B-4C31-BE76-FA767C35BB7E}</a:tableStyleId>
              </a:tblPr>
              <a:tblGrid>
                <a:gridCol w="116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0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6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Стоимость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F(N)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u="none" strike="noStrike" cap="none">
                          <a:solidFill>
                            <a:srgbClr val="1584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Откуда?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u="none" strike="noStrike" cap="none">
                          <a:solidFill>
                            <a:srgbClr val="1584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5" name="Google Shape;485;p68"/>
          <p:cNvSpPr txBox="1"/>
          <p:nvPr/>
        </p:nvSpPr>
        <p:spPr>
          <a:xfrm>
            <a:off x="900000" y="3960000"/>
            <a:ext cx="7920000" cy="8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F(4) = 6 + min(1, 3, 5) = 6 + 1 = 7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Выбрали в качестве минимума N = 1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2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Динамическое программирование</a:t>
            </a:r>
            <a:endParaRPr sz="3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25542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None/>
            </a:pPr>
            <a:endParaRPr sz="2400" b="0" i="0" u="none" strike="noStrike" cap="non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</a:pPr>
            <a:r>
              <a:rPr lang="ru-RU" sz="2400" b="0" i="0" u="none" strike="noStrike" cap="non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Динамическое программирование может быть использовано для двух классов задач:</a:t>
            </a:r>
            <a:endParaRPr sz="2400" b="0" i="0" u="none" strike="noStrike" cap="non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i="0" u="none" strike="noStrike" cap="non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задачи поиска количества (комбинаторные);</a:t>
            </a:r>
            <a:endParaRPr sz="2400" b="0" i="0" u="none" strike="noStrike" cap="non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i="0" u="none" strike="noStrike" cap="non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задачи оптимизации.</a:t>
            </a:r>
            <a:endParaRPr sz="2400" b="0" i="0" u="none" strike="noStrike" cap="non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9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Применение формулы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1" name="Google Shape;491;p69"/>
          <p:cNvGraphicFramePr/>
          <p:nvPr/>
        </p:nvGraphicFramePr>
        <p:xfrm>
          <a:off x="413280" y="1173240"/>
          <a:ext cx="9332700" cy="2426725"/>
        </p:xfrm>
        <a:graphic>
          <a:graphicData uri="http://schemas.openxmlformats.org/drawingml/2006/table">
            <a:tbl>
              <a:tblPr>
                <a:noFill/>
                <a:tableStyleId>{8AC39B59-B23B-4C31-BE76-FA767C35BB7E}</a:tableStyleId>
              </a:tblPr>
              <a:tblGrid>
                <a:gridCol w="116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0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6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Стоимость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F(N)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u="none" strike="noStrike" cap="none">
                          <a:solidFill>
                            <a:srgbClr val="1584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Откуда?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u="none" strike="noStrike" cap="none">
                          <a:solidFill>
                            <a:srgbClr val="1584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2" name="Google Shape;492;p69"/>
          <p:cNvSpPr txBox="1"/>
          <p:nvPr/>
        </p:nvSpPr>
        <p:spPr>
          <a:xfrm>
            <a:off x="900000" y="3960000"/>
            <a:ext cx="7920000" cy="8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F(5) = 1 + min(3, 5, 7) = 1 + 3 = 4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Выбрали в качестве минимума N = 2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0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Применение формулы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8" name="Google Shape;498;p70"/>
          <p:cNvGraphicFramePr/>
          <p:nvPr/>
        </p:nvGraphicFramePr>
        <p:xfrm>
          <a:off x="413280" y="1173240"/>
          <a:ext cx="9332700" cy="2426725"/>
        </p:xfrm>
        <a:graphic>
          <a:graphicData uri="http://schemas.openxmlformats.org/drawingml/2006/table">
            <a:tbl>
              <a:tblPr>
                <a:noFill/>
                <a:tableStyleId>{8AC39B59-B23B-4C31-BE76-FA767C35BB7E}</a:tableStyleId>
              </a:tblPr>
              <a:tblGrid>
                <a:gridCol w="116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0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6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Стоимость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F(N)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u="none" strike="noStrike" cap="none">
                          <a:solidFill>
                            <a:srgbClr val="1584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Откуда?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u="none" strike="noStrike" cap="none">
                          <a:solidFill>
                            <a:srgbClr val="1584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9" name="Google Shape;499;p70"/>
          <p:cNvSpPr txBox="1"/>
          <p:nvPr/>
        </p:nvSpPr>
        <p:spPr>
          <a:xfrm>
            <a:off x="900000" y="3960000"/>
            <a:ext cx="7920000" cy="8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F(6) = 2 + min(5, 7, 4) = 2 + 4 = 6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Выбрали в качестве минимума N = 5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Получение результата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5" name="Google Shape;505;p71"/>
          <p:cNvGraphicFramePr/>
          <p:nvPr/>
        </p:nvGraphicFramePr>
        <p:xfrm>
          <a:off x="341280" y="813240"/>
          <a:ext cx="9332700" cy="2426725"/>
        </p:xfrm>
        <a:graphic>
          <a:graphicData uri="http://schemas.openxmlformats.org/drawingml/2006/table">
            <a:tbl>
              <a:tblPr>
                <a:noFill/>
                <a:tableStyleId>{8AC39B59-B23B-4C31-BE76-FA767C35BB7E}</a:tableStyleId>
              </a:tblPr>
              <a:tblGrid>
                <a:gridCol w="116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0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6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Стоимость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F(N)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Откуда?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6" name="Google Shape;506;p71"/>
          <p:cNvSpPr txBox="1"/>
          <p:nvPr/>
        </p:nvSpPr>
        <p:spPr>
          <a:xfrm>
            <a:off x="756000" y="3649680"/>
            <a:ext cx="8187840" cy="11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 dirty="0">
                <a:latin typeface="Arial"/>
                <a:ea typeface="Arial"/>
                <a:cs typeface="Arial"/>
                <a:sym typeface="Arial"/>
              </a:rPr>
              <a:t>Оптимальная стоимость: </a:t>
            </a:r>
            <a:r>
              <a:rPr lang="ru-RU" sz="1800" b="1" strike="noStrike" dirty="0">
                <a:latin typeface="Arial"/>
                <a:ea typeface="Arial"/>
                <a:cs typeface="Arial"/>
                <a:sym typeface="Arial"/>
              </a:rPr>
              <a:t>5 единиц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 dirty="0">
                <a:latin typeface="Arial"/>
                <a:ea typeface="Arial"/>
                <a:cs typeface="Arial"/>
                <a:sym typeface="Arial"/>
              </a:rPr>
              <a:t>Для получения шагов пойдем справа налево, начиная с последней ячейки. Имеем маршрут </a:t>
            </a:r>
            <a:r>
              <a:rPr lang="ru-RU" sz="1800" b="1" strike="noStrike" dirty="0">
                <a:latin typeface="Arial"/>
                <a:ea typeface="Arial"/>
                <a:cs typeface="Arial"/>
                <a:sym typeface="Arial"/>
              </a:rPr>
              <a:t>0 → 2 → 5 → 6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71"/>
          <p:cNvSpPr/>
          <p:nvPr/>
        </p:nvSpPr>
        <p:spPr>
          <a:xfrm>
            <a:off x="8064000" y="3203640"/>
            <a:ext cx="1042920" cy="345960"/>
          </a:xfrm>
          <a:custGeom>
            <a:avLst/>
            <a:gdLst/>
            <a:ahLst/>
            <a:cxnLst/>
            <a:rect l="l" t="t" r="r" b="b"/>
            <a:pathLst>
              <a:path w="2897" h="961" extrusionOk="0">
                <a:moveTo>
                  <a:pt x="2896" y="0"/>
                </a:moveTo>
                <a:cubicBezTo>
                  <a:pt x="2881" y="239"/>
                  <a:pt x="2774" y="492"/>
                  <a:pt x="2542" y="604"/>
                </a:cubicBezTo>
                <a:cubicBezTo>
                  <a:pt x="2337" y="703"/>
                  <a:pt x="2127" y="829"/>
                  <a:pt x="1896" y="833"/>
                </a:cubicBezTo>
                <a:cubicBezTo>
                  <a:pt x="1661" y="838"/>
                  <a:pt x="1440" y="960"/>
                  <a:pt x="1208" y="896"/>
                </a:cubicBezTo>
                <a:cubicBezTo>
                  <a:pt x="986" y="835"/>
                  <a:pt x="742" y="810"/>
                  <a:pt x="563" y="646"/>
                </a:cubicBezTo>
                <a:lnTo>
                  <a:pt x="334" y="479"/>
                </a:lnTo>
                <a:lnTo>
                  <a:pt x="125" y="312"/>
                </a:lnTo>
                <a:lnTo>
                  <a:pt x="0" y="167"/>
                </a:lnTo>
              </a:path>
            </a:pathLst>
          </a:cu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71"/>
          <p:cNvSpPr/>
          <p:nvPr/>
        </p:nvSpPr>
        <p:spPr>
          <a:xfrm>
            <a:off x="4774320" y="3292560"/>
            <a:ext cx="3255480" cy="410400"/>
          </a:xfrm>
          <a:custGeom>
            <a:avLst/>
            <a:gdLst/>
            <a:ahLst/>
            <a:cxnLst/>
            <a:rect l="l" t="t" r="r" b="b"/>
            <a:pathLst>
              <a:path w="9043" h="1140" extrusionOk="0">
                <a:moveTo>
                  <a:pt x="9042" y="0"/>
                </a:moveTo>
                <a:cubicBezTo>
                  <a:pt x="8892" y="253"/>
                  <a:pt x="8661" y="462"/>
                  <a:pt x="8375" y="562"/>
                </a:cubicBezTo>
                <a:cubicBezTo>
                  <a:pt x="8124" y="650"/>
                  <a:pt x="7864" y="714"/>
                  <a:pt x="7603" y="750"/>
                </a:cubicBezTo>
                <a:cubicBezTo>
                  <a:pt x="7329" y="788"/>
                  <a:pt x="7065" y="870"/>
                  <a:pt x="6791" y="916"/>
                </a:cubicBezTo>
                <a:cubicBezTo>
                  <a:pt x="6546" y="957"/>
                  <a:pt x="6304" y="1023"/>
                  <a:pt x="6063" y="1082"/>
                </a:cubicBezTo>
                <a:cubicBezTo>
                  <a:pt x="5833" y="1139"/>
                  <a:pt x="5604" y="1118"/>
                  <a:pt x="5374" y="1124"/>
                </a:cubicBezTo>
                <a:cubicBezTo>
                  <a:pt x="5153" y="1132"/>
                  <a:pt x="4931" y="1125"/>
                  <a:pt x="4709" y="1125"/>
                </a:cubicBezTo>
                <a:cubicBezTo>
                  <a:pt x="4471" y="1125"/>
                  <a:pt x="4235" y="1116"/>
                  <a:pt x="4000" y="1124"/>
                </a:cubicBezTo>
                <a:cubicBezTo>
                  <a:pt x="3769" y="1133"/>
                  <a:pt x="3540" y="1108"/>
                  <a:pt x="3313" y="1083"/>
                </a:cubicBezTo>
                <a:cubicBezTo>
                  <a:pt x="3088" y="1058"/>
                  <a:pt x="2864" y="1011"/>
                  <a:pt x="2645" y="958"/>
                </a:cubicBezTo>
                <a:cubicBezTo>
                  <a:pt x="2424" y="904"/>
                  <a:pt x="2204" y="837"/>
                  <a:pt x="1979" y="812"/>
                </a:cubicBezTo>
                <a:cubicBezTo>
                  <a:pt x="1742" y="785"/>
                  <a:pt x="1516" y="736"/>
                  <a:pt x="1292" y="666"/>
                </a:cubicBezTo>
                <a:cubicBezTo>
                  <a:pt x="1046" y="589"/>
                  <a:pt x="827" y="440"/>
                  <a:pt x="604" y="312"/>
                </a:cubicBezTo>
                <a:lnTo>
                  <a:pt x="396" y="165"/>
                </a:lnTo>
                <a:lnTo>
                  <a:pt x="188" y="83"/>
                </a:lnTo>
                <a:lnTo>
                  <a:pt x="0" y="21"/>
                </a:lnTo>
              </a:path>
            </a:pathLst>
          </a:cu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71"/>
          <p:cNvSpPr/>
          <p:nvPr/>
        </p:nvSpPr>
        <p:spPr>
          <a:xfrm>
            <a:off x="2295000" y="3255120"/>
            <a:ext cx="2066760" cy="246240"/>
          </a:xfrm>
          <a:custGeom>
            <a:avLst/>
            <a:gdLst/>
            <a:ahLst/>
            <a:cxnLst/>
            <a:rect l="l" t="t" r="r" b="b"/>
            <a:pathLst>
              <a:path w="5741" h="684" extrusionOk="0">
                <a:moveTo>
                  <a:pt x="5708" y="0"/>
                </a:moveTo>
                <a:cubicBezTo>
                  <a:pt x="5740" y="292"/>
                  <a:pt x="5443" y="527"/>
                  <a:pt x="5166" y="520"/>
                </a:cubicBezTo>
                <a:cubicBezTo>
                  <a:pt x="4916" y="513"/>
                  <a:pt x="4687" y="631"/>
                  <a:pt x="4437" y="645"/>
                </a:cubicBezTo>
                <a:cubicBezTo>
                  <a:pt x="4214" y="658"/>
                  <a:pt x="3993" y="663"/>
                  <a:pt x="3771" y="666"/>
                </a:cubicBezTo>
                <a:cubicBezTo>
                  <a:pt x="3549" y="669"/>
                  <a:pt x="3326" y="666"/>
                  <a:pt x="3104" y="666"/>
                </a:cubicBezTo>
                <a:cubicBezTo>
                  <a:pt x="2874" y="666"/>
                  <a:pt x="2645" y="666"/>
                  <a:pt x="2416" y="666"/>
                </a:cubicBezTo>
                <a:cubicBezTo>
                  <a:pt x="2195" y="666"/>
                  <a:pt x="1971" y="683"/>
                  <a:pt x="1750" y="666"/>
                </a:cubicBezTo>
                <a:cubicBezTo>
                  <a:pt x="1515" y="648"/>
                  <a:pt x="1300" y="510"/>
                  <a:pt x="1062" y="520"/>
                </a:cubicBezTo>
                <a:cubicBezTo>
                  <a:pt x="841" y="530"/>
                  <a:pt x="646" y="420"/>
                  <a:pt x="437" y="375"/>
                </a:cubicBezTo>
                <a:lnTo>
                  <a:pt x="229" y="291"/>
                </a:lnTo>
                <a:lnTo>
                  <a:pt x="21" y="104"/>
                </a:lnTo>
                <a:lnTo>
                  <a:pt x="0" y="83"/>
                </a:lnTo>
              </a:path>
            </a:pathLst>
          </a:cu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2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Общий подход к решению задач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7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8000" marR="0" lvl="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</a:pP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В целом, мы можем выделить следующие шаги для решение задачи методом ДП:</a:t>
            </a: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определение целевой функции;</a:t>
            </a: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определение начальных решений;</a:t>
            </a: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определение рекурсивного отношения (формулы);</a:t>
            </a: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выбор порядка вычислений;</a:t>
            </a: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анализ полученного набора данных и получение результатов.</a:t>
            </a: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3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Задача о рюкзаке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73"/>
          <p:cNvSpPr txBox="1"/>
          <p:nvPr/>
        </p:nvSpPr>
        <p:spPr>
          <a:xfrm>
            <a:off x="360000" y="1080360"/>
            <a:ext cx="666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Задача о рюкзаке</a:t>
            </a:r>
            <a:endParaRPr sz="24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5542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None/>
            </a:pPr>
            <a:endParaRPr sz="24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5542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None/>
            </a:pPr>
            <a:endParaRPr sz="24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960" y="1800360"/>
            <a:ext cx="2165040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73"/>
          <p:cNvSpPr txBox="1"/>
          <p:nvPr/>
        </p:nvSpPr>
        <p:spPr>
          <a:xfrm>
            <a:off x="1116000" y="3672360"/>
            <a:ext cx="198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8 килограмм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73"/>
          <p:cNvSpPr/>
          <p:nvPr/>
        </p:nvSpPr>
        <p:spPr>
          <a:xfrm>
            <a:off x="4716000" y="2448360"/>
            <a:ext cx="540000" cy="72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73"/>
          <p:cNvSpPr/>
          <p:nvPr/>
        </p:nvSpPr>
        <p:spPr>
          <a:xfrm>
            <a:off x="4716000" y="2448360"/>
            <a:ext cx="540000" cy="72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0" strike="noStrike">
                <a:latin typeface="Arial"/>
                <a:ea typeface="Arial"/>
                <a:cs typeface="Arial"/>
                <a:sym typeface="Arial"/>
              </a:rPr>
              <a:t>2 кг</a:t>
            </a:r>
            <a:endParaRPr sz="15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73"/>
          <p:cNvSpPr txBox="1"/>
          <p:nvPr/>
        </p:nvSpPr>
        <p:spPr>
          <a:xfrm>
            <a:off x="4572000" y="2088360"/>
            <a:ext cx="864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0" strike="noStrike">
                <a:latin typeface="Arial"/>
                <a:ea typeface="Arial"/>
                <a:cs typeface="Arial"/>
                <a:sym typeface="Arial"/>
              </a:rPr>
              <a:t>1ед.</a:t>
            </a:r>
            <a:endParaRPr sz="15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73"/>
          <p:cNvSpPr/>
          <p:nvPr/>
        </p:nvSpPr>
        <p:spPr>
          <a:xfrm>
            <a:off x="5580000" y="2453040"/>
            <a:ext cx="540000" cy="72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73"/>
          <p:cNvSpPr/>
          <p:nvPr/>
        </p:nvSpPr>
        <p:spPr>
          <a:xfrm>
            <a:off x="5580000" y="2453040"/>
            <a:ext cx="540000" cy="72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0" strike="noStrike">
                <a:latin typeface="Arial"/>
                <a:ea typeface="Arial"/>
                <a:cs typeface="Arial"/>
                <a:sym typeface="Arial"/>
              </a:rPr>
              <a:t>3 кг</a:t>
            </a:r>
            <a:endParaRPr sz="15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73"/>
          <p:cNvSpPr txBox="1"/>
          <p:nvPr/>
        </p:nvSpPr>
        <p:spPr>
          <a:xfrm>
            <a:off x="5436000" y="2093040"/>
            <a:ext cx="864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0" strike="noStrike">
                <a:latin typeface="Arial"/>
                <a:ea typeface="Arial"/>
                <a:cs typeface="Arial"/>
                <a:sym typeface="Arial"/>
              </a:rPr>
              <a:t>2ед.</a:t>
            </a:r>
            <a:endParaRPr sz="15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73"/>
          <p:cNvSpPr/>
          <p:nvPr/>
        </p:nvSpPr>
        <p:spPr>
          <a:xfrm>
            <a:off x="6408000" y="2453040"/>
            <a:ext cx="540000" cy="72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73"/>
          <p:cNvSpPr/>
          <p:nvPr/>
        </p:nvSpPr>
        <p:spPr>
          <a:xfrm>
            <a:off x="6408000" y="2453040"/>
            <a:ext cx="540000" cy="72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0" strike="noStrike">
                <a:latin typeface="Arial"/>
                <a:ea typeface="Arial"/>
                <a:cs typeface="Arial"/>
                <a:sym typeface="Arial"/>
              </a:rPr>
              <a:t>4 кг</a:t>
            </a:r>
            <a:endParaRPr sz="15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73"/>
          <p:cNvSpPr txBox="1"/>
          <p:nvPr/>
        </p:nvSpPr>
        <p:spPr>
          <a:xfrm>
            <a:off x="6264000" y="2093040"/>
            <a:ext cx="864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0" strike="noStrike">
                <a:latin typeface="Arial"/>
                <a:ea typeface="Arial"/>
                <a:cs typeface="Arial"/>
                <a:sym typeface="Arial"/>
              </a:rPr>
              <a:t>5ед.</a:t>
            </a:r>
            <a:endParaRPr sz="15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73"/>
          <p:cNvSpPr/>
          <p:nvPr/>
        </p:nvSpPr>
        <p:spPr>
          <a:xfrm>
            <a:off x="7236000" y="2453040"/>
            <a:ext cx="540000" cy="72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73"/>
          <p:cNvSpPr/>
          <p:nvPr/>
        </p:nvSpPr>
        <p:spPr>
          <a:xfrm>
            <a:off x="7236000" y="2453040"/>
            <a:ext cx="540000" cy="72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0" strike="noStrike">
                <a:latin typeface="Arial"/>
                <a:ea typeface="Arial"/>
                <a:cs typeface="Arial"/>
                <a:sym typeface="Arial"/>
              </a:rPr>
              <a:t>5 кг</a:t>
            </a:r>
            <a:endParaRPr sz="15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73"/>
          <p:cNvSpPr txBox="1"/>
          <p:nvPr/>
        </p:nvSpPr>
        <p:spPr>
          <a:xfrm>
            <a:off x="7092000" y="2093040"/>
            <a:ext cx="864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0" strike="noStrike">
                <a:latin typeface="Arial"/>
                <a:ea typeface="Arial"/>
                <a:cs typeface="Arial"/>
                <a:sym typeface="Arial"/>
              </a:rPr>
              <a:t>6ед.</a:t>
            </a:r>
            <a:endParaRPr sz="15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73"/>
          <p:cNvSpPr txBox="1"/>
          <p:nvPr/>
        </p:nvSpPr>
        <p:spPr>
          <a:xfrm>
            <a:off x="3708000" y="3600360"/>
            <a:ext cx="540000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Какие нужно поместить в рюкзак предметы, чтобы общая стоимость была максимальной?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4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Таблица решения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74"/>
          <p:cNvSpPr txBox="1"/>
          <p:nvPr/>
        </p:nvSpPr>
        <p:spPr>
          <a:xfrm>
            <a:off x="360000" y="1008000"/>
            <a:ext cx="936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Для решения составим таблицу:</a:t>
            </a:r>
            <a:endParaRPr sz="24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3" name="Google Shape;543;p74"/>
          <p:cNvGraphicFramePr/>
          <p:nvPr/>
        </p:nvGraphicFramePr>
        <p:xfrm>
          <a:off x="804240" y="1397880"/>
          <a:ext cx="8140425" cy="1925625"/>
        </p:xfrm>
        <a:graphic>
          <a:graphicData uri="http://schemas.openxmlformats.org/drawingml/2006/table">
            <a:tbl>
              <a:tblPr>
                <a:noFill/>
                <a:tableStyleId>{8AC39B59-B23B-4C31-BE76-FA767C35BB7E}</a:tableStyleId>
              </a:tblPr>
              <a:tblGrid>
                <a:gridCol w="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9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9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9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5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4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..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..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..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4" name="Google Shape;544;p74"/>
          <p:cNvSpPr txBox="1"/>
          <p:nvPr/>
        </p:nvSpPr>
        <p:spPr>
          <a:xfrm>
            <a:off x="789120" y="3492000"/>
            <a:ext cx="8030880" cy="137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№ - номер предмета; 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p — стоимость предмета; 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w — масса предмета;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Числа 1, 2, .., 8 — емкость рюкзака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5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Таблица решения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75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в пустых ячейках таблицы будем записывать максимально возможную стоимость с учетом вместимости рюкзака;</a:t>
            </a: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в первой строке учитываем только первый предмет, во второй учитываем первый и второй, в третьей — первый, второй и третий и так далее;</a:t>
            </a: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</a:pP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обозначим стоимость как F(N, S), где</a:t>
            </a: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N — номер предмета в таблице;</a:t>
            </a: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S — вместимость </a:t>
            </a:r>
            <a:r>
              <a:rPr lang="ru-RU" sz="2400" b="0" strike="noStrike" dirty="0" err="1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рюказака</a:t>
            </a: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6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Таблица стоимости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6" name="Google Shape;556;p76"/>
          <p:cNvGraphicFramePr/>
          <p:nvPr/>
        </p:nvGraphicFramePr>
        <p:xfrm>
          <a:off x="715680" y="929880"/>
          <a:ext cx="8500425" cy="2598150"/>
        </p:xfrm>
        <a:graphic>
          <a:graphicData uri="http://schemas.openxmlformats.org/drawingml/2006/table">
            <a:tbl>
              <a:tblPr>
                <a:noFill/>
                <a:tableStyleId>{8AC39B59-B23B-4C31-BE76-FA767C35BB7E}</a:tableStyleId>
              </a:tblPr>
              <a:tblGrid>
                <a:gridCol w="77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1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7" name="Google Shape;557;p76"/>
          <p:cNvSpPr txBox="1"/>
          <p:nvPr/>
        </p:nvSpPr>
        <p:spPr>
          <a:xfrm>
            <a:off x="720000" y="3780000"/>
            <a:ext cx="8640000" cy="8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Заполняем первую ячейку первой строки (F(1, 1)). 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Мы не можем взять в рюкзак вместимостью N = 1 предмет на 2 килограмма, ставим 0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7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Таблица стоимости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3" name="Google Shape;563;p77"/>
          <p:cNvGraphicFramePr/>
          <p:nvPr/>
        </p:nvGraphicFramePr>
        <p:xfrm>
          <a:off x="715680" y="929880"/>
          <a:ext cx="8500425" cy="2598150"/>
        </p:xfrm>
        <a:graphic>
          <a:graphicData uri="http://schemas.openxmlformats.org/drawingml/2006/table">
            <a:tbl>
              <a:tblPr>
                <a:noFill/>
                <a:tableStyleId>{8AC39B59-B23B-4C31-BE76-FA767C35BB7E}</a:tableStyleId>
              </a:tblPr>
              <a:tblGrid>
                <a:gridCol w="77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1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4" name="Google Shape;564;p77"/>
          <p:cNvSpPr txBox="1"/>
          <p:nvPr/>
        </p:nvSpPr>
        <p:spPr>
          <a:xfrm>
            <a:off x="720000" y="3780000"/>
            <a:ext cx="8640000" cy="8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Заполняем вторую ячейку первой строки 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Мы можем взять в рюкзак вместимостью N = 2 предмет на 2 килограмма, указываем стоимость предмета 1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8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Таблица стоимости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0" name="Google Shape;570;p78"/>
          <p:cNvGraphicFramePr/>
          <p:nvPr/>
        </p:nvGraphicFramePr>
        <p:xfrm>
          <a:off x="715680" y="929880"/>
          <a:ext cx="8500425" cy="2598150"/>
        </p:xfrm>
        <a:graphic>
          <a:graphicData uri="http://schemas.openxmlformats.org/drawingml/2006/table">
            <a:tbl>
              <a:tblPr>
                <a:noFill/>
                <a:tableStyleId>{8AC39B59-B23B-4C31-BE76-FA767C35BB7E}</a:tableStyleId>
              </a:tblPr>
              <a:tblGrid>
                <a:gridCol w="77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1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1" name="Google Shape;571;p78"/>
          <p:cNvSpPr txBox="1"/>
          <p:nvPr/>
        </p:nvSpPr>
        <p:spPr>
          <a:xfrm>
            <a:off x="720000" y="3780000"/>
            <a:ext cx="8640000" cy="8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Заполняем оставшиеся ячейки первой строки.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Кроме предмета 1 нам нечего брать, заполним ячейки его стоимостью в 1 единицу.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Динамическое программирование</a:t>
            </a:r>
            <a:endParaRPr sz="3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25542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None/>
            </a:pPr>
            <a:endParaRPr sz="2400" b="0" i="0" u="none" strike="noStrike" cap="non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</a:pPr>
            <a:r>
              <a:rPr lang="ru-RU" sz="2400" b="0" i="0" u="none" strike="noStrike" cap="non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Основная идея динамического программирования: </a:t>
            </a:r>
            <a:endParaRPr sz="2400" b="0" i="0" u="none" strike="noStrike" cap="non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i="0" u="none" strike="noStrike" cap="non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сохранение и использование результатов вычислений перекрывающихся подзадач</a:t>
            </a:r>
            <a:endParaRPr sz="2400" b="0" i="0" u="none" strike="noStrike" cap="non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9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Таблица стоимости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7" name="Google Shape;577;p79"/>
          <p:cNvGraphicFramePr/>
          <p:nvPr/>
        </p:nvGraphicFramePr>
        <p:xfrm>
          <a:off x="715680" y="929880"/>
          <a:ext cx="8500425" cy="2598150"/>
        </p:xfrm>
        <a:graphic>
          <a:graphicData uri="http://schemas.openxmlformats.org/drawingml/2006/table">
            <a:tbl>
              <a:tblPr>
                <a:noFill/>
                <a:tableStyleId>{8AC39B59-B23B-4C31-BE76-FA767C35BB7E}</a:tableStyleId>
              </a:tblPr>
              <a:tblGrid>
                <a:gridCol w="77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1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8" name="Google Shape;578;p79"/>
          <p:cNvSpPr txBox="1"/>
          <p:nvPr/>
        </p:nvSpPr>
        <p:spPr>
          <a:xfrm>
            <a:off x="720000" y="3780000"/>
            <a:ext cx="864000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Заполняем строку номер 2. Учитываем возможность взять предметы 1 и 2.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В ячейке (2, 1) получим 0, поскольку не можем взять ни один из предметов.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80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Таблица стоимости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4" name="Google Shape;584;p80"/>
          <p:cNvGraphicFramePr/>
          <p:nvPr/>
        </p:nvGraphicFramePr>
        <p:xfrm>
          <a:off x="715680" y="929880"/>
          <a:ext cx="8500425" cy="2598150"/>
        </p:xfrm>
        <a:graphic>
          <a:graphicData uri="http://schemas.openxmlformats.org/drawingml/2006/table">
            <a:tbl>
              <a:tblPr>
                <a:noFill/>
                <a:tableStyleId>{8AC39B59-B23B-4C31-BE76-FA767C35BB7E}</a:tableStyleId>
              </a:tblPr>
              <a:tblGrid>
                <a:gridCol w="77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1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5" name="Google Shape;585;p80"/>
          <p:cNvSpPr txBox="1"/>
          <p:nvPr/>
        </p:nvSpPr>
        <p:spPr>
          <a:xfrm>
            <a:off x="720000" y="3780000"/>
            <a:ext cx="864000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Заполняем строку номер 2. Учитываем возможность взять предметы 1 и 2.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В ячейке (2, 2) получим 1, поскольку можем взять предмет номер 1.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8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Таблица стоимости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91" name="Google Shape;591;p81"/>
          <p:cNvGraphicFramePr/>
          <p:nvPr/>
        </p:nvGraphicFramePr>
        <p:xfrm>
          <a:off x="715680" y="929880"/>
          <a:ext cx="8500425" cy="2598150"/>
        </p:xfrm>
        <a:graphic>
          <a:graphicData uri="http://schemas.openxmlformats.org/drawingml/2006/table">
            <a:tbl>
              <a:tblPr>
                <a:noFill/>
                <a:tableStyleId>{8AC39B59-B23B-4C31-BE76-FA767C35BB7E}</a:tableStyleId>
              </a:tblPr>
              <a:tblGrid>
                <a:gridCol w="77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1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92" name="Google Shape;592;p81"/>
          <p:cNvSpPr txBox="1"/>
          <p:nvPr/>
        </p:nvSpPr>
        <p:spPr>
          <a:xfrm>
            <a:off x="720000" y="3780000"/>
            <a:ext cx="8640000" cy="8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Заполняем строку номер 2. Учитываем возможность взять предметы 1 и 2.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В ячейке (2, 3) получим 2 (берем второй предмет), как наиболее дорогой выбор, умещающийся в ограничение 3 килограмма.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82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Таблица стоимости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98" name="Google Shape;598;p82"/>
          <p:cNvGraphicFramePr/>
          <p:nvPr/>
        </p:nvGraphicFramePr>
        <p:xfrm>
          <a:off x="715680" y="929880"/>
          <a:ext cx="8500425" cy="2598150"/>
        </p:xfrm>
        <a:graphic>
          <a:graphicData uri="http://schemas.openxmlformats.org/drawingml/2006/table">
            <a:tbl>
              <a:tblPr>
                <a:noFill/>
                <a:tableStyleId>{8AC39B59-B23B-4C31-BE76-FA767C35BB7E}</a:tableStyleId>
              </a:tblPr>
              <a:tblGrid>
                <a:gridCol w="77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1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99" name="Google Shape;599;p82"/>
          <p:cNvSpPr txBox="1"/>
          <p:nvPr/>
        </p:nvSpPr>
        <p:spPr>
          <a:xfrm>
            <a:off x="720000" y="3780000"/>
            <a:ext cx="8640000" cy="8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Заполняем строку номер 2. Учитываем возможность взять предметы 1 и 2.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В ячейке (2, 4) получим также 2, поскольку не можем взять предметы 1 и 2 (нам нужно для этого 5 килограмм)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83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Таблица стоимости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5" name="Google Shape;605;p83"/>
          <p:cNvGraphicFramePr/>
          <p:nvPr/>
        </p:nvGraphicFramePr>
        <p:xfrm>
          <a:off x="715680" y="929880"/>
          <a:ext cx="8500425" cy="2598150"/>
        </p:xfrm>
        <a:graphic>
          <a:graphicData uri="http://schemas.openxmlformats.org/drawingml/2006/table">
            <a:tbl>
              <a:tblPr>
                <a:noFill/>
                <a:tableStyleId>{8AC39B59-B23B-4C31-BE76-FA767C35BB7E}</a:tableStyleId>
              </a:tblPr>
              <a:tblGrid>
                <a:gridCol w="77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1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06" name="Google Shape;606;p83"/>
          <p:cNvSpPr txBox="1"/>
          <p:nvPr/>
        </p:nvSpPr>
        <p:spPr>
          <a:xfrm>
            <a:off x="720000" y="3780000"/>
            <a:ext cx="8640000" cy="8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Заполняем строку номер 2. Учитываем возможность взять предметы 1 и 2.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В ячейке (2, 5) получим 3, мы можем положить два предмета: 1 и 2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Заполняем оставшиеся ячейки строки, больше нам добавлять нечего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84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Таблица стоимости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2" name="Google Shape;612;p84"/>
          <p:cNvGraphicFramePr/>
          <p:nvPr/>
        </p:nvGraphicFramePr>
        <p:xfrm>
          <a:off x="715680" y="929880"/>
          <a:ext cx="8500425" cy="2598150"/>
        </p:xfrm>
        <a:graphic>
          <a:graphicData uri="http://schemas.openxmlformats.org/drawingml/2006/table">
            <a:tbl>
              <a:tblPr>
                <a:noFill/>
                <a:tableStyleId>{8AC39B59-B23B-4C31-BE76-FA767C35BB7E}</a:tableStyleId>
              </a:tblPr>
              <a:tblGrid>
                <a:gridCol w="77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1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13" name="Google Shape;613;p84"/>
          <p:cNvSpPr txBox="1"/>
          <p:nvPr/>
        </p:nvSpPr>
        <p:spPr>
          <a:xfrm>
            <a:off x="720000" y="3780000"/>
            <a:ext cx="864000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Заполняем строку номер 3. Учитываем возможность взять предметы 1, 2 и 3.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Все результаты, где вместимость &lt; 4 можно переписать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85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Таблица стоимости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9" name="Google Shape;619;p85"/>
          <p:cNvGraphicFramePr/>
          <p:nvPr/>
        </p:nvGraphicFramePr>
        <p:xfrm>
          <a:off x="715680" y="929880"/>
          <a:ext cx="8500425" cy="2598150"/>
        </p:xfrm>
        <a:graphic>
          <a:graphicData uri="http://schemas.openxmlformats.org/drawingml/2006/table">
            <a:tbl>
              <a:tblPr>
                <a:noFill/>
                <a:tableStyleId>{8AC39B59-B23B-4C31-BE76-FA767C35BB7E}</a:tableStyleId>
              </a:tblPr>
              <a:tblGrid>
                <a:gridCol w="77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1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20" name="Google Shape;620;p85"/>
          <p:cNvSpPr txBox="1"/>
          <p:nvPr/>
        </p:nvSpPr>
        <p:spPr>
          <a:xfrm>
            <a:off x="720000" y="3780000"/>
            <a:ext cx="8640000" cy="8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Заполняем строку номер 3. Учитываем возможность взять предметы 1, 2 и 3.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Смотрим на ячейку (3, 4). Сравниваем результат из предыдущей строки (2, 4) и стоимость текущего предмета, берем максимум этих двух значений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6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Таблица стоимости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6" name="Google Shape;626;p86"/>
          <p:cNvGraphicFramePr/>
          <p:nvPr/>
        </p:nvGraphicFramePr>
        <p:xfrm>
          <a:off x="715680" y="929880"/>
          <a:ext cx="8500425" cy="2598150"/>
        </p:xfrm>
        <a:graphic>
          <a:graphicData uri="http://schemas.openxmlformats.org/drawingml/2006/table">
            <a:tbl>
              <a:tblPr>
                <a:noFill/>
                <a:tableStyleId>{8AC39B59-B23B-4C31-BE76-FA767C35BB7E}</a:tableStyleId>
              </a:tblPr>
              <a:tblGrid>
                <a:gridCol w="77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1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1584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27" name="Google Shape;627;p86"/>
          <p:cNvSpPr txBox="1"/>
          <p:nvPr/>
        </p:nvSpPr>
        <p:spPr>
          <a:xfrm>
            <a:off x="720000" y="3780000"/>
            <a:ext cx="8640000" cy="11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Заполняем строку номер 3. Учитываем возможность взять предметы 1, 2 и 3.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Смотрим на ячейку (3, 5). Сравниваем результат из предыдущей строки (2, 5), вторым значением берем стоимость текущего предмета + результат из предыдущей строки для 1 килограмма (5 - m</a:t>
            </a:r>
            <a:r>
              <a:rPr lang="ru-RU" sz="1800" b="0" strike="noStrike" baseline="-2500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86"/>
          <p:cNvSpPr/>
          <p:nvPr/>
        </p:nvSpPr>
        <p:spPr>
          <a:xfrm>
            <a:off x="7128000" y="2736000"/>
            <a:ext cx="2160000" cy="900000"/>
          </a:xfrm>
          <a:prstGeom prst="rect">
            <a:avLst/>
          </a:prstGeom>
          <a:solidFill>
            <a:srgbClr val="FFFFFF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Max(3, 5 + 0)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9" name="Google Shape;629;p86"/>
          <p:cNvCxnSpPr/>
          <p:nvPr/>
        </p:nvCxnSpPr>
        <p:spPr>
          <a:xfrm rot="10800000">
            <a:off x="6660000" y="2880000"/>
            <a:ext cx="468000" cy="180000"/>
          </a:xfrm>
          <a:prstGeom prst="straightConnector1">
            <a:avLst/>
          </a:pr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7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Таблица стоимости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5" name="Google Shape;635;p87"/>
          <p:cNvGraphicFramePr/>
          <p:nvPr/>
        </p:nvGraphicFramePr>
        <p:xfrm>
          <a:off x="715680" y="929880"/>
          <a:ext cx="8500425" cy="2598150"/>
        </p:xfrm>
        <a:graphic>
          <a:graphicData uri="http://schemas.openxmlformats.org/drawingml/2006/table">
            <a:tbl>
              <a:tblPr>
                <a:noFill/>
                <a:tableStyleId>{8AC39B59-B23B-4C31-BE76-FA767C35BB7E}</a:tableStyleId>
              </a:tblPr>
              <a:tblGrid>
                <a:gridCol w="77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1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1584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6" name="Google Shape;636;p87"/>
          <p:cNvSpPr txBox="1"/>
          <p:nvPr/>
        </p:nvSpPr>
        <p:spPr>
          <a:xfrm>
            <a:off x="720000" y="3780000"/>
            <a:ext cx="8640000" cy="11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Заполняем строку номер 3. Учитываем возможность взять предметы 1, 2 и 3.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Смотрим на ячейку (3, 6). Сравниваем результат из предыдущей строки (2, 5), вторым значением берем стоимость текущего предмета + результат из предыдущей строки для 2 килограмм (6 - m</a:t>
            </a:r>
            <a:r>
              <a:rPr lang="ru-RU" sz="1800" b="0" strike="noStrike" baseline="-2500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87"/>
          <p:cNvSpPr/>
          <p:nvPr/>
        </p:nvSpPr>
        <p:spPr>
          <a:xfrm>
            <a:off x="7740000" y="2808000"/>
            <a:ext cx="2160000" cy="900000"/>
          </a:xfrm>
          <a:prstGeom prst="rect">
            <a:avLst/>
          </a:prstGeom>
          <a:solidFill>
            <a:srgbClr val="FFFFFF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Max(3, 5 + 1)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8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Таблица стоимости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43" name="Google Shape;643;p88"/>
          <p:cNvGraphicFramePr/>
          <p:nvPr/>
        </p:nvGraphicFramePr>
        <p:xfrm>
          <a:off x="715680" y="929880"/>
          <a:ext cx="8500425" cy="2598150"/>
        </p:xfrm>
        <a:graphic>
          <a:graphicData uri="http://schemas.openxmlformats.org/drawingml/2006/table">
            <a:tbl>
              <a:tblPr>
                <a:noFill/>
                <a:tableStyleId>{8AC39B59-B23B-4C31-BE76-FA767C35BB7E}</a:tableStyleId>
              </a:tblPr>
              <a:tblGrid>
                <a:gridCol w="77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1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4" name="Google Shape;644;p88"/>
          <p:cNvSpPr txBox="1"/>
          <p:nvPr/>
        </p:nvSpPr>
        <p:spPr>
          <a:xfrm>
            <a:off x="720000" y="3780000"/>
            <a:ext cx="864000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Заполняем строку номер 3. Учитываем возможность взять предметы 1, 2 и 3.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По аналогии заполняем другие ячейки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4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Перекрывающиеся подзадачи</a:t>
            </a:r>
            <a:endParaRPr sz="3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0" name="Google Shape;200;p44"/>
          <p:cNvGraphicFramePr/>
          <p:nvPr/>
        </p:nvGraphicFramePr>
        <p:xfrm>
          <a:off x="2325960" y="2009880"/>
          <a:ext cx="5579250" cy="1657800"/>
        </p:xfrm>
        <a:graphic>
          <a:graphicData uri="http://schemas.openxmlformats.org/drawingml/2006/table">
            <a:tbl>
              <a:tblPr>
                <a:noFill/>
                <a:tableStyleId>{8AC39B59-B23B-4C31-BE76-FA767C35BB7E}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57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ru-RU" sz="1800" b="0" u="none" strike="noStrike" cap="none" baseline="-25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ru-RU" sz="1800" b="0" u="none" strike="noStrike" cap="none" baseline="-25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ru-RU" sz="1800" b="0" u="none" strike="noStrike" cap="none" baseline="-250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ru-RU" sz="1800" b="0" u="none" strike="noStrike" cap="none" baseline="-250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1" name="Google Shape;201;p44"/>
          <p:cNvSpPr txBox="1"/>
          <p:nvPr/>
        </p:nvSpPr>
        <p:spPr>
          <a:xfrm>
            <a:off x="2160000" y="3667320"/>
            <a:ext cx="1440000" cy="9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latin typeface="Arial"/>
                <a:ea typeface="Arial"/>
                <a:cs typeface="Arial"/>
                <a:sym typeface="Arial"/>
              </a:rPr>
              <a:t>Базовый 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latin typeface="Arial"/>
                <a:ea typeface="Arial"/>
                <a:cs typeface="Arial"/>
                <a:sym typeface="Arial"/>
              </a:rPr>
              <a:t>случай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latin typeface="Arial"/>
                <a:ea typeface="Arial"/>
                <a:cs typeface="Arial"/>
                <a:sym typeface="Arial"/>
              </a:rPr>
              <a:t>(один или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latin typeface="Arial"/>
                <a:ea typeface="Arial"/>
                <a:cs typeface="Arial"/>
                <a:sym typeface="Arial"/>
              </a:rPr>
              <a:t>несколько)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4"/>
          <p:cNvSpPr txBox="1"/>
          <p:nvPr/>
        </p:nvSpPr>
        <p:spPr>
          <a:xfrm>
            <a:off x="3348000" y="3670200"/>
            <a:ext cx="12600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latin typeface="Arial"/>
                <a:ea typeface="Arial"/>
                <a:cs typeface="Arial"/>
                <a:sym typeface="Arial"/>
              </a:rPr>
              <a:t>Использует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latin typeface="Arial"/>
                <a:ea typeface="Arial"/>
                <a:cs typeface="Arial"/>
                <a:sym typeface="Arial"/>
              </a:rPr>
              <a:t>предыдущие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latin typeface="Arial"/>
                <a:ea typeface="Arial"/>
                <a:cs typeface="Arial"/>
                <a:sym typeface="Arial"/>
              </a:rPr>
              <a:t>результаты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4"/>
          <p:cNvSpPr txBox="1"/>
          <p:nvPr/>
        </p:nvSpPr>
        <p:spPr>
          <a:xfrm>
            <a:off x="4464000" y="3670560"/>
            <a:ext cx="12600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strike="noStrike">
                <a:latin typeface="Arial"/>
                <a:ea typeface="Arial"/>
                <a:cs typeface="Arial"/>
                <a:sym typeface="Arial"/>
              </a:rPr>
              <a:t>Использует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strike="noStrike">
                <a:latin typeface="Arial"/>
                <a:ea typeface="Arial"/>
                <a:cs typeface="Arial"/>
                <a:sym typeface="Arial"/>
              </a:rPr>
              <a:t>предыдущие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strike="noStrike">
                <a:latin typeface="Arial"/>
                <a:ea typeface="Arial"/>
                <a:cs typeface="Arial"/>
                <a:sym typeface="Arial"/>
              </a:rPr>
              <a:t>результаты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4"/>
          <p:cNvSpPr txBox="1"/>
          <p:nvPr/>
        </p:nvSpPr>
        <p:spPr>
          <a:xfrm>
            <a:off x="5580000" y="3670560"/>
            <a:ext cx="12600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strike="noStrike">
                <a:latin typeface="Arial"/>
                <a:ea typeface="Arial"/>
                <a:cs typeface="Arial"/>
                <a:sym typeface="Arial"/>
              </a:rPr>
              <a:t>Использует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strike="noStrike">
                <a:latin typeface="Arial"/>
                <a:ea typeface="Arial"/>
                <a:cs typeface="Arial"/>
                <a:sym typeface="Arial"/>
              </a:rPr>
              <a:t>предыдущие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strike="noStrike">
                <a:latin typeface="Arial"/>
                <a:ea typeface="Arial"/>
                <a:cs typeface="Arial"/>
                <a:sym typeface="Arial"/>
              </a:rPr>
              <a:t>результаты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9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Таблица стоимости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0" name="Google Shape;650;p89"/>
          <p:cNvGraphicFramePr/>
          <p:nvPr/>
        </p:nvGraphicFramePr>
        <p:xfrm>
          <a:off x="715680" y="929880"/>
          <a:ext cx="8500425" cy="2598150"/>
        </p:xfrm>
        <a:graphic>
          <a:graphicData uri="http://schemas.openxmlformats.org/drawingml/2006/table">
            <a:tbl>
              <a:tblPr>
                <a:noFill/>
                <a:tableStyleId>{8AC39B59-B23B-4C31-BE76-FA767C35BB7E}</a:tableStyleId>
              </a:tblPr>
              <a:tblGrid>
                <a:gridCol w="77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1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90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Рекурсивное отношение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90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25542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None/>
            </a:pP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</a:pP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Мы можем определить рекурсивное отношение</a:t>
            </a: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ctr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F(N, S) = </a:t>
            </a:r>
            <a:r>
              <a:rPr lang="ru-RU" sz="2400" b="0" strike="noStrike" dirty="0" err="1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 { F(N-1, S), </a:t>
            </a:r>
            <a:r>
              <a:rPr lang="ru-RU" sz="2400" b="0" strike="noStrike" dirty="0" err="1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ru-RU" sz="2400" b="0" strike="noStrike" baseline="-25000" dirty="0" err="1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 + F(N-1, S - </a:t>
            </a:r>
            <a:r>
              <a:rPr lang="ru-RU" sz="2400" b="0" strike="noStrike" dirty="0" err="1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ru-RU" sz="2400" b="0" strike="noStrike" baseline="-25000" dirty="0" err="1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) }</a:t>
            </a: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5542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None/>
            </a:pP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</a:pP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В случаях, когда S - </a:t>
            </a:r>
            <a:r>
              <a:rPr lang="ru-RU" sz="2400" b="0" strike="noStrike" dirty="0" err="1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ru-RU" sz="2400" b="0" strike="noStrike" baseline="-25000" dirty="0" err="1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2400" b="0" strike="noStrike" baseline="-25000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&lt; 0,</a:t>
            </a: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ctr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  F(N, S) = F(N-1, S)</a:t>
            </a: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9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Начальные решения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91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25542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None/>
            </a:pP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</a:pP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Также мы можем определить начальные решения:</a:t>
            </a: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F(N, 0) = 0;</a:t>
            </a: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</a:pP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мы можем записать стоимости для первой строки таблицы: F(1, 1), F(1, 2), F(1, 3) …</a:t>
            </a: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5542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None/>
            </a:pP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92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Таблица стоимости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8" name="Google Shape;668;p92"/>
          <p:cNvGraphicFramePr/>
          <p:nvPr/>
        </p:nvGraphicFramePr>
        <p:xfrm>
          <a:off x="715680" y="929880"/>
          <a:ext cx="8500425" cy="2598150"/>
        </p:xfrm>
        <a:graphic>
          <a:graphicData uri="http://schemas.openxmlformats.org/drawingml/2006/table">
            <a:tbl>
              <a:tblPr>
                <a:noFill/>
                <a:tableStyleId>{8AC39B59-B23B-4C31-BE76-FA767C35BB7E}</a:tableStyleId>
              </a:tblPr>
              <a:tblGrid>
                <a:gridCol w="77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1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69" name="Google Shape;669;p92"/>
          <p:cNvSpPr txBox="1"/>
          <p:nvPr/>
        </p:nvSpPr>
        <p:spPr>
          <a:xfrm>
            <a:off x="720000" y="3780000"/>
            <a:ext cx="8460000" cy="8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F(4, 1) = max{ F(3, 1), 5 + F(3, 1 - 5) }; 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Так как F(3, 1 - 5) &lt; 0, получаем 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F(4, 1) = F(3, 1) = 0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93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Таблица стоимости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5" name="Google Shape;675;p93"/>
          <p:cNvGraphicFramePr/>
          <p:nvPr/>
        </p:nvGraphicFramePr>
        <p:xfrm>
          <a:off x="715680" y="929880"/>
          <a:ext cx="8500425" cy="2598150"/>
        </p:xfrm>
        <a:graphic>
          <a:graphicData uri="http://schemas.openxmlformats.org/drawingml/2006/table">
            <a:tbl>
              <a:tblPr>
                <a:noFill/>
                <a:tableStyleId>{8AC39B59-B23B-4C31-BE76-FA767C35BB7E}</a:tableStyleId>
              </a:tblPr>
              <a:tblGrid>
                <a:gridCol w="77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1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76" name="Google Shape;676;p93"/>
          <p:cNvSpPr txBox="1"/>
          <p:nvPr/>
        </p:nvSpPr>
        <p:spPr>
          <a:xfrm>
            <a:off x="720000" y="3780000"/>
            <a:ext cx="846000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Аналогично для все значений, где S &lt; 5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(просто переписываем их из предыдущей строки)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4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Таблица решения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82" name="Google Shape;682;p94"/>
          <p:cNvGraphicFramePr/>
          <p:nvPr/>
        </p:nvGraphicFramePr>
        <p:xfrm>
          <a:off x="715680" y="929880"/>
          <a:ext cx="8500425" cy="2598150"/>
        </p:xfrm>
        <a:graphic>
          <a:graphicData uri="http://schemas.openxmlformats.org/drawingml/2006/table">
            <a:tbl>
              <a:tblPr>
                <a:noFill/>
                <a:tableStyleId>{8AC39B59-B23B-4C31-BE76-FA767C35BB7E}</a:tableStyleId>
              </a:tblPr>
              <a:tblGrid>
                <a:gridCol w="77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1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83" name="Google Shape;683;p94"/>
          <p:cNvSpPr txBox="1"/>
          <p:nvPr/>
        </p:nvSpPr>
        <p:spPr>
          <a:xfrm>
            <a:off x="720000" y="3780000"/>
            <a:ext cx="846000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F(4, 5) = max{ F(3, 5), 6 + F(3, 5 - 5) } = max { 5, 6 + 0 } = 6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95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Таблица решения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89" name="Google Shape;689;p95"/>
          <p:cNvGraphicFramePr/>
          <p:nvPr/>
        </p:nvGraphicFramePr>
        <p:xfrm>
          <a:off x="715680" y="929880"/>
          <a:ext cx="8500425" cy="2598150"/>
        </p:xfrm>
        <a:graphic>
          <a:graphicData uri="http://schemas.openxmlformats.org/drawingml/2006/table">
            <a:tbl>
              <a:tblPr>
                <a:noFill/>
                <a:tableStyleId>{8AC39B59-B23B-4C31-BE76-FA767C35BB7E}</a:tableStyleId>
              </a:tblPr>
              <a:tblGrid>
                <a:gridCol w="77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1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1584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90" name="Google Shape;690;p95"/>
          <p:cNvSpPr txBox="1"/>
          <p:nvPr/>
        </p:nvSpPr>
        <p:spPr>
          <a:xfrm>
            <a:off x="720000" y="3780000"/>
            <a:ext cx="846000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 dirty="0">
                <a:latin typeface="Arial"/>
                <a:ea typeface="Arial"/>
                <a:cs typeface="Arial"/>
                <a:sym typeface="Arial"/>
              </a:rPr>
              <a:t>F(4, 6) = </a:t>
            </a:r>
            <a:r>
              <a:rPr lang="ru-RU" sz="1800" b="0" strike="noStrike" dirty="0" err="1"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ru-RU" sz="1800" b="0" strike="noStrike" dirty="0">
                <a:latin typeface="Arial"/>
                <a:ea typeface="Arial"/>
                <a:cs typeface="Arial"/>
                <a:sym typeface="Arial"/>
              </a:rPr>
              <a:t>{ F(3, 6), 6 + F(3, 6 - 5) } = </a:t>
            </a:r>
            <a:r>
              <a:rPr lang="ru-RU" sz="1800" b="0" strike="noStrike" dirty="0" err="1"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ru-RU" sz="1800" b="0" strike="noStrike" dirty="0">
                <a:latin typeface="Arial"/>
                <a:ea typeface="Arial"/>
                <a:cs typeface="Arial"/>
                <a:sym typeface="Arial"/>
              </a:rPr>
              <a:t> { </a:t>
            </a:r>
            <a:r>
              <a:rPr lang="en-US" sz="1800" b="0" strike="noStrike" dirty="0"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ru-RU" sz="1800" b="0" strike="noStrike" dirty="0">
                <a:latin typeface="Arial"/>
                <a:ea typeface="Arial"/>
                <a:cs typeface="Arial"/>
                <a:sym typeface="Arial"/>
              </a:rPr>
              <a:t>, 6 + 0 } = 6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96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Таблица решения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6" name="Google Shape;696;p96"/>
          <p:cNvGraphicFramePr/>
          <p:nvPr/>
        </p:nvGraphicFramePr>
        <p:xfrm>
          <a:off x="715680" y="929880"/>
          <a:ext cx="8500425" cy="2598150"/>
        </p:xfrm>
        <a:graphic>
          <a:graphicData uri="http://schemas.openxmlformats.org/drawingml/2006/table">
            <a:tbl>
              <a:tblPr>
                <a:noFill/>
                <a:tableStyleId>{8AC39B59-B23B-4C31-BE76-FA767C35BB7E}</a:tableStyleId>
              </a:tblPr>
              <a:tblGrid>
                <a:gridCol w="77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1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1584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97" name="Google Shape;697;p96"/>
          <p:cNvSpPr txBox="1"/>
          <p:nvPr/>
        </p:nvSpPr>
        <p:spPr>
          <a:xfrm>
            <a:off x="720000" y="3780000"/>
            <a:ext cx="846000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F(4, 7) = max{ F(3, 7), 6 + F(3, 7 - 5) } = max { 7, 6 + 1 } = 7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7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Таблица решения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03" name="Google Shape;703;p97"/>
          <p:cNvGraphicFramePr/>
          <p:nvPr/>
        </p:nvGraphicFramePr>
        <p:xfrm>
          <a:off x="715680" y="929880"/>
          <a:ext cx="8500425" cy="2598150"/>
        </p:xfrm>
        <a:graphic>
          <a:graphicData uri="http://schemas.openxmlformats.org/drawingml/2006/table">
            <a:tbl>
              <a:tblPr>
                <a:noFill/>
                <a:tableStyleId>{8AC39B59-B23B-4C31-BE76-FA767C35BB7E}</a:tableStyleId>
              </a:tblPr>
              <a:tblGrid>
                <a:gridCol w="77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1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1584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4" name="Google Shape;704;p97"/>
          <p:cNvSpPr txBox="1"/>
          <p:nvPr/>
        </p:nvSpPr>
        <p:spPr>
          <a:xfrm>
            <a:off x="720000" y="3780000"/>
            <a:ext cx="846000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F(4, 8) = max{ F(3, 8), 6 + F(3, 8 - 5) } = max { 7, 6 + 2 } = 8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98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Таблица решения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0" name="Google Shape;710;p98"/>
          <p:cNvGraphicFramePr/>
          <p:nvPr/>
        </p:nvGraphicFramePr>
        <p:xfrm>
          <a:off x="715680" y="929880"/>
          <a:ext cx="8500425" cy="2598150"/>
        </p:xfrm>
        <a:graphic>
          <a:graphicData uri="http://schemas.openxmlformats.org/drawingml/2006/table">
            <a:tbl>
              <a:tblPr>
                <a:noFill/>
                <a:tableStyleId>{8AC39B59-B23B-4C31-BE76-FA767C35BB7E}</a:tableStyleId>
              </a:tblPr>
              <a:tblGrid>
                <a:gridCol w="77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1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1" name="Google Shape;711;p98"/>
          <p:cNvSpPr txBox="1"/>
          <p:nvPr/>
        </p:nvSpPr>
        <p:spPr>
          <a:xfrm>
            <a:off x="720000" y="3780000"/>
            <a:ext cx="8460000" cy="8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Таблица готова, оптимальное решение дает суммарную стоимость в 8 ед.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Однако, какие для этого нужно включить в решение предметы?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5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Перекрывающиеся подзадачи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500000" y="1080000"/>
            <a:ext cx="90000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Fib(5)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5"/>
          <p:cNvSpPr txBox="1"/>
          <p:nvPr/>
        </p:nvSpPr>
        <p:spPr>
          <a:xfrm>
            <a:off x="2484000" y="1620000"/>
            <a:ext cx="90000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Fib(4)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5"/>
          <p:cNvSpPr txBox="1"/>
          <p:nvPr/>
        </p:nvSpPr>
        <p:spPr>
          <a:xfrm>
            <a:off x="6336000" y="1620000"/>
            <a:ext cx="90000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Fib(3)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5"/>
          <p:cNvSpPr txBox="1"/>
          <p:nvPr/>
        </p:nvSpPr>
        <p:spPr>
          <a:xfrm>
            <a:off x="1512000" y="2520000"/>
            <a:ext cx="90000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Fib(3)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5"/>
          <p:cNvSpPr txBox="1"/>
          <p:nvPr/>
        </p:nvSpPr>
        <p:spPr>
          <a:xfrm>
            <a:off x="3348000" y="2533680"/>
            <a:ext cx="90000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Fib(2)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5"/>
          <p:cNvSpPr txBox="1"/>
          <p:nvPr/>
        </p:nvSpPr>
        <p:spPr>
          <a:xfrm>
            <a:off x="540000" y="3420000"/>
            <a:ext cx="90000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Fib(2)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5"/>
          <p:cNvSpPr txBox="1"/>
          <p:nvPr/>
        </p:nvSpPr>
        <p:spPr>
          <a:xfrm>
            <a:off x="2340000" y="3433680"/>
            <a:ext cx="90000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Fib(1)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5"/>
          <p:cNvSpPr txBox="1"/>
          <p:nvPr/>
        </p:nvSpPr>
        <p:spPr>
          <a:xfrm>
            <a:off x="5400000" y="2520000"/>
            <a:ext cx="90000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Fib(2)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5"/>
          <p:cNvSpPr txBox="1"/>
          <p:nvPr/>
        </p:nvSpPr>
        <p:spPr>
          <a:xfrm>
            <a:off x="7200000" y="2533680"/>
            <a:ext cx="90000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Fib(1)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45"/>
          <p:cNvCxnSpPr/>
          <p:nvPr/>
        </p:nvCxnSpPr>
        <p:spPr>
          <a:xfrm flipH="1">
            <a:off x="3420000" y="1440000"/>
            <a:ext cx="900000" cy="180000"/>
          </a:xfrm>
          <a:prstGeom prst="straightConnector1">
            <a:avLst/>
          </a:pr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0" name="Google Shape;220;p45"/>
          <p:cNvCxnSpPr/>
          <p:nvPr/>
        </p:nvCxnSpPr>
        <p:spPr>
          <a:xfrm>
            <a:off x="5400000" y="1426320"/>
            <a:ext cx="900000" cy="193680"/>
          </a:xfrm>
          <a:prstGeom prst="straightConnector1">
            <a:avLst/>
          </a:pr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1" name="Google Shape;221;p45"/>
          <p:cNvCxnSpPr/>
          <p:nvPr/>
        </p:nvCxnSpPr>
        <p:spPr>
          <a:xfrm flipH="1">
            <a:off x="2160000" y="1980000"/>
            <a:ext cx="360000" cy="540000"/>
          </a:xfrm>
          <a:prstGeom prst="straightConnector1">
            <a:avLst/>
          </a:pr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2" name="Google Shape;222;p45"/>
          <p:cNvCxnSpPr/>
          <p:nvPr/>
        </p:nvCxnSpPr>
        <p:spPr>
          <a:xfrm>
            <a:off x="3240000" y="1980000"/>
            <a:ext cx="360000" cy="553680"/>
          </a:xfrm>
          <a:prstGeom prst="straightConnector1">
            <a:avLst/>
          </a:pr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3" name="Google Shape;223;p45"/>
          <p:cNvCxnSpPr/>
          <p:nvPr/>
        </p:nvCxnSpPr>
        <p:spPr>
          <a:xfrm flipH="1">
            <a:off x="1080000" y="2880000"/>
            <a:ext cx="540000" cy="540000"/>
          </a:xfrm>
          <a:prstGeom prst="straightConnector1">
            <a:avLst/>
          </a:pr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4" name="Google Shape;224;p45"/>
          <p:cNvCxnSpPr/>
          <p:nvPr/>
        </p:nvCxnSpPr>
        <p:spPr>
          <a:xfrm>
            <a:off x="2160000" y="2880000"/>
            <a:ext cx="540000" cy="540000"/>
          </a:xfrm>
          <a:prstGeom prst="straightConnector1">
            <a:avLst/>
          </a:pr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5" name="Google Shape;225;p45"/>
          <p:cNvCxnSpPr/>
          <p:nvPr/>
        </p:nvCxnSpPr>
        <p:spPr>
          <a:xfrm flipH="1">
            <a:off x="5760000" y="1980000"/>
            <a:ext cx="720000" cy="540000"/>
          </a:xfrm>
          <a:prstGeom prst="straightConnector1">
            <a:avLst/>
          </a:pr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6" name="Google Shape;226;p45"/>
          <p:cNvCxnSpPr/>
          <p:nvPr/>
        </p:nvCxnSpPr>
        <p:spPr>
          <a:xfrm>
            <a:off x="7020000" y="1980000"/>
            <a:ext cx="540000" cy="540000"/>
          </a:xfrm>
          <a:prstGeom prst="straightConnector1">
            <a:avLst/>
          </a:pr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7" name="Google Shape;227;p45"/>
          <p:cNvSpPr txBox="1"/>
          <p:nvPr/>
        </p:nvSpPr>
        <p:spPr>
          <a:xfrm>
            <a:off x="4140000" y="3960000"/>
            <a:ext cx="5400000" cy="8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Fib(5) = Fib(4) + Fib(3)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Fib(5) использует результаты Fib(4) и Fib(3)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5"/>
          <p:cNvSpPr txBox="1"/>
          <p:nvPr/>
        </p:nvSpPr>
        <p:spPr>
          <a:xfrm>
            <a:off x="72000" y="792000"/>
            <a:ext cx="270000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strike="noStrike">
                <a:latin typeface="Arial"/>
                <a:ea typeface="Arial"/>
                <a:cs typeface="Arial"/>
                <a:sym typeface="Arial"/>
              </a:rPr>
              <a:t>Числа Фибоначчи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99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Таблица решения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7" name="Google Shape;717;p99"/>
          <p:cNvGraphicFramePr/>
          <p:nvPr/>
        </p:nvGraphicFramePr>
        <p:xfrm>
          <a:off x="715680" y="929880"/>
          <a:ext cx="8500425" cy="2598150"/>
        </p:xfrm>
        <a:graphic>
          <a:graphicData uri="http://schemas.openxmlformats.org/drawingml/2006/table">
            <a:tbl>
              <a:tblPr>
                <a:noFill/>
                <a:tableStyleId>{8AC39B59-B23B-4C31-BE76-FA767C35BB7E}</a:tableStyleId>
              </a:tblPr>
              <a:tblGrid>
                <a:gridCol w="77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1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8" name="Google Shape;718;p99"/>
          <p:cNvSpPr txBox="1"/>
          <p:nvPr/>
        </p:nvSpPr>
        <p:spPr>
          <a:xfrm>
            <a:off x="720000" y="3780000"/>
            <a:ext cx="8460000" cy="8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Начинаем со значения 8. Смотрим, есть ли оно в предыдущей строке?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Нет, значит включаем предмет №4.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Вычитаем из общей вместимости массу 4 предмета, получаем 3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00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Таблица решения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4" name="Google Shape;724;p100"/>
          <p:cNvGraphicFramePr/>
          <p:nvPr/>
        </p:nvGraphicFramePr>
        <p:xfrm>
          <a:off x="715680" y="929880"/>
          <a:ext cx="8500425" cy="2598150"/>
        </p:xfrm>
        <a:graphic>
          <a:graphicData uri="http://schemas.openxmlformats.org/drawingml/2006/table">
            <a:tbl>
              <a:tblPr>
                <a:noFill/>
                <a:tableStyleId>{8AC39B59-B23B-4C31-BE76-FA767C35BB7E}</a:tableStyleId>
              </a:tblPr>
              <a:tblGrid>
                <a:gridCol w="77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1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5" name="Google Shape;725;p100"/>
          <p:cNvSpPr txBox="1"/>
          <p:nvPr/>
        </p:nvSpPr>
        <p:spPr>
          <a:xfrm>
            <a:off x="720000" y="3780000"/>
            <a:ext cx="8460000" cy="8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Имеем вместимость 3, и работаем с 3 строкой (4 предмет мы включили, переходим к следующему). Есть ли значение 2 в предыдущей строке? Да, значит предмет №3 мы не включаем.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0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Таблица решения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31" name="Google Shape;731;p101"/>
          <p:cNvGraphicFramePr/>
          <p:nvPr/>
        </p:nvGraphicFramePr>
        <p:xfrm>
          <a:off x="715680" y="929880"/>
          <a:ext cx="8500425" cy="2598150"/>
        </p:xfrm>
        <a:graphic>
          <a:graphicData uri="http://schemas.openxmlformats.org/drawingml/2006/table">
            <a:tbl>
              <a:tblPr>
                <a:noFill/>
                <a:tableStyleId>{8AC39B59-B23B-4C31-BE76-FA767C35BB7E}</a:tableStyleId>
              </a:tblPr>
              <a:tblGrid>
                <a:gridCol w="77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1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32" name="Google Shape;732;p101"/>
          <p:cNvSpPr txBox="1"/>
          <p:nvPr/>
        </p:nvSpPr>
        <p:spPr>
          <a:xfrm>
            <a:off x="720000" y="3780000"/>
            <a:ext cx="8460000" cy="11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Имеем вместимость 3, и работаем с 2 строкой (3 предмет мы не включили, переходим к следующему). Есть ли значение 2 в предыдущей строке? Нет, значит мы также берем предмет №2. Вычитаем из вместимости массу предмета №2, получаем 0. Можно окончить вычисления.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02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Таблица решения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38" name="Google Shape;738;p102"/>
          <p:cNvGraphicFramePr/>
          <p:nvPr/>
        </p:nvGraphicFramePr>
        <p:xfrm>
          <a:off x="715680" y="929880"/>
          <a:ext cx="8500425" cy="2598150"/>
        </p:xfrm>
        <a:graphic>
          <a:graphicData uri="http://schemas.openxmlformats.org/drawingml/2006/table">
            <a:tbl>
              <a:tblPr>
                <a:noFill/>
                <a:tableStyleId>{8AC39B59-B23B-4C31-BE76-FA767C35BB7E}</a:tableStyleId>
              </a:tblPr>
              <a:tblGrid>
                <a:gridCol w="77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1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1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39" name="Google Shape;739;p102"/>
          <p:cNvSpPr txBox="1"/>
          <p:nvPr/>
        </p:nvSpPr>
        <p:spPr>
          <a:xfrm>
            <a:off x="720000" y="3780000"/>
            <a:ext cx="846000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Ответ: следует взять предметы 2 и 4.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Перекрывающиеся подзадачи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6"/>
          <p:cNvSpPr txBox="1"/>
          <p:nvPr/>
        </p:nvSpPr>
        <p:spPr>
          <a:xfrm>
            <a:off x="5004000" y="1512000"/>
            <a:ext cx="90000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Fib(5)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6"/>
          <p:cNvSpPr txBox="1"/>
          <p:nvPr/>
        </p:nvSpPr>
        <p:spPr>
          <a:xfrm>
            <a:off x="2988000" y="2052000"/>
            <a:ext cx="90000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Fib(4)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6"/>
          <p:cNvSpPr txBox="1"/>
          <p:nvPr/>
        </p:nvSpPr>
        <p:spPr>
          <a:xfrm>
            <a:off x="6768000" y="2052000"/>
            <a:ext cx="90000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strike="noStrike">
                <a:solidFill>
                  <a:srgbClr val="729FCF"/>
                </a:solidFill>
                <a:latin typeface="Arial"/>
                <a:ea typeface="Arial"/>
                <a:cs typeface="Arial"/>
                <a:sym typeface="Arial"/>
              </a:rPr>
              <a:t>Fib(3)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6"/>
          <p:cNvSpPr txBox="1"/>
          <p:nvPr/>
        </p:nvSpPr>
        <p:spPr>
          <a:xfrm>
            <a:off x="2016000" y="2952000"/>
            <a:ext cx="90000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strike="noStrike">
                <a:solidFill>
                  <a:srgbClr val="729FCF"/>
                </a:solidFill>
                <a:latin typeface="Arial"/>
                <a:ea typeface="Arial"/>
                <a:cs typeface="Arial"/>
                <a:sym typeface="Arial"/>
              </a:rPr>
              <a:t>Fib(3)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6"/>
          <p:cNvSpPr txBox="1"/>
          <p:nvPr/>
        </p:nvSpPr>
        <p:spPr>
          <a:xfrm>
            <a:off x="3852000" y="2965680"/>
            <a:ext cx="90000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solidFill>
                  <a:srgbClr val="158466"/>
                </a:solidFill>
                <a:latin typeface="Arial"/>
                <a:ea typeface="Arial"/>
                <a:cs typeface="Arial"/>
                <a:sym typeface="Arial"/>
              </a:rPr>
              <a:t>Fib(2)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6"/>
          <p:cNvSpPr txBox="1"/>
          <p:nvPr/>
        </p:nvSpPr>
        <p:spPr>
          <a:xfrm>
            <a:off x="1044000" y="3852000"/>
            <a:ext cx="90000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solidFill>
                  <a:srgbClr val="158466"/>
                </a:solidFill>
                <a:latin typeface="Arial"/>
                <a:ea typeface="Arial"/>
                <a:cs typeface="Arial"/>
                <a:sym typeface="Arial"/>
              </a:rPr>
              <a:t>Fib(2)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6"/>
          <p:cNvSpPr txBox="1"/>
          <p:nvPr/>
        </p:nvSpPr>
        <p:spPr>
          <a:xfrm>
            <a:off x="2844000" y="3865680"/>
            <a:ext cx="90000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solidFill>
                  <a:srgbClr val="FF4000"/>
                </a:solidFill>
                <a:latin typeface="Arial"/>
                <a:ea typeface="Arial"/>
                <a:cs typeface="Arial"/>
                <a:sym typeface="Arial"/>
              </a:rPr>
              <a:t>Fib(1)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6"/>
          <p:cNvSpPr txBox="1"/>
          <p:nvPr/>
        </p:nvSpPr>
        <p:spPr>
          <a:xfrm>
            <a:off x="5904000" y="2952000"/>
            <a:ext cx="90000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solidFill>
                  <a:srgbClr val="158466"/>
                </a:solidFill>
                <a:latin typeface="Arial"/>
                <a:ea typeface="Arial"/>
                <a:cs typeface="Arial"/>
                <a:sym typeface="Arial"/>
              </a:rPr>
              <a:t>Fib(2)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6"/>
          <p:cNvSpPr txBox="1"/>
          <p:nvPr/>
        </p:nvSpPr>
        <p:spPr>
          <a:xfrm>
            <a:off x="7704000" y="2965680"/>
            <a:ext cx="90000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solidFill>
                  <a:srgbClr val="FF4000"/>
                </a:solidFill>
                <a:latin typeface="Arial"/>
                <a:ea typeface="Arial"/>
                <a:cs typeface="Arial"/>
                <a:sym typeface="Arial"/>
              </a:rPr>
              <a:t>Fib(1)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46"/>
          <p:cNvCxnSpPr/>
          <p:nvPr/>
        </p:nvCxnSpPr>
        <p:spPr>
          <a:xfrm flipH="1">
            <a:off x="3924000" y="1872000"/>
            <a:ext cx="900000" cy="180000"/>
          </a:xfrm>
          <a:prstGeom prst="straightConnector1">
            <a:avLst/>
          </a:pr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p46"/>
          <p:cNvCxnSpPr/>
          <p:nvPr/>
        </p:nvCxnSpPr>
        <p:spPr>
          <a:xfrm>
            <a:off x="5904000" y="1858320"/>
            <a:ext cx="900000" cy="193680"/>
          </a:xfrm>
          <a:prstGeom prst="straightConnector1">
            <a:avLst/>
          </a:pr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46"/>
          <p:cNvCxnSpPr/>
          <p:nvPr/>
        </p:nvCxnSpPr>
        <p:spPr>
          <a:xfrm flipH="1">
            <a:off x="2664000" y="2412000"/>
            <a:ext cx="360000" cy="540000"/>
          </a:xfrm>
          <a:prstGeom prst="straightConnector1">
            <a:avLst/>
          </a:pr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46"/>
          <p:cNvCxnSpPr/>
          <p:nvPr/>
        </p:nvCxnSpPr>
        <p:spPr>
          <a:xfrm>
            <a:off x="3744000" y="2412000"/>
            <a:ext cx="360000" cy="553680"/>
          </a:xfrm>
          <a:prstGeom prst="straightConnector1">
            <a:avLst/>
          </a:pr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7" name="Google Shape;247;p46"/>
          <p:cNvCxnSpPr/>
          <p:nvPr/>
        </p:nvCxnSpPr>
        <p:spPr>
          <a:xfrm flipH="1">
            <a:off x="1584000" y="3312000"/>
            <a:ext cx="540000" cy="540000"/>
          </a:xfrm>
          <a:prstGeom prst="straightConnector1">
            <a:avLst/>
          </a:pr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8" name="Google Shape;248;p46"/>
          <p:cNvCxnSpPr/>
          <p:nvPr/>
        </p:nvCxnSpPr>
        <p:spPr>
          <a:xfrm>
            <a:off x="2664000" y="3312000"/>
            <a:ext cx="540000" cy="540000"/>
          </a:xfrm>
          <a:prstGeom prst="straightConnector1">
            <a:avLst/>
          </a:pr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9" name="Google Shape;249;p46"/>
          <p:cNvCxnSpPr/>
          <p:nvPr/>
        </p:nvCxnSpPr>
        <p:spPr>
          <a:xfrm flipH="1">
            <a:off x="6264000" y="2412000"/>
            <a:ext cx="720000" cy="540000"/>
          </a:xfrm>
          <a:prstGeom prst="straightConnector1">
            <a:avLst/>
          </a:pr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0" name="Google Shape;250;p46"/>
          <p:cNvCxnSpPr/>
          <p:nvPr/>
        </p:nvCxnSpPr>
        <p:spPr>
          <a:xfrm>
            <a:off x="7524000" y="2412000"/>
            <a:ext cx="540000" cy="540000"/>
          </a:xfrm>
          <a:prstGeom prst="straightConnector1">
            <a:avLst/>
          </a:pr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1" name="Google Shape;251;p46"/>
          <p:cNvSpPr txBox="1"/>
          <p:nvPr/>
        </p:nvSpPr>
        <p:spPr>
          <a:xfrm>
            <a:off x="72000" y="792000"/>
            <a:ext cx="270000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strike="noStrike">
                <a:latin typeface="Arial"/>
                <a:ea typeface="Arial"/>
                <a:cs typeface="Arial"/>
                <a:sym typeface="Arial"/>
              </a:rPr>
              <a:t>Числа Фибоначчи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6"/>
          <p:cNvSpPr/>
          <p:nvPr/>
        </p:nvSpPr>
        <p:spPr>
          <a:xfrm>
            <a:off x="1681200" y="2745360"/>
            <a:ext cx="1313280" cy="829440"/>
          </a:xfrm>
          <a:custGeom>
            <a:avLst/>
            <a:gdLst/>
            <a:ahLst/>
            <a:cxnLst/>
            <a:rect l="l" t="t" r="r" b="b"/>
            <a:pathLst>
              <a:path w="3648" h="2304" extrusionOk="0">
                <a:moveTo>
                  <a:pt x="2017" y="82"/>
                </a:moveTo>
                <a:cubicBezTo>
                  <a:pt x="1758" y="14"/>
                  <a:pt x="1482" y="0"/>
                  <a:pt x="1226" y="61"/>
                </a:cubicBezTo>
                <a:cubicBezTo>
                  <a:pt x="959" y="124"/>
                  <a:pt x="693" y="239"/>
                  <a:pt x="517" y="478"/>
                </a:cubicBezTo>
                <a:cubicBezTo>
                  <a:pt x="367" y="682"/>
                  <a:pt x="157" y="861"/>
                  <a:pt x="80" y="1103"/>
                </a:cubicBezTo>
                <a:cubicBezTo>
                  <a:pt x="0" y="1352"/>
                  <a:pt x="22" y="1697"/>
                  <a:pt x="392" y="1811"/>
                </a:cubicBezTo>
                <a:cubicBezTo>
                  <a:pt x="694" y="1904"/>
                  <a:pt x="985" y="1985"/>
                  <a:pt x="1288" y="2061"/>
                </a:cubicBezTo>
                <a:cubicBezTo>
                  <a:pt x="1573" y="2132"/>
                  <a:pt x="1866" y="2216"/>
                  <a:pt x="2163" y="2207"/>
                </a:cubicBezTo>
                <a:cubicBezTo>
                  <a:pt x="2454" y="2198"/>
                  <a:pt x="2778" y="2303"/>
                  <a:pt x="3038" y="2144"/>
                </a:cubicBezTo>
                <a:cubicBezTo>
                  <a:pt x="3257" y="2009"/>
                  <a:pt x="3633" y="2102"/>
                  <a:pt x="3642" y="1728"/>
                </a:cubicBezTo>
                <a:cubicBezTo>
                  <a:pt x="3647" y="1485"/>
                  <a:pt x="3554" y="1247"/>
                  <a:pt x="3434" y="1040"/>
                </a:cubicBezTo>
                <a:cubicBezTo>
                  <a:pt x="3283" y="781"/>
                  <a:pt x="3041" y="589"/>
                  <a:pt x="2788" y="436"/>
                </a:cubicBezTo>
                <a:cubicBezTo>
                  <a:pt x="2565" y="301"/>
                  <a:pt x="2343" y="159"/>
                  <a:pt x="2101" y="61"/>
                </a:cubicBezTo>
                <a:lnTo>
                  <a:pt x="1996" y="40"/>
                </a:lnTo>
                <a:lnTo>
                  <a:pt x="2017" y="82"/>
                </a:lnTo>
              </a:path>
            </a:pathLst>
          </a:cu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46"/>
          <p:cNvSpPr/>
          <p:nvPr/>
        </p:nvSpPr>
        <p:spPr>
          <a:xfrm>
            <a:off x="6613920" y="1884240"/>
            <a:ext cx="1059480" cy="624600"/>
          </a:xfrm>
          <a:custGeom>
            <a:avLst/>
            <a:gdLst/>
            <a:ahLst/>
            <a:cxnLst/>
            <a:rect l="l" t="t" r="r" b="b"/>
            <a:pathLst>
              <a:path w="2943" h="1735" extrusionOk="0">
                <a:moveTo>
                  <a:pt x="1294" y="57"/>
                </a:moveTo>
                <a:cubicBezTo>
                  <a:pt x="1047" y="123"/>
                  <a:pt x="797" y="159"/>
                  <a:pt x="544" y="203"/>
                </a:cubicBezTo>
                <a:cubicBezTo>
                  <a:pt x="293" y="247"/>
                  <a:pt x="14" y="406"/>
                  <a:pt x="24" y="682"/>
                </a:cubicBezTo>
                <a:cubicBezTo>
                  <a:pt x="32" y="898"/>
                  <a:pt x="0" y="1135"/>
                  <a:pt x="149" y="1328"/>
                </a:cubicBezTo>
                <a:cubicBezTo>
                  <a:pt x="336" y="1570"/>
                  <a:pt x="630" y="1623"/>
                  <a:pt x="899" y="1682"/>
                </a:cubicBezTo>
                <a:cubicBezTo>
                  <a:pt x="1137" y="1734"/>
                  <a:pt x="1385" y="1713"/>
                  <a:pt x="1628" y="1703"/>
                </a:cubicBezTo>
                <a:cubicBezTo>
                  <a:pt x="1885" y="1691"/>
                  <a:pt x="2136" y="1717"/>
                  <a:pt x="2399" y="1620"/>
                </a:cubicBezTo>
                <a:cubicBezTo>
                  <a:pt x="2651" y="1527"/>
                  <a:pt x="2747" y="1294"/>
                  <a:pt x="2794" y="1077"/>
                </a:cubicBezTo>
                <a:cubicBezTo>
                  <a:pt x="2840" y="868"/>
                  <a:pt x="2942" y="581"/>
                  <a:pt x="2774" y="432"/>
                </a:cubicBezTo>
                <a:cubicBezTo>
                  <a:pt x="2574" y="254"/>
                  <a:pt x="2332" y="127"/>
                  <a:pt x="2065" y="57"/>
                </a:cubicBezTo>
                <a:cubicBezTo>
                  <a:pt x="1849" y="0"/>
                  <a:pt x="1634" y="31"/>
                  <a:pt x="1419" y="16"/>
                </a:cubicBezTo>
                <a:lnTo>
                  <a:pt x="1211" y="36"/>
                </a:lnTo>
                <a:lnTo>
                  <a:pt x="1294" y="57"/>
                </a:lnTo>
              </a:path>
            </a:pathLst>
          </a:cu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Задача о кузнечике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7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25542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None/>
            </a:pP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</a:pP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Пусть, имеется лестница, содержащая N ступенек.</a:t>
            </a: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Некий кузнечик может за раз прыгнуть наверх ровно на одну или на две ступеньки. </a:t>
            </a: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Определить количество способов, которыми кузнечик может добраться до вершины лестницы</a:t>
            </a: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Задача о кузнечике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8"/>
          <p:cNvSpPr/>
          <p:nvPr/>
        </p:nvSpPr>
        <p:spPr>
          <a:xfrm>
            <a:off x="6660000" y="1620000"/>
            <a:ext cx="959760" cy="72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48"/>
          <p:cNvSpPr/>
          <p:nvPr/>
        </p:nvSpPr>
        <p:spPr>
          <a:xfrm>
            <a:off x="5760000" y="2340000"/>
            <a:ext cx="1859760" cy="72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48"/>
          <p:cNvSpPr/>
          <p:nvPr/>
        </p:nvSpPr>
        <p:spPr>
          <a:xfrm>
            <a:off x="4860000" y="3060000"/>
            <a:ext cx="2759760" cy="72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48"/>
          <p:cNvSpPr/>
          <p:nvPr/>
        </p:nvSpPr>
        <p:spPr>
          <a:xfrm>
            <a:off x="3960000" y="3780000"/>
            <a:ext cx="3659760" cy="72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48"/>
          <p:cNvSpPr/>
          <p:nvPr/>
        </p:nvSpPr>
        <p:spPr>
          <a:xfrm>
            <a:off x="3096000" y="3960000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48"/>
          <p:cNvSpPr/>
          <p:nvPr/>
        </p:nvSpPr>
        <p:spPr>
          <a:xfrm>
            <a:off x="3285000" y="3346560"/>
            <a:ext cx="1200240" cy="538920"/>
          </a:xfrm>
          <a:custGeom>
            <a:avLst/>
            <a:gdLst/>
            <a:ahLst/>
            <a:cxnLst/>
            <a:rect l="l" t="t" r="r" b="b"/>
            <a:pathLst>
              <a:path w="3334" h="1497" extrusionOk="0">
                <a:moveTo>
                  <a:pt x="0" y="1496"/>
                </a:moveTo>
                <a:cubicBezTo>
                  <a:pt x="121" y="1230"/>
                  <a:pt x="339" y="1027"/>
                  <a:pt x="500" y="787"/>
                </a:cubicBezTo>
                <a:cubicBezTo>
                  <a:pt x="672" y="530"/>
                  <a:pt x="900" y="344"/>
                  <a:pt x="1146" y="183"/>
                </a:cubicBezTo>
                <a:cubicBezTo>
                  <a:pt x="1356" y="45"/>
                  <a:pt x="1628" y="36"/>
                  <a:pt x="1876" y="58"/>
                </a:cubicBezTo>
                <a:cubicBezTo>
                  <a:pt x="2117" y="79"/>
                  <a:pt x="2376" y="0"/>
                  <a:pt x="2604" y="121"/>
                </a:cubicBezTo>
                <a:cubicBezTo>
                  <a:pt x="2835" y="244"/>
                  <a:pt x="3051" y="407"/>
                  <a:pt x="3208" y="621"/>
                </a:cubicBezTo>
                <a:lnTo>
                  <a:pt x="3333" y="787"/>
                </a:lnTo>
              </a:path>
            </a:pathLst>
          </a:custGeom>
          <a:noFill/>
          <a:ln w="180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48"/>
          <p:cNvSpPr/>
          <p:nvPr/>
        </p:nvSpPr>
        <p:spPr>
          <a:xfrm>
            <a:off x="3292560" y="2768760"/>
            <a:ext cx="1875600" cy="1116720"/>
          </a:xfrm>
          <a:custGeom>
            <a:avLst/>
            <a:gdLst/>
            <a:ahLst/>
            <a:cxnLst/>
            <a:rect l="l" t="t" r="r" b="b"/>
            <a:pathLst>
              <a:path w="5210" h="3102" extrusionOk="0">
                <a:moveTo>
                  <a:pt x="0" y="3101"/>
                </a:moveTo>
                <a:cubicBezTo>
                  <a:pt x="22" y="2863"/>
                  <a:pt x="145" y="2652"/>
                  <a:pt x="229" y="2433"/>
                </a:cubicBezTo>
                <a:cubicBezTo>
                  <a:pt x="329" y="2175"/>
                  <a:pt x="527" y="1973"/>
                  <a:pt x="645" y="1726"/>
                </a:cubicBezTo>
                <a:cubicBezTo>
                  <a:pt x="775" y="1458"/>
                  <a:pt x="941" y="1206"/>
                  <a:pt x="1166" y="1017"/>
                </a:cubicBezTo>
                <a:cubicBezTo>
                  <a:pt x="1395" y="825"/>
                  <a:pt x="1531" y="547"/>
                  <a:pt x="1770" y="371"/>
                </a:cubicBezTo>
                <a:cubicBezTo>
                  <a:pt x="1969" y="225"/>
                  <a:pt x="2201" y="104"/>
                  <a:pt x="2459" y="80"/>
                </a:cubicBezTo>
                <a:cubicBezTo>
                  <a:pt x="2679" y="59"/>
                  <a:pt x="2900" y="7"/>
                  <a:pt x="3125" y="17"/>
                </a:cubicBezTo>
                <a:cubicBezTo>
                  <a:pt x="3353" y="27"/>
                  <a:pt x="3584" y="0"/>
                  <a:pt x="3812" y="38"/>
                </a:cubicBezTo>
                <a:cubicBezTo>
                  <a:pt x="4057" y="78"/>
                  <a:pt x="4291" y="187"/>
                  <a:pt x="4542" y="206"/>
                </a:cubicBezTo>
                <a:cubicBezTo>
                  <a:pt x="4783" y="222"/>
                  <a:pt x="5003" y="335"/>
                  <a:pt x="5209" y="455"/>
                </a:cubicBezTo>
                <a:lnTo>
                  <a:pt x="5208" y="476"/>
                </a:lnTo>
              </a:path>
            </a:pathLst>
          </a:custGeom>
          <a:noFill/>
          <a:ln w="180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48"/>
          <p:cNvSpPr/>
          <p:nvPr/>
        </p:nvSpPr>
        <p:spPr>
          <a:xfrm>
            <a:off x="5175360" y="1431360"/>
            <a:ext cx="2115360" cy="1501560"/>
          </a:xfrm>
          <a:custGeom>
            <a:avLst/>
            <a:gdLst/>
            <a:ahLst/>
            <a:cxnLst/>
            <a:rect l="l" t="t" r="r" b="b"/>
            <a:pathLst>
              <a:path w="5876" h="4171" extrusionOk="0">
                <a:moveTo>
                  <a:pt x="0" y="4170"/>
                </a:moveTo>
                <a:cubicBezTo>
                  <a:pt x="137" y="3845"/>
                  <a:pt x="160" y="3486"/>
                  <a:pt x="249" y="3149"/>
                </a:cubicBezTo>
                <a:cubicBezTo>
                  <a:pt x="317" y="2890"/>
                  <a:pt x="435" y="2645"/>
                  <a:pt x="541" y="2399"/>
                </a:cubicBezTo>
                <a:cubicBezTo>
                  <a:pt x="643" y="2159"/>
                  <a:pt x="827" y="1964"/>
                  <a:pt x="979" y="1753"/>
                </a:cubicBezTo>
                <a:cubicBezTo>
                  <a:pt x="1139" y="1530"/>
                  <a:pt x="1406" y="1459"/>
                  <a:pt x="1603" y="1274"/>
                </a:cubicBezTo>
                <a:cubicBezTo>
                  <a:pt x="1798" y="1092"/>
                  <a:pt x="2008" y="916"/>
                  <a:pt x="2249" y="795"/>
                </a:cubicBezTo>
                <a:cubicBezTo>
                  <a:pt x="2474" y="682"/>
                  <a:pt x="2675" y="530"/>
                  <a:pt x="2916" y="441"/>
                </a:cubicBezTo>
                <a:cubicBezTo>
                  <a:pt x="3140" y="358"/>
                  <a:pt x="3369" y="279"/>
                  <a:pt x="3582" y="170"/>
                </a:cubicBezTo>
                <a:cubicBezTo>
                  <a:pt x="3784" y="66"/>
                  <a:pt x="4006" y="0"/>
                  <a:pt x="4228" y="24"/>
                </a:cubicBezTo>
                <a:cubicBezTo>
                  <a:pt x="4436" y="46"/>
                  <a:pt x="4653" y="39"/>
                  <a:pt x="4853" y="107"/>
                </a:cubicBezTo>
                <a:cubicBezTo>
                  <a:pt x="5056" y="176"/>
                  <a:pt x="5269" y="202"/>
                  <a:pt x="5478" y="253"/>
                </a:cubicBezTo>
                <a:lnTo>
                  <a:pt x="5707" y="336"/>
                </a:lnTo>
                <a:lnTo>
                  <a:pt x="5875" y="357"/>
                </a:lnTo>
              </a:path>
            </a:pathLst>
          </a:custGeom>
          <a:noFill/>
          <a:ln w="180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8"/>
          <p:cNvSpPr/>
          <p:nvPr/>
        </p:nvSpPr>
        <p:spPr>
          <a:xfrm>
            <a:off x="5189760" y="2096640"/>
            <a:ext cx="1042920" cy="836280"/>
          </a:xfrm>
          <a:custGeom>
            <a:avLst/>
            <a:gdLst/>
            <a:ahLst/>
            <a:cxnLst/>
            <a:rect l="l" t="t" r="r" b="b"/>
            <a:pathLst>
              <a:path w="2897" h="2323" extrusionOk="0">
                <a:moveTo>
                  <a:pt x="0" y="2322"/>
                </a:moveTo>
                <a:cubicBezTo>
                  <a:pt x="44" y="2064"/>
                  <a:pt x="245" y="1883"/>
                  <a:pt x="313" y="1634"/>
                </a:cubicBezTo>
                <a:cubicBezTo>
                  <a:pt x="376" y="1402"/>
                  <a:pt x="499" y="1192"/>
                  <a:pt x="584" y="968"/>
                </a:cubicBezTo>
                <a:cubicBezTo>
                  <a:pt x="674" y="728"/>
                  <a:pt x="803" y="490"/>
                  <a:pt x="1000" y="322"/>
                </a:cubicBezTo>
                <a:cubicBezTo>
                  <a:pt x="1172" y="175"/>
                  <a:pt x="1363" y="0"/>
                  <a:pt x="1626" y="9"/>
                </a:cubicBezTo>
                <a:cubicBezTo>
                  <a:pt x="1854" y="17"/>
                  <a:pt x="2075" y="53"/>
                  <a:pt x="2292" y="113"/>
                </a:cubicBezTo>
                <a:lnTo>
                  <a:pt x="2500" y="218"/>
                </a:lnTo>
                <a:lnTo>
                  <a:pt x="2709" y="280"/>
                </a:lnTo>
                <a:lnTo>
                  <a:pt x="2896" y="343"/>
                </a:lnTo>
              </a:path>
            </a:pathLst>
          </a:custGeom>
          <a:noFill/>
          <a:ln w="180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48"/>
          <p:cNvSpPr/>
          <p:nvPr/>
        </p:nvSpPr>
        <p:spPr>
          <a:xfrm>
            <a:off x="4471200" y="2580840"/>
            <a:ext cx="651600" cy="1049400"/>
          </a:xfrm>
          <a:custGeom>
            <a:avLst/>
            <a:gdLst/>
            <a:ahLst/>
            <a:cxnLst/>
            <a:rect l="l" t="t" r="r" b="b"/>
            <a:pathLst>
              <a:path w="1810" h="2915" extrusionOk="0">
                <a:moveTo>
                  <a:pt x="38" y="2914"/>
                </a:moveTo>
                <a:cubicBezTo>
                  <a:pt x="38" y="2705"/>
                  <a:pt x="35" y="2496"/>
                  <a:pt x="38" y="2289"/>
                </a:cubicBezTo>
                <a:cubicBezTo>
                  <a:pt x="41" y="2059"/>
                  <a:pt x="0" y="1824"/>
                  <a:pt x="59" y="1602"/>
                </a:cubicBezTo>
                <a:cubicBezTo>
                  <a:pt x="123" y="1360"/>
                  <a:pt x="167" y="1114"/>
                  <a:pt x="226" y="873"/>
                </a:cubicBezTo>
                <a:cubicBezTo>
                  <a:pt x="284" y="636"/>
                  <a:pt x="375" y="401"/>
                  <a:pt x="517" y="206"/>
                </a:cubicBezTo>
                <a:cubicBezTo>
                  <a:pt x="667" y="0"/>
                  <a:pt x="997" y="78"/>
                  <a:pt x="1163" y="227"/>
                </a:cubicBezTo>
                <a:cubicBezTo>
                  <a:pt x="1366" y="409"/>
                  <a:pt x="1589" y="566"/>
                  <a:pt x="1809" y="727"/>
                </a:cubicBezTo>
                <a:lnTo>
                  <a:pt x="1809" y="748"/>
                </a:lnTo>
              </a:path>
            </a:pathLst>
          </a:custGeom>
          <a:noFill/>
          <a:ln w="180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48"/>
          <p:cNvSpPr/>
          <p:nvPr/>
        </p:nvSpPr>
        <p:spPr>
          <a:xfrm>
            <a:off x="6217560" y="1451160"/>
            <a:ext cx="1245240" cy="754200"/>
          </a:xfrm>
          <a:custGeom>
            <a:avLst/>
            <a:gdLst/>
            <a:ahLst/>
            <a:cxnLst/>
            <a:rect l="l" t="t" r="r" b="b"/>
            <a:pathLst>
              <a:path w="3459" h="2095" extrusionOk="0">
                <a:moveTo>
                  <a:pt x="0" y="2094"/>
                </a:moveTo>
                <a:cubicBezTo>
                  <a:pt x="146" y="1878"/>
                  <a:pt x="109" y="1632"/>
                  <a:pt x="166" y="1386"/>
                </a:cubicBezTo>
                <a:cubicBezTo>
                  <a:pt x="219" y="1156"/>
                  <a:pt x="290" y="960"/>
                  <a:pt x="394" y="760"/>
                </a:cubicBezTo>
                <a:cubicBezTo>
                  <a:pt x="519" y="527"/>
                  <a:pt x="758" y="364"/>
                  <a:pt x="1000" y="240"/>
                </a:cubicBezTo>
                <a:cubicBezTo>
                  <a:pt x="1191" y="142"/>
                  <a:pt x="1386" y="0"/>
                  <a:pt x="1625" y="31"/>
                </a:cubicBezTo>
                <a:cubicBezTo>
                  <a:pt x="1831" y="58"/>
                  <a:pt x="2041" y="31"/>
                  <a:pt x="2250" y="31"/>
                </a:cubicBezTo>
                <a:cubicBezTo>
                  <a:pt x="2469" y="31"/>
                  <a:pt x="2694" y="31"/>
                  <a:pt x="2916" y="31"/>
                </a:cubicBezTo>
                <a:lnTo>
                  <a:pt x="3125" y="94"/>
                </a:lnTo>
                <a:lnTo>
                  <a:pt x="3354" y="219"/>
                </a:lnTo>
                <a:lnTo>
                  <a:pt x="3458" y="281"/>
                </a:lnTo>
              </a:path>
            </a:pathLst>
          </a:custGeom>
          <a:noFill/>
          <a:ln w="180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48"/>
          <p:cNvSpPr txBox="1"/>
          <p:nvPr/>
        </p:nvSpPr>
        <p:spPr>
          <a:xfrm>
            <a:off x="432000" y="972000"/>
            <a:ext cx="414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Определить количество способов, которыми кузнечик может добраться до вершины лестницы.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8"/>
          <p:cNvSpPr txBox="1"/>
          <p:nvPr/>
        </p:nvSpPr>
        <p:spPr>
          <a:xfrm>
            <a:off x="7704000" y="4105800"/>
            <a:ext cx="2268000" cy="8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strike="noStrike">
                <a:latin typeface="Arial"/>
                <a:ea typeface="Arial"/>
                <a:cs typeface="Arial"/>
                <a:sym typeface="Arial"/>
              </a:rPr>
              <a:t>Один прыжок может быть на одну или на две ступеньки вверх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8"/>
          <p:cNvSpPr/>
          <p:nvPr/>
        </p:nvSpPr>
        <p:spPr>
          <a:xfrm>
            <a:off x="4078440" y="2124360"/>
            <a:ext cx="1846800" cy="1446120"/>
          </a:xfrm>
          <a:custGeom>
            <a:avLst/>
            <a:gdLst/>
            <a:ahLst/>
            <a:cxnLst/>
            <a:rect l="l" t="t" r="r" b="b"/>
            <a:pathLst>
              <a:path w="5130" h="4017" extrusionOk="0">
                <a:moveTo>
                  <a:pt x="1087" y="4016"/>
                </a:moveTo>
                <a:cubicBezTo>
                  <a:pt x="899" y="3795"/>
                  <a:pt x="782" y="3528"/>
                  <a:pt x="671" y="3266"/>
                </a:cubicBezTo>
                <a:cubicBezTo>
                  <a:pt x="536" y="2948"/>
                  <a:pt x="473" y="2601"/>
                  <a:pt x="296" y="2307"/>
                </a:cubicBezTo>
                <a:cubicBezTo>
                  <a:pt x="144" y="2053"/>
                  <a:pt x="102" y="1772"/>
                  <a:pt x="46" y="1495"/>
                </a:cubicBezTo>
                <a:cubicBezTo>
                  <a:pt x="0" y="1268"/>
                  <a:pt x="10" y="1019"/>
                  <a:pt x="108" y="807"/>
                </a:cubicBezTo>
                <a:cubicBezTo>
                  <a:pt x="223" y="556"/>
                  <a:pt x="464" y="385"/>
                  <a:pt x="712" y="286"/>
                </a:cubicBezTo>
                <a:cubicBezTo>
                  <a:pt x="936" y="197"/>
                  <a:pt x="1165" y="120"/>
                  <a:pt x="1400" y="58"/>
                </a:cubicBezTo>
                <a:cubicBezTo>
                  <a:pt x="1613" y="0"/>
                  <a:pt x="1832" y="18"/>
                  <a:pt x="2046" y="36"/>
                </a:cubicBezTo>
                <a:cubicBezTo>
                  <a:pt x="2266" y="54"/>
                  <a:pt x="2490" y="17"/>
                  <a:pt x="2712" y="78"/>
                </a:cubicBezTo>
                <a:cubicBezTo>
                  <a:pt x="2928" y="137"/>
                  <a:pt x="3156" y="94"/>
                  <a:pt x="3379" y="99"/>
                </a:cubicBezTo>
                <a:cubicBezTo>
                  <a:pt x="3600" y="103"/>
                  <a:pt x="3825" y="77"/>
                  <a:pt x="4047" y="99"/>
                </a:cubicBezTo>
                <a:cubicBezTo>
                  <a:pt x="4257" y="120"/>
                  <a:pt x="4462" y="181"/>
                  <a:pt x="4671" y="224"/>
                </a:cubicBezTo>
                <a:lnTo>
                  <a:pt x="4879" y="266"/>
                </a:lnTo>
                <a:lnTo>
                  <a:pt x="5087" y="307"/>
                </a:lnTo>
                <a:lnTo>
                  <a:pt x="5129" y="328"/>
                </a:lnTo>
              </a:path>
            </a:pathLst>
          </a:custGeom>
          <a:noFill/>
          <a:ln w="180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3595</Words>
  <Application>Microsoft Office PowerPoint</Application>
  <PresentationFormat>Произвольный</PresentationFormat>
  <Paragraphs>1578</Paragraphs>
  <Slides>63</Slides>
  <Notes>63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63</vt:i4>
      </vt:variant>
    </vt:vector>
  </HeadingPairs>
  <TitlesOfParts>
    <vt:vector size="68" baseType="lpstr">
      <vt:lpstr>Arial</vt:lpstr>
      <vt:lpstr>Noto Sans Symbols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310-P</cp:lastModifiedBy>
  <cp:revision>6</cp:revision>
  <dcterms:modified xsi:type="dcterms:W3CDTF">2023-09-18T10:49:34Z</dcterms:modified>
</cp:coreProperties>
</file>