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04" r:id="rId17"/>
    <p:sldId id="271" r:id="rId18"/>
    <p:sldId id="303" r:id="rId19"/>
    <p:sldId id="272" r:id="rId20"/>
    <p:sldId id="273" r:id="rId21"/>
    <p:sldId id="274" r:id="rId22"/>
    <p:sldId id="275" r:id="rId23"/>
    <p:sldId id="302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x="9144000" cy="5143500" type="screen16x9"/>
  <p:notesSz cx="6858000" cy="9144000"/>
  <p:embeddedFontLst>
    <p:embeddedFont>
      <p:font typeface="Roboto" panose="020B060402020202020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0FFE83-DEE9-4DEF-B608-238DB1FB5081}">
  <a:tblStyle styleId="{050FFE83-DEE9-4DEF-B608-238DB1FB50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658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82e9d966f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82e9d966f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82e9d966f3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82e9d966f3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82e9d966f3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82e9d966f3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82e9d96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82e9d96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82e9d966f3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82e9d966f3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82e9d966f3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82e9d966f3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82e9d966f3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82e9d966f3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82e9d966f3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82e9d966f3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914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82e9d966f3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82e9d966f3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82e9d966f3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82e9d966f3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2e9d966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2e9d966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82e9d966f3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82e9d966f3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82e9d966f3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82e9d966f3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82e9d966f3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82e9d966f3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9405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82e9d966f3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82e9d966f3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82e9d966f3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82e9d966f3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82e9d966f3_1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82e9d966f3_1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82e9d966f3_1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82e9d966f3_1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82e9d966f3_1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82e9d966f3_1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82e9d966f3_1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82e9d966f3_1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82e9d966f3_1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82e9d966f3_1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2e9d966f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2e9d966f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82e9d966f3_1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82e9d966f3_1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82e9d966f3_1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82e9d966f3_1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82e9d966f3_1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82e9d966f3_1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82e9d966f3_1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82e9d966f3_1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82e9d966f3_1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82e9d966f3_1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82e9d966f3_1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82e9d966f3_1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282e9d966f3_1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282e9d966f3_1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82e9d966f3_1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282e9d966f3_1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82e9d966f3_1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82e9d966f3_1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282e9d966f3_1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282e9d966f3_1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2e9d966f3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2e9d966f3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282e9d966f3_1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282e9d966f3_1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282e9d966f3_1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282e9d966f3_1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282e9d966f3_1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282e9d966f3_1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82e9d966f3_1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282e9d966f3_1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282e9d966f3_1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282e9d966f3_1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282e9d966f3_1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282e9d966f3_1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282e9d966f3_1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282e9d966f3_1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282e9d966f3_1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282e9d966f3_1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282e9d966f3_1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282e9d966f3_1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2e9d966f3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2e9d966f3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2e9d966f3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2e9d966f3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2e9d966f3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2e9d966f3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2e9d966f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82e9d966f3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2e9d966f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2e9d966f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Графы. Представление графов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1320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Основные понятия.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Представление графов в памяти компьютера.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Алгоритм </a:t>
            </a:r>
            <a:r>
              <a:rPr lang="ru-RU" dirty="0" err="1"/>
              <a:t>Дейкстры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Взвешенные и невзвешенные графы</a:t>
            </a:r>
            <a:endParaRPr/>
          </a:p>
        </p:txBody>
      </p:sp>
      <p:grpSp>
        <p:nvGrpSpPr>
          <p:cNvPr id="238" name="Google Shape;238;p22"/>
          <p:cNvGrpSpPr/>
          <p:nvPr/>
        </p:nvGrpSpPr>
        <p:grpSpPr>
          <a:xfrm>
            <a:off x="5207412" y="2810464"/>
            <a:ext cx="3421037" cy="1877031"/>
            <a:chOff x="2372200" y="2497850"/>
            <a:chExt cx="3330125" cy="1827150"/>
          </a:xfrm>
        </p:grpSpPr>
        <p:sp>
          <p:nvSpPr>
            <p:cNvPr id="239" name="Google Shape;239;p22"/>
            <p:cNvSpPr/>
            <p:nvPr/>
          </p:nvSpPr>
          <p:spPr>
            <a:xfrm>
              <a:off x="2372200" y="3271025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3537050" y="2497850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3537050" y="3271025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3537050" y="4044200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4586450" y="2869150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4586450" y="3716225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5421525" y="3342125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6" name="Google Shape;246;p22"/>
            <p:cNvCxnSpPr>
              <a:stCxn id="239" idx="7"/>
              <a:endCxn id="240" idx="3"/>
            </p:cNvCxnSpPr>
            <p:nvPr/>
          </p:nvCxnSpPr>
          <p:spPr>
            <a:xfrm rot="10800000" flipH="1">
              <a:off x="2611878" y="2737647"/>
              <a:ext cx="966300" cy="57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22"/>
            <p:cNvCxnSpPr>
              <a:stCxn id="239" idx="5"/>
              <a:endCxn id="242" idx="2"/>
            </p:cNvCxnSpPr>
            <p:nvPr/>
          </p:nvCxnSpPr>
          <p:spPr>
            <a:xfrm>
              <a:off x="2611878" y="3510703"/>
              <a:ext cx="925200" cy="67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22"/>
            <p:cNvCxnSpPr>
              <a:stCxn id="239" idx="6"/>
              <a:endCxn id="241" idx="2"/>
            </p:cNvCxnSpPr>
            <p:nvPr/>
          </p:nvCxnSpPr>
          <p:spPr>
            <a:xfrm>
              <a:off x="2653000" y="3411425"/>
              <a:ext cx="884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22"/>
            <p:cNvCxnSpPr>
              <a:stCxn id="240" idx="6"/>
              <a:endCxn id="243" idx="2"/>
            </p:cNvCxnSpPr>
            <p:nvPr/>
          </p:nvCxnSpPr>
          <p:spPr>
            <a:xfrm>
              <a:off x="3817850" y="2638250"/>
              <a:ext cx="768600" cy="37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22"/>
            <p:cNvCxnSpPr>
              <a:stCxn id="241" idx="6"/>
              <a:endCxn id="245" idx="2"/>
            </p:cNvCxnSpPr>
            <p:nvPr/>
          </p:nvCxnSpPr>
          <p:spPr>
            <a:xfrm>
              <a:off x="3817850" y="3411425"/>
              <a:ext cx="1603800" cy="7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22"/>
            <p:cNvCxnSpPr>
              <a:stCxn id="242" idx="6"/>
              <a:endCxn id="244" idx="3"/>
            </p:cNvCxnSpPr>
            <p:nvPr/>
          </p:nvCxnSpPr>
          <p:spPr>
            <a:xfrm rot="10800000" flipH="1">
              <a:off x="3817850" y="3956000"/>
              <a:ext cx="809700" cy="22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22"/>
            <p:cNvCxnSpPr>
              <a:stCxn id="243" idx="5"/>
              <a:endCxn id="245" idx="1"/>
            </p:cNvCxnSpPr>
            <p:nvPr/>
          </p:nvCxnSpPr>
          <p:spPr>
            <a:xfrm>
              <a:off x="4826128" y="3108828"/>
              <a:ext cx="636600" cy="27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22"/>
            <p:cNvCxnSpPr>
              <a:stCxn id="244" idx="6"/>
              <a:endCxn id="245" idx="3"/>
            </p:cNvCxnSpPr>
            <p:nvPr/>
          </p:nvCxnSpPr>
          <p:spPr>
            <a:xfrm rot="10800000" flipH="1">
              <a:off x="4867250" y="3581825"/>
              <a:ext cx="595500" cy="27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4" name="Google Shape;254;p22"/>
          <p:cNvSpPr txBox="1"/>
          <p:nvPr/>
        </p:nvSpPr>
        <p:spPr>
          <a:xfrm>
            <a:off x="5178900" y="2070200"/>
            <a:ext cx="35472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Во взвешенном графе каждое ребро имеет собственный вес или стоимость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2"/>
          <p:cNvSpPr txBox="1"/>
          <p:nvPr/>
        </p:nvSpPr>
        <p:spPr>
          <a:xfrm>
            <a:off x="5607550" y="3104325"/>
            <a:ext cx="2661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2"/>
          <p:cNvSpPr txBox="1"/>
          <p:nvPr/>
        </p:nvSpPr>
        <p:spPr>
          <a:xfrm>
            <a:off x="5944700" y="3411925"/>
            <a:ext cx="2661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2"/>
          <p:cNvSpPr txBox="1"/>
          <p:nvPr/>
        </p:nvSpPr>
        <p:spPr>
          <a:xfrm>
            <a:off x="5944700" y="3956000"/>
            <a:ext cx="2661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2"/>
          <p:cNvSpPr txBox="1"/>
          <p:nvPr/>
        </p:nvSpPr>
        <p:spPr>
          <a:xfrm>
            <a:off x="6895225" y="4123175"/>
            <a:ext cx="2661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2"/>
          <p:cNvSpPr txBox="1"/>
          <p:nvPr/>
        </p:nvSpPr>
        <p:spPr>
          <a:xfrm>
            <a:off x="7978775" y="4016925"/>
            <a:ext cx="2661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7978775" y="3260350"/>
            <a:ext cx="2661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2"/>
          <p:cNvSpPr txBox="1"/>
          <p:nvPr/>
        </p:nvSpPr>
        <p:spPr>
          <a:xfrm>
            <a:off x="7022675" y="2829550"/>
            <a:ext cx="2661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7022675" y="3445225"/>
            <a:ext cx="2661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3" name="Google Shape;263;p22"/>
          <p:cNvGrpSpPr/>
          <p:nvPr/>
        </p:nvGrpSpPr>
        <p:grpSpPr>
          <a:xfrm>
            <a:off x="531012" y="2810464"/>
            <a:ext cx="3421037" cy="1877031"/>
            <a:chOff x="2372200" y="2497850"/>
            <a:chExt cx="3330125" cy="1827150"/>
          </a:xfrm>
        </p:grpSpPr>
        <p:sp>
          <p:nvSpPr>
            <p:cNvPr id="264" name="Google Shape;264;p22"/>
            <p:cNvSpPr/>
            <p:nvPr/>
          </p:nvSpPr>
          <p:spPr>
            <a:xfrm>
              <a:off x="2372200" y="3271025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3537050" y="2497850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3537050" y="3271025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3537050" y="4044200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4586450" y="2869150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4586450" y="3716225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5421525" y="3342125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71" name="Google Shape;271;p22"/>
            <p:cNvCxnSpPr>
              <a:stCxn id="264" idx="7"/>
              <a:endCxn id="265" idx="3"/>
            </p:cNvCxnSpPr>
            <p:nvPr/>
          </p:nvCxnSpPr>
          <p:spPr>
            <a:xfrm rot="10800000" flipH="1">
              <a:off x="2611878" y="2737647"/>
              <a:ext cx="966300" cy="57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22"/>
            <p:cNvCxnSpPr>
              <a:stCxn id="264" idx="5"/>
              <a:endCxn id="267" idx="2"/>
            </p:cNvCxnSpPr>
            <p:nvPr/>
          </p:nvCxnSpPr>
          <p:spPr>
            <a:xfrm>
              <a:off x="2611878" y="3510703"/>
              <a:ext cx="925200" cy="67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22"/>
            <p:cNvCxnSpPr>
              <a:stCxn id="264" idx="6"/>
              <a:endCxn id="266" idx="2"/>
            </p:cNvCxnSpPr>
            <p:nvPr/>
          </p:nvCxnSpPr>
          <p:spPr>
            <a:xfrm>
              <a:off x="2653000" y="3411425"/>
              <a:ext cx="884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22"/>
            <p:cNvCxnSpPr>
              <a:stCxn id="265" idx="6"/>
              <a:endCxn id="268" idx="2"/>
            </p:cNvCxnSpPr>
            <p:nvPr/>
          </p:nvCxnSpPr>
          <p:spPr>
            <a:xfrm>
              <a:off x="3817850" y="2638250"/>
              <a:ext cx="768600" cy="37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22"/>
            <p:cNvCxnSpPr>
              <a:stCxn id="266" idx="6"/>
              <a:endCxn id="270" idx="2"/>
            </p:cNvCxnSpPr>
            <p:nvPr/>
          </p:nvCxnSpPr>
          <p:spPr>
            <a:xfrm>
              <a:off x="3817850" y="3411425"/>
              <a:ext cx="1603800" cy="7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22"/>
            <p:cNvCxnSpPr>
              <a:stCxn id="267" idx="6"/>
              <a:endCxn id="269" idx="3"/>
            </p:cNvCxnSpPr>
            <p:nvPr/>
          </p:nvCxnSpPr>
          <p:spPr>
            <a:xfrm rot="10800000" flipH="1">
              <a:off x="3817850" y="3956000"/>
              <a:ext cx="809700" cy="22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22"/>
            <p:cNvCxnSpPr>
              <a:stCxn id="268" idx="5"/>
              <a:endCxn id="270" idx="1"/>
            </p:cNvCxnSpPr>
            <p:nvPr/>
          </p:nvCxnSpPr>
          <p:spPr>
            <a:xfrm>
              <a:off x="4826128" y="3108828"/>
              <a:ext cx="636600" cy="27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2"/>
            <p:cNvCxnSpPr>
              <a:stCxn id="269" idx="6"/>
              <a:endCxn id="270" idx="3"/>
            </p:cNvCxnSpPr>
            <p:nvPr/>
          </p:nvCxnSpPr>
          <p:spPr>
            <a:xfrm rot="10800000" flipH="1">
              <a:off x="4867250" y="3581825"/>
              <a:ext cx="595500" cy="27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9" name="Google Shape;279;p22"/>
          <p:cNvSpPr txBox="1"/>
          <p:nvPr/>
        </p:nvSpPr>
        <p:spPr>
          <a:xfrm>
            <a:off x="404850" y="2070200"/>
            <a:ext cx="35472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 невзвешенном графе каждое ребро имеет одинаковый вес или стоимость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Связные и несвязные графы</a:t>
            </a:r>
            <a:endParaRPr/>
          </a:p>
        </p:txBody>
      </p:sp>
      <p:sp>
        <p:nvSpPr>
          <p:cNvPr id="285" name="Google Shape;285;p23"/>
          <p:cNvSpPr/>
          <p:nvPr/>
        </p:nvSpPr>
        <p:spPr>
          <a:xfrm>
            <a:off x="471912" y="3633822"/>
            <a:ext cx="288466" cy="288466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3"/>
          <p:cNvSpPr/>
          <p:nvPr/>
        </p:nvSpPr>
        <p:spPr>
          <a:xfrm>
            <a:off x="1668562" y="2839539"/>
            <a:ext cx="288466" cy="288466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3"/>
          <p:cNvSpPr/>
          <p:nvPr/>
        </p:nvSpPr>
        <p:spPr>
          <a:xfrm>
            <a:off x="1668562" y="3633822"/>
            <a:ext cx="288466" cy="288466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3"/>
          <p:cNvSpPr/>
          <p:nvPr/>
        </p:nvSpPr>
        <p:spPr>
          <a:xfrm>
            <a:off x="1668562" y="4428104"/>
            <a:ext cx="288466" cy="288466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3"/>
          <p:cNvSpPr/>
          <p:nvPr/>
        </p:nvSpPr>
        <p:spPr>
          <a:xfrm>
            <a:off x="2746611" y="3220976"/>
            <a:ext cx="288466" cy="288466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2746611" y="4091176"/>
            <a:ext cx="288466" cy="288466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23"/>
          <p:cNvSpPr/>
          <p:nvPr/>
        </p:nvSpPr>
        <p:spPr>
          <a:xfrm>
            <a:off x="3604483" y="3706863"/>
            <a:ext cx="288466" cy="288466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2" name="Google Shape;292;p23"/>
          <p:cNvCxnSpPr>
            <a:stCxn id="285" idx="7"/>
            <a:endCxn id="286" idx="3"/>
          </p:cNvCxnSpPr>
          <p:nvPr/>
        </p:nvCxnSpPr>
        <p:spPr>
          <a:xfrm rot="10800000" flipH="1">
            <a:off x="718133" y="3085667"/>
            <a:ext cx="992700" cy="59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23"/>
          <p:cNvCxnSpPr>
            <a:stCxn id="285" idx="5"/>
            <a:endCxn id="288" idx="2"/>
          </p:cNvCxnSpPr>
          <p:nvPr/>
        </p:nvCxnSpPr>
        <p:spPr>
          <a:xfrm>
            <a:off x="718133" y="3880043"/>
            <a:ext cx="950400" cy="69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23"/>
          <p:cNvCxnSpPr>
            <a:stCxn id="285" idx="6"/>
            <a:endCxn id="287" idx="2"/>
          </p:cNvCxnSpPr>
          <p:nvPr/>
        </p:nvCxnSpPr>
        <p:spPr>
          <a:xfrm>
            <a:off x="760377" y="3778055"/>
            <a:ext cx="908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23"/>
          <p:cNvSpPr txBox="1"/>
          <p:nvPr/>
        </p:nvSpPr>
        <p:spPr>
          <a:xfrm>
            <a:off x="404850" y="1994000"/>
            <a:ext cx="3547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 несвязном графе имеется хотя бы одна пара вершин, между которыми не существует пути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3"/>
          <p:cNvSpPr txBox="1"/>
          <p:nvPr/>
        </p:nvSpPr>
        <p:spPr>
          <a:xfrm>
            <a:off x="5360825" y="2062825"/>
            <a:ext cx="3547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 связном графе существует путь между любыми двумя парами вершин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7" name="Google Shape;297;p23"/>
          <p:cNvGrpSpPr/>
          <p:nvPr/>
        </p:nvGrpSpPr>
        <p:grpSpPr>
          <a:xfrm>
            <a:off x="5272962" y="2950989"/>
            <a:ext cx="3421037" cy="1877031"/>
            <a:chOff x="2372200" y="2497850"/>
            <a:chExt cx="3330125" cy="1827150"/>
          </a:xfrm>
        </p:grpSpPr>
        <p:sp>
          <p:nvSpPr>
            <p:cNvPr id="298" name="Google Shape;298;p23"/>
            <p:cNvSpPr/>
            <p:nvPr/>
          </p:nvSpPr>
          <p:spPr>
            <a:xfrm>
              <a:off x="2372200" y="3271025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3537050" y="2497850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3537050" y="3271025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3537050" y="4044200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4586450" y="2869150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4586450" y="3716225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5421525" y="3342125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5" name="Google Shape;305;p23"/>
            <p:cNvCxnSpPr>
              <a:stCxn id="298" idx="7"/>
              <a:endCxn id="299" idx="3"/>
            </p:cNvCxnSpPr>
            <p:nvPr/>
          </p:nvCxnSpPr>
          <p:spPr>
            <a:xfrm rot="10800000" flipH="1">
              <a:off x="2611878" y="2737647"/>
              <a:ext cx="966300" cy="57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23"/>
            <p:cNvCxnSpPr>
              <a:stCxn id="298" idx="5"/>
              <a:endCxn id="301" idx="2"/>
            </p:cNvCxnSpPr>
            <p:nvPr/>
          </p:nvCxnSpPr>
          <p:spPr>
            <a:xfrm>
              <a:off x="2611878" y="3510703"/>
              <a:ext cx="925200" cy="67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" name="Google Shape;307;p23"/>
            <p:cNvCxnSpPr>
              <a:stCxn id="298" idx="6"/>
              <a:endCxn id="300" idx="2"/>
            </p:cNvCxnSpPr>
            <p:nvPr/>
          </p:nvCxnSpPr>
          <p:spPr>
            <a:xfrm>
              <a:off x="2653000" y="3411425"/>
              <a:ext cx="884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23"/>
            <p:cNvCxnSpPr>
              <a:stCxn id="299" idx="6"/>
              <a:endCxn id="302" idx="2"/>
            </p:cNvCxnSpPr>
            <p:nvPr/>
          </p:nvCxnSpPr>
          <p:spPr>
            <a:xfrm>
              <a:off x="3817850" y="2638250"/>
              <a:ext cx="768600" cy="37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23"/>
            <p:cNvCxnSpPr>
              <a:stCxn id="300" idx="6"/>
              <a:endCxn id="304" idx="2"/>
            </p:cNvCxnSpPr>
            <p:nvPr/>
          </p:nvCxnSpPr>
          <p:spPr>
            <a:xfrm>
              <a:off x="3817850" y="3411425"/>
              <a:ext cx="1603800" cy="7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23"/>
            <p:cNvCxnSpPr>
              <a:stCxn id="301" idx="6"/>
              <a:endCxn id="303" idx="3"/>
            </p:cNvCxnSpPr>
            <p:nvPr/>
          </p:nvCxnSpPr>
          <p:spPr>
            <a:xfrm rot="10800000" flipH="1">
              <a:off x="3817850" y="3956000"/>
              <a:ext cx="809700" cy="22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23"/>
            <p:cNvCxnSpPr>
              <a:stCxn id="302" idx="5"/>
              <a:endCxn id="304" idx="1"/>
            </p:cNvCxnSpPr>
            <p:nvPr/>
          </p:nvCxnSpPr>
          <p:spPr>
            <a:xfrm>
              <a:off x="4826128" y="3108828"/>
              <a:ext cx="636600" cy="27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23"/>
            <p:cNvCxnSpPr>
              <a:stCxn id="303" idx="6"/>
              <a:endCxn id="304" idx="3"/>
            </p:cNvCxnSpPr>
            <p:nvPr/>
          </p:nvCxnSpPr>
          <p:spPr>
            <a:xfrm rot="10800000" flipH="1">
              <a:off x="4867250" y="3581825"/>
              <a:ext cx="595500" cy="27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13" name="Google Shape;313;p23"/>
          <p:cNvCxnSpPr>
            <a:stCxn id="286" idx="6"/>
            <a:endCxn id="289" idx="1"/>
          </p:cNvCxnSpPr>
          <p:nvPr/>
        </p:nvCxnSpPr>
        <p:spPr>
          <a:xfrm>
            <a:off x="1957028" y="2983772"/>
            <a:ext cx="831900" cy="27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23"/>
          <p:cNvCxnSpPr>
            <a:stCxn id="287" idx="6"/>
            <a:endCxn id="289" idx="3"/>
          </p:cNvCxnSpPr>
          <p:nvPr/>
        </p:nvCxnSpPr>
        <p:spPr>
          <a:xfrm rot="10800000" flipH="1">
            <a:off x="1957028" y="3467255"/>
            <a:ext cx="831900" cy="3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315;p23"/>
          <p:cNvSpPr/>
          <p:nvPr/>
        </p:nvSpPr>
        <p:spPr>
          <a:xfrm>
            <a:off x="3560308" y="4539413"/>
            <a:ext cx="288600" cy="28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6" name="Google Shape;316;p23"/>
          <p:cNvCxnSpPr>
            <a:stCxn id="290" idx="7"/>
            <a:endCxn id="291" idx="3"/>
          </p:cNvCxnSpPr>
          <p:nvPr/>
        </p:nvCxnSpPr>
        <p:spPr>
          <a:xfrm rot="10800000" flipH="1">
            <a:off x="2992832" y="3953121"/>
            <a:ext cx="654000" cy="18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23"/>
          <p:cNvCxnSpPr>
            <a:stCxn id="290" idx="5"/>
            <a:endCxn id="315" idx="2"/>
          </p:cNvCxnSpPr>
          <p:nvPr/>
        </p:nvCxnSpPr>
        <p:spPr>
          <a:xfrm>
            <a:off x="2992832" y="4337397"/>
            <a:ext cx="567600" cy="34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23"/>
          <p:cNvCxnSpPr>
            <a:stCxn id="291" idx="4"/>
            <a:endCxn id="315" idx="0"/>
          </p:cNvCxnSpPr>
          <p:nvPr/>
        </p:nvCxnSpPr>
        <p:spPr>
          <a:xfrm flipH="1">
            <a:off x="3704616" y="3995329"/>
            <a:ext cx="44100" cy="54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Циклические и ациклические графы</a:t>
            </a:r>
            <a:endParaRPr/>
          </a:p>
        </p:txBody>
      </p:sp>
      <p:grpSp>
        <p:nvGrpSpPr>
          <p:cNvPr id="324" name="Google Shape;324;p24"/>
          <p:cNvGrpSpPr/>
          <p:nvPr/>
        </p:nvGrpSpPr>
        <p:grpSpPr>
          <a:xfrm>
            <a:off x="471912" y="2839539"/>
            <a:ext cx="3421037" cy="1877031"/>
            <a:chOff x="2372200" y="2497850"/>
            <a:chExt cx="3330125" cy="1827150"/>
          </a:xfrm>
        </p:grpSpPr>
        <p:sp>
          <p:nvSpPr>
            <p:cNvPr id="325" name="Google Shape;325;p24"/>
            <p:cNvSpPr/>
            <p:nvPr/>
          </p:nvSpPr>
          <p:spPr>
            <a:xfrm>
              <a:off x="2372200" y="3271025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3537050" y="2497850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3537050" y="3271025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3537050" y="4044200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4586450" y="2869150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4586450" y="3716225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5421525" y="3342125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32" name="Google Shape;332;p24"/>
            <p:cNvCxnSpPr>
              <a:stCxn id="325" idx="7"/>
              <a:endCxn id="326" idx="3"/>
            </p:cNvCxnSpPr>
            <p:nvPr/>
          </p:nvCxnSpPr>
          <p:spPr>
            <a:xfrm rot="10800000" flipH="1">
              <a:off x="2611878" y="2737647"/>
              <a:ext cx="966300" cy="57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24"/>
            <p:cNvCxnSpPr>
              <a:stCxn id="325" idx="5"/>
              <a:endCxn id="328" idx="2"/>
            </p:cNvCxnSpPr>
            <p:nvPr/>
          </p:nvCxnSpPr>
          <p:spPr>
            <a:xfrm>
              <a:off x="2611878" y="3510703"/>
              <a:ext cx="925200" cy="67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24"/>
            <p:cNvCxnSpPr>
              <a:stCxn id="325" idx="6"/>
              <a:endCxn id="327" idx="2"/>
            </p:cNvCxnSpPr>
            <p:nvPr/>
          </p:nvCxnSpPr>
          <p:spPr>
            <a:xfrm>
              <a:off x="2653000" y="3411425"/>
              <a:ext cx="884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24"/>
            <p:cNvCxnSpPr>
              <a:stCxn id="326" idx="6"/>
              <a:endCxn id="329" idx="2"/>
            </p:cNvCxnSpPr>
            <p:nvPr/>
          </p:nvCxnSpPr>
          <p:spPr>
            <a:xfrm>
              <a:off x="3817850" y="2638250"/>
              <a:ext cx="768600" cy="37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24"/>
            <p:cNvCxnSpPr>
              <a:stCxn id="327" idx="6"/>
              <a:endCxn id="331" idx="2"/>
            </p:cNvCxnSpPr>
            <p:nvPr/>
          </p:nvCxnSpPr>
          <p:spPr>
            <a:xfrm>
              <a:off x="3817850" y="3411425"/>
              <a:ext cx="1603800" cy="7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24"/>
            <p:cNvCxnSpPr>
              <a:stCxn id="328" idx="6"/>
              <a:endCxn id="330" idx="3"/>
            </p:cNvCxnSpPr>
            <p:nvPr/>
          </p:nvCxnSpPr>
          <p:spPr>
            <a:xfrm rot="10800000" flipH="1">
              <a:off x="3817850" y="3956000"/>
              <a:ext cx="809700" cy="22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24"/>
            <p:cNvCxnSpPr>
              <a:stCxn id="329" idx="5"/>
              <a:endCxn id="331" idx="1"/>
            </p:cNvCxnSpPr>
            <p:nvPr/>
          </p:nvCxnSpPr>
          <p:spPr>
            <a:xfrm>
              <a:off x="4826128" y="3108828"/>
              <a:ext cx="636600" cy="27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24"/>
            <p:cNvCxnSpPr>
              <a:stCxn id="330" idx="6"/>
              <a:endCxn id="331" idx="3"/>
            </p:cNvCxnSpPr>
            <p:nvPr/>
          </p:nvCxnSpPr>
          <p:spPr>
            <a:xfrm rot="10800000" flipH="1">
              <a:off x="4867250" y="3581825"/>
              <a:ext cx="595500" cy="27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0" name="Google Shape;340;p24"/>
          <p:cNvSpPr txBox="1"/>
          <p:nvPr/>
        </p:nvSpPr>
        <p:spPr>
          <a:xfrm>
            <a:off x="404850" y="2070200"/>
            <a:ext cx="35472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Циклический граф - граф в котором существует цикл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24"/>
          <p:cNvSpPr/>
          <p:nvPr/>
        </p:nvSpPr>
        <p:spPr>
          <a:xfrm>
            <a:off x="5272962" y="3786222"/>
            <a:ext cx="288466" cy="288466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24"/>
          <p:cNvSpPr/>
          <p:nvPr/>
        </p:nvSpPr>
        <p:spPr>
          <a:xfrm>
            <a:off x="6395887" y="3340764"/>
            <a:ext cx="288600" cy="28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24"/>
          <p:cNvSpPr/>
          <p:nvPr/>
        </p:nvSpPr>
        <p:spPr>
          <a:xfrm>
            <a:off x="6438087" y="4172979"/>
            <a:ext cx="288600" cy="28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4" name="Google Shape;344;p24"/>
          <p:cNvCxnSpPr>
            <a:stCxn id="341" idx="7"/>
            <a:endCxn id="342" idx="3"/>
          </p:cNvCxnSpPr>
          <p:nvPr/>
        </p:nvCxnSpPr>
        <p:spPr>
          <a:xfrm rot="10800000" flipH="1">
            <a:off x="5519183" y="3586967"/>
            <a:ext cx="918900" cy="2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5" name="Google Shape;345;p24"/>
          <p:cNvCxnSpPr>
            <a:stCxn id="341" idx="5"/>
            <a:endCxn id="343" idx="2"/>
          </p:cNvCxnSpPr>
          <p:nvPr/>
        </p:nvCxnSpPr>
        <p:spPr>
          <a:xfrm>
            <a:off x="5519183" y="4032443"/>
            <a:ext cx="91890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6" name="Google Shape;346;p24"/>
          <p:cNvSpPr txBox="1"/>
          <p:nvPr/>
        </p:nvSpPr>
        <p:spPr>
          <a:xfrm>
            <a:off x="5146800" y="2146400"/>
            <a:ext cx="35472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Ациклический граф - граф в котором нет ни одного цикла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24"/>
          <p:cNvSpPr/>
          <p:nvPr/>
        </p:nvSpPr>
        <p:spPr>
          <a:xfrm>
            <a:off x="7744062" y="2887089"/>
            <a:ext cx="288600" cy="28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24"/>
          <p:cNvSpPr/>
          <p:nvPr/>
        </p:nvSpPr>
        <p:spPr>
          <a:xfrm>
            <a:off x="7735137" y="3978139"/>
            <a:ext cx="288600" cy="28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24"/>
          <p:cNvSpPr/>
          <p:nvPr/>
        </p:nvSpPr>
        <p:spPr>
          <a:xfrm>
            <a:off x="7744062" y="3432614"/>
            <a:ext cx="288600" cy="28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24"/>
          <p:cNvSpPr/>
          <p:nvPr/>
        </p:nvSpPr>
        <p:spPr>
          <a:xfrm>
            <a:off x="7735137" y="4511539"/>
            <a:ext cx="288600" cy="28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1" name="Google Shape;351;p24"/>
          <p:cNvCxnSpPr>
            <a:stCxn id="342" idx="7"/>
            <a:endCxn id="347" idx="3"/>
          </p:cNvCxnSpPr>
          <p:nvPr/>
        </p:nvCxnSpPr>
        <p:spPr>
          <a:xfrm rot="10800000" flipH="1">
            <a:off x="6642223" y="3133429"/>
            <a:ext cx="1144200" cy="24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" name="Google Shape;352;p24"/>
          <p:cNvCxnSpPr>
            <a:stCxn id="342" idx="6"/>
            <a:endCxn id="349" idx="2"/>
          </p:cNvCxnSpPr>
          <p:nvPr/>
        </p:nvCxnSpPr>
        <p:spPr>
          <a:xfrm>
            <a:off x="6684487" y="3485064"/>
            <a:ext cx="1059600" cy="9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" name="Google Shape;353;p24"/>
          <p:cNvCxnSpPr>
            <a:stCxn id="342" idx="5"/>
            <a:endCxn id="348" idx="1"/>
          </p:cNvCxnSpPr>
          <p:nvPr/>
        </p:nvCxnSpPr>
        <p:spPr>
          <a:xfrm>
            <a:off x="6642223" y="3587100"/>
            <a:ext cx="1135200" cy="43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4" name="Google Shape;354;p24"/>
          <p:cNvCxnSpPr>
            <a:stCxn id="343" idx="6"/>
            <a:endCxn id="350" idx="2"/>
          </p:cNvCxnSpPr>
          <p:nvPr/>
        </p:nvCxnSpPr>
        <p:spPr>
          <a:xfrm>
            <a:off x="6726687" y="4317279"/>
            <a:ext cx="1008300" cy="3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Представление графов в памяти компьютера</a:t>
            </a:r>
            <a:endParaRPr/>
          </a:p>
        </p:txBody>
      </p:sp>
      <p:sp>
        <p:nvSpPr>
          <p:cNvPr id="360" name="Google Shape;360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Существует множество способов представить граф в памяти компьютера. Рассмотрим некоторые из них: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виде списка ребер;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виде списка смежности;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виде матрицы смежности (двумерного массива);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Представление в виде списка ребер</a:t>
            </a:r>
            <a:endParaRPr b="1"/>
          </a:p>
        </p:txBody>
      </p:sp>
      <p:sp>
        <p:nvSpPr>
          <p:cNvPr id="366" name="Google Shape;366;p2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можем представить граф в виде списка ребер. Каждое ребро будет представлено парой вершин, которое оно соединяет.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При необходимости, третьим числом может быть включен вес ребра.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Представление в виде списка ребер</a:t>
            </a:r>
            <a:endParaRPr b="1"/>
          </a:p>
        </p:txBody>
      </p:sp>
      <p:sp>
        <p:nvSpPr>
          <p:cNvPr id="372" name="Google Shape;372;p27"/>
          <p:cNvSpPr txBox="1">
            <a:spLocks noGrp="1"/>
          </p:cNvSpPr>
          <p:nvPr>
            <p:ph type="body" idx="1"/>
          </p:nvPr>
        </p:nvSpPr>
        <p:spPr>
          <a:xfrm>
            <a:off x="4537525" y="1919075"/>
            <a:ext cx="4049700" cy="28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ребер: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[ (0, 1), (0, 2), (0, 3), (1, 4), (2, 4), (3, 2)]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Представление в виде списка ребер может быть неудобным для обработки графа и решения задач.</a:t>
            </a:r>
            <a:endParaRPr/>
          </a:p>
        </p:txBody>
      </p:sp>
      <p:grpSp>
        <p:nvGrpSpPr>
          <p:cNvPr id="373" name="Google Shape;373;p27"/>
          <p:cNvGrpSpPr/>
          <p:nvPr/>
        </p:nvGrpSpPr>
        <p:grpSpPr>
          <a:xfrm>
            <a:off x="471900" y="2189975"/>
            <a:ext cx="3268875" cy="2083350"/>
            <a:chOff x="2305625" y="2549775"/>
            <a:chExt cx="3268875" cy="2083350"/>
          </a:xfrm>
        </p:grpSpPr>
        <p:sp>
          <p:nvSpPr>
            <p:cNvPr id="374" name="Google Shape;374;p27"/>
            <p:cNvSpPr/>
            <p:nvPr/>
          </p:nvSpPr>
          <p:spPr>
            <a:xfrm>
              <a:off x="2305625" y="3387150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3708750" y="2549775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3708750" y="3387150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3708750" y="4224525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5165900" y="3387150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79" name="Google Shape;379;p27"/>
            <p:cNvCxnSpPr>
              <a:stCxn id="374" idx="6"/>
              <a:endCxn id="376" idx="2"/>
            </p:cNvCxnSpPr>
            <p:nvPr/>
          </p:nvCxnSpPr>
          <p:spPr>
            <a:xfrm>
              <a:off x="2714225" y="3591450"/>
              <a:ext cx="994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80" name="Google Shape;380;p27"/>
            <p:cNvCxnSpPr>
              <a:stCxn id="374" idx="7"/>
              <a:endCxn id="375" idx="3"/>
            </p:cNvCxnSpPr>
            <p:nvPr/>
          </p:nvCxnSpPr>
          <p:spPr>
            <a:xfrm rot="10800000" flipH="1">
              <a:off x="2654387" y="2898588"/>
              <a:ext cx="11142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81" name="Google Shape;381;p27"/>
            <p:cNvCxnSpPr>
              <a:stCxn id="375" idx="5"/>
              <a:endCxn id="378" idx="1"/>
            </p:cNvCxnSpPr>
            <p:nvPr/>
          </p:nvCxnSpPr>
          <p:spPr>
            <a:xfrm>
              <a:off x="4057512" y="2898537"/>
              <a:ext cx="11682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82" name="Google Shape;382;p27"/>
            <p:cNvCxnSpPr>
              <a:stCxn id="376" idx="6"/>
              <a:endCxn id="378" idx="2"/>
            </p:cNvCxnSpPr>
            <p:nvPr/>
          </p:nvCxnSpPr>
          <p:spPr>
            <a:xfrm>
              <a:off x="4117350" y="3591450"/>
              <a:ext cx="104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83" name="Google Shape;383;p27"/>
            <p:cNvCxnSpPr>
              <a:stCxn id="374" idx="5"/>
              <a:endCxn id="377" idx="2"/>
            </p:cNvCxnSpPr>
            <p:nvPr/>
          </p:nvCxnSpPr>
          <p:spPr>
            <a:xfrm>
              <a:off x="2654387" y="3735912"/>
              <a:ext cx="1054500" cy="69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84" name="Google Shape;384;p27"/>
            <p:cNvCxnSpPr>
              <a:stCxn id="377" idx="0"/>
              <a:endCxn id="376" idx="4"/>
            </p:cNvCxnSpPr>
            <p:nvPr/>
          </p:nvCxnSpPr>
          <p:spPr>
            <a:xfrm rot="10800000">
              <a:off x="3913050" y="3795825"/>
              <a:ext cx="0" cy="42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3F854-476A-41D2-9179-45328647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65B8F8-A7C0-41D1-8C2E-61CFFF9FD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2680" y="1919075"/>
            <a:ext cx="3761320" cy="27102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[(0, 1, 1), (0, 2, 5), (1, 2, 2), (1, 3, 6), (2, 3, 3)]</a:t>
            </a:r>
            <a:endParaRPr lang="ru-RU" dirty="0"/>
          </a:p>
        </p:txBody>
      </p:sp>
      <p:grpSp>
        <p:nvGrpSpPr>
          <p:cNvPr id="4" name="Google Shape;520;p36">
            <a:extLst>
              <a:ext uri="{FF2B5EF4-FFF2-40B4-BE49-F238E27FC236}">
                <a16:creationId xmlns:a16="http://schemas.microsoft.com/office/drawing/2014/main" id="{B08D2DB8-9806-4F6B-8703-2AAA6E3F3201}"/>
              </a:ext>
            </a:extLst>
          </p:cNvPr>
          <p:cNvGrpSpPr/>
          <p:nvPr/>
        </p:nvGrpSpPr>
        <p:grpSpPr>
          <a:xfrm>
            <a:off x="200302" y="2375625"/>
            <a:ext cx="4162851" cy="2085590"/>
            <a:chOff x="2128250" y="2175200"/>
            <a:chExt cx="4170450" cy="2083350"/>
          </a:xfrm>
        </p:grpSpPr>
        <p:sp>
          <p:nvSpPr>
            <p:cNvPr id="5" name="Google Shape;521;p36">
              <a:extLst>
                <a:ext uri="{FF2B5EF4-FFF2-40B4-BE49-F238E27FC236}">
                  <a16:creationId xmlns:a16="http://schemas.microsoft.com/office/drawing/2014/main" id="{AD5DEDA1-4893-47A9-81CB-D88E7B637E94}"/>
                </a:ext>
              </a:extLst>
            </p:cNvPr>
            <p:cNvSpPr/>
            <p:nvPr/>
          </p:nvSpPr>
          <p:spPr>
            <a:xfrm>
              <a:off x="2128250" y="3012575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" name="Google Shape;522;p36">
              <a:extLst>
                <a:ext uri="{FF2B5EF4-FFF2-40B4-BE49-F238E27FC236}">
                  <a16:creationId xmlns:a16="http://schemas.microsoft.com/office/drawing/2014/main" id="{085C4EC8-50D8-4F8A-9379-AE2E539C3DF6}"/>
                </a:ext>
              </a:extLst>
            </p:cNvPr>
            <p:cNvSpPr/>
            <p:nvPr/>
          </p:nvSpPr>
          <p:spPr>
            <a:xfrm>
              <a:off x="3531375" y="2175200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" name="Google Shape;523;p36">
              <a:extLst>
                <a:ext uri="{FF2B5EF4-FFF2-40B4-BE49-F238E27FC236}">
                  <a16:creationId xmlns:a16="http://schemas.microsoft.com/office/drawing/2014/main" id="{54186747-D579-481E-8AB9-D483D75B8B26}"/>
                </a:ext>
              </a:extLst>
            </p:cNvPr>
            <p:cNvSpPr/>
            <p:nvPr/>
          </p:nvSpPr>
          <p:spPr>
            <a:xfrm>
              <a:off x="3531375" y="3849950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" name="Google Shape;524;p36">
              <a:extLst>
                <a:ext uri="{FF2B5EF4-FFF2-40B4-BE49-F238E27FC236}">
                  <a16:creationId xmlns:a16="http://schemas.microsoft.com/office/drawing/2014/main" id="{C1AC0ABE-964D-47F0-B8C4-C98FBCB940C5}"/>
                </a:ext>
              </a:extLst>
            </p:cNvPr>
            <p:cNvSpPr/>
            <p:nvPr/>
          </p:nvSpPr>
          <p:spPr>
            <a:xfrm>
              <a:off x="5890100" y="3012575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" name="Google Shape;525;p36">
              <a:extLst>
                <a:ext uri="{FF2B5EF4-FFF2-40B4-BE49-F238E27FC236}">
                  <a16:creationId xmlns:a16="http://schemas.microsoft.com/office/drawing/2014/main" id="{8BECAE06-BC21-45BA-A0B7-06F52F0F88F3}"/>
                </a:ext>
              </a:extLst>
            </p:cNvPr>
            <p:cNvCxnSpPr>
              <a:stCxn id="5" idx="7"/>
              <a:endCxn id="6" idx="3"/>
            </p:cNvCxnSpPr>
            <p:nvPr/>
          </p:nvCxnSpPr>
          <p:spPr>
            <a:xfrm rot="10800000" flipH="1">
              <a:off x="2477012" y="2524013"/>
              <a:ext cx="11142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0" name="Google Shape;526;p36">
              <a:extLst>
                <a:ext uri="{FF2B5EF4-FFF2-40B4-BE49-F238E27FC236}">
                  <a16:creationId xmlns:a16="http://schemas.microsoft.com/office/drawing/2014/main" id="{BCB4EC96-C879-4609-8B87-0ED227CFB7D1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3880137" y="2523962"/>
              <a:ext cx="20697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1" name="Google Shape;527;p36">
              <a:extLst>
                <a:ext uri="{FF2B5EF4-FFF2-40B4-BE49-F238E27FC236}">
                  <a16:creationId xmlns:a16="http://schemas.microsoft.com/office/drawing/2014/main" id="{08369074-AF76-4DC3-9C41-47C91F2A4E13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 rot="10800000" flipH="1">
              <a:off x="3939975" y="3216950"/>
              <a:ext cx="1950000" cy="83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2" name="Google Shape;528;p36">
              <a:extLst>
                <a:ext uri="{FF2B5EF4-FFF2-40B4-BE49-F238E27FC236}">
                  <a16:creationId xmlns:a16="http://schemas.microsoft.com/office/drawing/2014/main" id="{DE0CEC45-0D95-4496-8357-3971FC26ECFD}"/>
                </a:ext>
              </a:extLst>
            </p:cNvPr>
            <p:cNvCxnSpPr>
              <a:stCxn id="5" idx="5"/>
              <a:endCxn id="7" idx="2"/>
            </p:cNvCxnSpPr>
            <p:nvPr/>
          </p:nvCxnSpPr>
          <p:spPr>
            <a:xfrm>
              <a:off x="2477012" y="3361337"/>
              <a:ext cx="1054500" cy="69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3" name="Google Shape;529;p36">
              <a:extLst>
                <a:ext uri="{FF2B5EF4-FFF2-40B4-BE49-F238E27FC236}">
                  <a16:creationId xmlns:a16="http://schemas.microsoft.com/office/drawing/2014/main" id="{8564B16F-36CF-4005-8C67-556E6A280C96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3735675" y="2583800"/>
              <a:ext cx="0" cy="126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14" name="Google Shape;530;p36">
              <a:extLst>
                <a:ext uri="{FF2B5EF4-FFF2-40B4-BE49-F238E27FC236}">
                  <a16:creationId xmlns:a16="http://schemas.microsoft.com/office/drawing/2014/main" id="{3F5CBD8C-B480-47A2-B11D-73B81D43D9B2}"/>
                </a:ext>
              </a:extLst>
            </p:cNvPr>
            <p:cNvSpPr txBox="1"/>
            <p:nvPr/>
          </p:nvSpPr>
          <p:spPr>
            <a:xfrm>
              <a:off x="2787025" y="2460900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" name="Google Shape;531;p36">
              <a:extLst>
                <a:ext uri="{FF2B5EF4-FFF2-40B4-BE49-F238E27FC236}">
                  <a16:creationId xmlns:a16="http://schemas.microsoft.com/office/drawing/2014/main" id="{B610AE85-459E-4522-860B-3EE8A664CEF4}"/>
                </a:ext>
              </a:extLst>
            </p:cNvPr>
            <p:cNvSpPr txBox="1"/>
            <p:nvPr/>
          </p:nvSpPr>
          <p:spPr>
            <a:xfrm>
              <a:off x="3735675" y="30469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" name="Google Shape;532;p36">
              <a:extLst>
                <a:ext uri="{FF2B5EF4-FFF2-40B4-BE49-F238E27FC236}">
                  <a16:creationId xmlns:a16="http://schemas.microsoft.com/office/drawing/2014/main" id="{0057DACE-E7ED-48D9-BCEB-AB05527DB8E9}"/>
                </a:ext>
              </a:extLst>
            </p:cNvPr>
            <p:cNvSpPr txBox="1"/>
            <p:nvPr/>
          </p:nvSpPr>
          <p:spPr>
            <a:xfrm>
              <a:off x="2793925" y="36382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" name="Google Shape;533;p36">
              <a:extLst>
                <a:ext uri="{FF2B5EF4-FFF2-40B4-BE49-F238E27FC236}">
                  <a16:creationId xmlns:a16="http://schemas.microsoft.com/office/drawing/2014/main" id="{A9B29383-2C61-4FCF-A8D5-4BE3FD1902BE}"/>
                </a:ext>
              </a:extLst>
            </p:cNvPr>
            <p:cNvSpPr txBox="1"/>
            <p:nvPr/>
          </p:nvSpPr>
          <p:spPr>
            <a:xfrm>
              <a:off x="4624775" y="2423350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" name="Google Shape;534;p36">
              <a:extLst>
                <a:ext uri="{FF2B5EF4-FFF2-40B4-BE49-F238E27FC236}">
                  <a16:creationId xmlns:a16="http://schemas.microsoft.com/office/drawing/2014/main" id="{03F70EEE-1D1B-4BE3-B290-6EB14D6EEAC3}"/>
                </a:ext>
              </a:extLst>
            </p:cNvPr>
            <p:cNvSpPr txBox="1"/>
            <p:nvPr/>
          </p:nvSpPr>
          <p:spPr>
            <a:xfrm>
              <a:off x="4634475" y="36382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189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Представление в виде списка смежности</a:t>
            </a:r>
            <a:endParaRPr/>
          </a:p>
        </p:txBody>
      </p:sp>
      <p:sp>
        <p:nvSpPr>
          <p:cNvPr id="390" name="Google Shape;390;p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Список смежности - это список, где каждая вершина имеет список смежных с ней вершин.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Представление в виде списка смежности</a:t>
            </a:r>
            <a:endParaRPr/>
          </a:p>
        </p:txBody>
      </p:sp>
      <p:grpSp>
        <p:nvGrpSpPr>
          <p:cNvPr id="396" name="Google Shape;396;p29"/>
          <p:cNvGrpSpPr/>
          <p:nvPr/>
        </p:nvGrpSpPr>
        <p:grpSpPr>
          <a:xfrm>
            <a:off x="471900" y="2189975"/>
            <a:ext cx="3268875" cy="2083350"/>
            <a:chOff x="2305625" y="2549775"/>
            <a:chExt cx="3268875" cy="2083350"/>
          </a:xfrm>
        </p:grpSpPr>
        <p:sp>
          <p:nvSpPr>
            <p:cNvPr id="397" name="Google Shape;397;p29"/>
            <p:cNvSpPr/>
            <p:nvPr/>
          </p:nvSpPr>
          <p:spPr>
            <a:xfrm>
              <a:off x="2305625" y="3387150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3708750" y="2549775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3708750" y="3387150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3708750" y="4224525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5165900" y="3387150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02" name="Google Shape;402;p29"/>
            <p:cNvCxnSpPr>
              <a:stCxn id="397" idx="6"/>
              <a:endCxn id="399" idx="2"/>
            </p:cNvCxnSpPr>
            <p:nvPr/>
          </p:nvCxnSpPr>
          <p:spPr>
            <a:xfrm>
              <a:off x="2714225" y="3591450"/>
              <a:ext cx="994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03" name="Google Shape;403;p29"/>
            <p:cNvCxnSpPr>
              <a:stCxn id="397" idx="7"/>
              <a:endCxn id="398" idx="3"/>
            </p:cNvCxnSpPr>
            <p:nvPr/>
          </p:nvCxnSpPr>
          <p:spPr>
            <a:xfrm rot="10800000" flipH="1">
              <a:off x="2654387" y="2898588"/>
              <a:ext cx="11142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04" name="Google Shape;404;p29"/>
            <p:cNvCxnSpPr>
              <a:stCxn id="398" idx="5"/>
              <a:endCxn id="401" idx="1"/>
            </p:cNvCxnSpPr>
            <p:nvPr/>
          </p:nvCxnSpPr>
          <p:spPr>
            <a:xfrm>
              <a:off x="4057512" y="2898537"/>
              <a:ext cx="11682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05" name="Google Shape;405;p29"/>
            <p:cNvCxnSpPr>
              <a:stCxn id="399" idx="6"/>
              <a:endCxn id="401" idx="2"/>
            </p:cNvCxnSpPr>
            <p:nvPr/>
          </p:nvCxnSpPr>
          <p:spPr>
            <a:xfrm>
              <a:off x="4117350" y="3591450"/>
              <a:ext cx="104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06" name="Google Shape;406;p29"/>
            <p:cNvCxnSpPr>
              <a:stCxn id="397" idx="5"/>
              <a:endCxn id="400" idx="2"/>
            </p:cNvCxnSpPr>
            <p:nvPr/>
          </p:nvCxnSpPr>
          <p:spPr>
            <a:xfrm>
              <a:off x="2654387" y="3735912"/>
              <a:ext cx="1054500" cy="69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07" name="Google Shape;407;p29"/>
            <p:cNvCxnSpPr>
              <a:stCxn id="400" idx="0"/>
              <a:endCxn id="399" idx="4"/>
            </p:cNvCxnSpPr>
            <p:nvPr/>
          </p:nvCxnSpPr>
          <p:spPr>
            <a:xfrm rot="10800000">
              <a:off x="3913050" y="3795825"/>
              <a:ext cx="0" cy="42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aphicFrame>
        <p:nvGraphicFramePr>
          <p:cNvPr id="408" name="Google Shape;408;p29"/>
          <p:cNvGraphicFramePr/>
          <p:nvPr>
            <p:extLst>
              <p:ext uri="{D42A27DB-BD31-4B8C-83A1-F6EECF244321}">
                <p14:modId xmlns:p14="http://schemas.microsoft.com/office/powerpoint/2010/main" val="1405915713"/>
              </p:ext>
            </p:extLst>
          </p:nvPr>
        </p:nvGraphicFramePr>
        <p:xfrm>
          <a:off x="4572000" y="1902600"/>
          <a:ext cx="4288350" cy="3091350"/>
        </p:xfrm>
        <a:graphic>
          <a:graphicData uri="http://schemas.openxmlformats.org/drawingml/2006/table">
            <a:tbl>
              <a:tblPr>
                <a:noFill/>
                <a:tableStyleId>{050FFE83-DEE9-4DEF-B608-238DB1FB5081}</a:tableStyleId>
              </a:tblPr>
              <a:tblGrid>
                <a:gridCol w="169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Элемент массива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Список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[1, 2, 3]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09" name="Google Shape;409;p29"/>
          <p:cNvCxnSpPr>
            <a:stCxn id="400" idx="6"/>
            <a:endCxn id="401" idx="3"/>
          </p:cNvCxnSpPr>
          <p:nvPr/>
        </p:nvCxnSpPr>
        <p:spPr>
          <a:xfrm rot="10800000" flipH="1">
            <a:off x="2283625" y="3376025"/>
            <a:ext cx="11085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1077501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Представление в виде списка смежности</a:t>
            </a:r>
            <a:endParaRPr/>
          </a:p>
        </p:txBody>
      </p:sp>
      <p:grpSp>
        <p:nvGrpSpPr>
          <p:cNvPr id="396" name="Google Shape;396;p29"/>
          <p:cNvGrpSpPr/>
          <p:nvPr/>
        </p:nvGrpSpPr>
        <p:grpSpPr>
          <a:xfrm>
            <a:off x="471900" y="2189975"/>
            <a:ext cx="3268875" cy="2083350"/>
            <a:chOff x="2305625" y="2549775"/>
            <a:chExt cx="3268875" cy="2083350"/>
          </a:xfrm>
        </p:grpSpPr>
        <p:sp>
          <p:nvSpPr>
            <p:cNvPr id="397" name="Google Shape;397;p29"/>
            <p:cNvSpPr/>
            <p:nvPr/>
          </p:nvSpPr>
          <p:spPr>
            <a:xfrm>
              <a:off x="2305625" y="3387150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3708750" y="2549775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3708750" y="3387150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3708750" y="4224525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5165900" y="3387150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02" name="Google Shape;402;p29"/>
            <p:cNvCxnSpPr>
              <a:stCxn id="397" idx="6"/>
              <a:endCxn id="399" idx="2"/>
            </p:cNvCxnSpPr>
            <p:nvPr/>
          </p:nvCxnSpPr>
          <p:spPr>
            <a:xfrm>
              <a:off x="2714225" y="3591450"/>
              <a:ext cx="994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03" name="Google Shape;403;p29"/>
            <p:cNvCxnSpPr>
              <a:stCxn id="397" idx="7"/>
              <a:endCxn id="398" idx="3"/>
            </p:cNvCxnSpPr>
            <p:nvPr/>
          </p:nvCxnSpPr>
          <p:spPr>
            <a:xfrm rot="10800000" flipH="1">
              <a:off x="2654387" y="2898588"/>
              <a:ext cx="11142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04" name="Google Shape;404;p29"/>
            <p:cNvCxnSpPr>
              <a:stCxn id="398" idx="5"/>
              <a:endCxn id="401" idx="1"/>
            </p:cNvCxnSpPr>
            <p:nvPr/>
          </p:nvCxnSpPr>
          <p:spPr>
            <a:xfrm>
              <a:off x="4057512" y="2898537"/>
              <a:ext cx="11682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05" name="Google Shape;405;p29"/>
            <p:cNvCxnSpPr>
              <a:stCxn id="399" idx="6"/>
              <a:endCxn id="401" idx="2"/>
            </p:cNvCxnSpPr>
            <p:nvPr/>
          </p:nvCxnSpPr>
          <p:spPr>
            <a:xfrm>
              <a:off x="4117350" y="3591450"/>
              <a:ext cx="104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06" name="Google Shape;406;p29"/>
            <p:cNvCxnSpPr>
              <a:stCxn id="397" idx="5"/>
              <a:endCxn id="400" idx="2"/>
            </p:cNvCxnSpPr>
            <p:nvPr/>
          </p:nvCxnSpPr>
          <p:spPr>
            <a:xfrm>
              <a:off x="2654387" y="3735912"/>
              <a:ext cx="1054500" cy="69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07" name="Google Shape;407;p29"/>
            <p:cNvCxnSpPr>
              <a:stCxn id="400" idx="0"/>
              <a:endCxn id="399" idx="4"/>
            </p:cNvCxnSpPr>
            <p:nvPr/>
          </p:nvCxnSpPr>
          <p:spPr>
            <a:xfrm rot="10800000">
              <a:off x="3913050" y="3795825"/>
              <a:ext cx="0" cy="42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aphicFrame>
        <p:nvGraphicFramePr>
          <p:cNvPr id="408" name="Google Shape;408;p29"/>
          <p:cNvGraphicFramePr/>
          <p:nvPr/>
        </p:nvGraphicFramePr>
        <p:xfrm>
          <a:off x="4572000" y="1902600"/>
          <a:ext cx="4288350" cy="3091350"/>
        </p:xfrm>
        <a:graphic>
          <a:graphicData uri="http://schemas.openxmlformats.org/drawingml/2006/table">
            <a:tbl>
              <a:tblPr>
                <a:noFill/>
                <a:tableStyleId>{050FFE83-DEE9-4DEF-B608-238DB1FB5081}</a:tableStyleId>
              </a:tblPr>
              <a:tblGrid>
                <a:gridCol w="169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Элемент массива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Список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[1, 2, 3]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[4]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[4]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[2, 4]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[]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09" name="Google Shape;409;p29"/>
          <p:cNvCxnSpPr>
            <a:stCxn id="400" idx="6"/>
            <a:endCxn id="401" idx="3"/>
          </p:cNvCxnSpPr>
          <p:nvPr/>
        </p:nvCxnSpPr>
        <p:spPr>
          <a:xfrm rot="10800000" flipH="1">
            <a:off x="2283625" y="3376025"/>
            <a:ext cx="11085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Графы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chemeClr val="dk2"/>
                </a:solidFill>
              </a:rPr>
              <a:t>Граф</a:t>
            </a:r>
            <a:r>
              <a:rPr lang="ru" dirty="0">
                <a:solidFill>
                  <a:schemeClr val="dk2"/>
                </a:solidFill>
              </a:rPr>
              <a:t> - это математическая структура, которая состоит из множества вершин и множества ребер, которые соединяют эти вершины.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2"/>
                </a:solidFill>
              </a:rPr>
              <a:t>Графы широко используются для моделирования различных систем: карты дорог, социальные сети, электрические схемы, компьютерные сети и многое другое.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Представление в виде матрицы смежности</a:t>
            </a:r>
            <a:endParaRPr/>
          </a:p>
        </p:txBody>
      </p:sp>
      <p:sp>
        <p:nvSpPr>
          <p:cNvPr id="415" name="Google Shape;415;p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Матрица смежности - это двумерный массив, где каждый элемент указывает на наличие или отсутствие ребра между двумя вершинами.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Очень удобный способ для ведения расчетов, но потребляет много памяти для больших графов.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Представление в виде матрицы смежности</a:t>
            </a:r>
            <a:endParaRPr/>
          </a:p>
        </p:txBody>
      </p:sp>
      <p:grpSp>
        <p:nvGrpSpPr>
          <p:cNvPr id="421" name="Google Shape;421;p31"/>
          <p:cNvGrpSpPr/>
          <p:nvPr/>
        </p:nvGrpSpPr>
        <p:grpSpPr>
          <a:xfrm>
            <a:off x="471900" y="2189975"/>
            <a:ext cx="3268875" cy="2083350"/>
            <a:chOff x="2305625" y="2549775"/>
            <a:chExt cx="3268875" cy="2083350"/>
          </a:xfrm>
        </p:grpSpPr>
        <p:sp>
          <p:nvSpPr>
            <p:cNvPr id="422" name="Google Shape;422;p31"/>
            <p:cNvSpPr/>
            <p:nvPr/>
          </p:nvSpPr>
          <p:spPr>
            <a:xfrm>
              <a:off x="2305625" y="3387150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3708750" y="2549775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3708750" y="3387150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3708750" y="4224525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165900" y="3387150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27" name="Google Shape;427;p31"/>
            <p:cNvCxnSpPr>
              <a:stCxn id="422" idx="6"/>
              <a:endCxn id="424" idx="2"/>
            </p:cNvCxnSpPr>
            <p:nvPr/>
          </p:nvCxnSpPr>
          <p:spPr>
            <a:xfrm>
              <a:off x="2714225" y="3591450"/>
              <a:ext cx="994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28" name="Google Shape;428;p31"/>
            <p:cNvCxnSpPr>
              <a:stCxn id="422" idx="7"/>
              <a:endCxn id="423" idx="3"/>
            </p:cNvCxnSpPr>
            <p:nvPr/>
          </p:nvCxnSpPr>
          <p:spPr>
            <a:xfrm rot="10800000" flipH="1">
              <a:off x="2654387" y="2898588"/>
              <a:ext cx="11142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29" name="Google Shape;429;p31"/>
            <p:cNvCxnSpPr>
              <a:stCxn id="423" idx="5"/>
              <a:endCxn id="426" idx="1"/>
            </p:cNvCxnSpPr>
            <p:nvPr/>
          </p:nvCxnSpPr>
          <p:spPr>
            <a:xfrm>
              <a:off x="4057512" y="2898537"/>
              <a:ext cx="11682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30" name="Google Shape;430;p31"/>
            <p:cNvCxnSpPr>
              <a:stCxn id="424" idx="6"/>
              <a:endCxn id="426" idx="2"/>
            </p:cNvCxnSpPr>
            <p:nvPr/>
          </p:nvCxnSpPr>
          <p:spPr>
            <a:xfrm>
              <a:off x="4117350" y="3591450"/>
              <a:ext cx="104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31" name="Google Shape;431;p31"/>
            <p:cNvCxnSpPr>
              <a:stCxn id="422" idx="5"/>
              <a:endCxn id="425" idx="2"/>
            </p:cNvCxnSpPr>
            <p:nvPr/>
          </p:nvCxnSpPr>
          <p:spPr>
            <a:xfrm>
              <a:off x="2654387" y="3735912"/>
              <a:ext cx="1054500" cy="69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32" name="Google Shape;432;p31"/>
            <p:cNvCxnSpPr>
              <a:stCxn id="425" idx="0"/>
              <a:endCxn id="424" idx="4"/>
            </p:cNvCxnSpPr>
            <p:nvPr/>
          </p:nvCxnSpPr>
          <p:spPr>
            <a:xfrm rot="10800000">
              <a:off x="3913050" y="3795825"/>
              <a:ext cx="0" cy="42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aphicFrame>
        <p:nvGraphicFramePr>
          <p:cNvPr id="433" name="Google Shape;433;p31"/>
          <p:cNvGraphicFramePr/>
          <p:nvPr/>
        </p:nvGraphicFramePr>
        <p:xfrm>
          <a:off x="4629075" y="2189225"/>
          <a:ext cx="4064875" cy="2850875"/>
        </p:xfrm>
        <a:graphic>
          <a:graphicData uri="http://schemas.openxmlformats.org/drawingml/2006/table">
            <a:tbl>
              <a:tblPr>
                <a:noFill/>
                <a:tableStyleId>{050FFE83-DEE9-4DEF-B608-238DB1FB5081}</a:tableStyleId>
              </a:tblPr>
              <a:tblGrid>
                <a:gridCol w="81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0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4" name="Google Shape;434;p31"/>
          <p:cNvSpPr txBox="1"/>
          <p:nvPr/>
        </p:nvSpPr>
        <p:spPr>
          <a:xfrm>
            <a:off x="4182900" y="2253450"/>
            <a:ext cx="38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31"/>
          <p:cNvSpPr txBox="1"/>
          <p:nvPr/>
        </p:nvSpPr>
        <p:spPr>
          <a:xfrm>
            <a:off x="4182900" y="2827063"/>
            <a:ext cx="38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31"/>
          <p:cNvSpPr txBox="1"/>
          <p:nvPr/>
        </p:nvSpPr>
        <p:spPr>
          <a:xfrm>
            <a:off x="4182900" y="3400663"/>
            <a:ext cx="38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31"/>
          <p:cNvSpPr txBox="1"/>
          <p:nvPr/>
        </p:nvSpPr>
        <p:spPr>
          <a:xfrm>
            <a:off x="4182900" y="3985100"/>
            <a:ext cx="38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31"/>
          <p:cNvSpPr txBox="1"/>
          <p:nvPr/>
        </p:nvSpPr>
        <p:spPr>
          <a:xfrm>
            <a:off x="4182900" y="4569525"/>
            <a:ext cx="38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31"/>
          <p:cNvSpPr txBox="1"/>
          <p:nvPr/>
        </p:nvSpPr>
        <p:spPr>
          <a:xfrm>
            <a:off x="4857700" y="1789025"/>
            <a:ext cx="38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31"/>
          <p:cNvSpPr txBox="1"/>
          <p:nvPr/>
        </p:nvSpPr>
        <p:spPr>
          <a:xfrm>
            <a:off x="5667825" y="1789025"/>
            <a:ext cx="38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31"/>
          <p:cNvSpPr txBox="1"/>
          <p:nvPr/>
        </p:nvSpPr>
        <p:spPr>
          <a:xfrm>
            <a:off x="6466963" y="1789025"/>
            <a:ext cx="38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31"/>
          <p:cNvSpPr txBox="1"/>
          <p:nvPr/>
        </p:nvSpPr>
        <p:spPr>
          <a:xfrm>
            <a:off x="8076238" y="1789025"/>
            <a:ext cx="38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31"/>
          <p:cNvSpPr txBox="1"/>
          <p:nvPr/>
        </p:nvSpPr>
        <p:spPr>
          <a:xfrm>
            <a:off x="7271600" y="1789025"/>
            <a:ext cx="38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4" name="Google Shape;444;p31"/>
          <p:cNvCxnSpPr/>
          <p:nvPr/>
        </p:nvCxnSpPr>
        <p:spPr>
          <a:xfrm rot="10800000" flipH="1">
            <a:off x="2283625" y="3376025"/>
            <a:ext cx="11085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Представление в виде матрицы смежности</a:t>
            </a:r>
            <a:endParaRPr/>
          </a:p>
        </p:txBody>
      </p:sp>
      <p:grpSp>
        <p:nvGrpSpPr>
          <p:cNvPr id="450" name="Google Shape;450;p32"/>
          <p:cNvGrpSpPr/>
          <p:nvPr/>
        </p:nvGrpSpPr>
        <p:grpSpPr>
          <a:xfrm>
            <a:off x="471900" y="2570975"/>
            <a:ext cx="3268875" cy="2083350"/>
            <a:chOff x="2305625" y="2549775"/>
            <a:chExt cx="3268875" cy="2083350"/>
          </a:xfrm>
        </p:grpSpPr>
        <p:sp>
          <p:nvSpPr>
            <p:cNvPr id="451" name="Google Shape;451;p32"/>
            <p:cNvSpPr/>
            <p:nvPr/>
          </p:nvSpPr>
          <p:spPr>
            <a:xfrm>
              <a:off x="2305625" y="3387150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3708750" y="2549775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3708750" y="3387150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3708750" y="4224525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5165900" y="3387150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56" name="Google Shape;456;p32"/>
            <p:cNvCxnSpPr>
              <a:stCxn id="451" idx="6"/>
              <a:endCxn id="453" idx="2"/>
            </p:cNvCxnSpPr>
            <p:nvPr/>
          </p:nvCxnSpPr>
          <p:spPr>
            <a:xfrm>
              <a:off x="2714225" y="3591450"/>
              <a:ext cx="994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57" name="Google Shape;457;p32"/>
            <p:cNvCxnSpPr>
              <a:stCxn id="451" idx="7"/>
              <a:endCxn id="452" idx="3"/>
            </p:cNvCxnSpPr>
            <p:nvPr/>
          </p:nvCxnSpPr>
          <p:spPr>
            <a:xfrm rot="10800000" flipH="1">
              <a:off x="2654387" y="2898588"/>
              <a:ext cx="11142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58" name="Google Shape;458;p32"/>
            <p:cNvCxnSpPr>
              <a:stCxn id="452" idx="5"/>
              <a:endCxn id="455" idx="1"/>
            </p:cNvCxnSpPr>
            <p:nvPr/>
          </p:nvCxnSpPr>
          <p:spPr>
            <a:xfrm>
              <a:off x="4057512" y="2898537"/>
              <a:ext cx="11682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59" name="Google Shape;459;p32"/>
            <p:cNvCxnSpPr>
              <a:stCxn id="453" idx="6"/>
              <a:endCxn id="455" idx="2"/>
            </p:cNvCxnSpPr>
            <p:nvPr/>
          </p:nvCxnSpPr>
          <p:spPr>
            <a:xfrm>
              <a:off x="4117350" y="3591450"/>
              <a:ext cx="104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60" name="Google Shape;460;p32"/>
            <p:cNvCxnSpPr>
              <a:stCxn id="451" idx="5"/>
              <a:endCxn id="454" idx="2"/>
            </p:cNvCxnSpPr>
            <p:nvPr/>
          </p:nvCxnSpPr>
          <p:spPr>
            <a:xfrm>
              <a:off x="2654387" y="3735912"/>
              <a:ext cx="1054500" cy="69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61" name="Google Shape;461;p32"/>
            <p:cNvCxnSpPr>
              <a:stCxn id="454" idx="0"/>
              <a:endCxn id="453" idx="4"/>
            </p:cNvCxnSpPr>
            <p:nvPr/>
          </p:nvCxnSpPr>
          <p:spPr>
            <a:xfrm rot="10800000">
              <a:off x="3913050" y="3795825"/>
              <a:ext cx="0" cy="42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aphicFrame>
        <p:nvGraphicFramePr>
          <p:cNvPr id="462" name="Google Shape;462;p32"/>
          <p:cNvGraphicFramePr/>
          <p:nvPr/>
        </p:nvGraphicFramePr>
        <p:xfrm>
          <a:off x="4629075" y="2189225"/>
          <a:ext cx="4064875" cy="2850875"/>
        </p:xfrm>
        <a:graphic>
          <a:graphicData uri="http://schemas.openxmlformats.org/drawingml/2006/table">
            <a:tbl>
              <a:tblPr>
                <a:noFill/>
                <a:tableStyleId>{050FFE83-DEE9-4DEF-B608-238DB1FB5081}</a:tableStyleId>
              </a:tblPr>
              <a:tblGrid>
                <a:gridCol w="81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0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3" name="Google Shape;463;p32"/>
          <p:cNvSpPr txBox="1"/>
          <p:nvPr/>
        </p:nvSpPr>
        <p:spPr>
          <a:xfrm>
            <a:off x="4182900" y="2253450"/>
            <a:ext cx="38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32"/>
          <p:cNvSpPr txBox="1"/>
          <p:nvPr/>
        </p:nvSpPr>
        <p:spPr>
          <a:xfrm>
            <a:off x="4182900" y="2827063"/>
            <a:ext cx="38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32"/>
          <p:cNvSpPr txBox="1"/>
          <p:nvPr/>
        </p:nvSpPr>
        <p:spPr>
          <a:xfrm>
            <a:off x="4182900" y="3400663"/>
            <a:ext cx="38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32"/>
          <p:cNvSpPr txBox="1"/>
          <p:nvPr/>
        </p:nvSpPr>
        <p:spPr>
          <a:xfrm>
            <a:off x="4182900" y="3985100"/>
            <a:ext cx="38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32"/>
          <p:cNvSpPr txBox="1"/>
          <p:nvPr/>
        </p:nvSpPr>
        <p:spPr>
          <a:xfrm>
            <a:off x="4182900" y="4569525"/>
            <a:ext cx="38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32"/>
          <p:cNvSpPr txBox="1"/>
          <p:nvPr/>
        </p:nvSpPr>
        <p:spPr>
          <a:xfrm>
            <a:off x="4857700" y="1789025"/>
            <a:ext cx="38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32"/>
          <p:cNvSpPr txBox="1"/>
          <p:nvPr/>
        </p:nvSpPr>
        <p:spPr>
          <a:xfrm>
            <a:off x="5667825" y="1789025"/>
            <a:ext cx="38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32"/>
          <p:cNvSpPr txBox="1"/>
          <p:nvPr/>
        </p:nvSpPr>
        <p:spPr>
          <a:xfrm>
            <a:off x="6466963" y="1789025"/>
            <a:ext cx="38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32"/>
          <p:cNvSpPr txBox="1"/>
          <p:nvPr/>
        </p:nvSpPr>
        <p:spPr>
          <a:xfrm>
            <a:off x="8076238" y="1789025"/>
            <a:ext cx="38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32"/>
          <p:cNvSpPr txBox="1"/>
          <p:nvPr/>
        </p:nvSpPr>
        <p:spPr>
          <a:xfrm>
            <a:off x="7271600" y="1789025"/>
            <a:ext cx="38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32"/>
          <p:cNvSpPr txBox="1"/>
          <p:nvPr/>
        </p:nvSpPr>
        <p:spPr>
          <a:xfrm>
            <a:off x="569025" y="1840125"/>
            <a:ext cx="29118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Взвешенный граф: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32"/>
          <p:cNvSpPr txBox="1"/>
          <p:nvPr/>
        </p:nvSpPr>
        <p:spPr>
          <a:xfrm>
            <a:off x="975475" y="2864575"/>
            <a:ext cx="3891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32"/>
          <p:cNvSpPr txBox="1"/>
          <p:nvPr/>
        </p:nvSpPr>
        <p:spPr>
          <a:xfrm>
            <a:off x="2731525" y="2902075"/>
            <a:ext cx="3891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32"/>
          <p:cNvSpPr txBox="1"/>
          <p:nvPr/>
        </p:nvSpPr>
        <p:spPr>
          <a:xfrm>
            <a:off x="2440525" y="3253375"/>
            <a:ext cx="3891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32"/>
          <p:cNvSpPr txBox="1"/>
          <p:nvPr/>
        </p:nvSpPr>
        <p:spPr>
          <a:xfrm>
            <a:off x="1213275" y="3253375"/>
            <a:ext cx="3891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32"/>
          <p:cNvSpPr txBox="1"/>
          <p:nvPr/>
        </p:nvSpPr>
        <p:spPr>
          <a:xfrm>
            <a:off x="1097325" y="3992325"/>
            <a:ext cx="3891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32"/>
          <p:cNvSpPr txBox="1"/>
          <p:nvPr/>
        </p:nvSpPr>
        <p:spPr>
          <a:xfrm>
            <a:off x="2084800" y="3899750"/>
            <a:ext cx="3891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0" name="Google Shape;480;p32"/>
          <p:cNvCxnSpPr/>
          <p:nvPr/>
        </p:nvCxnSpPr>
        <p:spPr>
          <a:xfrm rot="10800000" flipH="1">
            <a:off x="2280413" y="3776925"/>
            <a:ext cx="11085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81" name="Google Shape;481;p32"/>
          <p:cNvSpPr txBox="1"/>
          <p:nvPr/>
        </p:nvSpPr>
        <p:spPr>
          <a:xfrm>
            <a:off x="2829625" y="4027675"/>
            <a:ext cx="3891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Представление в виде матрицы смежности</a:t>
            </a:r>
            <a:endParaRPr/>
          </a:p>
        </p:txBody>
      </p:sp>
      <p:graphicFrame>
        <p:nvGraphicFramePr>
          <p:cNvPr id="462" name="Google Shape;462;p32"/>
          <p:cNvGraphicFramePr/>
          <p:nvPr>
            <p:extLst>
              <p:ext uri="{D42A27DB-BD31-4B8C-83A1-F6EECF244321}">
                <p14:modId xmlns:p14="http://schemas.microsoft.com/office/powerpoint/2010/main" val="2109056685"/>
              </p:ext>
            </p:extLst>
          </p:nvPr>
        </p:nvGraphicFramePr>
        <p:xfrm>
          <a:off x="5357482" y="2288824"/>
          <a:ext cx="3251900" cy="2280700"/>
        </p:xfrm>
        <a:graphic>
          <a:graphicData uri="http://schemas.openxmlformats.org/drawingml/2006/table">
            <a:tbl>
              <a:tblPr>
                <a:noFill/>
                <a:tableStyleId>{050FFE83-DEE9-4DEF-B608-238DB1FB5081}</a:tableStyleId>
              </a:tblPr>
              <a:tblGrid>
                <a:gridCol w="81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0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5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6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3" name="Google Shape;463;p32"/>
          <p:cNvSpPr txBox="1"/>
          <p:nvPr/>
        </p:nvSpPr>
        <p:spPr>
          <a:xfrm>
            <a:off x="4911307" y="2353049"/>
            <a:ext cx="38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32"/>
          <p:cNvSpPr txBox="1"/>
          <p:nvPr/>
        </p:nvSpPr>
        <p:spPr>
          <a:xfrm>
            <a:off x="4911307" y="2926662"/>
            <a:ext cx="38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32"/>
          <p:cNvSpPr txBox="1"/>
          <p:nvPr/>
        </p:nvSpPr>
        <p:spPr>
          <a:xfrm>
            <a:off x="4911307" y="3500262"/>
            <a:ext cx="38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32"/>
          <p:cNvSpPr txBox="1"/>
          <p:nvPr/>
        </p:nvSpPr>
        <p:spPr>
          <a:xfrm>
            <a:off x="4911307" y="4084699"/>
            <a:ext cx="38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32"/>
          <p:cNvSpPr txBox="1"/>
          <p:nvPr/>
        </p:nvSpPr>
        <p:spPr>
          <a:xfrm>
            <a:off x="5586107" y="1888624"/>
            <a:ext cx="38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32"/>
          <p:cNvSpPr txBox="1"/>
          <p:nvPr/>
        </p:nvSpPr>
        <p:spPr>
          <a:xfrm>
            <a:off x="6396232" y="1888624"/>
            <a:ext cx="38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32"/>
          <p:cNvSpPr txBox="1"/>
          <p:nvPr/>
        </p:nvSpPr>
        <p:spPr>
          <a:xfrm>
            <a:off x="7195370" y="1888624"/>
            <a:ext cx="38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32"/>
          <p:cNvSpPr txBox="1"/>
          <p:nvPr/>
        </p:nvSpPr>
        <p:spPr>
          <a:xfrm>
            <a:off x="8000007" y="1888624"/>
            <a:ext cx="38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32"/>
          <p:cNvSpPr txBox="1"/>
          <p:nvPr/>
        </p:nvSpPr>
        <p:spPr>
          <a:xfrm>
            <a:off x="569025" y="1840125"/>
            <a:ext cx="29118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Взвешенный граф: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520;p36">
            <a:extLst>
              <a:ext uri="{FF2B5EF4-FFF2-40B4-BE49-F238E27FC236}">
                <a16:creationId xmlns:a16="http://schemas.microsoft.com/office/drawing/2014/main" id="{687E11A4-A9A5-478F-BB1F-A440D27AB9AA}"/>
              </a:ext>
            </a:extLst>
          </p:cNvPr>
          <p:cNvGrpSpPr/>
          <p:nvPr/>
        </p:nvGrpSpPr>
        <p:grpSpPr>
          <a:xfrm>
            <a:off x="200302" y="2375625"/>
            <a:ext cx="4162851" cy="2085590"/>
            <a:chOff x="2128250" y="2175200"/>
            <a:chExt cx="4170450" cy="2083350"/>
          </a:xfrm>
        </p:grpSpPr>
        <p:sp>
          <p:nvSpPr>
            <p:cNvPr id="36" name="Google Shape;521;p36">
              <a:extLst>
                <a:ext uri="{FF2B5EF4-FFF2-40B4-BE49-F238E27FC236}">
                  <a16:creationId xmlns:a16="http://schemas.microsoft.com/office/drawing/2014/main" id="{4D27BF14-4E46-40DD-88D2-51F421A4D20E}"/>
                </a:ext>
              </a:extLst>
            </p:cNvPr>
            <p:cNvSpPr/>
            <p:nvPr/>
          </p:nvSpPr>
          <p:spPr>
            <a:xfrm>
              <a:off x="2128250" y="3012575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" name="Google Shape;522;p36">
              <a:extLst>
                <a:ext uri="{FF2B5EF4-FFF2-40B4-BE49-F238E27FC236}">
                  <a16:creationId xmlns:a16="http://schemas.microsoft.com/office/drawing/2014/main" id="{30E8EC14-4755-4C2F-A9DB-F5D572649841}"/>
                </a:ext>
              </a:extLst>
            </p:cNvPr>
            <p:cNvSpPr/>
            <p:nvPr/>
          </p:nvSpPr>
          <p:spPr>
            <a:xfrm>
              <a:off x="3531375" y="2175200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" name="Google Shape;523;p36">
              <a:extLst>
                <a:ext uri="{FF2B5EF4-FFF2-40B4-BE49-F238E27FC236}">
                  <a16:creationId xmlns:a16="http://schemas.microsoft.com/office/drawing/2014/main" id="{4FCEB4A4-4463-4E15-9733-BB2CE3F1585C}"/>
                </a:ext>
              </a:extLst>
            </p:cNvPr>
            <p:cNvSpPr/>
            <p:nvPr/>
          </p:nvSpPr>
          <p:spPr>
            <a:xfrm>
              <a:off x="3531375" y="3849950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" name="Google Shape;524;p36">
              <a:extLst>
                <a:ext uri="{FF2B5EF4-FFF2-40B4-BE49-F238E27FC236}">
                  <a16:creationId xmlns:a16="http://schemas.microsoft.com/office/drawing/2014/main" id="{FA382A37-733C-4A02-819E-F4DA1526C38D}"/>
                </a:ext>
              </a:extLst>
            </p:cNvPr>
            <p:cNvSpPr/>
            <p:nvPr/>
          </p:nvSpPr>
          <p:spPr>
            <a:xfrm>
              <a:off x="5890100" y="3012575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0" name="Google Shape;525;p36">
              <a:extLst>
                <a:ext uri="{FF2B5EF4-FFF2-40B4-BE49-F238E27FC236}">
                  <a16:creationId xmlns:a16="http://schemas.microsoft.com/office/drawing/2014/main" id="{10B6D66D-D478-45A6-96F2-8389FD44B33D}"/>
                </a:ext>
              </a:extLst>
            </p:cNvPr>
            <p:cNvCxnSpPr>
              <a:stCxn id="36" idx="7"/>
              <a:endCxn id="37" idx="3"/>
            </p:cNvCxnSpPr>
            <p:nvPr/>
          </p:nvCxnSpPr>
          <p:spPr>
            <a:xfrm rot="10800000" flipH="1">
              <a:off x="2477012" y="2524013"/>
              <a:ext cx="11142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1" name="Google Shape;526;p36">
              <a:extLst>
                <a:ext uri="{FF2B5EF4-FFF2-40B4-BE49-F238E27FC236}">
                  <a16:creationId xmlns:a16="http://schemas.microsoft.com/office/drawing/2014/main" id="{C181A0AF-1D54-413F-A49F-8EE040177763}"/>
                </a:ext>
              </a:extLst>
            </p:cNvPr>
            <p:cNvCxnSpPr>
              <a:stCxn id="37" idx="5"/>
              <a:endCxn id="39" idx="1"/>
            </p:cNvCxnSpPr>
            <p:nvPr/>
          </p:nvCxnSpPr>
          <p:spPr>
            <a:xfrm>
              <a:off x="3880137" y="2523962"/>
              <a:ext cx="20697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2" name="Google Shape;527;p36">
              <a:extLst>
                <a:ext uri="{FF2B5EF4-FFF2-40B4-BE49-F238E27FC236}">
                  <a16:creationId xmlns:a16="http://schemas.microsoft.com/office/drawing/2014/main" id="{A4437038-7609-4CCC-B73F-BF10497B16AE}"/>
                </a:ext>
              </a:extLst>
            </p:cNvPr>
            <p:cNvCxnSpPr>
              <a:stCxn id="38" idx="6"/>
              <a:endCxn id="39" idx="2"/>
            </p:cNvCxnSpPr>
            <p:nvPr/>
          </p:nvCxnSpPr>
          <p:spPr>
            <a:xfrm rot="10800000" flipH="1">
              <a:off x="3939975" y="3216950"/>
              <a:ext cx="1950000" cy="83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3" name="Google Shape;528;p36">
              <a:extLst>
                <a:ext uri="{FF2B5EF4-FFF2-40B4-BE49-F238E27FC236}">
                  <a16:creationId xmlns:a16="http://schemas.microsoft.com/office/drawing/2014/main" id="{3CBDD354-A657-4441-ADB8-0560ACE81684}"/>
                </a:ext>
              </a:extLst>
            </p:cNvPr>
            <p:cNvCxnSpPr>
              <a:stCxn id="36" idx="5"/>
              <a:endCxn id="38" idx="2"/>
            </p:cNvCxnSpPr>
            <p:nvPr/>
          </p:nvCxnSpPr>
          <p:spPr>
            <a:xfrm>
              <a:off x="2477012" y="3361337"/>
              <a:ext cx="1054500" cy="69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4" name="Google Shape;529;p36">
              <a:extLst>
                <a:ext uri="{FF2B5EF4-FFF2-40B4-BE49-F238E27FC236}">
                  <a16:creationId xmlns:a16="http://schemas.microsoft.com/office/drawing/2014/main" id="{C72CB1B2-24C0-47AB-BE7E-E1F3FE21C16A}"/>
                </a:ext>
              </a:extLst>
            </p:cNvPr>
            <p:cNvCxnSpPr>
              <a:stCxn id="37" idx="4"/>
              <a:endCxn id="38" idx="0"/>
            </p:cNvCxnSpPr>
            <p:nvPr/>
          </p:nvCxnSpPr>
          <p:spPr>
            <a:xfrm>
              <a:off x="3735675" y="2583800"/>
              <a:ext cx="0" cy="126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45" name="Google Shape;530;p36">
              <a:extLst>
                <a:ext uri="{FF2B5EF4-FFF2-40B4-BE49-F238E27FC236}">
                  <a16:creationId xmlns:a16="http://schemas.microsoft.com/office/drawing/2014/main" id="{D453CBE1-DDD4-4522-81E6-1D1A93501B82}"/>
                </a:ext>
              </a:extLst>
            </p:cNvPr>
            <p:cNvSpPr txBox="1"/>
            <p:nvPr/>
          </p:nvSpPr>
          <p:spPr>
            <a:xfrm>
              <a:off x="2787025" y="2460900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" name="Google Shape;531;p36">
              <a:extLst>
                <a:ext uri="{FF2B5EF4-FFF2-40B4-BE49-F238E27FC236}">
                  <a16:creationId xmlns:a16="http://schemas.microsoft.com/office/drawing/2014/main" id="{45C9EFAF-9794-4544-91CD-0BE43268830B}"/>
                </a:ext>
              </a:extLst>
            </p:cNvPr>
            <p:cNvSpPr txBox="1"/>
            <p:nvPr/>
          </p:nvSpPr>
          <p:spPr>
            <a:xfrm>
              <a:off x="3735675" y="30469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" name="Google Shape;532;p36">
              <a:extLst>
                <a:ext uri="{FF2B5EF4-FFF2-40B4-BE49-F238E27FC236}">
                  <a16:creationId xmlns:a16="http://schemas.microsoft.com/office/drawing/2014/main" id="{29A03A4D-FBE7-4BCC-A3EF-1C0EE5C72965}"/>
                </a:ext>
              </a:extLst>
            </p:cNvPr>
            <p:cNvSpPr txBox="1"/>
            <p:nvPr/>
          </p:nvSpPr>
          <p:spPr>
            <a:xfrm>
              <a:off x="2793925" y="36382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" name="Google Shape;533;p36">
              <a:extLst>
                <a:ext uri="{FF2B5EF4-FFF2-40B4-BE49-F238E27FC236}">
                  <a16:creationId xmlns:a16="http://schemas.microsoft.com/office/drawing/2014/main" id="{023DF39C-8587-4E0C-8296-FDBA8CA6A4E3}"/>
                </a:ext>
              </a:extLst>
            </p:cNvPr>
            <p:cNvSpPr txBox="1"/>
            <p:nvPr/>
          </p:nvSpPr>
          <p:spPr>
            <a:xfrm>
              <a:off x="4624775" y="2423350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" name="Google Shape;534;p36">
              <a:extLst>
                <a:ext uri="{FF2B5EF4-FFF2-40B4-BE49-F238E27FC236}">
                  <a16:creationId xmlns:a16="http://schemas.microsoft.com/office/drawing/2014/main" id="{917631B1-36CA-47E6-9CA4-A7F27CD5691F}"/>
                </a:ext>
              </a:extLst>
            </p:cNvPr>
            <p:cNvSpPr txBox="1"/>
            <p:nvPr/>
          </p:nvSpPr>
          <p:spPr>
            <a:xfrm>
              <a:off x="4634475" y="36382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073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кратчайшего пути</a:t>
            </a:r>
            <a:endParaRPr/>
          </a:p>
        </p:txBody>
      </p:sp>
      <p:sp>
        <p:nvSpPr>
          <p:cNvPr id="487" name="Google Shape;487;p3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Пусть дан взвешенный ориентированный граф.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Необходимо найти длину кратчайшего (с наименьшим суммарным весом) пути между двумя вершинами.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кратчайшего пути</a:t>
            </a:r>
            <a:endParaRPr/>
          </a:p>
        </p:txBody>
      </p:sp>
      <p:grpSp>
        <p:nvGrpSpPr>
          <p:cNvPr id="493" name="Google Shape;493;p34"/>
          <p:cNvGrpSpPr/>
          <p:nvPr/>
        </p:nvGrpSpPr>
        <p:grpSpPr>
          <a:xfrm>
            <a:off x="2128250" y="2175200"/>
            <a:ext cx="4170450" cy="2083350"/>
            <a:chOff x="2128250" y="2175200"/>
            <a:chExt cx="4170450" cy="2083350"/>
          </a:xfrm>
        </p:grpSpPr>
        <p:sp>
          <p:nvSpPr>
            <p:cNvPr id="494" name="Google Shape;494;p34"/>
            <p:cNvSpPr/>
            <p:nvPr/>
          </p:nvSpPr>
          <p:spPr>
            <a:xfrm>
              <a:off x="2128250" y="3012575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3531375" y="2175200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3531375" y="3849950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5890100" y="3012575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98" name="Google Shape;498;p34"/>
            <p:cNvCxnSpPr>
              <a:stCxn id="494" idx="7"/>
              <a:endCxn id="495" idx="3"/>
            </p:cNvCxnSpPr>
            <p:nvPr/>
          </p:nvCxnSpPr>
          <p:spPr>
            <a:xfrm rot="10800000" flipH="1">
              <a:off x="2477012" y="2524013"/>
              <a:ext cx="11142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99" name="Google Shape;499;p34"/>
            <p:cNvCxnSpPr>
              <a:stCxn id="495" idx="5"/>
              <a:endCxn id="497" idx="1"/>
            </p:cNvCxnSpPr>
            <p:nvPr/>
          </p:nvCxnSpPr>
          <p:spPr>
            <a:xfrm>
              <a:off x="3880137" y="2523962"/>
              <a:ext cx="20697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00" name="Google Shape;500;p34"/>
            <p:cNvCxnSpPr>
              <a:stCxn id="496" idx="6"/>
              <a:endCxn id="497" idx="2"/>
            </p:cNvCxnSpPr>
            <p:nvPr/>
          </p:nvCxnSpPr>
          <p:spPr>
            <a:xfrm rot="10800000" flipH="1">
              <a:off x="3939975" y="3216950"/>
              <a:ext cx="1950000" cy="83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01" name="Google Shape;501;p34"/>
            <p:cNvCxnSpPr>
              <a:stCxn id="494" idx="5"/>
              <a:endCxn id="496" idx="2"/>
            </p:cNvCxnSpPr>
            <p:nvPr/>
          </p:nvCxnSpPr>
          <p:spPr>
            <a:xfrm>
              <a:off x="2477012" y="3361337"/>
              <a:ext cx="1054500" cy="69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02" name="Google Shape;502;p34"/>
            <p:cNvCxnSpPr>
              <a:stCxn id="495" idx="4"/>
              <a:endCxn id="496" idx="0"/>
            </p:cNvCxnSpPr>
            <p:nvPr/>
          </p:nvCxnSpPr>
          <p:spPr>
            <a:xfrm>
              <a:off x="3735675" y="2583800"/>
              <a:ext cx="0" cy="126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503" name="Google Shape;503;p34"/>
            <p:cNvSpPr txBox="1"/>
            <p:nvPr/>
          </p:nvSpPr>
          <p:spPr>
            <a:xfrm>
              <a:off x="2787025" y="2460900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4" name="Google Shape;504;p34"/>
            <p:cNvSpPr txBox="1"/>
            <p:nvPr/>
          </p:nvSpPr>
          <p:spPr>
            <a:xfrm>
              <a:off x="3735675" y="30469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5" name="Google Shape;505;p34"/>
            <p:cNvSpPr txBox="1"/>
            <p:nvPr/>
          </p:nvSpPr>
          <p:spPr>
            <a:xfrm>
              <a:off x="2793925" y="36382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6" name="Google Shape;506;p34"/>
            <p:cNvSpPr txBox="1"/>
            <p:nvPr/>
          </p:nvSpPr>
          <p:spPr>
            <a:xfrm>
              <a:off x="4624775" y="2423350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7" name="Google Shape;507;p34"/>
            <p:cNvSpPr txBox="1"/>
            <p:nvPr/>
          </p:nvSpPr>
          <p:spPr>
            <a:xfrm>
              <a:off x="4634475" y="36382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кратчайшего пути</a:t>
            </a: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Для решения задачи используем алгоритм Дейкстры, который является жадным алгоритмом.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Дейкстры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0859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Первый шаг: выбор стартовой точки.</a:t>
            </a:r>
            <a:endParaRPr/>
          </a:p>
        </p:txBody>
      </p:sp>
      <p:grpSp>
        <p:nvGrpSpPr>
          <p:cNvPr id="520" name="Google Shape;520;p36"/>
          <p:cNvGrpSpPr/>
          <p:nvPr/>
        </p:nvGrpSpPr>
        <p:grpSpPr>
          <a:xfrm>
            <a:off x="2002625" y="2670325"/>
            <a:ext cx="4170450" cy="2083350"/>
            <a:chOff x="2128250" y="2175200"/>
            <a:chExt cx="4170450" cy="2083350"/>
          </a:xfrm>
        </p:grpSpPr>
        <p:sp>
          <p:nvSpPr>
            <p:cNvPr id="521" name="Google Shape;521;p36"/>
            <p:cNvSpPr/>
            <p:nvPr/>
          </p:nvSpPr>
          <p:spPr>
            <a:xfrm>
              <a:off x="2128250" y="3012575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3531375" y="2175200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3531375" y="3849950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5890100" y="3012575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25" name="Google Shape;525;p36"/>
            <p:cNvCxnSpPr>
              <a:stCxn id="521" idx="7"/>
              <a:endCxn id="522" idx="3"/>
            </p:cNvCxnSpPr>
            <p:nvPr/>
          </p:nvCxnSpPr>
          <p:spPr>
            <a:xfrm rot="10800000" flipH="1">
              <a:off x="2477012" y="2524013"/>
              <a:ext cx="11142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26" name="Google Shape;526;p36"/>
            <p:cNvCxnSpPr>
              <a:stCxn id="522" idx="5"/>
              <a:endCxn id="524" idx="1"/>
            </p:cNvCxnSpPr>
            <p:nvPr/>
          </p:nvCxnSpPr>
          <p:spPr>
            <a:xfrm>
              <a:off x="3880137" y="2523962"/>
              <a:ext cx="20697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27" name="Google Shape;527;p36"/>
            <p:cNvCxnSpPr>
              <a:stCxn id="523" idx="6"/>
              <a:endCxn id="524" idx="2"/>
            </p:cNvCxnSpPr>
            <p:nvPr/>
          </p:nvCxnSpPr>
          <p:spPr>
            <a:xfrm rot="10800000" flipH="1">
              <a:off x="3939975" y="3216950"/>
              <a:ext cx="1950000" cy="83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28" name="Google Shape;528;p36"/>
            <p:cNvCxnSpPr>
              <a:stCxn id="521" idx="5"/>
              <a:endCxn id="523" idx="2"/>
            </p:cNvCxnSpPr>
            <p:nvPr/>
          </p:nvCxnSpPr>
          <p:spPr>
            <a:xfrm>
              <a:off x="2477012" y="3361337"/>
              <a:ext cx="1054500" cy="69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29" name="Google Shape;529;p36"/>
            <p:cNvCxnSpPr>
              <a:stCxn id="522" idx="4"/>
              <a:endCxn id="523" idx="0"/>
            </p:cNvCxnSpPr>
            <p:nvPr/>
          </p:nvCxnSpPr>
          <p:spPr>
            <a:xfrm>
              <a:off x="3735675" y="2583800"/>
              <a:ext cx="0" cy="126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530" name="Google Shape;530;p36"/>
            <p:cNvSpPr txBox="1"/>
            <p:nvPr/>
          </p:nvSpPr>
          <p:spPr>
            <a:xfrm>
              <a:off x="2787025" y="2460900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1" name="Google Shape;531;p36"/>
            <p:cNvSpPr txBox="1"/>
            <p:nvPr/>
          </p:nvSpPr>
          <p:spPr>
            <a:xfrm>
              <a:off x="3735675" y="30469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2" name="Google Shape;532;p36"/>
            <p:cNvSpPr txBox="1"/>
            <p:nvPr/>
          </p:nvSpPr>
          <p:spPr>
            <a:xfrm>
              <a:off x="2793925" y="36382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3" name="Google Shape;533;p36"/>
            <p:cNvSpPr txBox="1"/>
            <p:nvPr/>
          </p:nvSpPr>
          <p:spPr>
            <a:xfrm>
              <a:off x="4624775" y="2423350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4" name="Google Shape;534;p36"/>
            <p:cNvSpPr txBox="1"/>
            <p:nvPr/>
          </p:nvSpPr>
          <p:spPr>
            <a:xfrm>
              <a:off x="4634475" y="36382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35" name="Google Shape;535;p36"/>
          <p:cNvCxnSpPr>
            <a:endCxn id="521" idx="3"/>
          </p:cNvCxnSpPr>
          <p:nvPr/>
        </p:nvCxnSpPr>
        <p:spPr>
          <a:xfrm rot="10800000" flipH="1">
            <a:off x="1662863" y="3856462"/>
            <a:ext cx="399600" cy="2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6" name="Google Shape;536;p36"/>
          <p:cNvSpPr txBox="1"/>
          <p:nvPr/>
        </p:nvSpPr>
        <p:spPr>
          <a:xfrm>
            <a:off x="1167625" y="3988350"/>
            <a:ext cx="8349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Старт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Дейкстры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0859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Далее, зададим для всех точек расстояния, равные бесконечности</a:t>
            </a:r>
            <a:endParaRPr/>
          </a:p>
        </p:txBody>
      </p:sp>
      <p:grpSp>
        <p:nvGrpSpPr>
          <p:cNvPr id="543" name="Google Shape;543;p37"/>
          <p:cNvGrpSpPr/>
          <p:nvPr/>
        </p:nvGrpSpPr>
        <p:grpSpPr>
          <a:xfrm>
            <a:off x="2002625" y="2670325"/>
            <a:ext cx="4170450" cy="2083350"/>
            <a:chOff x="2128250" y="2175200"/>
            <a:chExt cx="4170450" cy="2083350"/>
          </a:xfrm>
        </p:grpSpPr>
        <p:sp>
          <p:nvSpPr>
            <p:cNvPr id="544" name="Google Shape;544;p37"/>
            <p:cNvSpPr/>
            <p:nvPr/>
          </p:nvSpPr>
          <p:spPr>
            <a:xfrm>
              <a:off x="2128250" y="3012575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3531375" y="2175200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3531375" y="3849950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5890100" y="3012575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48" name="Google Shape;548;p37"/>
            <p:cNvCxnSpPr>
              <a:stCxn id="544" idx="7"/>
              <a:endCxn id="545" idx="3"/>
            </p:cNvCxnSpPr>
            <p:nvPr/>
          </p:nvCxnSpPr>
          <p:spPr>
            <a:xfrm rot="10800000" flipH="1">
              <a:off x="2477012" y="2524013"/>
              <a:ext cx="11142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49" name="Google Shape;549;p37"/>
            <p:cNvCxnSpPr>
              <a:stCxn id="545" idx="5"/>
              <a:endCxn id="547" idx="1"/>
            </p:cNvCxnSpPr>
            <p:nvPr/>
          </p:nvCxnSpPr>
          <p:spPr>
            <a:xfrm>
              <a:off x="3880137" y="2523962"/>
              <a:ext cx="20697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50" name="Google Shape;550;p37"/>
            <p:cNvCxnSpPr>
              <a:stCxn id="546" idx="6"/>
              <a:endCxn id="547" idx="2"/>
            </p:cNvCxnSpPr>
            <p:nvPr/>
          </p:nvCxnSpPr>
          <p:spPr>
            <a:xfrm rot="10800000" flipH="1">
              <a:off x="3939975" y="3216950"/>
              <a:ext cx="1950000" cy="83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51" name="Google Shape;551;p37"/>
            <p:cNvCxnSpPr>
              <a:stCxn id="544" idx="5"/>
              <a:endCxn id="546" idx="2"/>
            </p:cNvCxnSpPr>
            <p:nvPr/>
          </p:nvCxnSpPr>
          <p:spPr>
            <a:xfrm>
              <a:off x="2477012" y="3361337"/>
              <a:ext cx="1054500" cy="69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52" name="Google Shape;552;p37"/>
            <p:cNvCxnSpPr>
              <a:stCxn id="545" idx="4"/>
              <a:endCxn id="546" idx="0"/>
            </p:cNvCxnSpPr>
            <p:nvPr/>
          </p:nvCxnSpPr>
          <p:spPr>
            <a:xfrm>
              <a:off x="3735675" y="2583800"/>
              <a:ext cx="0" cy="126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553" name="Google Shape;553;p37"/>
            <p:cNvSpPr txBox="1"/>
            <p:nvPr/>
          </p:nvSpPr>
          <p:spPr>
            <a:xfrm>
              <a:off x="2787025" y="2460900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4" name="Google Shape;554;p37"/>
            <p:cNvSpPr txBox="1"/>
            <p:nvPr/>
          </p:nvSpPr>
          <p:spPr>
            <a:xfrm>
              <a:off x="3735675" y="30469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dirty="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5" name="Google Shape;555;p37"/>
            <p:cNvSpPr txBox="1"/>
            <p:nvPr/>
          </p:nvSpPr>
          <p:spPr>
            <a:xfrm>
              <a:off x="2793925" y="36382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6" name="Google Shape;556;p37"/>
            <p:cNvSpPr txBox="1"/>
            <p:nvPr/>
          </p:nvSpPr>
          <p:spPr>
            <a:xfrm>
              <a:off x="4624775" y="2423350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dirty="0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7" name="Google Shape;557;p37"/>
            <p:cNvSpPr txBox="1"/>
            <p:nvPr/>
          </p:nvSpPr>
          <p:spPr>
            <a:xfrm>
              <a:off x="4634475" y="36382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58" name="Google Shape;558;p37"/>
          <p:cNvCxnSpPr>
            <a:endCxn id="544" idx="3"/>
          </p:cNvCxnSpPr>
          <p:nvPr/>
        </p:nvCxnSpPr>
        <p:spPr>
          <a:xfrm rot="10800000" flipH="1">
            <a:off x="1662863" y="3856462"/>
            <a:ext cx="399600" cy="2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9" name="Google Shape;559;p37"/>
          <p:cNvSpPr txBox="1"/>
          <p:nvPr/>
        </p:nvSpPr>
        <p:spPr>
          <a:xfrm>
            <a:off x="1167625" y="3988350"/>
            <a:ext cx="8349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Старт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37"/>
          <p:cNvSpPr txBox="1"/>
          <p:nvPr/>
        </p:nvSpPr>
        <p:spPr>
          <a:xfrm>
            <a:off x="1975450" y="3148175"/>
            <a:ext cx="4359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37"/>
          <p:cNvSpPr txBox="1"/>
          <p:nvPr/>
        </p:nvSpPr>
        <p:spPr>
          <a:xfrm>
            <a:off x="3391550" y="2337925"/>
            <a:ext cx="4359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∞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2" name="Google Shape;562;p37"/>
          <p:cNvSpPr txBox="1"/>
          <p:nvPr/>
        </p:nvSpPr>
        <p:spPr>
          <a:xfrm>
            <a:off x="5737175" y="3148175"/>
            <a:ext cx="4359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∞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37"/>
          <p:cNvSpPr txBox="1"/>
          <p:nvPr/>
        </p:nvSpPr>
        <p:spPr>
          <a:xfrm>
            <a:off x="3391550" y="4753675"/>
            <a:ext cx="4359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∞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Дейкстры</a:t>
            </a:r>
            <a:endParaRPr/>
          </a:p>
        </p:txBody>
      </p:sp>
      <p:sp>
        <p:nvSpPr>
          <p:cNvPr id="569" name="Google Shape;569;p38"/>
          <p:cNvSpPr txBox="1">
            <a:spLocks noGrp="1"/>
          </p:cNvSpPr>
          <p:nvPr>
            <p:ph type="body" idx="1"/>
          </p:nvPr>
        </p:nvSpPr>
        <p:spPr>
          <a:xfrm>
            <a:off x="5409550" y="1966125"/>
            <a:ext cx="3148200" cy="29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Рассчитаем расстояния от </a:t>
            </a:r>
            <a:r>
              <a:rPr lang="ru-RU" dirty="0"/>
              <a:t>начальной</a:t>
            </a:r>
            <a:r>
              <a:rPr lang="ru" dirty="0"/>
              <a:t> точки до каждой </a:t>
            </a:r>
            <a:r>
              <a:rPr lang="ru-RU" dirty="0"/>
              <a:t>точки, смежной текущей</a:t>
            </a:r>
            <a:r>
              <a:rPr lang="ru" dirty="0"/>
              <a:t>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Если расстояние меньше, чем рассчитанное ранее, то изменяем его.</a:t>
            </a:r>
            <a:endParaRPr dirty="0"/>
          </a:p>
        </p:txBody>
      </p:sp>
      <p:grpSp>
        <p:nvGrpSpPr>
          <p:cNvPr id="570" name="Google Shape;570;p38"/>
          <p:cNvGrpSpPr/>
          <p:nvPr/>
        </p:nvGrpSpPr>
        <p:grpSpPr>
          <a:xfrm>
            <a:off x="1012025" y="2365525"/>
            <a:ext cx="4170450" cy="2083350"/>
            <a:chOff x="2128250" y="2175200"/>
            <a:chExt cx="4170450" cy="2083350"/>
          </a:xfrm>
        </p:grpSpPr>
        <p:sp>
          <p:nvSpPr>
            <p:cNvPr id="571" name="Google Shape;571;p38"/>
            <p:cNvSpPr/>
            <p:nvPr/>
          </p:nvSpPr>
          <p:spPr>
            <a:xfrm>
              <a:off x="2128250" y="3012575"/>
              <a:ext cx="408600" cy="408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3531375" y="2175200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3531375" y="3849950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5890100" y="3012575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75" name="Google Shape;575;p38"/>
            <p:cNvCxnSpPr>
              <a:stCxn id="571" idx="7"/>
              <a:endCxn id="572" idx="3"/>
            </p:cNvCxnSpPr>
            <p:nvPr/>
          </p:nvCxnSpPr>
          <p:spPr>
            <a:xfrm rot="10800000" flipH="1">
              <a:off x="2477012" y="2524013"/>
              <a:ext cx="11142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76" name="Google Shape;576;p38"/>
            <p:cNvCxnSpPr>
              <a:stCxn id="572" idx="5"/>
              <a:endCxn id="574" idx="1"/>
            </p:cNvCxnSpPr>
            <p:nvPr/>
          </p:nvCxnSpPr>
          <p:spPr>
            <a:xfrm>
              <a:off x="3880137" y="2523962"/>
              <a:ext cx="20697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77" name="Google Shape;577;p38"/>
            <p:cNvCxnSpPr>
              <a:stCxn id="573" idx="6"/>
              <a:endCxn id="574" idx="2"/>
            </p:cNvCxnSpPr>
            <p:nvPr/>
          </p:nvCxnSpPr>
          <p:spPr>
            <a:xfrm rot="10800000" flipH="1">
              <a:off x="3939975" y="3216950"/>
              <a:ext cx="1950000" cy="83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78" name="Google Shape;578;p38"/>
            <p:cNvCxnSpPr>
              <a:stCxn id="571" idx="5"/>
              <a:endCxn id="573" idx="2"/>
            </p:cNvCxnSpPr>
            <p:nvPr/>
          </p:nvCxnSpPr>
          <p:spPr>
            <a:xfrm>
              <a:off x="2477012" y="3361337"/>
              <a:ext cx="1054500" cy="69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579" name="Google Shape;579;p38"/>
            <p:cNvCxnSpPr>
              <a:stCxn id="572" idx="4"/>
              <a:endCxn id="573" idx="0"/>
            </p:cNvCxnSpPr>
            <p:nvPr/>
          </p:nvCxnSpPr>
          <p:spPr>
            <a:xfrm>
              <a:off x="3735675" y="2583800"/>
              <a:ext cx="0" cy="126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580" name="Google Shape;580;p38"/>
            <p:cNvSpPr txBox="1"/>
            <p:nvPr/>
          </p:nvSpPr>
          <p:spPr>
            <a:xfrm>
              <a:off x="2787025" y="2460900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1" name="Google Shape;581;p38"/>
            <p:cNvSpPr txBox="1"/>
            <p:nvPr/>
          </p:nvSpPr>
          <p:spPr>
            <a:xfrm>
              <a:off x="3735675" y="30469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38"/>
            <p:cNvSpPr txBox="1"/>
            <p:nvPr/>
          </p:nvSpPr>
          <p:spPr>
            <a:xfrm>
              <a:off x="2793925" y="36382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3" name="Google Shape;583;p38"/>
            <p:cNvSpPr txBox="1"/>
            <p:nvPr/>
          </p:nvSpPr>
          <p:spPr>
            <a:xfrm>
              <a:off x="4624775" y="2423350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4" name="Google Shape;584;p38"/>
            <p:cNvSpPr txBox="1"/>
            <p:nvPr/>
          </p:nvSpPr>
          <p:spPr>
            <a:xfrm>
              <a:off x="4634475" y="36382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85" name="Google Shape;585;p38"/>
          <p:cNvCxnSpPr>
            <a:endCxn id="571" idx="3"/>
          </p:cNvCxnSpPr>
          <p:nvPr/>
        </p:nvCxnSpPr>
        <p:spPr>
          <a:xfrm rot="10800000" flipH="1">
            <a:off x="672263" y="3551662"/>
            <a:ext cx="399600" cy="2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6" name="Google Shape;586;p38"/>
          <p:cNvSpPr txBox="1"/>
          <p:nvPr/>
        </p:nvSpPr>
        <p:spPr>
          <a:xfrm>
            <a:off x="177025" y="3683550"/>
            <a:ext cx="8349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Старт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38"/>
          <p:cNvSpPr txBox="1"/>
          <p:nvPr/>
        </p:nvSpPr>
        <p:spPr>
          <a:xfrm>
            <a:off x="984850" y="2843375"/>
            <a:ext cx="4359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38"/>
          <p:cNvSpPr txBox="1"/>
          <p:nvPr/>
        </p:nvSpPr>
        <p:spPr>
          <a:xfrm>
            <a:off x="2113225" y="2033125"/>
            <a:ext cx="946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38"/>
          <p:cNvSpPr txBox="1"/>
          <p:nvPr/>
        </p:nvSpPr>
        <p:spPr>
          <a:xfrm>
            <a:off x="4746575" y="2843375"/>
            <a:ext cx="4359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∞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38"/>
          <p:cNvSpPr txBox="1"/>
          <p:nvPr/>
        </p:nvSpPr>
        <p:spPr>
          <a:xfrm>
            <a:off x="2248550" y="4372675"/>
            <a:ext cx="6591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b="1"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Графы</a:t>
            </a:r>
            <a:endParaRPr/>
          </a:p>
        </p:txBody>
      </p:sp>
      <p:grpSp>
        <p:nvGrpSpPr>
          <p:cNvPr id="80" name="Google Shape;80;p15"/>
          <p:cNvGrpSpPr/>
          <p:nvPr/>
        </p:nvGrpSpPr>
        <p:grpSpPr>
          <a:xfrm>
            <a:off x="2135721" y="2098796"/>
            <a:ext cx="4717455" cy="2588341"/>
            <a:chOff x="2372200" y="2497850"/>
            <a:chExt cx="3330125" cy="1827150"/>
          </a:xfrm>
        </p:grpSpPr>
        <p:sp>
          <p:nvSpPr>
            <p:cNvPr id="81" name="Google Shape;81;p15"/>
            <p:cNvSpPr/>
            <p:nvPr/>
          </p:nvSpPr>
          <p:spPr>
            <a:xfrm>
              <a:off x="2372200" y="3271025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537050" y="2497850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537050" y="3271025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3537050" y="4044200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4586450" y="2869150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4586450" y="3716225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5421525" y="3342125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8" name="Google Shape;88;p15"/>
            <p:cNvCxnSpPr>
              <a:stCxn id="81" idx="7"/>
              <a:endCxn id="82" idx="3"/>
            </p:cNvCxnSpPr>
            <p:nvPr/>
          </p:nvCxnSpPr>
          <p:spPr>
            <a:xfrm rot="10800000" flipH="1">
              <a:off x="2611878" y="2737647"/>
              <a:ext cx="966300" cy="57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15"/>
            <p:cNvCxnSpPr>
              <a:stCxn id="81" idx="5"/>
              <a:endCxn id="84" idx="2"/>
            </p:cNvCxnSpPr>
            <p:nvPr/>
          </p:nvCxnSpPr>
          <p:spPr>
            <a:xfrm>
              <a:off x="2611878" y="3510703"/>
              <a:ext cx="925200" cy="67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15"/>
            <p:cNvCxnSpPr>
              <a:stCxn id="81" idx="6"/>
              <a:endCxn id="83" idx="2"/>
            </p:cNvCxnSpPr>
            <p:nvPr/>
          </p:nvCxnSpPr>
          <p:spPr>
            <a:xfrm>
              <a:off x="2653000" y="3411425"/>
              <a:ext cx="884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15"/>
            <p:cNvCxnSpPr>
              <a:stCxn id="82" idx="6"/>
              <a:endCxn id="85" idx="2"/>
            </p:cNvCxnSpPr>
            <p:nvPr/>
          </p:nvCxnSpPr>
          <p:spPr>
            <a:xfrm>
              <a:off x="3817850" y="2638250"/>
              <a:ext cx="768600" cy="37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15"/>
            <p:cNvCxnSpPr>
              <a:stCxn id="83" idx="6"/>
              <a:endCxn id="87" idx="2"/>
            </p:cNvCxnSpPr>
            <p:nvPr/>
          </p:nvCxnSpPr>
          <p:spPr>
            <a:xfrm>
              <a:off x="3817850" y="3411425"/>
              <a:ext cx="1603800" cy="7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5"/>
            <p:cNvCxnSpPr>
              <a:stCxn id="84" idx="6"/>
              <a:endCxn id="86" idx="3"/>
            </p:cNvCxnSpPr>
            <p:nvPr/>
          </p:nvCxnSpPr>
          <p:spPr>
            <a:xfrm rot="10800000" flipH="1">
              <a:off x="3817850" y="3956000"/>
              <a:ext cx="809700" cy="22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5"/>
            <p:cNvCxnSpPr>
              <a:stCxn id="85" idx="5"/>
              <a:endCxn id="87" idx="1"/>
            </p:cNvCxnSpPr>
            <p:nvPr/>
          </p:nvCxnSpPr>
          <p:spPr>
            <a:xfrm>
              <a:off x="4826128" y="3108828"/>
              <a:ext cx="636600" cy="27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>
              <a:stCxn id="86" idx="6"/>
              <a:endCxn id="87" idx="3"/>
            </p:cNvCxnSpPr>
            <p:nvPr/>
          </p:nvCxnSpPr>
          <p:spPr>
            <a:xfrm rot="10800000" flipH="1">
              <a:off x="4867250" y="3581825"/>
              <a:ext cx="595500" cy="27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Дейкстры</a:t>
            </a:r>
            <a:endParaRPr/>
          </a:p>
        </p:txBody>
      </p:sp>
      <p:sp>
        <p:nvSpPr>
          <p:cNvPr id="596" name="Google Shape;596;p39"/>
          <p:cNvSpPr txBox="1">
            <a:spLocks noGrp="1"/>
          </p:cNvSpPr>
          <p:nvPr>
            <p:ph type="body" idx="1"/>
          </p:nvPr>
        </p:nvSpPr>
        <p:spPr>
          <a:xfrm>
            <a:off x="5409550" y="1966125"/>
            <a:ext cx="3148200" cy="29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Выбираем ближайшую точку: 1</a:t>
            </a:r>
            <a:endParaRPr/>
          </a:p>
        </p:txBody>
      </p:sp>
      <p:grpSp>
        <p:nvGrpSpPr>
          <p:cNvPr id="597" name="Google Shape;597;p39"/>
          <p:cNvGrpSpPr/>
          <p:nvPr/>
        </p:nvGrpSpPr>
        <p:grpSpPr>
          <a:xfrm>
            <a:off x="1012025" y="2365525"/>
            <a:ext cx="4170450" cy="2083350"/>
            <a:chOff x="2128250" y="2175200"/>
            <a:chExt cx="4170450" cy="2083350"/>
          </a:xfrm>
        </p:grpSpPr>
        <p:sp>
          <p:nvSpPr>
            <p:cNvPr id="598" name="Google Shape;598;p39"/>
            <p:cNvSpPr/>
            <p:nvPr/>
          </p:nvSpPr>
          <p:spPr>
            <a:xfrm>
              <a:off x="2128250" y="3012575"/>
              <a:ext cx="408600" cy="40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3531375" y="2175200"/>
              <a:ext cx="408600" cy="408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531375" y="3849950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5890100" y="3012575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02" name="Google Shape;602;p39"/>
            <p:cNvCxnSpPr>
              <a:stCxn id="598" idx="7"/>
              <a:endCxn id="599" idx="3"/>
            </p:cNvCxnSpPr>
            <p:nvPr/>
          </p:nvCxnSpPr>
          <p:spPr>
            <a:xfrm rot="10800000" flipH="1">
              <a:off x="2477012" y="2524013"/>
              <a:ext cx="11142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03" name="Google Shape;603;p39"/>
            <p:cNvCxnSpPr>
              <a:stCxn id="599" idx="5"/>
              <a:endCxn id="601" idx="1"/>
            </p:cNvCxnSpPr>
            <p:nvPr/>
          </p:nvCxnSpPr>
          <p:spPr>
            <a:xfrm>
              <a:off x="3880137" y="2523962"/>
              <a:ext cx="20697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04" name="Google Shape;604;p39"/>
            <p:cNvCxnSpPr>
              <a:stCxn id="600" idx="6"/>
              <a:endCxn id="601" idx="2"/>
            </p:cNvCxnSpPr>
            <p:nvPr/>
          </p:nvCxnSpPr>
          <p:spPr>
            <a:xfrm rot="10800000" flipH="1">
              <a:off x="3939975" y="3216950"/>
              <a:ext cx="1950000" cy="83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05" name="Google Shape;605;p39"/>
            <p:cNvCxnSpPr>
              <a:stCxn id="598" idx="5"/>
              <a:endCxn id="600" idx="2"/>
            </p:cNvCxnSpPr>
            <p:nvPr/>
          </p:nvCxnSpPr>
          <p:spPr>
            <a:xfrm>
              <a:off x="2477012" y="3361337"/>
              <a:ext cx="1054500" cy="69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06" name="Google Shape;606;p39"/>
            <p:cNvCxnSpPr>
              <a:stCxn id="599" idx="4"/>
              <a:endCxn id="600" idx="0"/>
            </p:cNvCxnSpPr>
            <p:nvPr/>
          </p:nvCxnSpPr>
          <p:spPr>
            <a:xfrm>
              <a:off x="3735675" y="2583800"/>
              <a:ext cx="0" cy="126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607" name="Google Shape;607;p39"/>
            <p:cNvSpPr txBox="1"/>
            <p:nvPr/>
          </p:nvSpPr>
          <p:spPr>
            <a:xfrm>
              <a:off x="2787025" y="2460900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8" name="Google Shape;608;p39"/>
            <p:cNvSpPr txBox="1"/>
            <p:nvPr/>
          </p:nvSpPr>
          <p:spPr>
            <a:xfrm>
              <a:off x="3735675" y="30469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9" name="Google Shape;609;p39"/>
            <p:cNvSpPr txBox="1"/>
            <p:nvPr/>
          </p:nvSpPr>
          <p:spPr>
            <a:xfrm>
              <a:off x="2793925" y="36382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0" name="Google Shape;610;p39"/>
            <p:cNvSpPr txBox="1"/>
            <p:nvPr/>
          </p:nvSpPr>
          <p:spPr>
            <a:xfrm>
              <a:off x="4624775" y="2423350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1" name="Google Shape;611;p39"/>
            <p:cNvSpPr txBox="1"/>
            <p:nvPr/>
          </p:nvSpPr>
          <p:spPr>
            <a:xfrm>
              <a:off x="4634475" y="36382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12" name="Google Shape;612;p39"/>
          <p:cNvCxnSpPr>
            <a:endCxn id="598" idx="3"/>
          </p:cNvCxnSpPr>
          <p:nvPr/>
        </p:nvCxnSpPr>
        <p:spPr>
          <a:xfrm rot="10800000" flipH="1">
            <a:off x="672263" y="3551662"/>
            <a:ext cx="399600" cy="2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3" name="Google Shape;613;p39"/>
          <p:cNvSpPr txBox="1"/>
          <p:nvPr/>
        </p:nvSpPr>
        <p:spPr>
          <a:xfrm>
            <a:off x="177025" y="3683550"/>
            <a:ext cx="8349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Старт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4" name="Google Shape;614;p39"/>
          <p:cNvSpPr txBox="1"/>
          <p:nvPr/>
        </p:nvSpPr>
        <p:spPr>
          <a:xfrm>
            <a:off x="984850" y="2843375"/>
            <a:ext cx="4359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39"/>
          <p:cNvSpPr txBox="1"/>
          <p:nvPr/>
        </p:nvSpPr>
        <p:spPr>
          <a:xfrm>
            <a:off x="2113225" y="2033125"/>
            <a:ext cx="946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39"/>
          <p:cNvSpPr txBox="1"/>
          <p:nvPr/>
        </p:nvSpPr>
        <p:spPr>
          <a:xfrm>
            <a:off x="4746575" y="2843375"/>
            <a:ext cx="4359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∞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39"/>
          <p:cNvSpPr txBox="1"/>
          <p:nvPr/>
        </p:nvSpPr>
        <p:spPr>
          <a:xfrm>
            <a:off x="2248550" y="4372675"/>
            <a:ext cx="6591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Дейкстры</a:t>
            </a:r>
            <a:endParaRPr/>
          </a:p>
        </p:txBody>
      </p:sp>
      <p:sp>
        <p:nvSpPr>
          <p:cNvPr id="623" name="Google Shape;623;p40"/>
          <p:cNvSpPr txBox="1">
            <a:spLocks noGrp="1"/>
          </p:cNvSpPr>
          <p:nvPr>
            <p:ph type="body" idx="1"/>
          </p:nvPr>
        </p:nvSpPr>
        <p:spPr>
          <a:xfrm>
            <a:off x="5409550" y="1966125"/>
            <a:ext cx="3148200" cy="29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ru-RU" dirty="0"/>
              <a:t>Рассчитаем расстояния от начальной точки до каждой точки, смежной текущей.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/>
              <a:t>Если расстояние меньше, чем рассчитанное ранее, то изменяем его.</a:t>
            </a:r>
          </a:p>
        </p:txBody>
      </p:sp>
      <p:grpSp>
        <p:nvGrpSpPr>
          <p:cNvPr id="624" name="Google Shape;624;p40"/>
          <p:cNvGrpSpPr/>
          <p:nvPr/>
        </p:nvGrpSpPr>
        <p:grpSpPr>
          <a:xfrm>
            <a:off x="1012025" y="2365525"/>
            <a:ext cx="4170450" cy="2083350"/>
            <a:chOff x="2128250" y="2175200"/>
            <a:chExt cx="4170450" cy="2083350"/>
          </a:xfrm>
        </p:grpSpPr>
        <p:sp>
          <p:nvSpPr>
            <p:cNvPr id="625" name="Google Shape;625;p40"/>
            <p:cNvSpPr/>
            <p:nvPr/>
          </p:nvSpPr>
          <p:spPr>
            <a:xfrm>
              <a:off x="2128250" y="3012575"/>
              <a:ext cx="408600" cy="40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3531375" y="2175200"/>
              <a:ext cx="408600" cy="408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3531375" y="3849950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5890100" y="3012575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29" name="Google Shape;629;p40"/>
            <p:cNvCxnSpPr>
              <a:stCxn id="625" idx="7"/>
              <a:endCxn id="626" idx="3"/>
            </p:cNvCxnSpPr>
            <p:nvPr/>
          </p:nvCxnSpPr>
          <p:spPr>
            <a:xfrm rot="10800000" flipH="1">
              <a:off x="2477012" y="2524013"/>
              <a:ext cx="11142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30" name="Google Shape;630;p40"/>
            <p:cNvCxnSpPr>
              <a:stCxn id="626" idx="5"/>
              <a:endCxn id="628" idx="1"/>
            </p:cNvCxnSpPr>
            <p:nvPr/>
          </p:nvCxnSpPr>
          <p:spPr>
            <a:xfrm>
              <a:off x="3880137" y="2523962"/>
              <a:ext cx="20697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31" name="Google Shape;631;p40"/>
            <p:cNvCxnSpPr>
              <a:stCxn id="627" idx="6"/>
              <a:endCxn id="628" idx="2"/>
            </p:cNvCxnSpPr>
            <p:nvPr/>
          </p:nvCxnSpPr>
          <p:spPr>
            <a:xfrm rot="10800000" flipH="1">
              <a:off x="3939975" y="3216950"/>
              <a:ext cx="1950000" cy="83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32" name="Google Shape;632;p40"/>
            <p:cNvCxnSpPr>
              <a:stCxn id="625" idx="5"/>
              <a:endCxn id="627" idx="2"/>
            </p:cNvCxnSpPr>
            <p:nvPr/>
          </p:nvCxnSpPr>
          <p:spPr>
            <a:xfrm>
              <a:off x="2477012" y="3361337"/>
              <a:ext cx="1054500" cy="69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33" name="Google Shape;633;p40"/>
            <p:cNvCxnSpPr>
              <a:stCxn id="626" idx="4"/>
              <a:endCxn id="627" idx="0"/>
            </p:cNvCxnSpPr>
            <p:nvPr/>
          </p:nvCxnSpPr>
          <p:spPr>
            <a:xfrm>
              <a:off x="3735675" y="2583800"/>
              <a:ext cx="0" cy="126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634" name="Google Shape;634;p40"/>
            <p:cNvSpPr txBox="1"/>
            <p:nvPr/>
          </p:nvSpPr>
          <p:spPr>
            <a:xfrm>
              <a:off x="2787025" y="2460900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5" name="Google Shape;635;p40"/>
            <p:cNvSpPr txBox="1"/>
            <p:nvPr/>
          </p:nvSpPr>
          <p:spPr>
            <a:xfrm>
              <a:off x="3735675" y="30469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6" name="Google Shape;636;p40"/>
            <p:cNvSpPr txBox="1"/>
            <p:nvPr/>
          </p:nvSpPr>
          <p:spPr>
            <a:xfrm>
              <a:off x="2793925" y="36382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7" name="Google Shape;637;p40"/>
            <p:cNvSpPr txBox="1"/>
            <p:nvPr/>
          </p:nvSpPr>
          <p:spPr>
            <a:xfrm>
              <a:off x="4624775" y="2423350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8" name="Google Shape;638;p40"/>
            <p:cNvSpPr txBox="1"/>
            <p:nvPr/>
          </p:nvSpPr>
          <p:spPr>
            <a:xfrm>
              <a:off x="4634475" y="36382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39" name="Google Shape;639;p40"/>
          <p:cNvCxnSpPr>
            <a:endCxn id="625" idx="3"/>
          </p:cNvCxnSpPr>
          <p:nvPr/>
        </p:nvCxnSpPr>
        <p:spPr>
          <a:xfrm rot="10800000" flipH="1">
            <a:off x="672263" y="3551662"/>
            <a:ext cx="399600" cy="2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0" name="Google Shape;640;p40"/>
          <p:cNvSpPr txBox="1"/>
          <p:nvPr/>
        </p:nvSpPr>
        <p:spPr>
          <a:xfrm>
            <a:off x="177025" y="3683550"/>
            <a:ext cx="8349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Старт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40"/>
          <p:cNvSpPr txBox="1"/>
          <p:nvPr/>
        </p:nvSpPr>
        <p:spPr>
          <a:xfrm>
            <a:off x="984850" y="2843375"/>
            <a:ext cx="4359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40"/>
          <p:cNvSpPr txBox="1"/>
          <p:nvPr/>
        </p:nvSpPr>
        <p:spPr>
          <a:xfrm>
            <a:off x="2113225" y="2033125"/>
            <a:ext cx="946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40"/>
          <p:cNvSpPr txBox="1"/>
          <p:nvPr/>
        </p:nvSpPr>
        <p:spPr>
          <a:xfrm>
            <a:off x="4369675" y="2688150"/>
            <a:ext cx="12468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∞ &gt; 1 + 6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Roboto"/>
                <a:ea typeface="Roboto"/>
                <a:cs typeface="Roboto"/>
                <a:sym typeface="Roboto"/>
              </a:rPr>
              <a:t>7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40"/>
          <p:cNvSpPr txBox="1"/>
          <p:nvPr/>
        </p:nvSpPr>
        <p:spPr>
          <a:xfrm>
            <a:off x="2019950" y="4372675"/>
            <a:ext cx="12027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5 &gt; 1 + 2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Дейкстры</a:t>
            </a:r>
            <a:endParaRPr/>
          </a:p>
        </p:txBody>
      </p:sp>
      <p:sp>
        <p:nvSpPr>
          <p:cNvPr id="650" name="Google Shape;650;p41"/>
          <p:cNvSpPr txBox="1">
            <a:spLocks noGrp="1"/>
          </p:cNvSpPr>
          <p:nvPr>
            <p:ph type="body" idx="1"/>
          </p:nvPr>
        </p:nvSpPr>
        <p:spPr>
          <a:xfrm>
            <a:off x="5409550" y="1966125"/>
            <a:ext cx="3148200" cy="29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Выбираем ближайшую точку: 2</a:t>
            </a:r>
            <a:endParaRPr/>
          </a:p>
        </p:txBody>
      </p:sp>
      <p:grpSp>
        <p:nvGrpSpPr>
          <p:cNvPr id="651" name="Google Shape;651;p41"/>
          <p:cNvGrpSpPr/>
          <p:nvPr/>
        </p:nvGrpSpPr>
        <p:grpSpPr>
          <a:xfrm>
            <a:off x="1012025" y="2365525"/>
            <a:ext cx="4170450" cy="2083350"/>
            <a:chOff x="2128250" y="2175200"/>
            <a:chExt cx="4170450" cy="2083350"/>
          </a:xfrm>
        </p:grpSpPr>
        <p:sp>
          <p:nvSpPr>
            <p:cNvPr id="652" name="Google Shape;652;p41"/>
            <p:cNvSpPr/>
            <p:nvPr/>
          </p:nvSpPr>
          <p:spPr>
            <a:xfrm>
              <a:off x="2128250" y="3012575"/>
              <a:ext cx="408600" cy="408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3531375" y="2175200"/>
              <a:ext cx="408600" cy="408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3531375" y="3849950"/>
              <a:ext cx="408600" cy="408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5890100" y="3012575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56" name="Google Shape;656;p41"/>
            <p:cNvCxnSpPr>
              <a:stCxn id="652" idx="7"/>
              <a:endCxn id="653" idx="3"/>
            </p:cNvCxnSpPr>
            <p:nvPr/>
          </p:nvCxnSpPr>
          <p:spPr>
            <a:xfrm rot="10800000" flipH="1">
              <a:off x="2477012" y="2524013"/>
              <a:ext cx="11142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57" name="Google Shape;657;p41"/>
            <p:cNvCxnSpPr>
              <a:stCxn id="653" idx="5"/>
              <a:endCxn id="655" idx="1"/>
            </p:cNvCxnSpPr>
            <p:nvPr/>
          </p:nvCxnSpPr>
          <p:spPr>
            <a:xfrm>
              <a:off x="3880137" y="2523962"/>
              <a:ext cx="20697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58" name="Google Shape;658;p41"/>
            <p:cNvCxnSpPr>
              <a:stCxn id="654" idx="6"/>
              <a:endCxn id="655" idx="2"/>
            </p:cNvCxnSpPr>
            <p:nvPr/>
          </p:nvCxnSpPr>
          <p:spPr>
            <a:xfrm rot="10800000" flipH="1">
              <a:off x="3939975" y="3216950"/>
              <a:ext cx="1950000" cy="83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59" name="Google Shape;659;p41"/>
            <p:cNvCxnSpPr>
              <a:stCxn id="652" idx="5"/>
              <a:endCxn id="654" idx="2"/>
            </p:cNvCxnSpPr>
            <p:nvPr/>
          </p:nvCxnSpPr>
          <p:spPr>
            <a:xfrm>
              <a:off x="2477012" y="3361337"/>
              <a:ext cx="1054500" cy="69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60" name="Google Shape;660;p41"/>
            <p:cNvCxnSpPr>
              <a:stCxn id="653" idx="4"/>
              <a:endCxn id="654" idx="0"/>
            </p:cNvCxnSpPr>
            <p:nvPr/>
          </p:nvCxnSpPr>
          <p:spPr>
            <a:xfrm>
              <a:off x="3735675" y="2583800"/>
              <a:ext cx="0" cy="126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661" name="Google Shape;661;p41"/>
            <p:cNvSpPr txBox="1"/>
            <p:nvPr/>
          </p:nvSpPr>
          <p:spPr>
            <a:xfrm>
              <a:off x="2787025" y="2460900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2" name="Google Shape;662;p41"/>
            <p:cNvSpPr txBox="1"/>
            <p:nvPr/>
          </p:nvSpPr>
          <p:spPr>
            <a:xfrm>
              <a:off x="3735675" y="30469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3" name="Google Shape;663;p41"/>
            <p:cNvSpPr txBox="1"/>
            <p:nvPr/>
          </p:nvSpPr>
          <p:spPr>
            <a:xfrm>
              <a:off x="2793925" y="36382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4" name="Google Shape;664;p41"/>
            <p:cNvSpPr txBox="1"/>
            <p:nvPr/>
          </p:nvSpPr>
          <p:spPr>
            <a:xfrm>
              <a:off x="4624775" y="2423350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5" name="Google Shape;665;p41"/>
            <p:cNvSpPr txBox="1"/>
            <p:nvPr/>
          </p:nvSpPr>
          <p:spPr>
            <a:xfrm>
              <a:off x="4634475" y="36382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66" name="Google Shape;666;p41"/>
          <p:cNvCxnSpPr>
            <a:endCxn id="652" idx="3"/>
          </p:cNvCxnSpPr>
          <p:nvPr/>
        </p:nvCxnSpPr>
        <p:spPr>
          <a:xfrm rot="10800000" flipH="1">
            <a:off x="672263" y="3551662"/>
            <a:ext cx="399600" cy="2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7" name="Google Shape;667;p41"/>
          <p:cNvSpPr txBox="1"/>
          <p:nvPr/>
        </p:nvSpPr>
        <p:spPr>
          <a:xfrm>
            <a:off x="177025" y="3683550"/>
            <a:ext cx="8349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Старт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Google Shape;668;p41"/>
          <p:cNvSpPr txBox="1"/>
          <p:nvPr/>
        </p:nvSpPr>
        <p:spPr>
          <a:xfrm>
            <a:off x="984850" y="2843375"/>
            <a:ext cx="4359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9" name="Google Shape;669;p41"/>
          <p:cNvSpPr txBox="1"/>
          <p:nvPr/>
        </p:nvSpPr>
        <p:spPr>
          <a:xfrm>
            <a:off x="2113225" y="2033125"/>
            <a:ext cx="946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0" name="Google Shape;670;p41"/>
          <p:cNvSpPr txBox="1"/>
          <p:nvPr/>
        </p:nvSpPr>
        <p:spPr>
          <a:xfrm>
            <a:off x="4369675" y="2840550"/>
            <a:ext cx="12468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Roboto"/>
                <a:ea typeface="Roboto"/>
                <a:cs typeface="Roboto"/>
                <a:sym typeface="Roboto"/>
              </a:rPr>
              <a:t>7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1" name="Google Shape;671;p41"/>
          <p:cNvSpPr txBox="1"/>
          <p:nvPr/>
        </p:nvSpPr>
        <p:spPr>
          <a:xfrm>
            <a:off x="2019950" y="4448875"/>
            <a:ext cx="12027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Дейкстры</a:t>
            </a:r>
            <a:endParaRPr/>
          </a:p>
        </p:txBody>
      </p:sp>
      <p:sp>
        <p:nvSpPr>
          <p:cNvPr id="677" name="Google Shape;677;p42"/>
          <p:cNvSpPr txBox="1">
            <a:spLocks noGrp="1"/>
          </p:cNvSpPr>
          <p:nvPr>
            <p:ph type="body" idx="1"/>
          </p:nvPr>
        </p:nvSpPr>
        <p:spPr>
          <a:xfrm>
            <a:off x="5409550" y="1966125"/>
            <a:ext cx="3148200" cy="29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ru-RU" dirty="0"/>
              <a:t>Рассчитаем расстояния от начальной точки до каждой точки, смежной текущей.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/>
              <a:t>Если расстояние меньше, чем рассчитанное ранее, то изменяем его.</a:t>
            </a:r>
          </a:p>
        </p:txBody>
      </p:sp>
      <p:grpSp>
        <p:nvGrpSpPr>
          <p:cNvPr id="678" name="Google Shape;678;p42"/>
          <p:cNvGrpSpPr/>
          <p:nvPr/>
        </p:nvGrpSpPr>
        <p:grpSpPr>
          <a:xfrm>
            <a:off x="1012025" y="2365525"/>
            <a:ext cx="4170450" cy="2083350"/>
            <a:chOff x="2128250" y="2175200"/>
            <a:chExt cx="4170450" cy="2083350"/>
          </a:xfrm>
        </p:grpSpPr>
        <p:sp>
          <p:nvSpPr>
            <p:cNvPr id="679" name="Google Shape;679;p42"/>
            <p:cNvSpPr/>
            <p:nvPr/>
          </p:nvSpPr>
          <p:spPr>
            <a:xfrm>
              <a:off x="2128250" y="3012575"/>
              <a:ext cx="408600" cy="408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3531375" y="2175200"/>
              <a:ext cx="408600" cy="408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3531375" y="3849950"/>
              <a:ext cx="408600" cy="408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2" name="Google Shape;682;p42"/>
            <p:cNvSpPr/>
            <p:nvPr/>
          </p:nvSpPr>
          <p:spPr>
            <a:xfrm>
              <a:off x="5890100" y="3012575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83" name="Google Shape;683;p42"/>
            <p:cNvCxnSpPr>
              <a:stCxn id="679" idx="7"/>
              <a:endCxn id="680" idx="3"/>
            </p:cNvCxnSpPr>
            <p:nvPr/>
          </p:nvCxnSpPr>
          <p:spPr>
            <a:xfrm rot="10800000" flipH="1">
              <a:off x="2477012" y="2524013"/>
              <a:ext cx="11142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84" name="Google Shape;684;p42"/>
            <p:cNvCxnSpPr>
              <a:stCxn id="680" idx="5"/>
              <a:endCxn id="682" idx="1"/>
            </p:cNvCxnSpPr>
            <p:nvPr/>
          </p:nvCxnSpPr>
          <p:spPr>
            <a:xfrm>
              <a:off x="3880137" y="2523962"/>
              <a:ext cx="20697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85" name="Google Shape;685;p42"/>
            <p:cNvCxnSpPr>
              <a:stCxn id="681" idx="6"/>
              <a:endCxn id="682" idx="2"/>
            </p:cNvCxnSpPr>
            <p:nvPr/>
          </p:nvCxnSpPr>
          <p:spPr>
            <a:xfrm rot="10800000" flipH="1">
              <a:off x="3939975" y="3216950"/>
              <a:ext cx="1950000" cy="83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86" name="Google Shape;686;p42"/>
            <p:cNvCxnSpPr>
              <a:stCxn id="679" idx="5"/>
              <a:endCxn id="681" idx="2"/>
            </p:cNvCxnSpPr>
            <p:nvPr/>
          </p:nvCxnSpPr>
          <p:spPr>
            <a:xfrm>
              <a:off x="2477012" y="3361337"/>
              <a:ext cx="1054500" cy="69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87" name="Google Shape;687;p42"/>
            <p:cNvCxnSpPr>
              <a:stCxn id="680" idx="4"/>
              <a:endCxn id="681" idx="0"/>
            </p:cNvCxnSpPr>
            <p:nvPr/>
          </p:nvCxnSpPr>
          <p:spPr>
            <a:xfrm>
              <a:off x="3735675" y="2583800"/>
              <a:ext cx="0" cy="126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688" name="Google Shape;688;p42"/>
            <p:cNvSpPr txBox="1"/>
            <p:nvPr/>
          </p:nvSpPr>
          <p:spPr>
            <a:xfrm>
              <a:off x="2787025" y="2460900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9" name="Google Shape;689;p42"/>
            <p:cNvSpPr txBox="1"/>
            <p:nvPr/>
          </p:nvSpPr>
          <p:spPr>
            <a:xfrm>
              <a:off x="3735675" y="30469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0" name="Google Shape;690;p42"/>
            <p:cNvSpPr txBox="1"/>
            <p:nvPr/>
          </p:nvSpPr>
          <p:spPr>
            <a:xfrm>
              <a:off x="2793925" y="36382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1" name="Google Shape;691;p42"/>
            <p:cNvSpPr txBox="1"/>
            <p:nvPr/>
          </p:nvSpPr>
          <p:spPr>
            <a:xfrm>
              <a:off x="4624775" y="2423350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2" name="Google Shape;692;p42"/>
            <p:cNvSpPr txBox="1"/>
            <p:nvPr/>
          </p:nvSpPr>
          <p:spPr>
            <a:xfrm>
              <a:off x="4634475" y="36382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93" name="Google Shape;693;p42"/>
          <p:cNvCxnSpPr>
            <a:endCxn id="679" idx="3"/>
          </p:cNvCxnSpPr>
          <p:nvPr/>
        </p:nvCxnSpPr>
        <p:spPr>
          <a:xfrm rot="10800000" flipH="1">
            <a:off x="672263" y="3551662"/>
            <a:ext cx="399600" cy="2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4" name="Google Shape;694;p42"/>
          <p:cNvSpPr txBox="1"/>
          <p:nvPr/>
        </p:nvSpPr>
        <p:spPr>
          <a:xfrm>
            <a:off x="177025" y="3683550"/>
            <a:ext cx="8349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Старт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5" name="Google Shape;695;p42"/>
          <p:cNvSpPr txBox="1"/>
          <p:nvPr/>
        </p:nvSpPr>
        <p:spPr>
          <a:xfrm>
            <a:off x="984850" y="2843375"/>
            <a:ext cx="4359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42"/>
          <p:cNvSpPr txBox="1"/>
          <p:nvPr/>
        </p:nvSpPr>
        <p:spPr>
          <a:xfrm>
            <a:off x="2113225" y="2033125"/>
            <a:ext cx="946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" name="Google Shape;697;p42"/>
          <p:cNvSpPr txBox="1"/>
          <p:nvPr/>
        </p:nvSpPr>
        <p:spPr>
          <a:xfrm>
            <a:off x="4369675" y="2648425"/>
            <a:ext cx="12468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7 &gt; 3 + 3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8" name="Google Shape;698;p42"/>
          <p:cNvSpPr txBox="1"/>
          <p:nvPr/>
        </p:nvSpPr>
        <p:spPr>
          <a:xfrm>
            <a:off x="2019950" y="4448875"/>
            <a:ext cx="12027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Дейкстры</a:t>
            </a:r>
            <a:endParaRPr/>
          </a:p>
        </p:txBody>
      </p:sp>
      <p:sp>
        <p:nvSpPr>
          <p:cNvPr id="704" name="Google Shape;704;p43"/>
          <p:cNvSpPr txBox="1">
            <a:spLocks noGrp="1"/>
          </p:cNvSpPr>
          <p:nvPr>
            <p:ph type="body" idx="1"/>
          </p:nvPr>
        </p:nvSpPr>
        <p:spPr>
          <a:xfrm>
            <a:off x="5409550" y="1966125"/>
            <a:ext cx="3148200" cy="29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Выбираем ближайшую точку: 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Мы обошли все точки, вычисления закончены</a:t>
            </a:r>
            <a:endParaRPr/>
          </a:p>
        </p:txBody>
      </p:sp>
      <p:grpSp>
        <p:nvGrpSpPr>
          <p:cNvPr id="705" name="Google Shape;705;p43"/>
          <p:cNvGrpSpPr/>
          <p:nvPr/>
        </p:nvGrpSpPr>
        <p:grpSpPr>
          <a:xfrm>
            <a:off x="1012025" y="2365525"/>
            <a:ext cx="4170450" cy="2083350"/>
            <a:chOff x="2128250" y="2175200"/>
            <a:chExt cx="4170450" cy="2083350"/>
          </a:xfrm>
        </p:grpSpPr>
        <p:sp>
          <p:nvSpPr>
            <p:cNvPr id="706" name="Google Shape;706;p43"/>
            <p:cNvSpPr/>
            <p:nvPr/>
          </p:nvSpPr>
          <p:spPr>
            <a:xfrm>
              <a:off x="2128250" y="3012575"/>
              <a:ext cx="408600" cy="408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3531375" y="2175200"/>
              <a:ext cx="408600" cy="408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3531375" y="3849950"/>
              <a:ext cx="408600" cy="40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890100" y="3012575"/>
              <a:ext cx="408600" cy="408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10" name="Google Shape;710;p43"/>
            <p:cNvCxnSpPr>
              <a:stCxn id="706" idx="7"/>
              <a:endCxn id="707" idx="3"/>
            </p:cNvCxnSpPr>
            <p:nvPr/>
          </p:nvCxnSpPr>
          <p:spPr>
            <a:xfrm rot="10800000" flipH="1">
              <a:off x="2477012" y="2524013"/>
              <a:ext cx="11142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711" name="Google Shape;711;p43"/>
            <p:cNvCxnSpPr>
              <a:stCxn id="707" idx="5"/>
              <a:endCxn id="709" idx="1"/>
            </p:cNvCxnSpPr>
            <p:nvPr/>
          </p:nvCxnSpPr>
          <p:spPr>
            <a:xfrm>
              <a:off x="3880137" y="2523962"/>
              <a:ext cx="20697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712" name="Google Shape;712;p43"/>
            <p:cNvCxnSpPr>
              <a:stCxn id="708" idx="6"/>
              <a:endCxn id="709" idx="2"/>
            </p:cNvCxnSpPr>
            <p:nvPr/>
          </p:nvCxnSpPr>
          <p:spPr>
            <a:xfrm rot="10800000" flipH="1">
              <a:off x="3939975" y="3216950"/>
              <a:ext cx="1950000" cy="83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713" name="Google Shape;713;p43"/>
            <p:cNvCxnSpPr>
              <a:stCxn id="706" idx="5"/>
              <a:endCxn id="708" idx="2"/>
            </p:cNvCxnSpPr>
            <p:nvPr/>
          </p:nvCxnSpPr>
          <p:spPr>
            <a:xfrm>
              <a:off x="2477012" y="3361337"/>
              <a:ext cx="1054500" cy="69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714" name="Google Shape;714;p43"/>
            <p:cNvCxnSpPr>
              <a:stCxn id="707" idx="4"/>
              <a:endCxn id="708" idx="0"/>
            </p:cNvCxnSpPr>
            <p:nvPr/>
          </p:nvCxnSpPr>
          <p:spPr>
            <a:xfrm>
              <a:off x="3735675" y="2583800"/>
              <a:ext cx="0" cy="126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715" name="Google Shape;715;p43"/>
            <p:cNvSpPr txBox="1"/>
            <p:nvPr/>
          </p:nvSpPr>
          <p:spPr>
            <a:xfrm>
              <a:off x="2787025" y="2460900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6" name="Google Shape;716;p43"/>
            <p:cNvSpPr txBox="1"/>
            <p:nvPr/>
          </p:nvSpPr>
          <p:spPr>
            <a:xfrm>
              <a:off x="3735675" y="30469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7" name="Google Shape;717;p43"/>
            <p:cNvSpPr txBox="1"/>
            <p:nvPr/>
          </p:nvSpPr>
          <p:spPr>
            <a:xfrm>
              <a:off x="2793925" y="36382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8" name="Google Shape;718;p43"/>
            <p:cNvSpPr txBox="1"/>
            <p:nvPr/>
          </p:nvSpPr>
          <p:spPr>
            <a:xfrm>
              <a:off x="4624775" y="2423350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9" name="Google Shape;719;p43"/>
            <p:cNvSpPr txBox="1"/>
            <p:nvPr/>
          </p:nvSpPr>
          <p:spPr>
            <a:xfrm>
              <a:off x="4634475" y="36382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720" name="Google Shape;720;p43"/>
          <p:cNvCxnSpPr>
            <a:endCxn id="706" idx="3"/>
          </p:cNvCxnSpPr>
          <p:nvPr/>
        </p:nvCxnSpPr>
        <p:spPr>
          <a:xfrm rot="10800000" flipH="1">
            <a:off x="672263" y="3551662"/>
            <a:ext cx="399600" cy="2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1" name="Google Shape;721;p43"/>
          <p:cNvSpPr txBox="1"/>
          <p:nvPr/>
        </p:nvSpPr>
        <p:spPr>
          <a:xfrm>
            <a:off x="177025" y="3683550"/>
            <a:ext cx="8349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Старт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43"/>
          <p:cNvSpPr txBox="1"/>
          <p:nvPr/>
        </p:nvSpPr>
        <p:spPr>
          <a:xfrm>
            <a:off x="984850" y="2843375"/>
            <a:ext cx="4359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43"/>
          <p:cNvSpPr txBox="1"/>
          <p:nvPr/>
        </p:nvSpPr>
        <p:spPr>
          <a:xfrm>
            <a:off x="2113225" y="2033125"/>
            <a:ext cx="946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43"/>
          <p:cNvSpPr txBox="1"/>
          <p:nvPr/>
        </p:nvSpPr>
        <p:spPr>
          <a:xfrm>
            <a:off x="2019950" y="4448875"/>
            <a:ext cx="12027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5" name="Google Shape;725;p43"/>
          <p:cNvSpPr txBox="1"/>
          <p:nvPr/>
        </p:nvSpPr>
        <p:spPr>
          <a:xfrm>
            <a:off x="4362275" y="2815600"/>
            <a:ext cx="124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Дейкстры</a:t>
            </a:r>
            <a:endParaRPr/>
          </a:p>
        </p:txBody>
      </p:sp>
      <p:grpSp>
        <p:nvGrpSpPr>
          <p:cNvPr id="731" name="Google Shape;731;p44"/>
          <p:cNvGrpSpPr/>
          <p:nvPr/>
        </p:nvGrpSpPr>
        <p:grpSpPr>
          <a:xfrm>
            <a:off x="1012025" y="2365525"/>
            <a:ext cx="4170450" cy="2083350"/>
            <a:chOff x="2128250" y="2175200"/>
            <a:chExt cx="4170450" cy="2083350"/>
          </a:xfrm>
        </p:grpSpPr>
        <p:sp>
          <p:nvSpPr>
            <p:cNvPr id="732" name="Google Shape;732;p44"/>
            <p:cNvSpPr/>
            <p:nvPr/>
          </p:nvSpPr>
          <p:spPr>
            <a:xfrm>
              <a:off x="2128250" y="3012575"/>
              <a:ext cx="408600" cy="408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3531375" y="2175200"/>
              <a:ext cx="408600" cy="408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3531375" y="3849950"/>
              <a:ext cx="408600" cy="40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5890100" y="3012575"/>
              <a:ext cx="408600" cy="408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6" name="Google Shape;736;p44"/>
            <p:cNvCxnSpPr>
              <a:stCxn id="732" idx="7"/>
              <a:endCxn id="733" idx="3"/>
            </p:cNvCxnSpPr>
            <p:nvPr/>
          </p:nvCxnSpPr>
          <p:spPr>
            <a:xfrm rot="10800000" flipH="1">
              <a:off x="2477012" y="2524013"/>
              <a:ext cx="11142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737" name="Google Shape;737;p44"/>
            <p:cNvCxnSpPr>
              <a:stCxn id="733" idx="5"/>
              <a:endCxn id="735" idx="1"/>
            </p:cNvCxnSpPr>
            <p:nvPr/>
          </p:nvCxnSpPr>
          <p:spPr>
            <a:xfrm>
              <a:off x="3880137" y="2523962"/>
              <a:ext cx="20697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738" name="Google Shape;738;p44"/>
            <p:cNvCxnSpPr>
              <a:stCxn id="734" idx="6"/>
              <a:endCxn id="735" idx="2"/>
            </p:cNvCxnSpPr>
            <p:nvPr/>
          </p:nvCxnSpPr>
          <p:spPr>
            <a:xfrm rot="10800000" flipH="1">
              <a:off x="3939975" y="3216950"/>
              <a:ext cx="1950000" cy="83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739" name="Google Shape;739;p44"/>
            <p:cNvCxnSpPr>
              <a:stCxn id="732" idx="5"/>
              <a:endCxn id="734" idx="2"/>
            </p:cNvCxnSpPr>
            <p:nvPr/>
          </p:nvCxnSpPr>
          <p:spPr>
            <a:xfrm>
              <a:off x="2477012" y="3361337"/>
              <a:ext cx="1054500" cy="69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740" name="Google Shape;740;p44"/>
            <p:cNvCxnSpPr>
              <a:stCxn id="733" idx="4"/>
              <a:endCxn id="734" idx="0"/>
            </p:cNvCxnSpPr>
            <p:nvPr/>
          </p:nvCxnSpPr>
          <p:spPr>
            <a:xfrm>
              <a:off x="3735675" y="2583800"/>
              <a:ext cx="0" cy="126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741" name="Google Shape;741;p44"/>
            <p:cNvSpPr txBox="1"/>
            <p:nvPr/>
          </p:nvSpPr>
          <p:spPr>
            <a:xfrm>
              <a:off x="2787025" y="2460900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2" name="Google Shape;742;p44"/>
            <p:cNvSpPr txBox="1"/>
            <p:nvPr/>
          </p:nvSpPr>
          <p:spPr>
            <a:xfrm>
              <a:off x="3735675" y="30469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3" name="Google Shape;743;p44"/>
            <p:cNvSpPr txBox="1"/>
            <p:nvPr/>
          </p:nvSpPr>
          <p:spPr>
            <a:xfrm>
              <a:off x="2793925" y="36382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4" name="Google Shape;744;p44"/>
            <p:cNvSpPr txBox="1"/>
            <p:nvPr/>
          </p:nvSpPr>
          <p:spPr>
            <a:xfrm>
              <a:off x="4624775" y="2423350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5" name="Google Shape;745;p44"/>
            <p:cNvSpPr txBox="1"/>
            <p:nvPr/>
          </p:nvSpPr>
          <p:spPr>
            <a:xfrm>
              <a:off x="4634475" y="36382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746" name="Google Shape;746;p44"/>
          <p:cNvCxnSpPr>
            <a:endCxn id="732" idx="3"/>
          </p:cNvCxnSpPr>
          <p:nvPr/>
        </p:nvCxnSpPr>
        <p:spPr>
          <a:xfrm rot="10800000" flipH="1">
            <a:off x="672263" y="3551662"/>
            <a:ext cx="399600" cy="2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7" name="Google Shape;747;p44"/>
          <p:cNvSpPr txBox="1"/>
          <p:nvPr/>
        </p:nvSpPr>
        <p:spPr>
          <a:xfrm>
            <a:off x="177025" y="3683550"/>
            <a:ext cx="8349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Старт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8" name="Google Shape;748;p44"/>
          <p:cNvSpPr txBox="1"/>
          <p:nvPr/>
        </p:nvSpPr>
        <p:spPr>
          <a:xfrm>
            <a:off x="984850" y="2843375"/>
            <a:ext cx="4359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9" name="Google Shape;749;p44"/>
          <p:cNvSpPr txBox="1"/>
          <p:nvPr/>
        </p:nvSpPr>
        <p:spPr>
          <a:xfrm>
            <a:off x="2113225" y="2033125"/>
            <a:ext cx="946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0" name="Google Shape;750;p44"/>
          <p:cNvSpPr txBox="1"/>
          <p:nvPr/>
        </p:nvSpPr>
        <p:spPr>
          <a:xfrm>
            <a:off x="2019950" y="4448875"/>
            <a:ext cx="12027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1" name="Google Shape;751;p44"/>
          <p:cNvSpPr txBox="1"/>
          <p:nvPr/>
        </p:nvSpPr>
        <p:spPr>
          <a:xfrm>
            <a:off x="4362275" y="2815600"/>
            <a:ext cx="124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52" name="Google Shape;752;p44"/>
          <p:cNvGraphicFramePr/>
          <p:nvPr/>
        </p:nvGraphicFramePr>
        <p:xfrm>
          <a:off x="5880750" y="2114550"/>
          <a:ext cx="2575900" cy="2721100"/>
        </p:xfrm>
        <a:graphic>
          <a:graphicData uri="http://schemas.openxmlformats.org/drawingml/2006/table">
            <a:tbl>
              <a:tblPr>
                <a:noFill/>
                <a:tableStyleId>{050FFE83-DEE9-4DEF-B608-238DB1FB5081}</a:tableStyleId>
              </a:tblPr>
              <a:tblGrid>
                <a:gridCol w="128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Путь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Решение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0 -&gt; 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0 -&gt; 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0 -&gt; 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Дейкстры</a:t>
            </a:r>
            <a:endParaRPr/>
          </a:p>
        </p:txBody>
      </p:sp>
      <p:grpSp>
        <p:nvGrpSpPr>
          <p:cNvPr id="758" name="Google Shape;758;p45"/>
          <p:cNvGrpSpPr/>
          <p:nvPr/>
        </p:nvGrpSpPr>
        <p:grpSpPr>
          <a:xfrm>
            <a:off x="553950" y="2238900"/>
            <a:ext cx="3983375" cy="2183850"/>
            <a:chOff x="630150" y="2086500"/>
            <a:chExt cx="3983375" cy="2183850"/>
          </a:xfrm>
        </p:grpSpPr>
        <p:sp>
          <p:nvSpPr>
            <p:cNvPr id="759" name="Google Shape;759;p45"/>
            <p:cNvSpPr/>
            <p:nvPr/>
          </p:nvSpPr>
          <p:spPr>
            <a:xfrm>
              <a:off x="630150" y="2923875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0" name="Google Shape;760;p45"/>
            <p:cNvSpPr/>
            <p:nvPr/>
          </p:nvSpPr>
          <p:spPr>
            <a:xfrm>
              <a:off x="1804675" y="2086500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1" name="Google Shape;761;p45"/>
            <p:cNvSpPr/>
            <p:nvPr/>
          </p:nvSpPr>
          <p:spPr>
            <a:xfrm>
              <a:off x="1804675" y="3761250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2" name="Google Shape;762;p45"/>
            <p:cNvSpPr/>
            <p:nvPr/>
          </p:nvSpPr>
          <p:spPr>
            <a:xfrm>
              <a:off x="3084425" y="2086500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63" name="Google Shape;763;p45"/>
            <p:cNvCxnSpPr>
              <a:stCxn id="759" idx="7"/>
              <a:endCxn id="760" idx="3"/>
            </p:cNvCxnSpPr>
            <p:nvPr/>
          </p:nvCxnSpPr>
          <p:spPr>
            <a:xfrm rot="10800000" flipH="1">
              <a:off x="978912" y="2435313"/>
              <a:ext cx="8856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764" name="Google Shape;764;p45"/>
            <p:cNvCxnSpPr>
              <a:stCxn id="759" idx="5"/>
              <a:endCxn id="761" idx="2"/>
            </p:cNvCxnSpPr>
            <p:nvPr/>
          </p:nvCxnSpPr>
          <p:spPr>
            <a:xfrm>
              <a:off x="978912" y="3272637"/>
              <a:ext cx="825900" cy="69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765" name="Google Shape;765;p45"/>
            <p:cNvCxnSpPr>
              <a:stCxn id="760" idx="4"/>
              <a:endCxn id="761" idx="0"/>
            </p:cNvCxnSpPr>
            <p:nvPr/>
          </p:nvCxnSpPr>
          <p:spPr>
            <a:xfrm>
              <a:off x="2008975" y="2495100"/>
              <a:ext cx="0" cy="126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766" name="Google Shape;766;p45"/>
            <p:cNvSpPr txBox="1"/>
            <p:nvPr/>
          </p:nvSpPr>
          <p:spPr>
            <a:xfrm>
              <a:off x="1136525" y="2448400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7" name="Google Shape;767;p45"/>
            <p:cNvSpPr txBox="1"/>
            <p:nvPr/>
          </p:nvSpPr>
          <p:spPr>
            <a:xfrm>
              <a:off x="1143425" y="35495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8" name="Google Shape;768;p45"/>
            <p:cNvSpPr/>
            <p:nvPr/>
          </p:nvSpPr>
          <p:spPr>
            <a:xfrm>
              <a:off x="3084425" y="3761250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45"/>
            <p:cNvSpPr/>
            <p:nvPr/>
          </p:nvSpPr>
          <p:spPr>
            <a:xfrm>
              <a:off x="4204925" y="2923875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70" name="Google Shape;770;p45"/>
            <p:cNvCxnSpPr>
              <a:stCxn id="761" idx="6"/>
              <a:endCxn id="768" idx="2"/>
            </p:cNvCxnSpPr>
            <p:nvPr/>
          </p:nvCxnSpPr>
          <p:spPr>
            <a:xfrm>
              <a:off x="2213275" y="3965550"/>
              <a:ext cx="87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771" name="Google Shape;771;p45"/>
            <p:cNvCxnSpPr>
              <a:stCxn id="768" idx="0"/>
              <a:endCxn id="762" idx="4"/>
            </p:cNvCxnSpPr>
            <p:nvPr/>
          </p:nvCxnSpPr>
          <p:spPr>
            <a:xfrm rot="10800000">
              <a:off x="3288725" y="2495250"/>
              <a:ext cx="0" cy="126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772" name="Google Shape;772;p45"/>
            <p:cNvCxnSpPr>
              <a:stCxn id="768" idx="6"/>
              <a:endCxn id="769" idx="3"/>
            </p:cNvCxnSpPr>
            <p:nvPr/>
          </p:nvCxnSpPr>
          <p:spPr>
            <a:xfrm rot="10800000" flipH="1">
              <a:off x="3493025" y="3272550"/>
              <a:ext cx="771600" cy="69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773" name="Google Shape;773;p45"/>
            <p:cNvCxnSpPr>
              <a:stCxn id="760" idx="6"/>
              <a:endCxn id="762" idx="2"/>
            </p:cNvCxnSpPr>
            <p:nvPr/>
          </p:nvCxnSpPr>
          <p:spPr>
            <a:xfrm>
              <a:off x="2213275" y="2290800"/>
              <a:ext cx="87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774" name="Google Shape;774;p45"/>
            <p:cNvCxnSpPr>
              <a:stCxn id="762" idx="6"/>
              <a:endCxn id="769" idx="1"/>
            </p:cNvCxnSpPr>
            <p:nvPr/>
          </p:nvCxnSpPr>
          <p:spPr>
            <a:xfrm>
              <a:off x="3493025" y="2290800"/>
              <a:ext cx="771600" cy="69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775" name="Google Shape;775;p45"/>
            <p:cNvSpPr txBox="1"/>
            <p:nvPr/>
          </p:nvSpPr>
          <p:spPr>
            <a:xfrm>
              <a:off x="1996075" y="28820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6" name="Google Shape;776;p45"/>
            <p:cNvSpPr txBox="1"/>
            <p:nvPr/>
          </p:nvSpPr>
          <p:spPr>
            <a:xfrm>
              <a:off x="2436700" y="3930450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7" name="Google Shape;777;p45"/>
            <p:cNvSpPr txBox="1"/>
            <p:nvPr/>
          </p:nvSpPr>
          <p:spPr>
            <a:xfrm>
              <a:off x="2436700" y="2254050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8" name="Google Shape;778;p45"/>
            <p:cNvSpPr txBox="1"/>
            <p:nvPr/>
          </p:nvSpPr>
          <p:spPr>
            <a:xfrm>
              <a:off x="3288725" y="28820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9" name="Google Shape;779;p45"/>
            <p:cNvSpPr txBox="1"/>
            <p:nvPr/>
          </p:nvSpPr>
          <p:spPr>
            <a:xfrm>
              <a:off x="3781075" y="3625650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0" name="Google Shape;780;p45"/>
            <p:cNvSpPr txBox="1"/>
            <p:nvPr/>
          </p:nvSpPr>
          <p:spPr>
            <a:xfrm>
              <a:off x="3823050" y="2290800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81" name="Google Shape;781;p45"/>
          <p:cNvSpPr txBox="1">
            <a:spLocks noGrp="1"/>
          </p:cNvSpPr>
          <p:nvPr>
            <p:ph type="body" idx="1"/>
          </p:nvPr>
        </p:nvSpPr>
        <p:spPr>
          <a:xfrm>
            <a:off x="5409550" y="1966125"/>
            <a:ext cx="3148200" cy="29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Еще один пример.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Сперва выберем начальную точку: 0</a:t>
            </a:r>
            <a:endParaRPr/>
          </a:p>
        </p:txBody>
      </p:sp>
      <p:cxnSp>
        <p:nvCxnSpPr>
          <p:cNvPr id="782" name="Google Shape;782;p45"/>
          <p:cNvCxnSpPr>
            <a:endCxn id="759" idx="3"/>
          </p:cNvCxnSpPr>
          <p:nvPr/>
        </p:nvCxnSpPr>
        <p:spPr>
          <a:xfrm rot="10800000" flipH="1">
            <a:off x="413988" y="3425037"/>
            <a:ext cx="199800" cy="60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3" name="Google Shape;783;p45"/>
          <p:cNvSpPr txBox="1"/>
          <p:nvPr/>
        </p:nvSpPr>
        <p:spPr>
          <a:xfrm>
            <a:off x="73900" y="3919525"/>
            <a:ext cx="8202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Старт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Дейкстры</a:t>
            </a:r>
            <a:endParaRPr/>
          </a:p>
        </p:txBody>
      </p:sp>
      <p:sp>
        <p:nvSpPr>
          <p:cNvPr id="789" name="Google Shape;789;p46"/>
          <p:cNvSpPr/>
          <p:nvPr/>
        </p:nvSpPr>
        <p:spPr>
          <a:xfrm>
            <a:off x="553950" y="3076275"/>
            <a:ext cx="408600" cy="4086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0" name="Google Shape;790;p46"/>
          <p:cNvSpPr/>
          <p:nvPr/>
        </p:nvSpPr>
        <p:spPr>
          <a:xfrm>
            <a:off x="1728475" y="2238900"/>
            <a:ext cx="4086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1" name="Google Shape;791;p46"/>
          <p:cNvSpPr/>
          <p:nvPr/>
        </p:nvSpPr>
        <p:spPr>
          <a:xfrm>
            <a:off x="1728475" y="3913650"/>
            <a:ext cx="4086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2" name="Google Shape;792;p46"/>
          <p:cNvSpPr/>
          <p:nvPr/>
        </p:nvSpPr>
        <p:spPr>
          <a:xfrm>
            <a:off x="3008225" y="2238900"/>
            <a:ext cx="4086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3" name="Google Shape;793;p46"/>
          <p:cNvCxnSpPr>
            <a:stCxn id="789" idx="7"/>
            <a:endCxn id="790" idx="3"/>
          </p:cNvCxnSpPr>
          <p:nvPr/>
        </p:nvCxnSpPr>
        <p:spPr>
          <a:xfrm rot="10800000" flipH="1">
            <a:off x="902712" y="2587713"/>
            <a:ext cx="885600" cy="5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94" name="Google Shape;794;p46"/>
          <p:cNvCxnSpPr>
            <a:stCxn id="789" idx="5"/>
            <a:endCxn id="791" idx="2"/>
          </p:cNvCxnSpPr>
          <p:nvPr/>
        </p:nvCxnSpPr>
        <p:spPr>
          <a:xfrm>
            <a:off x="902712" y="3425037"/>
            <a:ext cx="8259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95" name="Google Shape;795;p46"/>
          <p:cNvCxnSpPr>
            <a:stCxn id="790" idx="4"/>
            <a:endCxn id="791" idx="0"/>
          </p:cNvCxnSpPr>
          <p:nvPr/>
        </p:nvCxnSpPr>
        <p:spPr>
          <a:xfrm>
            <a:off x="1932775" y="2647500"/>
            <a:ext cx="0" cy="126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96" name="Google Shape;796;p46"/>
          <p:cNvSpPr txBox="1"/>
          <p:nvPr/>
        </p:nvSpPr>
        <p:spPr>
          <a:xfrm>
            <a:off x="599400" y="27532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7" name="Google Shape;797;p46"/>
          <p:cNvSpPr txBox="1"/>
          <p:nvPr/>
        </p:nvSpPr>
        <p:spPr>
          <a:xfrm>
            <a:off x="1067225" y="37019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46"/>
          <p:cNvSpPr/>
          <p:nvPr/>
        </p:nvSpPr>
        <p:spPr>
          <a:xfrm>
            <a:off x="3008225" y="3913650"/>
            <a:ext cx="4086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9" name="Google Shape;799;p46"/>
          <p:cNvSpPr/>
          <p:nvPr/>
        </p:nvSpPr>
        <p:spPr>
          <a:xfrm>
            <a:off x="4128725" y="3076275"/>
            <a:ext cx="4086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0" name="Google Shape;800;p46"/>
          <p:cNvCxnSpPr>
            <a:stCxn id="791" idx="6"/>
            <a:endCxn id="798" idx="2"/>
          </p:cNvCxnSpPr>
          <p:nvPr/>
        </p:nvCxnSpPr>
        <p:spPr>
          <a:xfrm>
            <a:off x="2137075" y="4117950"/>
            <a:ext cx="8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01" name="Google Shape;801;p46"/>
          <p:cNvCxnSpPr>
            <a:stCxn id="798" idx="0"/>
            <a:endCxn id="792" idx="4"/>
          </p:cNvCxnSpPr>
          <p:nvPr/>
        </p:nvCxnSpPr>
        <p:spPr>
          <a:xfrm rot="10800000">
            <a:off x="3212525" y="2647650"/>
            <a:ext cx="0" cy="12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02" name="Google Shape;802;p46"/>
          <p:cNvCxnSpPr>
            <a:stCxn id="798" idx="6"/>
            <a:endCxn id="799" idx="3"/>
          </p:cNvCxnSpPr>
          <p:nvPr/>
        </p:nvCxnSpPr>
        <p:spPr>
          <a:xfrm rot="10800000" flipH="1">
            <a:off x="3416825" y="3424950"/>
            <a:ext cx="7716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03" name="Google Shape;803;p46"/>
          <p:cNvCxnSpPr>
            <a:stCxn id="790" idx="6"/>
            <a:endCxn id="792" idx="2"/>
          </p:cNvCxnSpPr>
          <p:nvPr/>
        </p:nvCxnSpPr>
        <p:spPr>
          <a:xfrm>
            <a:off x="2137075" y="2443200"/>
            <a:ext cx="8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04" name="Google Shape;804;p46"/>
          <p:cNvCxnSpPr>
            <a:stCxn id="792" idx="6"/>
            <a:endCxn id="799" idx="1"/>
          </p:cNvCxnSpPr>
          <p:nvPr/>
        </p:nvCxnSpPr>
        <p:spPr>
          <a:xfrm>
            <a:off x="3416825" y="2443200"/>
            <a:ext cx="7716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05" name="Google Shape;805;p46"/>
          <p:cNvSpPr txBox="1"/>
          <p:nvPr/>
        </p:nvSpPr>
        <p:spPr>
          <a:xfrm>
            <a:off x="1919875" y="30344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6" name="Google Shape;806;p46"/>
          <p:cNvSpPr txBox="1"/>
          <p:nvPr/>
        </p:nvSpPr>
        <p:spPr>
          <a:xfrm>
            <a:off x="2360500" y="40828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46"/>
          <p:cNvSpPr txBox="1"/>
          <p:nvPr/>
        </p:nvSpPr>
        <p:spPr>
          <a:xfrm>
            <a:off x="2360500" y="24064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46"/>
          <p:cNvSpPr txBox="1"/>
          <p:nvPr/>
        </p:nvSpPr>
        <p:spPr>
          <a:xfrm>
            <a:off x="3212525" y="30344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46"/>
          <p:cNvSpPr txBox="1"/>
          <p:nvPr/>
        </p:nvSpPr>
        <p:spPr>
          <a:xfrm>
            <a:off x="3704875" y="37780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46"/>
          <p:cNvSpPr txBox="1"/>
          <p:nvPr/>
        </p:nvSpPr>
        <p:spPr>
          <a:xfrm>
            <a:off x="3746850" y="24432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46"/>
          <p:cNvSpPr txBox="1">
            <a:spLocks noGrp="1"/>
          </p:cNvSpPr>
          <p:nvPr>
            <p:ph type="body" idx="1"/>
          </p:nvPr>
        </p:nvSpPr>
        <p:spPr>
          <a:xfrm>
            <a:off x="5409550" y="1966125"/>
            <a:ext cx="3148200" cy="29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Расставим начальные расстояния.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0 для текущей точки,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бесконечность для остальных</a:t>
            </a:r>
            <a:endParaRPr/>
          </a:p>
        </p:txBody>
      </p:sp>
      <p:cxnSp>
        <p:nvCxnSpPr>
          <p:cNvPr id="812" name="Google Shape;812;p46"/>
          <p:cNvCxnSpPr>
            <a:endCxn id="789" idx="3"/>
          </p:cNvCxnSpPr>
          <p:nvPr/>
        </p:nvCxnSpPr>
        <p:spPr>
          <a:xfrm rot="10800000" flipH="1">
            <a:off x="413988" y="3425037"/>
            <a:ext cx="199800" cy="60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3" name="Google Shape;813;p46"/>
          <p:cNvSpPr txBox="1"/>
          <p:nvPr/>
        </p:nvSpPr>
        <p:spPr>
          <a:xfrm>
            <a:off x="73900" y="3919525"/>
            <a:ext cx="8202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Старт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46"/>
          <p:cNvSpPr txBox="1"/>
          <p:nvPr/>
        </p:nvSpPr>
        <p:spPr>
          <a:xfrm>
            <a:off x="1212725" y="28294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46"/>
          <p:cNvSpPr txBox="1"/>
          <p:nvPr/>
        </p:nvSpPr>
        <p:spPr>
          <a:xfrm>
            <a:off x="1747375" y="1876863"/>
            <a:ext cx="3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46"/>
          <p:cNvSpPr txBox="1"/>
          <p:nvPr/>
        </p:nvSpPr>
        <p:spPr>
          <a:xfrm>
            <a:off x="3008225" y="1876925"/>
            <a:ext cx="3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7" name="Google Shape;817;p46"/>
          <p:cNvSpPr txBox="1"/>
          <p:nvPr/>
        </p:nvSpPr>
        <p:spPr>
          <a:xfrm>
            <a:off x="4125638" y="2661825"/>
            <a:ext cx="3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8" name="Google Shape;818;p46"/>
          <p:cNvSpPr txBox="1"/>
          <p:nvPr/>
        </p:nvSpPr>
        <p:spPr>
          <a:xfrm>
            <a:off x="3027113" y="4322250"/>
            <a:ext cx="3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9" name="Google Shape;819;p46"/>
          <p:cNvSpPr txBox="1"/>
          <p:nvPr/>
        </p:nvSpPr>
        <p:spPr>
          <a:xfrm>
            <a:off x="1747363" y="4322250"/>
            <a:ext cx="3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Дейкстры</a:t>
            </a:r>
            <a:endParaRPr/>
          </a:p>
        </p:txBody>
      </p:sp>
      <p:sp>
        <p:nvSpPr>
          <p:cNvPr id="825" name="Google Shape;825;p47"/>
          <p:cNvSpPr/>
          <p:nvPr/>
        </p:nvSpPr>
        <p:spPr>
          <a:xfrm>
            <a:off x="553950" y="3076275"/>
            <a:ext cx="408600" cy="4086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6" name="Google Shape;826;p47"/>
          <p:cNvSpPr/>
          <p:nvPr/>
        </p:nvSpPr>
        <p:spPr>
          <a:xfrm>
            <a:off x="1728475" y="2238900"/>
            <a:ext cx="4086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7" name="Google Shape;827;p47"/>
          <p:cNvSpPr/>
          <p:nvPr/>
        </p:nvSpPr>
        <p:spPr>
          <a:xfrm>
            <a:off x="1728475" y="3913650"/>
            <a:ext cx="4086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8" name="Google Shape;828;p47"/>
          <p:cNvSpPr/>
          <p:nvPr/>
        </p:nvSpPr>
        <p:spPr>
          <a:xfrm>
            <a:off x="3008225" y="2238900"/>
            <a:ext cx="4086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9" name="Google Shape;829;p47"/>
          <p:cNvCxnSpPr>
            <a:stCxn id="825" idx="7"/>
            <a:endCxn id="826" idx="3"/>
          </p:cNvCxnSpPr>
          <p:nvPr/>
        </p:nvCxnSpPr>
        <p:spPr>
          <a:xfrm rot="10800000" flipH="1">
            <a:off x="902712" y="2587713"/>
            <a:ext cx="885600" cy="5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30" name="Google Shape;830;p47"/>
          <p:cNvCxnSpPr>
            <a:stCxn id="825" idx="5"/>
            <a:endCxn id="827" idx="2"/>
          </p:cNvCxnSpPr>
          <p:nvPr/>
        </p:nvCxnSpPr>
        <p:spPr>
          <a:xfrm>
            <a:off x="902712" y="3425037"/>
            <a:ext cx="8259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31" name="Google Shape;831;p47"/>
          <p:cNvCxnSpPr>
            <a:stCxn id="826" idx="4"/>
            <a:endCxn id="827" idx="0"/>
          </p:cNvCxnSpPr>
          <p:nvPr/>
        </p:nvCxnSpPr>
        <p:spPr>
          <a:xfrm>
            <a:off x="1932775" y="2647500"/>
            <a:ext cx="0" cy="126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32" name="Google Shape;832;p47"/>
          <p:cNvSpPr txBox="1"/>
          <p:nvPr/>
        </p:nvSpPr>
        <p:spPr>
          <a:xfrm>
            <a:off x="599400" y="27532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3" name="Google Shape;833;p47"/>
          <p:cNvSpPr txBox="1"/>
          <p:nvPr/>
        </p:nvSpPr>
        <p:spPr>
          <a:xfrm>
            <a:off x="1067225" y="37019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4" name="Google Shape;834;p47"/>
          <p:cNvSpPr/>
          <p:nvPr/>
        </p:nvSpPr>
        <p:spPr>
          <a:xfrm>
            <a:off x="3008225" y="3913650"/>
            <a:ext cx="4086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5" name="Google Shape;835;p47"/>
          <p:cNvSpPr/>
          <p:nvPr/>
        </p:nvSpPr>
        <p:spPr>
          <a:xfrm>
            <a:off x="4128725" y="3076275"/>
            <a:ext cx="4086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6" name="Google Shape;836;p47"/>
          <p:cNvCxnSpPr>
            <a:stCxn id="827" idx="6"/>
            <a:endCxn id="834" idx="2"/>
          </p:cNvCxnSpPr>
          <p:nvPr/>
        </p:nvCxnSpPr>
        <p:spPr>
          <a:xfrm>
            <a:off x="2137075" y="4117950"/>
            <a:ext cx="8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37" name="Google Shape;837;p47"/>
          <p:cNvCxnSpPr>
            <a:stCxn id="834" idx="0"/>
            <a:endCxn id="828" idx="4"/>
          </p:cNvCxnSpPr>
          <p:nvPr/>
        </p:nvCxnSpPr>
        <p:spPr>
          <a:xfrm rot="10800000">
            <a:off x="3212525" y="2647650"/>
            <a:ext cx="0" cy="12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38" name="Google Shape;838;p47"/>
          <p:cNvCxnSpPr>
            <a:stCxn id="834" idx="6"/>
            <a:endCxn id="835" idx="3"/>
          </p:cNvCxnSpPr>
          <p:nvPr/>
        </p:nvCxnSpPr>
        <p:spPr>
          <a:xfrm rot="10800000" flipH="1">
            <a:off x="3416825" y="3424950"/>
            <a:ext cx="7716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39" name="Google Shape;839;p47"/>
          <p:cNvCxnSpPr>
            <a:stCxn id="826" idx="6"/>
            <a:endCxn id="828" idx="2"/>
          </p:cNvCxnSpPr>
          <p:nvPr/>
        </p:nvCxnSpPr>
        <p:spPr>
          <a:xfrm>
            <a:off x="2137075" y="2443200"/>
            <a:ext cx="8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40" name="Google Shape;840;p47"/>
          <p:cNvCxnSpPr>
            <a:stCxn id="828" idx="6"/>
            <a:endCxn id="835" idx="1"/>
          </p:cNvCxnSpPr>
          <p:nvPr/>
        </p:nvCxnSpPr>
        <p:spPr>
          <a:xfrm>
            <a:off x="3416825" y="2443200"/>
            <a:ext cx="7716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41" name="Google Shape;841;p47"/>
          <p:cNvSpPr txBox="1"/>
          <p:nvPr/>
        </p:nvSpPr>
        <p:spPr>
          <a:xfrm>
            <a:off x="1919875" y="30344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47"/>
          <p:cNvSpPr txBox="1"/>
          <p:nvPr/>
        </p:nvSpPr>
        <p:spPr>
          <a:xfrm>
            <a:off x="2360500" y="40828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47"/>
          <p:cNvSpPr txBox="1"/>
          <p:nvPr/>
        </p:nvSpPr>
        <p:spPr>
          <a:xfrm>
            <a:off x="2360500" y="24064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47"/>
          <p:cNvSpPr txBox="1"/>
          <p:nvPr/>
        </p:nvSpPr>
        <p:spPr>
          <a:xfrm>
            <a:off x="3212525" y="30344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47"/>
          <p:cNvSpPr txBox="1"/>
          <p:nvPr/>
        </p:nvSpPr>
        <p:spPr>
          <a:xfrm>
            <a:off x="3704875" y="37780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47"/>
          <p:cNvSpPr txBox="1"/>
          <p:nvPr/>
        </p:nvSpPr>
        <p:spPr>
          <a:xfrm>
            <a:off x="3746850" y="24432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47"/>
          <p:cNvSpPr txBox="1">
            <a:spLocks noGrp="1"/>
          </p:cNvSpPr>
          <p:nvPr>
            <p:ph type="body" idx="1"/>
          </p:nvPr>
        </p:nvSpPr>
        <p:spPr>
          <a:xfrm>
            <a:off x="5409550" y="1966125"/>
            <a:ext cx="3148200" cy="29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ru-RU" dirty="0"/>
              <a:t>Рассчитаем расстояния от начальной точки до каждой точки, смежной текущей.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/>
              <a:t>Если расстояние меньше, чем рассчитанное ранее, то изменяем его.</a:t>
            </a:r>
          </a:p>
        </p:txBody>
      </p:sp>
      <p:cxnSp>
        <p:nvCxnSpPr>
          <p:cNvPr id="848" name="Google Shape;848;p47"/>
          <p:cNvCxnSpPr>
            <a:endCxn id="825" idx="3"/>
          </p:cNvCxnSpPr>
          <p:nvPr/>
        </p:nvCxnSpPr>
        <p:spPr>
          <a:xfrm rot="10800000" flipH="1">
            <a:off x="413988" y="3425037"/>
            <a:ext cx="199800" cy="60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9" name="Google Shape;849;p47"/>
          <p:cNvSpPr txBox="1"/>
          <p:nvPr/>
        </p:nvSpPr>
        <p:spPr>
          <a:xfrm>
            <a:off x="73900" y="3919525"/>
            <a:ext cx="8202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Старт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47"/>
          <p:cNvSpPr txBox="1"/>
          <p:nvPr/>
        </p:nvSpPr>
        <p:spPr>
          <a:xfrm>
            <a:off x="1212725" y="28294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1" name="Google Shape;851;p47"/>
          <p:cNvSpPr txBox="1"/>
          <p:nvPr/>
        </p:nvSpPr>
        <p:spPr>
          <a:xfrm>
            <a:off x="1546975" y="1667013"/>
            <a:ext cx="771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∞ &gt; 2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47"/>
          <p:cNvSpPr txBox="1"/>
          <p:nvPr/>
        </p:nvSpPr>
        <p:spPr>
          <a:xfrm>
            <a:off x="3008225" y="1876925"/>
            <a:ext cx="3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3" name="Google Shape;853;p47"/>
          <p:cNvSpPr txBox="1"/>
          <p:nvPr/>
        </p:nvSpPr>
        <p:spPr>
          <a:xfrm>
            <a:off x="4125638" y="2661825"/>
            <a:ext cx="3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4" name="Google Shape;854;p47"/>
          <p:cNvSpPr txBox="1"/>
          <p:nvPr/>
        </p:nvSpPr>
        <p:spPr>
          <a:xfrm>
            <a:off x="3027113" y="4322250"/>
            <a:ext cx="3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47"/>
          <p:cNvSpPr txBox="1"/>
          <p:nvPr/>
        </p:nvSpPr>
        <p:spPr>
          <a:xfrm>
            <a:off x="1564975" y="4217425"/>
            <a:ext cx="735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∞ &gt; 4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Дейкстры</a:t>
            </a:r>
            <a:endParaRPr/>
          </a:p>
        </p:txBody>
      </p:sp>
      <p:sp>
        <p:nvSpPr>
          <p:cNvPr id="861" name="Google Shape;861;p48"/>
          <p:cNvSpPr/>
          <p:nvPr/>
        </p:nvSpPr>
        <p:spPr>
          <a:xfrm>
            <a:off x="553950" y="3076275"/>
            <a:ext cx="408600" cy="40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2" name="Google Shape;862;p48"/>
          <p:cNvSpPr/>
          <p:nvPr/>
        </p:nvSpPr>
        <p:spPr>
          <a:xfrm>
            <a:off x="1728475" y="2238900"/>
            <a:ext cx="408600" cy="4086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3" name="Google Shape;863;p48"/>
          <p:cNvSpPr/>
          <p:nvPr/>
        </p:nvSpPr>
        <p:spPr>
          <a:xfrm>
            <a:off x="1728475" y="3913650"/>
            <a:ext cx="4086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4" name="Google Shape;864;p48"/>
          <p:cNvSpPr/>
          <p:nvPr/>
        </p:nvSpPr>
        <p:spPr>
          <a:xfrm>
            <a:off x="3008225" y="2238900"/>
            <a:ext cx="4086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5" name="Google Shape;865;p48"/>
          <p:cNvCxnSpPr>
            <a:stCxn id="861" idx="7"/>
            <a:endCxn id="862" idx="3"/>
          </p:cNvCxnSpPr>
          <p:nvPr/>
        </p:nvCxnSpPr>
        <p:spPr>
          <a:xfrm rot="10800000" flipH="1">
            <a:off x="902712" y="2587713"/>
            <a:ext cx="885600" cy="5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66" name="Google Shape;866;p48"/>
          <p:cNvCxnSpPr>
            <a:stCxn id="861" idx="5"/>
            <a:endCxn id="863" idx="2"/>
          </p:cNvCxnSpPr>
          <p:nvPr/>
        </p:nvCxnSpPr>
        <p:spPr>
          <a:xfrm>
            <a:off x="902712" y="3425037"/>
            <a:ext cx="8259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67" name="Google Shape;867;p48"/>
          <p:cNvCxnSpPr>
            <a:stCxn id="862" idx="4"/>
            <a:endCxn id="863" idx="0"/>
          </p:cNvCxnSpPr>
          <p:nvPr/>
        </p:nvCxnSpPr>
        <p:spPr>
          <a:xfrm>
            <a:off x="1932775" y="2647500"/>
            <a:ext cx="0" cy="126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68" name="Google Shape;868;p48"/>
          <p:cNvSpPr txBox="1"/>
          <p:nvPr/>
        </p:nvSpPr>
        <p:spPr>
          <a:xfrm>
            <a:off x="599400" y="27532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48"/>
          <p:cNvSpPr txBox="1"/>
          <p:nvPr/>
        </p:nvSpPr>
        <p:spPr>
          <a:xfrm>
            <a:off x="1067225" y="37019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48"/>
          <p:cNvSpPr/>
          <p:nvPr/>
        </p:nvSpPr>
        <p:spPr>
          <a:xfrm>
            <a:off x="3008225" y="3913650"/>
            <a:ext cx="4086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48"/>
          <p:cNvSpPr/>
          <p:nvPr/>
        </p:nvSpPr>
        <p:spPr>
          <a:xfrm>
            <a:off x="4128725" y="3076275"/>
            <a:ext cx="4086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2" name="Google Shape;872;p48"/>
          <p:cNvCxnSpPr>
            <a:stCxn id="863" idx="6"/>
            <a:endCxn id="870" idx="2"/>
          </p:cNvCxnSpPr>
          <p:nvPr/>
        </p:nvCxnSpPr>
        <p:spPr>
          <a:xfrm>
            <a:off x="2137075" y="4117950"/>
            <a:ext cx="8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73" name="Google Shape;873;p48"/>
          <p:cNvCxnSpPr>
            <a:stCxn id="870" idx="0"/>
            <a:endCxn id="864" idx="4"/>
          </p:cNvCxnSpPr>
          <p:nvPr/>
        </p:nvCxnSpPr>
        <p:spPr>
          <a:xfrm rot="10800000">
            <a:off x="3212525" y="2647650"/>
            <a:ext cx="0" cy="12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74" name="Google Shape;874;p48"/>
          <p:cNvCxnSpPr>
            <a:stCxn id="870" idx="6"/>
            <a:endCxn id="871" idx="3"/>
          </p:cNvCxnSpPr>
          <p:nvPr/>
        </p:nvCxnSpPr>
        <p:spPr>
          <a:xfrm rot="10800000" flipH="1">
            <a:off x="3416825" y="3424950"/>
            <a:ext cx="7716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75" name="Google Shape;875;p48"/>
          <p:cNvCxnSpPr>
            <a:stCxn id="862" idx="6"/>
            <a:endCxn id="864" idx="2"/>
          </p:cNvCxnSpPr>
          <p:nvPr/>
        </p:nvCxnSpPr>
        <p:spPr>
          <a:xfrm>
            <a:off x="2137075" y="2443200"/>
            <a:ext cx="8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76" name="Google Shape;876;p48"/>
          <p:cNvCxnSpPr>
            <a:stCxn id="864" idx="6"/>
            <a:endCxn id="871" idx="1"/>
          </p:cNvCxnSpPr>
          <p:nvPr/>
        </p:nvCxnSpPr>
        <p:spPr>
          <a:xfrm>
            <a:off x="3416825" y="2443200"/>
            <a:ext cx="7716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77" name="Google Shape;877;p48"/>
          <p:cNvSpPr txBox="1"/>
          <p:nvPr/>
        </p:nvSpPr>
        <p:spPr>
          <a:xfrm>
            <a:off x="1919875" y="30344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8" name="Google Shape;878;p48"/>
          <p:cNvSpPr txBox="1"/>
          <p:nvPr/>
        </p:nvSpPr>
        <p:spPr>
          <a:xfrm>
            <a:off x="2360500" y="40828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9" name="Google Shape;879;p48"/>
          <p:cNvSpPr txBox="1"/>
          <p:nvPr/>
        </p:nvSpPr>
        <p:spPr>
          <a:xfrm>
            <a:off x="2360500" y="24064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0" name="Google Shape;880;p48"/>
          <p:cNvSpPr txBox="1"/>
          <p:nvPr/>
        </p:nvSpPr>
        <p:spPr>
          <a:xfrm>
            <a:off x="3212525" y="30344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48"/>
          <p:cNvSpPr txBox="1"/>
          <p:nvPr/>
        </p:nvSpPr>
        <p:spPr>
          <a:xfrm>
            <a:off x="3704875" y="37780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2" name="Google Shape;882;p48"/>
          <p:cNvSpPr txBox="1"/>
          <p:nvPr/>
        </p:nvSpPr>
        <p:spPr>
          <a:xfrm>
            <a:off x="3746850" y="24432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48"/>
          <p:cNvSpPr txBox="1">
            <a:spLocks noGrp="1"/>
          </p:cNvSpPr>
          <p:nvPr>
            <p:ph type="body" idx="1"/>
          </p:nvPr>
        </p:nvSpPr>
        <p:spPr>
          <a:xfrm>
            <a:off x="5409550" y="1966125"/>
            <a:ext cx="3148200" cy="29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Выбираем ближайшую точку: 1</a:t>
            </a:r>
            <a:endParaRPr/>
          </a:p>
        </p:txBody>
      </p:sp>
      <p:cxnSp>
        <p:nvCxnSpPr>
          <p:cNvPr id="884" name="Google Shape;884;p48"/>
          <p:cNvCxnSpPr>
            <a:endCxn id="861" idx="3"/>
          </p:cNvCxnSpPr>
          <p:nvPr/>
        </p:nvCxnSpPr>
        <p:spPr>
          <a:xfrm rot="10800000" flipH="1">
            <a:off x="413988" y="3425037"/>
            <a:ext cx="199800" cy="60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5" name="Google Shape;885;p48"/>
          <p:cNvSpPr txBox="1"/>
          <p:nvPr/>
        </p:nvSpPr>
        <p:spPr>
          <a:xfrm>
            <a:off x="73900" y="3919525"/>
            <a:ext cx="8202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Старт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6" name="Google Shape;886;p48"/>
          <p:cNvSpPr txBox="1"/>
          <p:nvPr/>
        </p:nvSpPr>
        <p:spPr>
          <a:xfrm>
            <a:off x="1212725" y="28294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7" name="Google Shape;887;p48"/>
          <p:cNvSpPr txBox="1"/>
          <p:nvPr/>
        </p:nvSpPr>
        <p:spPr>
          <a:xfrm>
            <a:off x="1546975" y="1895613"/>
            <a:ext cx="7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8" name="Google Shape;888;p48"/>
          <p:cNvSpPr txBox="1"/>
          <p:nvPr/>
        </p:nvSpPr>
        <p:spPr>
          <a:xfrm>
            <a:off x="3008225" y="1876925"/>
            <a:ext cx="3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48"/>
          <p:cNvSpPr txBox="1"/>
          <p:nvPr/>
        </p:nvSpPr>
        <p:spPr>
          <a:xfrm>
            <a:off x="4125638" y="2661825"/>
            <a:ext cx="3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0" name="Google Shape;890;p48"/>
          <p:cNvSpPr txBox="1"/>
          <p:nvPr/>
        </p:nvSpPr>
        <p:spPr>
          <a:xfrm>
            <a:off x="3027113" y="4322250"/>
            <a:ext cx="3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" name="Google Shape;891;p48"/>
          <p:cNvSpPr txBox="1"/>
          <p:nvPr/>
        </p:nvSpPr>
        <p:spPr>
          <a:xfrm>
            <a:off x="1564975" y="4293625"/>
            <a:ext cx="73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Вершины графов</a:t>
            </a:r>
            <a:endParaRPr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2973921" y="2479796"/>
            <a:ext cx="4717455" cy="2588341"/>
            <a:chOff x="2372200" y="2497850"/>
            <a:chExt cx="3330125" cy="1827150"/>
          </a:xfrm>
        </p:grpSpPr>
        <p:sp>
          <p:nvSpPr>
            <p:cNvPr id="102" name="Google Shape;102;p16"/>
            <p:cNvSpPr/>
            <p:nvPr/>
          </p:nvSpPr>
          <p:spPr>
            <a:xfrm>
              <a:off x="2372200" y="3271025"/>
              <a:ext cx="280800" cy="280800"/>
            </a:xfrm>
            <a:prstGeom prst="ellipse">
              <a:avLst/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3537050" y="2497850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3537050" y="3271025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3537050" y="4044200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4586450" y="2869150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4586450" y="3716225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5421525" y="3342125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9" name="Google Shape;109;p16"/>
            <p:cNvCxnSpPr>
              <a:stCxn id="102" idx="7"/>
              <a:endCxn id="103" idx="3"/>
            </p:cNvCxnSpPr>
            <p:nvPr/>
          </p:nvCxnSpPr>
          <p:spPr>
            <a:xfrm rot="10800000" flipH="1">
              <a:off x="2611878" y="2737647"/>
              <a:ext cx="966300" cy="57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6"/>
            <p:cNvCxnSpPr>
              <a:stCxn id="102" idx="5"/>
              <a:endCxn id="105" idx="2"/>
            </p:cNvCxnSpPr>
            <p:nvPr/>
          </p:nvCxnSpPr>
          <p:spPr>
            <a:xfrm>
              <a:off x="2611878" y="3510703"/>
              <a:ext cx="925200" cy="67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16"/>
            <p:cNvCxnSpPr>
              <a:stCxn id="102" idx="6"/>
              <a:endCxn id="104" idx="2"/>
            </p:cNvCxnSpPr>
            <p:nvPr/>
          </p:nvCxnSpPr>
          <p:spPr>
            <a:xfrm>
              <a:off x="2653000" y="3411425"/>
              <a:ext cx="884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16"/>
            <p:cNvCxnSpPr>
              <a:stCxn id="103" idx="6"/>
              <a:endCxn id="106" idx="2"/>
            </p:cNvCxnSpPr>
            <p:nvPr/>
          </p:nvCxnSpPr>
          <p:spPr>
            <a:xfrm>
              <a:off x="3817850" y="2638250"/>
              <a:ext cx="768600" cy="37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16"/>
            <p:cNvCxnSpPr>
              <a:stCxn id="104" idx="6"/>
              <a:endCxn id="108" idx="2"/>
            </p:cNvCxnSpPr>
            <p:nvPr/>
          </p:nvCxnSpPr>
          <p:spPr>
            <a:xfrm>
              <a:off x="3817850" y="3411425"/>
              <a:ext cx="1603800" cy="7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16"/>
            <p:cNvCxnSpPr>
              <a:stCxn id="105" idx="6"/>
              <a:endCxn id="107" idx="3"/>
            </p:cNvCxnSpPr>
            <p:nvPr/>
          </p:nvCxnSpPr>
          <p:spPr>
            <a:xfrm rot="10800000" flipH="1">
              <a:off x="3817850" y="3956000"/>
              <a:ext cx="809700" cy="22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16"/>
            <p:cNvCxnSpPr>
              <a:stCxn id="106" idx="5"/>
              <a:endCxn id="108" idx="1"/>
            </p:cNvCxnSpPr>
            <p:nvPr/>
          </p:nvCxnSpPr>
          <p:spPr>
            <a:xfrm>
              <a:off x="4826128" y="3108828"/>
              <a:ext cx="636600" cy="27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16"/>
            <p:cNvCxnSpPr>
              <a:stCxn id="107" idx="6"/>
              <a:endCxn id="108" idx="3"/>
            </p:cNvCxnSpPr>
            <p:nvPr/>
          </p:nvCxnSpPr>
          <p:spPr>
            <a:xfrm rot="10800000" flipH="1">
              <a:off x="4867250" y="3581825"/>
              <a:ext cx="595500" cy="27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7" name="Google Shape;117;p16"/>
          <p:cNvCxnSpPr>
            <a:endCxn id="102" idx="1"/>
          </p:cNvCxnSpPr>
          <p:nvPr/>
        </p:nvCxnSpPr>
        <p:spPr>
          <a:xfrm>
            <a:off x="1960275" y="3009930"/>
            <a:ext cx="1071900" cy="623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16"/>
          <p:cNvSpPr txBox="1"/>
          <p:nvPr/>
        </p:nvSpPr>
        <p:spPr>
          <a:xfrm>
            <a:off x="1180425" y="2644000"/>
            <a:ext cx="18756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Вершина графа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355400" y="1774800"/>
            <a:ext cx="84033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Вершина графа</a:t>
            </a: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один из элементов графа, обычно обозначаемый точкой или кружком. Вершины могут быть соединены друг с другом ребрами.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Дейкстры</a:t>
            </a:r>
            <a:endParaRPr/>
          </a:p>
        </p:txBody>
      </p:sp>
      <p:sp>
        <p:nvSpPr>
          <p:cNvPr id="897" name="Google Shape;897;p49"/>
          <p:cNvSpPr/>
          <p:nvPr/>
        </p:nvSpPr>
        <p:spPr>
          <a:xfrm>
            <a:off x="553950" y="3076275"/>
            <a:ext cx="408600" cy="40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8" name="Google Shape;898;p49"/>
          <p:cNvSpPr/>
          <p:nvPr/>
        </p:nvSpPr>
        <p:spPr>
          <a:xfrm>
            <a:off x="1728475" y="2238900"/>
            <a:ext cx="408600" cy="4086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9" name="Google Shape;899;p49"/>
          <p:cNvSpPr/>
          <p:nvPr/>
        </p:nvSpPr>
        <p:spPr>
          <a:xfrm>
            <a:off x="1728475" y="3913650"/>
            <a:ext cx="4086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0" name="Google Shape;900;p49"/>
          <p:cNvSpPr/>
          <p:nvPr/>
        </p:nvSpPr>
        <p:spPr>
          <a:xfrm>
            <a:off x="3008225" y="2238900"/>
            <a:ext cx="4086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1" name="Google Shape;901;p49"/>
          <p:cNvCxnSpPr>
            <a:stCxn id="897" idx="7"/>
            <a:endCxn id="898" idx="3"/>
          </p:cNvCxnSpPr>
          <p:nvPr/>
        </p:nvCxnSpPr>
        <p:spPr>
          <a:xfrm rot="10800000" flipH="1">
            <a:off x="902712" y="2587713"/>
            <a:ext cx="885600" cy="5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02" name="Google Shape;902;p49"/>
          <p:cNvCxnSpPr>
            <a:stCxn id="897" idx="5"/>
            <a:endCxn id="899" idx="2"/>
          </p:cNvCxnSpPr>
          <p:nvPr/>
        </p:nvCxnSpPr>
        <p:spPr>
          <a:xfrm>
            <a:off x="902712" y="3425037"/>
            <a:ext cx="8259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03" name="Google Shape;903;p49"/>
          <p:cNvCxnSpPr>
            <a:stCxn id="898" idx="4"/>
            <a:endCxn id="899" idx="0"/>
          </p:cNvCxnSpPr>
          <p:nvPr/>
        </p:nvCxnSpPr>
        <p:spPr>
          <a:xfrm>
            <a:off x="1932775" y="2647500"/>
            <a:ext cx="0" cy="126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04" name="Google Shape;904;p49"/>
          <p:cNvSpPr txBox="1"/>
          <p:nvPr/>
        </p:nvSpPr>
        <p:spPr>
          <a:xfrm>
            <a:off x="599400" y="27532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5" name="Google Shape;905;p49"/>
          <p:cNvSpPr txBox="1"/>
          <p:nvPr/>
        </p:nvSpPr>
        <p:spPr>
          <a:xfrm>
            <a:off x="1067225" y="37019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Google Shape;906;p49"/>
          <p:cNvSpPr/>
          <p:nvPr/>
        </p:nvSpPr>
        <p:spPr>
          <a:xfrm>
            <a:off x="3008225" y="3913650"/>
            <a:ext cx="4086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49"/>
          <p:cNvSpPr/>
          <p:nvPr/>
        </p:nvSpPr>
        <p:spPr>
          <a:xfrm>
            <a:off x="4128725" y="3076275"/>
            <a:ext cx="4086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8" name="Google Shape;908;p49"/>
          <p:cNvCxnSpPr>
            <a:stCxn id="899" idx="6"/>
            <a:endCxn id="906" idx="2"/>
          </p:cNvCxnSpPr>
          <p:nvPr/>
        </p:nvCxnSpPr>
        <p:spPr>
          <a:xfrm>
            <a:off x="2137075" y="4117950"/>
            <a:ext cx="8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09" name="Google Shape;909;p49"/>
          <p:cNvCxnSpPr>
            <a:stCxn id="906" idx="0"/>
            <a:endCxn id="900" idx="4"/>
          </p:cNvCxnSpPr>
          <p:nvPr/>
        </p:nvCxnSpPr>
        <p:spPr>
          <a:xfrm rot="10800000">
            <a:off x="3212525" y="2647650"/>
            <a:ext cx="0" cy="12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10" name="Google Shape;910;p49"/>
          <p:cNvCxnSpPr>
            <a:stCxn id="906" idx="6"/>
            <a:endCxn id="907" idx="3"/>
          </p:cNvCxnSpPr>
          <p:nvPr/>
        </p:nvCxnSpPr>
        <p:spPr>
          <a:xfrm rot="10800000" flipH="1">
            <a:off x="3416825" y="3424950"/>
            <a:ext cx="7716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11" name="Google Shape;911;p49"/>
          <p:cNvCxnSpPr>
            <a:stCxn id="898" idx="6"/>
            <a:endCxn id="900" idx="2"/>
          </p:cNvCxnSpPr>
          <p:nvPr/>
        </p:nvCxnSpPr>
        <p:spPr>
          <a:xfrm>
            <a:off x="2137075" y="2443200"/>
            <a:ext cx="8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12" name="Google Shape;912;p49"/>
          <p:cNvCxnSpPr>
            <a:stCxn id="900" idx="6"/>
            <a:endCxn id="907" idx="1"/>
          </p:cNvCxnSpPr>
          <p:nvPr/>
        </p:nvCxnSpPr>
        <p:spPr>
          <a:xfrm>
            <a:off x="3416825" y="2443200"/>
            <a:ext cx="7716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13" name="Google Shape;913;p49"/>
          <p:cNvSpPr txBox="1"/>
          <p:nvPr/>
        </p:nvSpPr>
        <p:spPr>
          <a:xfrm>
            <a:off x="1919875" y="30344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4" name="Google Shape;914;p49"/>
          <p:cNvSpPr txBox="1"/>
          <p:nvPr/>
        </p:nvSpPr>
        <p:spPr>
          <a:xfrm>
            <a:off x="2360500" y="40828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" name="Google Shape;915;p49"/>
          <p:cNvSpPr txBox="1"/>
          <p:nvPr/>
        </p:nvSpPr>
        <p:spPr>
          <a:xfrm>
            <a:off x="2360500" y="24064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6" name="Google Shape;916;p49"/>
          <p:cNvSpPr txBox="1"/>
          <p:nvPr/>
        </p:nvSpPr>
        <p:spPr>
          <a:xfrm>
            <a:off x="3212525" y="30344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7" name="Google Shape;917;p49"/>
          <p:cNvSpPr txBox="1"/>
          <p:nvPr/>
        </p:nvSpPr>
        <p:spPr>
          <a:xfrm>
            <a:off x="3704875" y="37780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8" name="Google Shape;918;p49"/>
          <p:cNvSpPr txBox="1"/>
          <p:nvPr/>
        </p:nvSpPr>
        <p:spPr>
          <a:xfrm>
            <a:off x="3746850" y="24432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9" name="Google Shape;919;p49"/>
          <p:cNvSpPr txBox="1">
            <a:spLocks noGrp="1"/>
          </p:cNvSpPr>
          <p:nvPr>
            <p:ph type="body" idx="1"/>
          </p:nvPr>
        </p:nvSpPr>
        <p:spPr>
          <a:xfrm>
            <a:off x="5409550" y="1966125"/>
            <a:ext cx="3148200" cy="29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ru-RU" dirty="0"/>
              <a:t>Рассчитаем расстояния от начальной точки до каждой точки, смежной текущей.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/>
              <a:t>Если расстояние меньше, чем рассчитанное ранее, то изменяем его.</a:t>
            </a:r>
          </a:p>
        </p:txBody>
      </p:sp>
      <p:cxnSp>
        <p:nvCxnSpPr>
          <p:cNvPr id="920" name="Google Shape;920;p49"/>
          <p:cNvCxnSpPr>
            <a:endCxn id="897" idx="3"/>
          </p:cNvCxnSpPr>
          <p:nvPr/>
        </p:nvCxnSpPr>
        <p:spPr>
          <a:xfrm rot="10800000" flipH="1">
            <a:off x="413988" y="3425037"/>
            <a:ext cx="199800" cy="60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1" name="Google Shape;921;p49"/>
          <p:cNvSpPr txBox="1"/>
          <p:nvPr/>
        </p:nvSpPr>
        <p:spPr>
          <a:xfrm>
            <a:off x="73900" y="3919525"/>
            <a:ext cx="8202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Старт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2" name="Google Shape;922;p49"/>
          <p:cNvSpPr txBox="1"/>
          <p:nvPr/>
        </p:nvSpPr>
        <p:spPr>
          <a:xfrm>
            <a:off x="1212725" y="28294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3" name="Google Shape;923;p49"/>
          <p:cNvSpPr txBox="1"/>
          <p:nvPr/>
        </p:nvSpPr>
        <p:spPr>
          <a:xfrm>
            <a:off x="1546975" y="1895613"/>
            <a:ext cx="7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4" name="Google Shape;924;p49"/>
          <p:cNvSpPr txBox="1"/>
          <p:nvPr/>
        </p:nvSpPr>
        <p:spPr>
          <a:xfrm>
            <a:off x="2645075" y="1717125"/>
            <a:ext cx="113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∞ &gt; 2 + 7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5" name="Google Shape;925;p49"/>
          <p:cNvSpPr txBox="1"/>
          <p:nvPr/>
        </p:nvSpPr>
        <p:spPr>
          <a:xfrm>
            <a:off x="4125638" y="2661825"/>
            <a:ext cx="3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6" name="Google Shape;926;p49"/>
          <p:cNvSpPr txBox="1"/>
          <p:nvPr/>
        </p:nvSpPr>
        <p:spPr>
          <a:xfrm>
            <a:off x="3027113" y="4322250"/>
            <a:ext cx="3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7" name="Google Shape;927;p49"/>
          <p:cNvSpPr txBox="1"/>
          <p:nvPr/>
        </p:nvSpPr>
        <p:spPr>
          <a:xfrm>
            <a:off x="1447825" y="4322250"/>
            <a:ext cx="969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4 &gt; 2 + 1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Дейкстры</a:t>
            </a:r>
            <a:endParaRPr/>
          </a:p>
        </p:txBody>
      </p:sp>
      <p:sp>
        <p:nvSpPr>
          <p:cNvPr id="933" name="Google Shape;933;p50"/>
          <p:cNvSpPr/>
          <p:nvPr/>
        </p:nvSpPr>
        <p:spPr>
          <a:xfrm>
            <a:off x="553950" y="3076275"/>
            <a:ext cx="408600" cy="40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4" name="Google Shape;934;p50"/>
          <p:cNvSpPr/>
          <p:nvPr/>
        </p:nvSpPr>
        <p:spPr>
          <a:xfrm>
            <a:off x="1728475" y="2238900"/>
            <a:ext cx="408600" cy="40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5" name="Google Shape;935;p50"/>
          <p:cNvSpPr/>
          <p:nvPr/>
        </p:nvSpPr>
        <p:spPr>
          <a:xfrm>
            <a:off x="1728475" y="3913650"/>
            <a:ext cx="408600" cy="4086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6" name="Google Shape;936;p50"/>
          <p:cNvSpPr/>
          <p:nvPr/>
        </p:nvSpPr>
        <p:spPr>
          <a:xfrm>
            <a:off x="3008225" y="2238900"/>
            <a:ext cx="4086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7" name="Google Shape;937;p50"/>
          <p:cNvCxnSpPr>
            <a:stCxn id="933" idx="7"/>
            <a:endCxn id="934" idx="3"/>
          </p:cNvCxnSpPr>
          <p:nvPr/>
        </p:nvCxnSpPr>
        <p:spPr>
          <a:xfrm rot="10800000" flipH="1">
            <a:off x="902712" y="2587713"/>
            <a:ext cx="885600" cy="5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38" name="Google Shape;938;p50"/>
          <p:cNvCxnSpPr>
            <a:stCxn id="933" idx="5"/>
            <a:endCxn id="935" idx="2"/>
          </p:cNvCxnSpPr>
          <p:nvPr/>
        </p:nvCxnSpPr>
        <p:spPr>
          <a:xfrm>
            <a:off x="902712" y="3425037"/>
            <a:ext cx="8259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39" name="Google Shape;939;p50"/>
          <p:cNvCxnSpPr>
            <a:stCxn id="934" idx="4"/>
            <a:endCxn id="935" idx="0"/>
          </p:cNvCxnSpPr>
          <p:nvPr/>
        </p:nvCxnSpPr>
        <p:spPr>
          <a:xfrm>
            <a:off x="1932775" y="2647500"/>
            <a:ext cx="0" cy="126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40" name="Google Shape;940;p50"/>
          <p:cNvSpPr txBox="1"/>
          <p:nvPr/>
        </p:nvSpPr>
        <p:spPr>
          <a:xfrm>
            <a:off x="599400" y="27532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50"/>
          <p:cNvSpPr txBox="1"/>
          <p:nvPr/>
        </p:nvSpPr>
        <p:spPr>
          <a:xfrm>
            <a:off x="1067225" y="37019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2" name="Google Shape;942;p50"/>
          <p:cNvSpPr/>
          <p:nvPr/>
        </p:nvSpPr>
        <p:spPr>
          <a:xfrm>
            <a:off x="3008225" y="3913650"/>
            <a:ext cx="4086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3" name="Google Shape;943;p50"/>
          <p:cNvSpPr/>
          <p:nvPr/>
        </p:nvSpPr>
        <p:spPr>
          <a:xfrm>
            <a:off x="4128725" y="3076275"/>
            <a:ext cx="4086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4" name="Google Shape;944;p50"/>
          <p:cNvCxnSpPr>
            <a:stCxn id="935" idx="6"/>
            <a:endCxn id="942" idx="2"/>
          </p:cNvCxnSpPr>
          <p:nvPr/>
        </p:nvCxnSpPr>
        <p:spPr>
          <a:xfrm>
            <a:off x="2137075" y="4117950"/>
            <a:ext cx="8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45" name="Google Shape;945;p50"/>
          <p:cNvCxnSpPr>
            <a:stCxn id="942" idx="0"/>
            <a:endCxn id="936" idx="4"/>
          </p:cNvCxnSpPr>
          <p:nvPr/>
        </p:nvCxnSpPr>
        <p:spPr>
          <a:xfrm rot="10800000">
            <a:off x="3212525" y="2647650"/>
            <a:ext cx="0" cy="12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46" name="Google Shape;946;p50"/>
          <p:cNvCxnSpPr>
            <a:stCxn id="942" idx="6"/>
            <a:endCxn id="943" idx="3"/>
          </p:cNvCxnSpPr>
          <p:nvPr/>
        </p:nvCxnSpPr>
        <p:spPr>
          <a:xfrm rot="10800000" flipH="1">
            <a:off x="3416825" y="3424950"/>
            <a:ext cx="7716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47" name="Google Shape;947;p50"/>
          <p:cNvCxnSpPr>
            <a:stCxn id="934" idx="6"/>
            <a:endCxn id="936" idx="2"/>
          </p:cNvCxnSpPr>
          <p:nvPr/>
        </p:nvCxnSpPr>
        <p:spPr>
          <a:xfrm>
            <a:off x="2137075" y="2443200"/>
            <a:ext cx="8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48" name="Google Shape;948;p50"/>
          <p:cNvCxnSpPr>
            <a:stCxn id="936" idx="6"/>
            <a:endCxn id="943" idx="1"/>
          </p:cNvCxnSpPr>
          <p:nvPr/>
        </p:nvCxnSpPr>
        <p:spPr>
          <a:xfrm>
            <a:off x="3416825" y="2443200"/>
            <a:ext cx="7716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49" name="Google Shape;949;p50"/>
          <p:cNvSpPr txBox="1"/>
          <p:nvPr/>
        </p:nvSpPr>
        <p:spPr>
          <a:xfrm>
            <a:off x="1919875" y="30344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50"/>
          <p:cNvSpPr txBox="1"/>
          <p:nvPr/>
        </p:nvSpPr>
        <p:spPr>
          <a:xfrm>
            <a:off x="2360500" y="40828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50"/>
          <p:cNvSpPr txBox="1"/>
          <p:nvPr/>
        </p:nvSpPr>
        <p:spPr>
          <a:xfrm>
            <a:off x="2360500" y="24064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2" name="Google Shape;952;p50"/>
          <p:cNvSpPr txBox="1"/>
          <p:nvPr/>
        </p:nvSpPr>
        <p:spPr>
          <a:xfrm>
            <a:off x="3212525" y="30344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3" name="Google Shape;953;p50"/>
          <p:cNvSpPr txBox="1"/>
          <p:nvPr/>
        </p:nvSpPr>
        <p:spPr>
          <a:xfrm>
            <a:off x="3704875" y="37780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4" name="Google Shape;954;p50"/>
          <p:cNvSpPr txBox="1"/>
          <p:nvPr/>
        </p:nvSpPr>
        <p:spPr>
          <a:xfrm>
            <a:off x="3746850" y="24432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5" name="Google Shape;955;p50"/>
          <p:cNvSpPr txBox="1">
            <a:spLocks noGrp="1"/>
          </p:cNvSpPr>
          <p:nvPr>
            <p:ph type="body" idx="1"/>
          </p:nvPr>
        </p:nvSpPr>
        <p:spPr>
          <a:xfrm>
            <a:off x="5409550" y="1966125"/>
            <a:ext cx="3148200" cy="29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Выбираем ближайшую точку: 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956" name="Google Shape;956;p50"/>
          <p:cNvCxnSpPr>
            <a:endCxn id="933" idx="3"/>
          </p:cNvCxnSpPr>
          <p:nvPr/>
        </p:nvCxnSpPr>
        <p:spPr>
          <a:xfrm rot="10800000" flipH="1">
            <a:off x="413988" y="3425037"/>
            <a:ext cx="199800" cy="60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7" name="Google Shape;957;p50"/>
          <p:cNvSpPr txBox="1"/>
          <p:nvPr/>
        </p:nvSpPr>
        <p:spPr>
          <a:xfrm>
            <a:off x="73900" y="3919525"/>
            <a:ext cx="8202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Старт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8" name="Google Shape;958;p50"/>
          <p:cNvSpPr txBox="1"/>
          <p:nvPr/>
        </p:nvSpPr>
        <p:spPr>
          <a:xfrm>
            <a:off x="1212725" y="28294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9" name="Google Shape;959;p50"/>
          <p:cNvSpPr txBox="1"/>
          <p:nvPr/>
        </p:nvSpPr>
        <p:spPr>
          <a:xfrm>
            <a:off x="1546975" y="1895613"/>
            <a:ext cx="7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0" name="Google Shape;960;p50"/>
          <p:cNvSpPr txBox="1"/>
          <p:nvPr/>
        </p:nvSpPr>
        <p:spPr>
          <a:xfrm>
            <a:off x="2645075" y="1869525"/>
            <a:ext cx="113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50"/>
          <p:cNvSpPr txBox="1"/>
          <p:nvPr/>
        </p:nvSpPr>
        <p:spPr>
          <a:xfrm>
            <a:off x="4125638" y="2661825"/>
            <a:ext cx="3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2" name="Google Shape;962;p50"/>
          <p:cNvSpPr txBox="1"/>
          <p:nvPr/>
        </p:nvSpPr>
        <p:spPr>
          <a:xfrm>
            <a:off x="3027113" y="4322250"/>
            <a:ext cx="3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" name="Google Shape;963;p50"/>
          <p:cNvSpPr txBox="1"/>
          <p:nvPr/>
        </p:nvSpPr>
        <p:spPr>
          <a:xfrm>
            <a:off x="1447825" y="4322250"/>
            <a:ext cx="96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5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Дейкстры</a:t>
            </a:r>
            <a:endParaRPr/>
          </a:p>
        </p:txBody>
      </p:sp>
      <p:sp>
        <p:nvSpPr>
          <p:cNvPr id="969" name="Google Shape;969;p51"/>
          <p:cNvSpPr/>
          <p:nvPr/>
        </p:nvSpPr>
        <p:spPr>
          <a:xfrm>
            <a:off x="553950" y="3076275"/>
            <a:ext cx="408600" cy="40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0" name="Google Shape;970;p51"/>
          <p:cNvSpPr/>
          <p:nvPr/>
        </p:nvSpPr>
        <p:spPr>
          <a:xfrm>
            <a:off x="1728475" y="2238900"/>
            <a:ext cx="408600" cy="40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51"/>
          <p:cNvSpPr/>
          <p:nvPr/>
        </p:nvSpPr>
        <p:spPr>
          <a:xfrm>
            <a:off x="1728475" y="3913650"/>
            <a:ext cx="408600" cy="4086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2" name="Google Shape;972;p51"/>
          <p:cNvSpPr/>
          <p:nvPr/>
        </p:nvSpPr>
        <p:spPr>
          <a:xfrm>
            <a:off x="3008225" y="2238900"/>
            <a:ext cx="4086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3" name="Google Shape;973;p51"/>
          <p:cNvCxnSpPr>
            <a:stCxn id="969" idx="7"/>
            <a:endCxn id="970" idx="3"/>
          </p:cNvCxnSpPr>
          <p:nvPr/>
        </p:nvCxnSpPr>
        <p:spPr>
          <a:xfrm rot="10800000" flipH="1">
            <a:off x="902712" y="2587713"/>
            <a:ext cx="885600" cy="5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74" name="Google Shape;974;p51"/>
          <p:cNvCxnSpPr>
            <a:stCxn id="969" idx="5"/>
            <a:endCxn id="971" idx="2"/>
          </p:cNvCxnSpPr>
          <p:nvPr/>
        </p:nvCxnSpPr>
        <p:spPr>
          <a:xfrm>
            <a:off x="902712" y="3425037"/>
            <a:ext cx="8259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75" name="Google Shape;975;p51"/>
          <p:cNvCxnSpPr>
            <a:stCxn id="970" idx="4"/>
            <a:endCxn id="971" idx="0"/>
          </p:cNvCxnSpPr>
          <p:nvPr/>
        </p:nvCxnSpPr>
        <p:spPr>
          <a:xfrm>
            <a:off x="1932775" y="2647500"/>
            <a:ext cx="0" cy="126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76" name="Google Shape;976;p51"/>
          <p:cNvSpPr txBox="1"/>
          <p:nvPr/>
        </p:nvSpPr>
        <p:spPr>
          <a:xfrm>
            <a:off x="599400" y="27532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7" name="Google Shape;977;p51"/>
          <p:cNvSpPr txBox="1"/>
          <p:nvPr/>
        </p:nvSpPr>
        <p:spPr>
          <a:xfrm>
            <a:off x="1067225" y="37019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8" name="Google Shape;978;p51"/>
          <p:cNvSpPr/>
          <p:nvPr/>
        </p:nvSpPr>
        <p:spPr>
          <a:xfrm>
            <a:off x="3008225" y="3913650"/>
            <a:ext cx="4086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9" name="Google Shape;979;p51"/>
          <p:cNvSpPr/>
          <p:nvPr/>
        </p:nvSpPr>
        <p:spPr>
          <a:xfrm>
            <a:off x="4128725" y="3076275"/>
            <a:ext cx="4086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0" name="Google Shape;980;p51"/>
          <p:cNvCxnSpPr>
            <a:stCxn id="971" idx="6"/>
            <a:endCxn id="978" idx="2"/>
          </p:cNvCxnSpPr>
          <p:nvPr/>
        </p:nvCxnSpPr>
        <p:spPr>
          <a:xfrm>
            <a:off x="2137075" y="4117950"/>
            <a:ext cx="8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81" name="Google Shape;981;p51"/>
          <p:cNvCxnSpPr>
            <a:stCxn id="978" idx="0"/>
            <a:endCxn id="972" idx="4"/>
          </p:cNvCxnSpPr>
          <p:nvPr/>
        </p:nvCxnSpPr>
        <p:spPr>
          <a:xfrm rot="10800000">
            <a:off x="3212525" y="2647650"/>
            <a:ext cx="0" cy="12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82" name="Google Shape;982;p51"/>
          <p:cNvCxnSpPr>
            <a:stCxn id="978" idx="6"/>
            <a:endCxn id="979" idx="3"/>
          </p:cNvCxnSpPr>
          <p:nvPr/>
        </p:nvCxnSpPr>
        <p:spPr>
          <a:xfrm rot="10800000" flipH="1">
            <a:off x="3416825" y="3424950"/>
            <a:ext cx="7716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83" name="Google Shape;983;p51"/>
          <p:cNvCxnSpPr>
            <a:stCxn id="970" idx="6"/>
            <a:endCxn id="972" idx="2"/>
          </p:cNvCxnSpPr>
          <p:nvPr/>
        </p:nvCxnSpPr>
        <p:spPr>
          <a:xfrm>
            <a:off x="2137075" y="2443200"/>
            <a:ext cx="8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84" name="Google Shape;984;p51"/>
          <p:cNvCxnSpPr>
            <a:stCxn id="972" idx="6"/>
            <a:endCxn id="979" idx="1"/>
          </p:cNvCxnSpPr>
          <p:nvPr/>
        </p:nvCxnSpPr>
        <p:spPr>
          <a:xfrm>
            <a:off x="3416825" y="2443200"/>
            <a:ext cx="7716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85" name="Google Shape;985;p51"/>
          <p:cNvSpPr txBox="1"/>
          <p:nvPr/>
        </p:nvSpPr>
        <p:spPr>
          <a:xfrm>
            <a:off x="1919875" y="30344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6" name="Google Shape;986;p51"/>
          <p:cNvSpPr txBox="1"/>
          <p:nvPr/>
        </p:nvSpPr>
        <p:spPr>
          <a:xfrm>
            <a:off x="2360500" y="40828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7" name="Google Shape;987;p51"/>
          <p:cNvSpPr txBox="1"/>
          <p:nvPr/>
        </p:nvSpPr>
        <p:spPr>
          <a:xfrm>
            <a:off x="2360500" y="24064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8" name="Google Shape;988;p51"/>
          <p:cNvSpPr txBox="1"/>
          <p:nvPr/>
        </p:nvSpPr>
        <p:spPr>
          <a:xfrm>
            <a:off x="3212525" y="30344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9" name="Google Shape;989;p51"/>
          <p:cNvSpPr txBox="1"/>
          <p:nvPr/>
        </p:nvSpPr>
        <p:spPr>
          <a:xfrm>
            <a:off x="3704875" y="37780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0" name="Google Shape;990;p51"/>
          <p:cNvSpPr txBox="1"/>
          <p:nvPr/>
        </p:nvSpPr>
        <p:spPr>
          <a:xfrm>
            <a:off x="3746850" y="24432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51"/>
          <p:cNvSpPr txBox="1">
            <a:spLocks noGrp="1"/>
          </p:cNvSpPr>
          <p:nvPr>
            <p:ph type="body" idx="1"/>
          </p:nvPr>
        </p:nvSpPr>
        <p:spPr>
          <a:xfrm>
            <a:off x="5409550" y="1966125"/>
            <a:ext cx="3148200" cy="29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ru-RU" dirty="0"/>
              <a:t>Рассчитаем расстояния от начальной точки до каждой точки, смежной текущей.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/>
              <a:t>Если расстояние меньше, чем рассчитанное ранее, то изменяем его.</a:t>
            </a:r>
          </a:p>
        </p:txBody>
      </p:sp>
      <p:cxnSp>
        <p:nvCxnSpPr>
          <p:cNvPr id="992" name="Google Shape;992;p51"/>
          <p:cNvCxnSpPr>
            <a:endCxn id="969" idx="3"/>
          </p:cNvCxnSpPr>
          <p:nvPr/>
        </p:nvCxnSpPr>
        <p:spPr>
          <a:xfrm rot="10800000" flipH="1">
            <a:off x="413988" y="3425037"/>
            <a:ext cx="199800" cy="60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3" name="Google Shape;993;p51"/>
          <p:cNvSpPr txBox="1"/>
          <p:nvPr/>
        </p:nvSpPr>
        <p:spPr>
          <a:xfrm>
            <a:off x="73900" y="3919525"/>
            <a:ext cx="8202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Старт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4" name="Google Shape;994;p51"/>
          <p:cNvSpPr txBox="1"/>
          <p:nvPr/>
        </p:nvSpPr>
        <p:spPr>
          <a:xfrm>
            <a:off x="1212725" y="28294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5" name="Google Shape;995;p51"/>
          <p:cNvSpPr txBox="1"/>
          <p:nvPr/>
        </p:nvSpPr>
        <p:spPr>
          <a:xfrm>
            <a:off x="1546975" y="1895613"/>
            <a:ext cx="7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6" name="Google Shape;996;p51"/>
          <p:cNvSpPr txBox="1"/>
          <p:nvPr/>
        </p:nvSpPr>
        <p:spPr>
          <a:xfrm>
            <a:off x="2645075" y="1869525"/>
            <a:ext cx="113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7" name="Google Shape;997;p51"/>
          <p:cNvSpPr txBox="1"/>
          <p:nvPr/>
        </p:nvSpPr>
        <p:spPr>
          <a:xfrm>
            <a:off x="4125638" y="2661825"/>
            <a:ext cx="3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8" name="Google Shape;998;p51"/>
          <p:cNvSpPr txBox="1"/>
          <p:nvPr/>
        </p:nvSpPr>
        <p:spPr>
          <a:xfrm>
            <a:off x="2663224" y="4291575"/>
            <a:ext cx="1098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∞ &gt; 3 + 3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9" name="Google Shape;999;p51"/>
          <p:cNvSpPr txBox="1"/>
          <p:nvPr/>
        </p:nvSpPr>
        <p:spPr>
          <a:xfrm>
            <a:off x="1447825" y="4322250"/>
            <a:ext cx="96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5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Дейкстры</a:t>
            </a:r>
            <a:endParaRPr/>
          </a:p>
        </p:txBody>
      </p:sp>
      <p:sp>
        <p:nvSpPr>
          <p:cNvPr id="1005" name="Google Shape;1005;p52"/>
          <p:cNvSpPr/>
          <p:nvPr/>
        </p:nvSpPr>
        <p:spPr>
          <a:xfrm>
            <a:off x="553950" y="3076275"/>
            <a:ext cx="408600" cy="40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6" name="Google Shape;1006;p52"/>
          <p:cNvSpPr/>
          <p:nvPr/>
        </p:nvSpPr>
        <p:spPr>
          <a:xfrm>
            <a:off x="1728475" y="2238900"/>
            <a:ext cx="408600" cy="40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7" name="Google Shape;1007;p52"/>
          <p:cNvSpPr/>
          <p:nvPr/>
        </p:nvSpPr>
        <p:spPr>
          <a:xfrm>
            <a:off x="1728475" y="3913650"/>
            <a:ext cx="408600" cy="40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8" name="Google Shape;1008;p52"/>
          <p:cNvSpPr/>
          <p:nvPr/>
        </p:nvSpPr>
        <p:spPr>
          <a:xfrm>
            <a:off x="3008225" y="2238900"/>
            <a:ext cx="4086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9" name="Google Shape;1009;p52"/>
          <p:cNvCxnSpPr>
            <a:stCxn id="1005" idx="7"/>
            <a:endCxn id="1006" idx="3"/>
          </p:cNvCxnSpPr>
          <p:nvPr/>
        </p:nvCxnSpPr>
        <p:spPr>
          <a:xfrm rot="10800000" flipH="1">
            <a:off x="902712" y="2587713"/>
            <a:ext cx="885600" cy="5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10" name="Google Shape;1010;p52"/>
          <p:cNvCxnSpPr>
            <a:stCxn id="1005" idx="5"/>
            <a:endCxn id="1007" idx="2"/>
          </p:cNvCxnSpPr>
          <p:nvPr/>
        </p:nvCxnSpPr>
        <p:spPr>
          <a:xfrm>
            <a:off x="902712" y="3425037"/>
            <a:ext cx="8259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11" name="Google Shape;1011;p52"/>
          <p:cNvCxnSpPr>
            <a:stCxn id="1006" idx="4"/>
            <a:endCxn id="1007" idx="0"/>
          </p:cNvCxnSpPr>
          <p:nvPr/>
        </p:nvCxnSpPr>
        <p:spPr>
          <a:xfrm>
            <a:off x="1932775" y="2647500"/>
            <a:ext cx="0" cy="126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12" name="Google Shape;1012;p52"/>
          <p:cNvSpPr txBox="1"/>
          <p:nvPr/>
        </p:nvSpPr>
        <p:spPr>
          <a:xfrm>
            <a:off x="599400" y="27532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52"/>
          <p:cNvSpPr txBox="1"/>
          <p:nvPr/>
        </p:nvSpPr>
        <p:spPr>
          <a:xfrm>
            <a:off x="1067225" y="37019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4" name="Google Shape;1014;p52"/>
          <p:cNvSpPr/>
          <p:nvPr/>
        </p:nvSpPr>
        <p:spPr>
          <a:xfrm>
            <a:off x="3008225" y="3913650"/>
            <a:ext cx="408600" cy="4086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5" name="Google Shape;1015;p52"/>
          <p:cNvSpPr/>
          <p:nvPr/>
        </p:nvSpPr>
        <p:spPr>
          <a:xfrm>
            <a:off x="4128725" y="3076275"/>
            <a:ext cx="4086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6" name="Google Shape;1016;p52"/>
          <p:cNvCxnSpPr>
            <a:stCxn id="1007" idx="6"/>
            <a:endCxn id="1014" idx="2"/>
          </p:cNvCxnSpPr>
          <p:nvPr/>
        </p:nvCxnSpPr>
        <p:spPr>
          <a:xfrm>
            <a:off x="2137075" y="4117950"/>
            <a:ext cx="8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17" name="Google Shape;1017;p52"/>
          <p:cNvCxnSpPr>
            <a:stCxn id="1014" idx="0"/>
            <a:endCxn id="1008" idx="4"/>
          </p:cNvCxnSpPr>
          <p:nvPr/>
        </p:nvCxnSpPr>
        <p:spPr>
          <a:xfrm rot="10800000">
            <a:off x="3212525" y="2647650"/>
            <a:ext cx="0" cy="12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18" name="Google Shape;1018;p52"/>
          <p:cNvCxnSpPr>
            <a:stCxn id="1014" idx="6"/>
            <a:endCxn id="1015" idx="3"/>
          </p:cNvCxnSpPr>
          <p:nvPr/>
        </p:nvCxnSpPr>
        <p:spPr>
          <a:xfrm rot="10800000" flipH="1">
            <a:off x="3416825" y="3424950"/>
            <a:ext cx="7716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19" name="Google Shape;1019;p52"/>
          <p:cNvCxnSpPr>
            <a:stCxn id="1006" idx="6"/>
            <a:endCxn id="1008" idx="2"/>
          </p:cNvCxnSpPr>
          <p:nvPr/>
        </p:nvCxnSpPr>
        <p:spPr>
          <a:xfrm>
            <a:off x="2137075" y="2443200"/>
            <a:ext cx="8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20" name="Google Shape;1020;p52"/>
          <p:cNvCxnSpPr>
            <a:stCxn id="1008" idx="6"/>
            <a:endCxn id="1015" idx="1"/>
          </p:cNvCxnSpPr>
          <p:nvPr/>
        </p:nvCxnSpPr>
        <p:spPr>
          <a:xfrm>
            <a:off x="3416825" y="2443200"/>
            <a:ext cx="7716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21" name="Google Shape;1021;p52"/>
          <p:cNvSpPr txBox="1"/>
          <p:nvPr/>
        </p:nvSpPr>
        <p:spPr>
          <a:xfrm>
            <a:off x="1919875" y="30344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2" name="Google Shape;1022;p52"/>
          <p:cNvSpPr txBox="1"/>
          <p:nvPr/>
        </p:nvSpPr>
        <p:spPr>
          <a:xfrm>
            <a:off x="2360500" y="40828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3" name="Google Shape;1023;p52"/>
          <p:cNvSpPr txBox="1"/>
          <p:nvPr/>
        </p:nvSpPr>
        <p:spPr>
          <a:xfrm>
            <a:off x="2360500" y="24064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4" name="Google Shape;1024;p52"/>
          <p:cNvSpPr txBox="1"/>
          <p:nvPr/>
        </p:nvSpPr>
        <p:spPr>
          <a:xfrm>
            <a:off x="3212525" y="30344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5" name="Google Shape;1025;p52"/>
          <p:cNvSpPr txBox="1"/>
          <p:nvPr/>
        </p:nvSpPr>
        <p:spPr>
          <a:xfrm>
            <a:off x="3704875" y="37780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6" name="Google Shape;1026;p52"/>
          <p:cNvSpPr txBox="1"/>
          <p:nvPr/>
        </p:nvSpPr>
        <p:spPr>
          <a:xfrm>
            <a:off x="3746850" y="24432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7" name="Google Shape;1027;p52"/>
          <p:cNvSpPr txBox="1">
            <a:spLocks noGrp="1"/>
          </p:cNvSpPr>
          <p:nvPr>
            <p:ph type="body" idx="1"/>
          </p:nvPr>
        </p:nvSpPr>
        <p:spPr>
          <a:xfrm>
            <a:off x="5409550" y="1966125"/>
            <a:ext cx="3148200" cy="29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Выбираем ближайшую точку: 4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1028" name="Google Shape;1028;p52"/>
          <p:cNvCxnSpPr>
            <a:endCxn id="1005" idx="3"/>
          </p:cNvCxnSpPr>
          <p:nvPr/>
        </p:nvCxnSpPr>
        <p:spPr>
          <a:xfrm rot="10800000" flipH="1">
            <a:off x="413988" y="3425037"/>
            <a:ext cx="199800" cy="60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9" name="Google Shape;1029;p52"/>
          <p:cNvSpPr txBox="1"/>
          <p:nvPr/>
        </p:nvSpPr>
        <p:spPr>
          <a:xfrm>
            <a:off x="73900" y="3919525"/>
            <a:ext cx="8202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Старт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0" name="Google Shape;1030;p52"/>
          <p:cNvSpPr txBox="1"/>
          <p:nvPr/>
        </p:nvSpPr>
        <p:spPr>
          <a:xfrm>
            <a:off x="1212725" y="28294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1" name="Google Shape;1031;p52"/>
          <p:cNvSpPr txBox="1"/>
          <p:nvPr/>
        </p:nvSpPr>
        <p:spPr>
          <a:xfrm>
            <a:off x="1546975" y="1895613"/>
            <a:ext cx="7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2" name="Google Shape;1032;p52"/>
          <p:cNvSpPr txBox="1"/>
          <p:nvPr/>
        </p:nvSpPr>
        <p:spPr>
          <a:xfrm>
            <a:off x="2645075" y="1869525"/>
            <a:ext cx="113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3" name="Google Shape;1033;p52"/>
          <p:cNvSpPr txBox="1"/>
          <p:nvPr/>
        </p:nvSpPr>
        <p:spPr>
          <a:xfrm>
            <a:off x="4125638" y="2661825"/>
            <a:ext cx="3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4" name="Google Shape;1034;p52"/>
          <p:cNvSpPr txBox="1"/>
          <p:nvPr/>
        </p:nvSpPr>
        <p:spPr>
          <a:xfrm>
            <a:off x="2663224" y="4291575"/>
            <a:ext cx="109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5" name="Google Shape;1035;p52"/>
          <p:cNvSpPr txBox="1"/>
          <p:nvPr/>
        </p:nvSpPr>
        <p:spPr>
          <a:xfrm>
            <a:off x="1447825" y="4322250"/>
            <a:ext cx="96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5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Дейкстры</a:t>
            </a:r>
            <a:endParaRPr/>
          </a:p>
        </p:txBody>
      </p:sp>
      <p:sp>
        <p:nvSpPr>
          <p:cNvPr id="1041" name="Google Shape;1041;p53"/>
          <p:cNvSpPr/>
          <p:nvPr/>
        </p:nvSpPr>
        <p:spPr>
          <a:xfrm>
            <a:off x="553950" y="3076275"/>
            <a:ext cx="408600" cy="40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2" name="Google Shape;1042;p53"/>
          <p:cNvSpPr/>
          <p:nvPr/>
        </p:nvSpPr>
        <p:spPr>
          <a:xfrm>
            <a:off x="1728475" y="2238900"/>
            <a:ext cx="408600" cy="40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3" name="Google Shape;1043;p53"/>
          <p:cNvSpPr/>
          <p:nvPr/>
        </p:nvSpPr>
        <p:spPr>
          <a:xfrm>
            <a:off x="1728475" y="3913650"/>
            <a:ext cx="408600" cy="40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4" name="Google Shape;1044;p53"/>
          <p:cNvSpPr/>
          <p:nvPr/>
        </p:nvSpPr>
        <p:spPr>
          <a:xfrm>
            <a:off x="3008225" y="2238900"/>
            <a:ext cx="4086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5" name="Google Shape;1045;p53"/>
          <p:cNvCxnSpPr>
            <a:stCxn id="1041" idx="7"/>
            <a:endCxn id="1042" idx="3"/>
          </p:cNvCxnSpPr>
          <p:nvPr/>
        </p:nvCxnSpPr>
        <p:spPr>
          <a:xfrm rot="10800000" flipH="1">
            <a:off x="902712" y="2587713"/>
            <a:ext cx="885600" cy="5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46" name="Google Shape;1046;p53"/>
          <p:cNvCxnSpPr>
            <a:stCxn id="1041" idx="5"/>
            <a:endCxn id="1043" idx="2"/>
          </p:cNvCxnSpPr>
          <p:nvPr/>
        </p:nvCxnSpPr>
        <p:spPr>
          <a:xfrm>
            <a:off x="902712" y="3425037"/>
            <a:ext cx="8259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47" name="Google Shape;1047;p53"/>
          <p:cNvCxnSpPr>
            <a:stCxn id="1042" idx="4"/>
            <a:endCxn id="1043" idx="0"/>
          </p:cNvCxnSpPr>
          <p:nvPr/>
        </p:nvCxnSpPr>
        <p:spPr>
          <a:xfrm>
            <a:off x="1932775" y="2647500"/>
            <a:ext cx="0" cy="126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48" name="Google Shape;1048;p53"/>
          <p:cNvSpPr txBox="1"/>
          <p:nvPr/>
        </p:nvSpPr>
        <p:spPr>
          <a:xfrm>
            <a:off x="599400" y="27532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9" name="Google Shape;1049;p53"/>
          <p:cNvSpPr txBox="1"/>
          <p:nvPr/>
        </p:nvSpPr>
        <p:spPr>
          <a:xfrm>
            <a:off x="1067225" y="37019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0" name="Google Shape;1050;p53"/>
          <p:cNvSpPr/>
          <p:nvPr/>
        </p:nvSpPr>
        <p:spPr>
          <a:xfrm>
            <a:off x="3008225" y="3913650"/>
            <a:ext cx="408600" cy="4086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1" name="Google Shape;1051;p53"/>
          <p:cNvSpPr/>
          <p:nvPr/>
        </p:nvSpPr>
        <p:spPr>
          <a:xfrm>
            <a:off x="4128725" y="3076275"/>
            <a:ext cx="4086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2" name="Google Shape;1052;p53"/>
          <p:cNvCxnSpPr>
            <a:stCxn id="1043" idx="6"/>
            <a:endCxn id="1050" idx="2"/>
          </p:cNvCxnSpPr>
          <p:nvPr/>
        </p:nvCxnSpPr>
        <p:spPr>
          <a:xfrm>
            <a:off x="2137075" y="4117950"/>
            <a:ext cx="8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53" name="Google Shape;1053;p53"/>
          <p:cNvCxnSpPr>
            <a:stCxn id="1050" idx="0"/>
            <a:endCxn id="1044" idx="4"/>
          </p:cNvCxnSpPr>
          <p:nvPr/>
        </p:nvCxnSpPr>
        <p:spPr>
          <a:xfrm rot="10800000">
            <a:off x="3212525" y="2647650"/>
            <a:ext cx="0" cy="12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54" name="Google Shape;1054;p53"/>
          <p:cNvCxnSpPr>
            <a:stCxn id="1050" idx="6"/>
            <a:endCxn id="1051" idx="3"/>
          </p:cNvCxnSpPr>
          <p:nvPr/>
        </p:nvCxnSpPr>
        <p:spPr>
          <a:xfrm rot="10800000" flipH="1">
            <a:off x="3416825" y="3424950"/>
            <a:ext cx="7716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55" name="Google Shape;1055;p53"/>
          <p:cNvCxnSpPr>
            <a:stCxn id="1042" idx="6"/>
            <a:endCxn id="1044" idx="2"/>
          </p:cNvCxnSpPr>
          <p:nvPr/>
        </p:nvCxnSpPr>
        <p:spPr>
          <a:xfrm>
            <a:off x="2137075" y="2443200"/>
            <a:ext cx="8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56" name="Google Shape;1056;p53"/>
          <p:cNvCxnSpPr>
            <a:stCxn id="1044" idx="6"/>
            <a:endCxn id="1051" idx="1"/>
          </p:cNvCxnSpPr>
          <p:nvPr/>
        </p:nvCxnSpPr>
        <p:spPr>
          <a:xfrm>
            <a:off x="3416825" y="2443200"/>
            <a:ext cx="7716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57" name="Google Shape;1057;p53"/>
          <p:cNvSpPr txBox="1"/>
          <p:nvPr/>
        </p:nvSpPr>
        <p:spPr>
          <a:xfrm>
            <a:off x="1919875" y="30344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8" name="Google Shape;1058;p53"/>
          <p:cNvSpPr txBox="1"/>
          <p:nvPr/>
        </p:nvSpPr>
        <p:spPr>
          <a:xfrm>
            <a:off x="2360500" y="40828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9" name="Google Shape;1059;p53"/>
          <p:cNvSpPr txBox="1"/>
          <p:nvPr/>
        </p:nvSpPr>
        <p:spPr>
          <a:xfrm>
            <a:off x="2360500" y="24064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0" name="Google Shape;1060;p53"/>
          <p:cNvSpPr txBox="1"/>
          <p:nvPr/>
        </p:nvSpPr>
        <p:spPr>
          <a:xfrm>
            <a:off x="3212525" y="30344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1" name="Google Shape;1061;p53"/>
          <p:cNvSpPr txBox="1"/>
          <p:nvPr/>
        </p:nvSpPr>
        <p:spPr>
          <a:xfrm>
            <a:off x="3704875" y="37780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2" name="Google Shape;1062;p53"/>
          <p:cNvSpPr txBox="1"/>
          <p:nvPr/>
        </p:nvSpPr>
        <p:spPr>
          <a:xfrm>
            <a:off x="3746850" y="24432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3" name="Google Shape;1063;p53"/>
          <p:cNvSpPr txBox="1">
            <a:spLocks noGrp="1"/>
          </p:cNvSpPr>
          <p:nvPr>
            <p:ph type="body" idx="1"/>
          </p:nvPr>
        </p:nvSpPr>
        <p:spPr>
          <a:xfrm>
            <a:off x="5409550" y="1966125"/>
            <a:ext cx="3148200" cy="29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ru-RU" dirty="0"/>
              <a:t>Рассчитаем расстояния от начальной точки до каждой точки, смежной текущей.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/>
              <a:t>Если расстояние меньше, чем рассчитанное ранее, то изменяем его.</a:t>
            </a:r>
          </a:p>
        </p:txBody>
      </p:sp>
      <p:cxnSp>
        <p:nvCxnSpPr>
          <p:cNvPr id="1064" name="Google Shape;1064;p53"/>
          <p:cNvCxnSpPr>
            <a:endCxn id="1041" idx="3"/>
          </p:cNvCxnSpPr>
          <p:nvPr/>
        </p:nvCxnSpPr>
        <p:spPr>
          <a:xfrm rot="10800000" flipH="1">
            <a:off x="413988" y="3425037"/>
            <a:ext cx="199800" cy="60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5" name="Google Shape;1065;p53"/>
          <p:cNvSpPr txBox="1"/>
          <p:nvPr/>
        </p:nvSpPr>
        <p:spPr>
          <a:xfrm>
            <a:off x="73900" y="3919525"/>
            <a:ext cx="8202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Старт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6" name="Google Shape;1066;p53"/>
          <p:cNvSpPr txBox="1"/>
          <p:nvPr/>
        </p:nvSpPr>
        <p:spPr>
          <a:xfrm>
            <a:off x="1212725" y="28294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7" name="Google Shape;1067;p53"/>
          <p:cNvSpPr txBox="1"/>
          <p:nvPr/>
        </p:nvSpPr>
        <p:spPr>
          <a:xfrm>
            <a:off x="1546975" y="1895613"/>
            <a:ext cx="7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8" name="Google Shape;1068;p53"/>
          <p:cNvSpPr txBox="1"/>
          <p:nvPr/>
        </p:nvSpPr>
        <p:spPr>
          <a:xfrm>
            <a:off x="2645075" y="1717125"/>
            <a:ext cx="113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9 &gt; 6 + 2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9" name="Google Shape;1069;p53"/>
          <p:cNvSpPr txBox="1"/>
          <p:nvPr/>
        </p:nvSpPr>
        <p:spPr>
          <a:xfrm>
            <a:off x="4240323" y="2744175"/>
            <a:ext cx="1049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∞ &gt; 6 + 5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0" name="Google Shape;1070;p53"/>
          <p:cNvSpPr txBox="1"/>
          <p:nvPr/>
        </p:nvSpPr>
        <p:spPr>
          <a:xfrm>
            <a:off x="2663224" y="4291575"/>
            <a:ext cx="109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1" name="Google Shape;1071;p53"/>
          <p:cNvSpPr txBox="1"/>
          <p:nvPr/>
        </p:nvSpPr>
        <p:spPr>
          <a:xfrm>
            <a:off x="1447825" y="4322250"/>
            <a:ext cx="96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5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Дейкстры</a:t>
            </a:r>
            <a:endParaRPr/>
          </a:p>
        </p:txBody>
      </p:sp>
      <p:sp>
        <p:nvSpPr>
          <p:cNvPr id="1077" name="Google Shape;1077;p54"/>
          <p:cNvSpPr/>
          <p:nvPr/>
        </p:nvSpPr>
        <p:spPr>
          <a:xfrm>
            <a:off x="553950" y="3076275"/>
            <a:ext cx="408600" cy="40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8" name="Google Shape;1078;p54"/>
          <p:cNvSpPr/>
          <p:nvPr/>
        </p:nvSpPr>
        <p:spPr>
          <a:xfrm>
            <a:off x="1728475" y="2238900"/>
            <a:ext cx="408600" cy="40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9" name="Google Shape;1079;p54"/>
          <p:cNvSpPr/>
          <p:nvPr/>
        </p:nvSpPr>
        <p:spPr>
          <a:xfrm>
            <a:off x="1728475" y="3913650"/>
            <a:ext cx="408600" cy="40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0" name="Google Shape;1080;p54"/>
          <p:cNvSpPr/>
          <p:nvPr/>
        </p:nvSpPr>
        <p:spPr>
          <a:xfrm>
            <a:off x="3008225" y="2238900"/>
            <a:ext cx="408600" cy="4086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1" name="Google Shape;1081;p54"/>
          <p:cNvCxnSpPr>
            <a:stCxn id="1077" idx="7"/>
            <a:endCxn id="1078" idx="3"/>
          </p:cNvCxnSpPr>
          <p:nvPr/>
        </p:nvCxnSpPr>
        <p:spPr>
          <a:xfrm rot="10800000" flipH="1">
            <a:off x="902712" y="2587713"/>
            <a:ext cx="885600" cy="5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82" name="Google Shape;1082;p54"/>
          <p:cNvCxnSpPr>
            <a:stCxn id="1077" idx="5"/>
            <a:endCxn id="1079" idx="2"/>
          </p:cNvCxnSpPr>
          <p:nvPr/>
        </p:nvCxnSpPr>
        <p:spPr>
          <a:xfrm>
            <a:off x="902712" y="3425037"/>
            <a:ext cx="8259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83" name="Google Shape;1083;p54"/>
          <p:cNvCxnSpPr>
            <a:stCxn id="1078" idx="4"/>
            <a:endCxn id="1079" idx="0"/>
          </p:cNvCxnSpPr>
          <p:nvPr/>
        </p:nvCxnSpPr>
        <p:spPr>
          <a:xfrm>
            <a:off x="1932775" y="2647500"/>
            <a:ext cx="0" cy="126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84" name="Google Shape;1084;p54"/>
          <p:cNvSpPr txBox="1"/>
          <p:nvPr/>
        </p:nvSpPr>
        <p:spPr>
          <a:xfrm>
            <a:off x="599400" y="27532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5" name="Google Shape;1085;p54"/>
          <p:cNvSpPr txBox="1"/>
          <p:nvPr/>
        </p:nvSpPr>
        <p:spPr>
          <a:xfrm>
            <a:off x="1067225" y="37019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6" name="Google Shape;1086;p54"/>
          <p:cNvSpPr/>
          <p:nvPr/>
        </p:nvSpPr>
        <p:spPr>
          <a:xfrm>
            <a:off x="3008225" y="3913650"/>
            <a:ext cx="408600" cy="40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7" name="Google Shape;1087;p54"/>
          <p:cNvSpPr/>
          <p:nvPr/>
        </p:nvSpPr>
        <p:spPr>
          <a:xfrm>
            <a:off x="4128725" y="3076275"/>
            <a:ext cx="4086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8" name="Google Shape;1088;p54"/>
          <p:cNvCxnSpPr>
            <a:stCxn id="1079" idx="6"/>
            <a:endCxn id="1086" idx="2"/>
          </p:cNvCxnSpPr>
          <p:nvPr/>
        </p:nvCxnSpPr>
        <p:spPr>
          <a:xfrm>
            <a:off x="2137075" y="4117950"/>
            <a:ext cx="8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89" name="Google Shape;1089;p54"/>
          <p:cNvCxnSpPr>
            <a:stCxn id="1086" idx="0"/>
            <a:endCxn id="1080" idx="4"/>
          </p:cNvCxnSpPr>
          <p:nvPr/>
        </p:nvCxnSpPr>
        <p:spPr>
          <a:xfrm rot="10800000">
            <a:off x="3212525" y="2647650"/>
            <a:ext cx="0" cy="12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90" name="Google Shape;1090;p54"/>
          <p:cNvCxnSpPr>
            <a:stCxn id="1086" idx="6"/>
            <a:endCxn id="1087" idx="3"/>
          </p:cNvCxnSpPr>
          <p:nvPr/>
        </p:nvCxnSpPr>
        <p:spPr>
          <a:xfrm rot="10800000" flipH="1">
            <a:off x="3416825" y="3424950"/>
            <a:ext cx="7716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91" name="Google Shape;1091;p54"/>
          <p:cNvCxnSpPr>
            <a:stCxn id="1078" idx="6"/>
            <a:endCxn id="1080" idx="2"/>
          </p:cNvCxnSpPr>
          <p:nvPr/>
        </p:nvCxnSpPr>
        <p:spPr>
          <a:xfrm>
            <a:off x="2137075" y="2443200"/>
            <a:ext cx="8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92" name="Google Shape;1092;p54"/>
          <p:cNvCxnSpPr>
            <a:stCxn id="1080" idx="6"/>
            <a:endCxn id="1087" idx="1"/>
          </p:cNvCxnSpPr>
          <p:nvPr/>
        </p:nvCxnSpPr>
        <p:spPr>
          <a:xfrm>
            <a:off x="3416825" y="2443200"/>
            <a:ext cx="7716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93" name="Google Shape;1093;p54"/>
          <p:cNvSpPr txBox="1"/>
          <p:nvPr/>
        </p:nvSpPr>
        <p:spPr>
          <a:xfrm>
            <a:off x="1919875" y="30344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54"/>
          <p:cNvSpPr txBox="1"/>
          <p:nvPr/>
        </p:nvSpPr>
        <p:spPr>
          <a:xfrm>
            <a:off x="2360500" y="40828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5" name="Google Shape;1095;p54"/>
          <p:cNvSpPr txBox="1"/>
          <p:nvPr/>
        </p:nvSpPr>
        <p:spPr>
          <a:xfrm>
            <a:off x="2360500" y="24064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6" name="Google Shape;1096;p54"/>
          <p:cNvSpPr txBox="1"/>
          <p:nvPr/>
        </p:nvSpPr>
        <p:spPr>
          <a:xfrm>
            <a:off x="3212525" y="30344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7" name="Google Shape;1097;p54"/>
          <p:cNvSpPr txBox="1"/>
          <p:nvPr/>
        </p:nvSpPr>
        <p:spPr>
          <a:xfrm>
            <a:off x="3704875" y="37780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8" name="Google Shape;1098;p54"/>
          <p:cNvSpPr txBox="1"/>
          <p:nvPr/>
        </p:nvSpPr>
        <p:spPr>
          <a:xfrm>
            <a:off x="3746850" y="24432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9" name="Google Shape;1099;p54"/>
          <p:cNvSpPr txBox="1">
            <a:spLocks noGrp="1"/>
          </p:cNvSpPr>
          <p:nvPr>
            <p:ph type="body" idx="1"/>
          </p:nvPr>
        </p:nvSpPr>
        <p:spPr>
          <a:xfrm>
            <a:off x="5409550" y="1966125"/>
            <a:ext cx="3148200" cy="29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Выбираем ближайшую точку: 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1100" name="Google Shape;1100;p54"/>
          <p:cNvCxnSpPr>
            <a:endCxn id="1077" idx="3"/>
          </p:cNvCxnSpPr>
          <p:nvPr/>
        </p:nvCxnSpPr>
        <p:spPr>
          <a:xfrm rot="10800000" flipH="1">
            <a:off x="413988" y="3425037"/>
            <a:ext cx="199800" cy="60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1" name="Google Shape;1101;p54"/>
          <p:cNvSpPr txBox="1"/>
          <p:nvPr/>
        </p:nvSpPr>
        <p:spPr>
          <a:xfrm>
            <a:off x="73900" y="3919525"/>
            <a:ext cx="8202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Старт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2" name="Google Shape;1102;p54"/>
          <p:cNvSpPr txBox="1"/>
          <p:nvPr/>
        </p:nvSpPr>
        <p:spPr>
          <a:xfrm>
            <a:off x="1212725" y="28294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54"/>
          <p:cNvSpPr txBox="1"/>
          <p:nvPr/>
        </p:nvSpPr>
        <p:spPr>
          <a:xfrm>
            <a:off x="1546975" y="1895613"/>
            <a:ext cx="7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54"/>
          <p:cNvSpPr txBox="1"/>
          <p:nvPr/>
        </p:nvSpPr>
        <p:spPr>
          <a:xfrm>
            <a:off x="2645075" y="1717125"/>
            <a:ext cx="113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54"/>
          <p:cNvSpPr txBox="1"/>
          <p:nvPr/>
        </p:nvSpPr>
        <p:spPr>
          <a:xfrm>
            <a:off x="4240323" y="2744175"/>
            <a:ext cx="1049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54"/>
          <p:cNvSpPr txBox="1"/>
          <p:nvPr/>
        </p:nvSpPr>
        <p:spPr>
          <a:xfrm>
            <a:off x="2663224" y="4291575"/>
            <a:ext cx="109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54"/>
          <p:cNvSpPr txBox="1"/>
          <p:nvPr/>
        </p:nvSpPr>
        <p:spPr>
          <a:xfrm>
            <a:off x="1447825" y="4322250"/>
            <a:ext cx="96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Дейкстры</a:t>
            </a:r>
            <a:endParaRPr/>
          </a:p>
        </p:txBody>
      </p:sp>
      <p:sp>
        <p:nvSpPr>
          <p:cNvPr id="1113" name="Google Shape;1113;p55"/>
          <p:cNvSpPr/>
          <p:nvPr/>
        </p:nvSpPr>
        <p:spPr>
          <a:xfrm>
            <a:off x="553950" y="3076275"/>
            <a:ext cx="408600" cy="40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55"/>
          <p:cNvSpPr/>
          <p:nvPr/>
        </p:nvSpPr>
        <p:spPr>
          <a:xfrm>
            <a:off x="1728475" y="2238900"/>
            <a:ext cx="408600" cy="40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5" name="Google Shape;1115;p55"/>
          <p:cNvSpPr/>
          <p:nvPr/>
        </p:nvSpPr>
        <p:spPr>
          <a:xfrm>
            <a:off x="1728475" y="3913650"/>
            <a:ext cx="408600" cy="40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6" name="Google Shape;1116;p55"/>
          <p:cNvSpPr/>
          <p:nvPr/>
        </p:nvSpPr>
        <p:spPr>
          <a:xfrm>
            <a:off x="3008225" y="2238900"/>
            <a:ext cx="408600" cy="4086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7" name="Google Shape;1117;p55"/>
          <p:cNvCxnSpPr>
            <a:stCxn id="1113" idx="7"/>
            <a:endCxn id="1114" idx="3"/>
          </p:cNvCxnSpPr>
          <p:nvPr/>
        </p:nvCxnSpPr>
        <p:spPr>
          <a:xfrm rot="10800000" flipH="1">
            <a:off x="902712" y="2587713"/>
            <a:ext cx="885600" cy="5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18" name="Google Shape;1118;p55"/>
          <p:cNvCxnSpPr>
            <a:stCxn id="1113" idx="5"/>
            <a:endCxn id="1115" idx="2"/>
          </p:cNvCxnSpPr>
          <p:nvPr/>
        </p:nvCxnSpPr>
        <p:spPr>
          <a:xfrm>
            <a:off x="902712" y="3425037"/>
            <a:ext cx="8259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19" name="Google Shape;1119;p55"/>
          <p:cNvCxnSpPr>
            <a:stCxn id="1114" idx="4"/>
            <a:endCxn id="1115" idx="0"/>
          </p:cNvCxnSpPr>
          <p:nvPr/>
        </p:nvCxnSpPr>
        <p:spPr>
          <a:xfrm>
            <a:off x="1932775" y="2647500"/>
            <a:ext cx="0" cy="126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20" name="Google Shape;1120;p55"/>
          <p:cNvSpPr txBox="1"/>
          <p:nvPr/>
        </p:nvSpPr>
        <p:spPr>
          <a:xfrm>
            <a:off x="599400" y="27532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55"/>
          <p:cNvSpPr txBox="1"/>
          <p:nvPr/>
        </p:nvSpPr>
        <p:spPr>
          <a:xfrm>
            <a:off x="1067225" y="37019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55"/>
          <p:cNvSpPr/>
          <p:nvPr/>
        </p:nvSpPr>
        <p:spPr>
          <a:xfrm>
            <a:off x="3008225" y="3913650"/>
            <a:ext cx="408600" cy="40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55"/>
          <p:cNvSpPr/>
          <p:nvPr/>
        </p:nvSpPr>
        <p:spPr>
          <a:xfrm>
            <a:off x="4128725" y="3076275"/>
            <a:ext cx="408600" cy="408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4" name="Google Shape;1124;p55"/>
          <p:cNvCxnSpPr>
            <a:stCxn id="1115" idx="6"/>
            <a:endCxn id="1122" idx="2"/>
          </p:cNvCxnSpPr>
          <p:nvPr/>
        </p:nvCxnSpPr>
        <p:spPr>
          <a:xfrm>
            <a:off x="2137075" y="4117950"/>
            <a:ext cx="8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25" name="Google Shape;1125;p55"/>
          <p:cNvCxnSpPr>
            <a:stCxn id="1122" idx="0"/>
            <a:endCxn id="1116" idx="4"/>
          </p:cNvCxnSpPr>
          <p:nvPr/>
        </p:nvCxnSpPr>
        <p:spPr>
          <a:xfrm rot="10800000">
            <a:off x="3212525" y="2647650"/>
            <a:ext cx="0" cy="12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26" name="Google Shape;1126;p55"/>
          <p:cNvCxnSpPr>
            <a:stCxn id="1122" idx="6"/>
            <a:endCxn id="1123" idx="3"/>
          </p:cNvCxnSpPr>
          <p:nvPr/>
        </p:nvCxnSpPr>
        <p:spPr>
          <a:xfrm rot="10800000" flipH="1">
            <a:off x="3416825" y="3424950"/>
            <a:ext cx="7716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27" name="Google Shape;1127;p55"/>
          <p:cNvCxnSpPr>
            <a:stCxn id="1114" idx="6"/>
            <a:endCxn id="1116" idx="2"/>
          </p:cNvCxnSpPr>
          <p:nvPr/>
        </p:nvCxnSpPr>
        <p:spPr>
          <a:xfrm>
            <a:off x="2137075" y="2443200"/>
            <a:ext cx="8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28" name="Google Shape;1128;p55"/>
          <p:cNvCxnSpPr>
            <a:stCxn id="1116" idx="6"/>
            <a:endCxn id="1123" idx="1"/>
          </p:cNvCxnSpPr>
          <p:nvPr/>
        </p:nvCxnSpPr>
        <p:spPr>
          <a:xfrm>
            <a:off x="3416825" y="2443200"/>
            <a:ext cx="7716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29" name="Google Shape;1129;p55"/>
          <p:cNvSpPr txBox="1"/>
          <p:nvPr/>
        </p:nvSpPr>
        <p:spPr>
          <a:xfrm>
            <a:off x="1919875" y="30344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0" name="Google Shape;1130;p55"/>
          <p:cNvSpPr txBox="1"/>
          <p:nvPr/>
        </p:nvSpPr>
        <p:spPr>
          <a:xfrm>
            <a:off x="2360500" y="40828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1" name="Google Shape;1131;p55"/>
          <p:cNvSpPr txBox="1"/>
          <p:nvPr/>
        </p:nvSpPr>
        <p:spPr>
          <a:xfrm>
            <a:off x="2360500" y="24064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2" name="Google Shape;1132;p55"/>
          <p:cNvSpPr txBox="1"/>
          <p:nvPr/>
        </p:nvSpPr>
        <p:spPr>
          <a:xfrm>
            <a:off x="3212525" y="30344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55"/>
          <p:cNvSpPr txBox="1"/>
          <p:nvPr/>
        </p:nvSpPr>
        <p:spPr>
          <a:xfrm>
            <a:off x="3704875" y="37780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55"/>
          <p:cNvSpPr txBox="1"/>
          <p:nvPr/>
        </p:nvSpPr>
        <p:spPr>
          <a:xfrm>
            <a:off x="3746850" y="24432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55"/>
          <p:cNvSpPr txBox="1">
            <a:spLocks noGrp="1"/>
          </p:cNvSpPr>
          <p:nvPr>
            <p:ph type="body" idx="1"/>
          </p:nvPr>
        </p:nvSpPr>
        <p:spPr>
          <a:xfrm>
            <a:off x="5409550" y="1966125"/>
            <a:ext cx="3148200" cy="29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ru-RU" dirty="0"/>
              <a:t>Рассчитаем расстояния от начальной точки до каждой точки, смежной текущей.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/>
              <a:t>Если расстояние меньше, чем рассчитанное ранее, то изменяем его.</a:t>
            </a:r>
          </a:p>
        </p:txBody>
      </p:sp>
      <p:cxnSp>
        <p:nvCxnSpPr>
          <p:cNvPr id="1136" name="Google Shape;1136;p55"/>
          <p:cNvCxnSpPr>
            <a:endCxn id="1113" idx="3"/>
          </p:cNvCxnSpPr>
          <p:nvPr/>
        </p:nvCxnSpPr>
        <p:spPr>
          <a:xfrm rot="10800000" flipH="1">
            <a:off x="413988" y="3425037"/>
            <a:ext cx="199800" cy="60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7" name="Google Shape;1137;p55"/>
          <p:cNvSpPr txBox="1"/>
          <p:nvPr/>
        </p:nvSpPr>
        <p:spPr>
          <a:xfrm>
            <a:off x="73900" y="3919525"/>
            <a:ext cx="8202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Старт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55"/>
          <p:cNvSpPr txBox="1"/>
          <p:nvPr/>
        </p:nvSpPr>
        <p:spPr>
          <a:xfrm>
            <a:off x="1212725" y="28294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55"/>
          <p:cNvSpPr txBox="1"/>
          <p:nvPr/>
        </p:nvSpPr>
        <p:spPr>
          <a:xfrm>
            <a:off x="1546975" y="1895613"/>
            <a:ext cx="7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0" name="Google Shape;1140;p55"/>
          <p:cNvSpPr txBox="1"/>
          <p:nvPr/>
        </p:nvSpPr>
        <p:spPr>
          <a:xfrm>
            <a:off x="2645075" y="1717125"/>
            <a:ext cx="113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1" name="Google Shape;1141;p55"/>
          <p:cNvSpPr txBox="1"/>
          <p:nvPr/>
        </p:nvSpPr>
        <p:spPr>
          <a:xfrm>
            <a:off x="4272673" y="2507500"/>
            <a:ext cx="1049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11 &gt; 8 + 1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2" name="Google Shape;1142;p55"/>
          <p:cNvSpPr txBox="1"/>
          <p:nvPr/>
        </p:nvSpPr>
        <p:spPr>
          <a:xfrm>
            <a:off x="2663224" y="4291575"/>
            <a:ext cx="109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3" name="Google Shape;1143;p55"/>
          <p:cNvSpPr txBox="1"/>
          <p:nvPr/>
        </p:nvSpPr>
        <p:spPr>
          <a:xfrm>
            <a:off x="1447825" y="4322250"/>
            <a:ext cx="96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5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Дейкстры</a:t>
            </a:r>
            <a:endParaRPr/>
          </a:p>
        </p:txBody>
      </p:sp>
      <p:sp>
        <p:nvSpPr>
          <p:cNvPr id="1149" name="Google Shape;1149;p56"/>
          <p:cNvSpPr/>
          <p:nvPr/>
        </p:nvSpPr>
        <p:spPr>
          <a:xfrm>
            <a:off x="553950" y="3076275"/>
            <a:ext cx="408600" cy="40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56"/>
          <p:cNvSpPr/>
          <p:nvPr/>
        </p:nvSpPr>
        <p:spPr>
          <a:xfrm>
            <a:off x="1728475" y="2238900"/>
            <a:ext cx="408600" cy="40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56"/>
          <p:cNvSpPr/>
          <p:nvPr/>
        </p:nvSpPr>
        <p:spPr>
          <a:xfrm>
            <a:off x="1728475" y="3913650"/>
            <a:ext cx="408600" cy="40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56"/>
          <p:cNvSpPr/>
          <p:nvPr/>
        </p:nvSpPr>
        <p:spPr>
          <a:xfrm>
            <a:off x="3008225" y="2238900"/>
            <a:ext cx="408600" cy="40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3" name="Google Shape;1153;p56"/>
          <p:cNvCxnSpPr>
            <a:stCxn id="1149" idx="7"/>
            <a:endCxn id="1150" idx="3"/>
          </p:cNvCxnSpPr>
          <p:nvPr/>
        </p:nvCxnSpPr>
        <p:spPr>
          <a:xfrm rot="10800000" flipH="1">
            <a:off x="902712" y="2587713"/>
            <a:ext cx="885600" cy="5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54" name="Google Shape;1154;p56"/>
          <p:cNvCxnSpPr>
            <a:stCxn id="1149" idx="5"/>
            <a:endCxn id="1151" idx="2"/>
          </p:cNvCxnSpPr>
          <p:nvPr/>
        </p:nvCxnSpPr>
        <p:spPr>
          <a:xfrm>
            <a:off x="902712" y="3425037"/>
            <a:ext cx="8259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55" name="Google Shape;1155;p56"/>
          <p:cNvCxnSpPr>
            <a:stCxn id="1150" idx="4"/>
            <a:endCxn id="1151" idx="0"/>
          </p:cNvCxnSpPr>
          <p:nvPr/>
        </p:nvCxnSpPr>
        <p:spPr>
          <a:xfrm>
            <a:off x="1932775" y="2647500"/>
            <a:ext cx="0" cy="126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56" name="Google Shape;1156;p56"/>
          <p:cNvSpPr txBox="1"/>
          <p:nvPr/>
        </p:nvSpPr>
        <p:spPr>
          <a:xfrm>
            <a:off x="599400" y="27532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7" name="Google Shape;1157;p56"/>
          <p:cNvSpPr txBox="1"/>
          <p:nvPr/>
        </p:nvSpPr>
        <p:spPr>
          <a:xfrm>
            <a:off x="1067225" y="37019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8" name="Google Shape;1158;p56"/>
          <p:cNvSpPr/>
          <p:nvPr/>
        </p:nvSpPr>
        <p:spPr>
          <a:xfrm>
            <a:off x="3008225" y="3913650"/>
            <a:ext cx="408600" cy="40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9" name="Google Shape;1159;p56"/>
          <p:cNvSpPr/>
          <p:nvPr/>
        </p:nvSpPr>
        <p:spPr>
          <a:xfrm>
            <a:off x="4128725" y="3076275"/>
            <a:ext cx="408600" cy="4086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0" name="Google Shape;1160;p56"/>
          <p:cNvCxnSpPr>
            <a:stCxn id="1151" idx="6"/>
            <a:endCxn id="1158" idx="2"/>
          </p:cNvCxnSpPr>
          <p:nvPr/>
        </p:nvCxnSpPr>
        <p:spPr>
          <a:xfrm>
            <a:off x="2137075" y="4117950"/>
            <a:ext cx="8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61" name="Google Shape;1161;p56"/>
          <p:cNvCxnSpPr>
            <a:stCxn id="1158" idx="0"/>
            <a:endCxn id="1152" idx="4"/>
          </p:cNvCxnSpPr>
          <p:nvPr/>
        </p:nvCxnSpPr>
        <p:spPr>
          <a:xfrm rot="10800000">
            <a:off x="3212525" y="2647650"/>
            <a:ext cx="0" cy="12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62" name="Google Shape;1162;p56"/>
          <p:cNvCxnSpPr>
            <a:stCxn id="1158" idx="6"/>
            <a:endCxn id="1159" idx="3"/>
          </p:cNvCxnSpPr>
          <p:nvPr/>
        </p:nvCxnSpPr>
        <p:spPr>
          <a:xfrm rot="10800000" flipH="1">
            <a:off x="3416825" y="3424950"/>
            <a:ext cx="7716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63" name="Google Shape;1163;p56"/>
          <p:cNvCxnSpPr>
            <a:stCxn id="1150" idx="6"/>
            <a:endCxn id="1152" idx="2"/>
          </p:cNvCxnSpPr>
          <p:nvPr/>
        </p:nvCxnSpPr>
        <p:spPr>
          <a:xfrm>
            <a:off x="2137075" y="2443200"/>
            <a:ext cx="8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64" name="Google Shape;1164;p56"/>
          <p:cNvCxnSpPr>
            <a:stCxn id="1152" idx="6"/>
            <a:endCxn id="1159" idx="1"/>
          </p:cNvCxnSpPr>
          <p:nvPr/>
        </p:nvCxnSpPr>
        <p:spPr>
          <a:xfrm>
            <a:off x="3416825" y="2443200"/>
            <a:ext cx="7716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65" name="Google Shape;1165;p56"/>
          <p:cNvSpPr txBox="1"/>
          <p:nvPr/>
        </p:nvSpPr>
        <p:spPr>
          <a:xfrm>
            <a:off x="1919875" y="30344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56"/>
          <p:cNvSpPr txBox="1"/>
          <p:nvPr/>
        </p:nvSpPr>
        <p:spPr>
          <a:xfrm>
            <a:off x="2360500" y="40828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56"/>
          <p:cNvSpPr txBox="1"/>
          <p:nvPr/>
        </p:nvSpPr>
        <p:spPr>
          <a:xfrm>
            <a:off x="2360500" y="24064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56"/>
          <p:cNvSpPr txBox="1"/>
          <p:nvPr/>
        </p:nvSpPr>
        <p:spPr>
          <a:xfrm>
            <a:off x="3212525" y="30344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56"/>
          <p:cNvSpPr txBox="1"/>
          <p:nvPr/>
        </p:nvSpPr>
        <p:spPr>
          <a:xfrm>
            <a:off x="3704875" y="37780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0" name="Google Shape;1170;p56"/>
          <p:cNvSpPr txBox="1"/>
          <p:nvPr/>
        </p:nvSpPr>
        <p:spPr>
          <a:xfrm>
            <a:off x="3746850" y="24432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56"/>
          <p:cNvSpPr txBox="1">
            <a:spLocks noGrp="1"/>
          </p:cNvSpPr>
          <p:nvPr>
            <p:ph type="body" idx="1"/>
          </p:nvPr>
        </p:nvSpPr>
        <p:spPr>
          <a:xfrm>
            <a:off x="5409550" y="1966125"/>
            <a:ext cx="3148200" cy="29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Выбираем ближайшую точку: 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Мы обошли все точки, вычисления закончены</a:t>
            </a:r>
            <a:endParaRPr/>
          </a:p>
        </p:txBody>
      </p:sp>
      <p:cxnSp>
        <p:nvCxnSpPr>
          <p:cNvPr id="1172" name="Google Shape;1172;p56"/>
          <p:cNvCxnSpPr>
            <a:endCxn id="1149" idx="3"/>
          </p:cNvCxnSpPr>
          <p:nvPr/>
        </p:nvCxnSpPr>
        <p:spPr>
          <a:xfrm rot="10800000" flipH="1">
            <a:off x="413988" y="3425037"/>
            <a:ext cx="199800" cy="60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3" name="Google Shape;1173;p56"/>
          <p:cNvSpPr txBox="1"/>
          <p:nvPr/>
        </p:nvSpPr>
        <p:spPr>
          <a:xfrm>
            <a:off x="73900" y="3919525"/>
            <a:ext cx="8202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Старт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4" name="Google Shape;1174;p56"/>
          <p:cNvSpPr txBox="1"/>
          <p:nvPr/>
        </p:nvSpPr>
        <p:spPr>
          <a:xfrm>
            <a:off x="1212725" y="28294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5" name="Google Shape;1175;p56"/>
          <p:cNvSpPr txBox="1"/>
          <p:nvPr/>
        </p:nvSpPr>
        <p:spPr>
          <a:xfrm>
            <a:off x="1546975" y="1895613"/>
            <a:ext cx="7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6" name="Google Shape;1176;p56"/>
          <p:cNvSpPr txBox="1"/>
          <p:nvPr/>
        </p:nvSpPr>
        <p:spPr>
          <a:xfrm>
            <a:off x="2645075" y="1717125"/>
            <a:ext cx="113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7" name="Google Shape;1177;p56"/>
          <p:cNvSpPr txBox="1"/>
          <p:nvPr/>
        </p:nvSpPr>
        <p:spPr>
          <a:xfrm>
            <a:off x="4120273" y="2583700"/>
            <a:ext cx="1049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56"/>
          <p:cNvSpPr txBox="1"/>
          <p:nvPr/>
        </p:nvSpPr>
        <p:spPr>
          <a:xfrm>
            <a:off x="2663224" y="4291575"/>
            <a:ext cx="109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56"/>
          <p:cNvSpPr txBox="1"/>
          <p:nvPr/>
        </p:nvSpPr>
        <p:spPr>
          <a:xfrm>
            <a:off x="1447825" y="4322250"/>
            <a:ext cx="96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5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Дейкстры</a:t>
            </a:r>
            <a:endParaRPr/>
          </a:p>
        </p:txBody>
      </p:sp>
      <p:sp>
        <p:nvSpPr>
          <p:cNvPr id="1185" name="Google Shape;1185;p57"/>
          <p:cNvSpPr/>
          <p:nvPr/>
        </p:nvSpPr>
        <p:spPr>
          <a:xfrm>
            <a:off x="553950" y="3076275"/>
            <a:ext cx="408600" cy="40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6" name="Google Shape;1186;p57"/>
          <p:cNvSpPr/>
          <p:nvPr/>
        </p:nvSpPr>
        <p:spPr>
          <a:xfrm>
            <a:off x="1728475" y="2238900"/>
            <a:ext cx="408600" cy="40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7" name="Google Shape;1187;p57"/>
          <p:cNvSpPr/>
          <p:nvPr/>
        </p:nvSpPr>
        <p:spPr>
          <a:xfrm>
            <a:off x="1728475" y="3913650"/>
            <a:ext cx="408600" cy="40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8" name="Google Shape;1188;p57"/>
          <p:cNvSpPr/>
          <p:nvPr/>
        </p:nvSpPr>
        <p:spPr>
          <a:xfrm>
            <a:off x="3008225" y="2238900"/>
            <a:ext cx="408600" cy="40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9" name="Google Shape;1189;p57"/>
          <p:cNvCxnSpPr>
            <a:stCxn id="1185" idx="7"/>
            <a:endCxn id="1186" idx="3"/>
          </p:cNvCxnSpPr>
          <p:nvPr/>
        </p:nvCxnSpPr>
        <p:spPr>
          <a:xfrm rot="10800000" flipH="1">
            <a:off x="902712" y="2587713"/>
            <a:ext cx="885600" cy="5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90" name="Google Shape;1190;p57"/>
          <p:cNvCxnSpPr>
            <a:stCxn id="1185" idx="5"/>
            <a:endCxn id="1187" idx="2"/>
          </p:cNvCxnSpPr>
          <p:nvPr/>
        </p:nvCxnSpPr>
        <p:spPr>
          <a:xfrm>
            <a:off x="902712" y="3425037"/>
            <a:ext cx="8259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91" name="Google Shape;1191;p57"/>
          <p:cNvCxnSpPr>
            <a:stCxn id="1186" idx="4"/>
            <a:endCxn id="1187" idx="0"/>
          </p:cNvCxnSpPr>
          <p:nvPr/>
        </p:nvCxnSpPr>
        <p:spPr>
          <a:xfrm>
            <a:off x="1932775" y="2647500"/>
            <a:ext cx="0" cy="126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92" name="Google Shape;1192;p57"/>
          <p:cNvSpPr txBox="1"/>
          <p:nvPr/>
        </p:nvSpPr>
        <p:spPr>
          <a:xfrm>
            <a:off x="599400" y="27532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57"/>
          <p:cNvSpPr txBox="1"/>
          <p:nvPr/>
        </p:nvSpPr>
        <p:spPr>
          <a:xfrm>
            <a:off x="1067225" y="37019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57"/>
          <p:cNvSpPr/>
          <p:nvPr/>
        </p:nvSpPr>
        <p:spPr>
          <a:xfrm>
            <a:off x="3008225" y="3913650"/>
            <a:ext cx="408600" cy="40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57"/>
          <p:cNvSpPr/>
          <p:nvPr/>
        </p:nvSpPr>
        <p:spPr>
          <a:xfrm>
            <a:off x="4128725" y="3076275"/>
            <a:ext cx="408600" cy="4086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6" name="Google Shape;1196;p57"/>
          <p:cNvCxnSpPr>
            <a:stCxn id="1187" idx="6"/>
            <a:endCxn id="1194" idx="2"/>
          </p:cNvCxnSpPr>
          <p:nvPr/>
        </p:nvCxnSpPr>
        <p:spPr>
          <a:xfrm>
            <a:off x="2137075" y="4117950"/>
            <a:ext cx="8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97" name="Google Shape;1197;p57"/>
          <p:cNvCxnSpPr>
            <a:stCxn id="1194" idx="0"/>
            <a:endCxn id="1188" idx="4"/>
          </p:cNvCxnSpPr>
          <p:nvPr/>
        </p:nvCxnSpPr>
        <p:spPr>
          <a:xfrm rot="10800000">
            <a:off x="3212525" y="2647650"/>
            <a:ext cx="0" cy="12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98" name="Google Shape;1198;p57"/>
          <p:cNvCxnSpPr>
            <a:stCxn id="1194" idx="6"/>
            <a:endCxn id="1195" idx="3"/>
          </p:cNvCxnSpPr>
          <p:nvPr/>
        </p:nvCxnSpPr>
        <p:spPr>
          <a:xfrm rot="10800000" flipH="1">
            <a:off x="3416825" y="3424950"/>
            <a:ext cx="7716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99" name="Google Shape;1199;p57"/>
          <p:cNvCxnSpPr>
            <a:stCxn id="1186" idx="6"/>
            <a:endCxn id="1188" idx="2"/>
          </p:cNvCxnSpPr>
          <p:nvPr/>
        </p:nvCxnSpPr>
        <p:spPr>
          <a:xfrm>
            <a:off x="2137075" y="2443200"/>
            <a:ext cx="8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00" name="Google Shape;1200;p57"/>
          <p:cNvCxnSpPr>
            <a:stCxn id="1188" idx="6"/>
            <a:endCxn id="1195" idx="1"/>
          </p:cNvCxnSpPr>
          <p:nvPr/>
        </p:nvCxnSpPr>
        <p:spPr>
          <a:xfrm>
            <a:off x="3416825" y="2443200"/>
            <a:ext cx="7716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01" name="Google Shape;1201;p57"/>
          <p:cNvSpPr txBox="1"/>
          <p:nvPr/>
        </p:nvSpPr>
        <p:spPr>
          <a:xfrm>
            <a:off x="1919875" y="30344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2" name="Google Shape;1202;p57"/>
          <p:cNvSpPr txBox="1"/>
          <p:nvPr/>
        </p:nvSpPr>
        <p:spPr>
          <a:xfrm>
            <a:off x="2360500" y="40828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3" name="Google Shape;1203;p57"/>
          <p:cNvSpPr txBox="1"/>
          <p:nvPr/>
        </p:nvSpPr>
        <p:spPr>
          <a:xfrm>
            <a:off x="2360500" y="24064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4" name="Google Shape;1204;p57"/>
          <p:cNvSpPr txBox="1"/>
          <p:nvPr/>
        </p:nvSpPr>
        <p:spPr>
          <a:xfrm>
            <a:off x="3212525" y="3034425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5" name="Google Shape;1205;p57"/>
          <p:cNvSpPr txBox="1"/>
          <p:nvPr/>
        </p:nvSpPr>
        <p:spPr>
          <a:xfrm>
            <a:off x="3704875" y="377805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6" name="Google Shape;1206;p57"/>
          <p:cNvSpPr txBox="1"/>
          <p:nvPr/>
        </p:nvSpPr>
        <p:spPr>
          <a:xfrm>
            <a:off x="3746850" y="24432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7" name="Google Shape;1207;p57"/>
          <p:cNvCxnSpPr>
            <a:endCxn id="1185" idx="3"/>
          </p:cNvCxnSpPr>
          <p:nvPr/>
        </p:nvCxnSpPr>
        <p:spPr>
          <a:xfrm rot="10800000" flipH="1">
            <a:off x="413988" y="3425037"/>
            <a:ext cx="199800" cy="60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8" name="Google Shape;1208;p57"/>
          <p:cNvSpPr txBox="1"/>
          <p:nvPr/>
        </p:nvSpPr>
        <p:spPr>
          <a:xfrm>
            <a:off x="73900" y="3919525"/>
            <a:ext cx="8202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Старт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9" name="Google Shape;1209;p57"/>
          <p:cNvSpPr txBox="1"/>
          <p:nvPr/>
        </p:nvSpPr>
        <p:spPr>
          <a:xfrm>
            <a:off x="1212725" y="2829400"/>
            <a:ext cx="317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0" name="Google Shape;1210;p57"/>
          <p:cNvSpPr txBox="1"/>
          <p:nvPr/>
        </p:nvSpPr>
        <p:spPr>
          <a:xfrm>
            <a:off x="1546975" y="1895613"/>
            <a:ext cx="7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1" name="Google Shape;1211;p57"/>
          <p:cNvSpPr txBox="1"/>
          <p:nvPr/>
        </p:nvSpPr>
        <p:spPr>
          <a:xfrm>
            <a:off x="2645075" y="1717125"/>
            <a:ext cx="113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2" name="Google Shape;1212;p57"/>
          <p:cNvSpPr txBox="1"/>
          <p:nvPr/>
        </p:nvSpPr>
        <p:spPr>
          <a:xfrm>
            <a:off x="4120273" y="2583700"/>
            <a:ext cx="1049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3" name="Google Shape;1213;p57"/>
          <p:cNvSpPr txBox="1"/>
          <p:nvPr/>
        </p:nvSpPr>
        <p:spPr>
          <a:xfrm>
            <a:off x="2663224" y="4291575"/>
            <a:ext cx="109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4" name="Google Shape;1214;p57"/>
          <p:cNvSpPr txBox="1"/>
          <p:nvPr/>
        </p:nvSpPr>
        <p:spPr>
          <a:xfrm>
            <a:off x="1447825" y="4322250"/>
            <a:ext cx="96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15" name="Google Shape;1215;p57"/>
          <p:cNvGraphicFramePr/>
          <p:nvPr/>
        </p:nvGraphicFramePr>
        <p:xfrm>
          <a:off x="5513550" y="1794600"/>
          <a:ext cx="3248400" cy="3165300"/>
        </p:xfrm>
        <a:graphic>
          <a:graphicData uri="http://schemas.openxmlformats.org/drawingml/2006/table">
            <a:tbl>
              <a:tblPr>
                <a:noFill/>
                <a:tableStyleId>{050FFE83-DEE9-4DEF-B608-238DB1FB5081}</a:tableStyleId>
              </a:tblPr>
              <a:tblGrid>
                <a:gridCol w="16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Путь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Решение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0 -&gt; 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0 -&gt; 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0 -&gt; 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0 -&gt; 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0 -&gt; 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5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Ограничения алгоритма Дейкстры</a:t>
            </a:r>
            <a:endParaRPr/>
          </a:p>
        </p:txBody>
      </p:sp>
      <p:sp>
        <p:nvSpPr>
          <p:cNvPr id="1221" name="Google Shape;1221;p58"/>
          <p:cNvSpPr txBox="1">
            <a:spLocks noGrp="1"/>
          </p:cNvSpPr>
          <p:nvPr>
            <p:ph type="body" idx="1"/>
          </p:nvPr>
        </p:nvSpPr>
        <p:spPr>
          <a:xfrm>
            <a:off x="427575" y="189692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Алгоритм Дейкстры может не дать точный ответ, если хотя бы один из весов является отрицательным.</a:t>
            </a:r>
            <a:endParaRPr/>
          </a:p>
        </p:txBody>
      </p:sp>
      <p:grpSp>
        <p:nvGrpSpPr>
          <p:cNvPr id="1222" name="Google Shape;1222;p58"/>
          <p:cNvGrpSpPr/>
          <p:nvPr/>
        </p:nvGrpSpPr>
        <p:grpSpPr>
          <a:xfrm>
            <a:off x="2246175" y="2683300"/>
            <a:ext cx="4170450" cy="2083350"/>
            <a:chOff x="2128250" y="2175200"/>
            <a:chExt cx="4170450" cy="2083350"/>
          </a:xfrm>
        </p:grpSpPr>
        <p:sp>
          <p:nvSpPr>
            <p:cNvPr id="1223" name="Google Shape;1223;p58"/>
            <p:cNvSpPr/>
            <p:nvPr/>
          </p:nvSpPr>
          <p:spPr>
            <a:xfrm>
              <a:off x="2128250" y="3012575"/>
              <a:ext cx="408600" cy="408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3531375" y="2175200"/>
              <a:ext cx="408600" cy="408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5" name="Google Shape;1225;p58"/>
            <p:cNvSpPr/>
            <p:nvPr/>
          </p:nvSpPr>
          <p:spPr>
            <a:xfrm>
              <a:off x="3531375" y="3849950"/>
              <a:ext cx="408600" cy="408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6" name="Google Shape;1226;p58"/>
            <p:cNvSpPr/>
            <p:nvPr/>
          </p:nvSpPr>
          <p:spPr>
            <a:xfrm>
              <a:off x="5890100" y="3012575"/>
              <a:ext cx="408600" cy="408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27" name="Google Shape;1227;p58"/>
            <p:cNvCxnSpPr>
              <a:stCxn id="1223" idx="7"/>
              <a:endCxn id="1224" idx="3"/>
            </p:cNvCxnSpPr>
            <p:nvPr/>
          </p:nvCxnSpPr>
          <p:spPr>
            <a:xfrm rot="10800000" flipH="1">
              <a:off x="2477012" y="2524013"/>
              <a:ext cx="11142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228" name="Google Shape;1228;p58"/>
            <p:cNvCxnSpPr>
              <a:stCxn id="1224" idx="5"/>
              <a:endCxn id="1226" idx="1"/>
            </p:cNvCxnSpPr>
            <p:nvPr/>
          </p:nvCxnSpPr>
          <p:spPr>
            <a:xfrm>
              <a:off x="3880137" y="2523962"/>
              <a:ext cx="2069700" cy="54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229" name="Google Shape;1229;p58"/>
            <p:cNvCxnSpPr>
              <a:stCxn id="1225" idx="6"/>
              <a:endCxn id="1226" idx="2"/>
            </p:cNvCxnSpPr>
            <p:nvPr/>
          </p:nvCxnSpPr>
          <p:spPr>
            <a:xfrm rot="10800000" flipH="1">
              <a:off x="3939975" y="3216950"/>
              <a:ext cx="1950000" cy="83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230" name="Google Shape;1230;p58"/>
            <p:cNvCxnSpPr>
              <a:stCxn id="1223" idx="5"/>
              <a:endCxn id="1225" idx="2"/>
            </p:cNvCxnSpPr>
            <p:nvPr/>
          </p:nvCxnSpPr>
          <p:spPr>
            <a:xfrm>
              <a:off x="2477012" y="3361337"/>
              <a:ext cx="1054500" cy="69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231" name="Google Shape;1231;p58"/>
            <p:cNvCxnSpPr>
              <a:stCxn id="1224" idx="4"/>
              <a:endCxn id="1225" idx="0"/>
            </p:cNvCxnSpPr>
            <p:nvPr/>
          </p:nvCxnSpPr>
          <p:spPr>
            <a:xfrm>
              <a:off x="3735675" y="2583800"/>
              <a:ext cx="0" cy="126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1232" name="Google Shape;1232;p58"/>
            <p:cNvSpPr txBox="1"/>
            <p:nvPr/>
          </p:nvSpPr>
          <p:spPr>
            <a:xfrm>
              <a:off x="2787025" y="2460900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3" name="Google Shape;1233;p58"/>
            <p:cNvSpPr txBox="1"/>
            <p:nvPr/>
          </p:nvSpPr>
          <p:spPr>
            <a:xfrm>
              <a:off x="3735675" y="3046925"/>
              <a:ext cx="5436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b="1">
                  <a:solidFill>
                    <a:srgbClr val="FF0000"/>
                  </a:solidFill>
                  <a:latin typeface="Roboto"/>
                  <a:ea typeface="Roboto"/>
                  <a:cs typeface="Roboto"/>
                  <a:sym typeface="Roboto"/>
                </a:rPr>
                <a:t>-2</a:t>
              </a:r>
              <a:endParaRPr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4" name="Google Shape;1234;p58"/>
            <p:cNvSpPr txBox="1"/>
            <p:nvPr/>
          </p:nvSpPr>
          <p:spPr>
            <a:xfrm>
              <a:off x="2793925" y="36382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5" name="Google Shape;1235;p58"/>
            <p:cNvSpPr txBox="1"/>
            <p:nvPr/>
          </p:nvSpPr>
          <p:spPr>
            <a:xfrm>
              <a:off x="4624775" y="2423350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6" name="Google Shape;1236;p58"/>
            <p:cNvSpPr txBox="1"/>
            <p:nvPr/>
          </p:nvSpPr>
          <p:spPr>
            <a:xfrm>
              <a:off x="4634475" y="3638225"/>
              <a:ext cx="317700" cy="33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Ребра</a:t>
            </a:r>
            <a:endParaRPr/>
          </a:p>
        </p:txBody>
      </p:sp>
      <p:grpSp>
        <p:nvGrpSpPr>
          <p:cNvPr id="125" name="Google Shape;125;p17"/>
          <p:cNvGrpSpPr/>
          <p:nvPr/>
        </p:nvGrpSpPr>
        <p:grpSpPr>
          <a:xfrm>
            <a:off x="2135721" y="2479796"/>
            <a:ext cx="4717455" cy="2588341"/>
            <a:chOff x="2372200" y="2497850"/>
            <a:chExt cx="3330125" cy="1827150"/>
          </a:xfrm>
        </p:grpSpPr>
        <p:sp>
          <p:nvSpPr>
            <p:cNvPr id="126" name="Google Shape;126;p17"/>
            <p:cNvSpPr/>
            <p:nvPr/>
          </p:nvSpPr>
          <p:spPr>
            <a:xfrm>
              <a:off x="2372200" y="3271025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3537050" y="2497850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3537050" y="3271025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3537050" y="4044200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4586450" y="2869150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4586450" y="3716225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5421525" y="3342125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3" name="Google Shape;133;p17"/>
            <p:cNvCxnSpPr>
              <a:stCxn id="126" idx="7"/>
              <a:endCxn id="127" idx="3"/>
            </p:cNvCxnSpPr>
            <p:nvPr/>
          </p:nvCxnSpPr>
          <p:spPr>
            <a:xfrm rot="10800000" flipH="1">
              <a:off x="2611878" y="2737647"/>
              <a:ext cx="966300" cy="5745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>
              <a:stCxn id="126" idx="5"/>
              <a:endCxn id="129" idx="2"/>
            </p:cNvCxnSpPr>
            <p:nvPr/>
          </p:nvCxnSpPr>
          <p:spPr>
            <a:xfrm>
              <a:off x="2611878" y="3510703"/>
              <a:ext cx="925200" cy="67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>
              <a:stCxn id="126" idx="6"/>
              <a:endCxn id="128" idx="2"/>
            </p:cNvCxnSpPr>
            <p:nvPr/>
          </p:nvCxnSpPr>
          <p:spPr>
            <a:xfrm>
              <a:off x="2653000" y="3411425"/>
              <a:ext cx="884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>
              <a:stCxn id="127" idx="6"/>
              <a:endCxn id="130" idx="2"/>
            </p:cNvCxnSpPr>
            <p:nvPr/>
          </p:nvCxnSpPr>
          <p:spPr>
            <a:xfrm>
              <a:off x="3817850" y="2638250"/>
              <a:ext cx="768600" cy="37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17"/>
            <p:cNvCxnSpPr>
              <a:stCxn id="128" idx="6"/>
              <a:endCxn id="132" idx="2"/>
            </p:cNvCxnSpPr>
            <p:nvPr/>
          </p:nvCxnSpPr>
          <p:spPr>
            <a:xfrm>
              <a:off x="3817850" y="3411425"/>
              <a:ext cx="1603800" cy="7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17"/>
            <p:cNvCxnSpPr>
              <a:stCxn id="129" idx="6"/>
              <a:endCxn id="131" idx="3"/>
            </p:cNvCxnSpPr>
            <p:nvPr/>
          </p:nvCxnSpPr>
          <p:spPr>
            <a:xfrm rot="10800000" flipH="1">
              <a:off x="3817850" y="3956000"/>
              <a:ext cx="809700" cy="22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17"/>
            <p:cNvCxnSpPr>
              <a:stCxn id="130" idx="5"/>
              <a:endCxn id="132" idx="1"/>
            </p:cNvCxnSpPr>
            <p:nvPr/>
          </p:nvCxnSpPr>
          <p:spPr>
            <a:xfrm>
              <a:off x="4826128" y="3108828"/>
              <a:ext cx="636600" cy="27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17"/>
            <p:cNvCxnSpPr>
              <a:stCxn id="131" idx="6"/>
              <a:endCxn id="132" idx="3"/>
            </p:cNvCxnSpPr>
            <p:nvPr/>
          </p:nvCxnSpPr>
          <p:spPr>
            <a:xfrm rot="10800000" flipH="1">
              <a:off x="4867250" y="3581825"/>
              <a:ext cx="595500" cy="27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41" name="Google Shape;141;p17"/>
          <p:cNvCxnSpPr/>
          <p:nvPr/>
        </p:nvCxnSpPr>
        <p:spPr>
          <a:xfrm>
            <a:off x="2629075" y="2932125"/>
            <a:ext cx="491400" cy="299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" name="Google Shape;142;p17"/>
          <p:cNvSpPr txBox="1"/>
          <p:nvPr/>
        </p:nvSpPr>
        <p:spPr>
          <a:xfrm>
            <a:off x="1546200" y="2571750"/>
            <a:ext cx="18756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Ребро графа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315600" y="1791275"/>
            <a:ext cx="8726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Ребро графа - это связь между двумя вершинами графа.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Путь</a:t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2135721" y="3575076"/>
            <a:ext cx="397800" cy="3978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3785848" y="2479796"/>
            <a:ext cx="397800" cy="3978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3785848" y="3575076"/>
            <a:ext cx="397800" cy="397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3785848" y="4670356"/>
            <a:ext cx="397800" cy="397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5272428" y="3005780"/>
            <a:ext cx="397800" cy="3978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5272428" y="4205746"/>
            <a:ext cx="397800" cy="397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6455395" y="3675796"/>
            <a:ext cx="397800" cy="3978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6" name="Google Shape;156;p18"/>
          <p:cNvCxnSpPr>
            <a:stCxn id="149" idx="7"/>
            <a:endCxn id="150" idx="3"/>
          </p:cNvCxnSpPr>
          <p:nvPr/>
        </p:nvCxnSpPr>
        <p:spPr>
          <a:xfrm rot="10800000" flipH="1">
            <a:off x="2475265" y="2819433"/>
            <a:ext cx="1368900" cy="813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8"/>
          <p:cNvCxnSpPr>
            <a:stCxn id="149" idx="5"/>
            <a:endCxn id="152" idx="2"/>
          </p:cNvCxnSpPr>
          <p:nvPr/>
        </p:nvCxnSpPr>
        <p:spPr>
          <a:xfrm>
            <a:off x="2475265" y="3914620"/>
            <a:ext cx="1310700" cy="9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8"/>
          <p:cNvCxnSpPr>
            <a:stCxn id="149" idx="6"/>
            <a:endCxn id="151" idx="2"/>
          </p:cNvCxnSpPr>
          <p:nvPr/>
        </p:nvCxnSpPr>
        <p:spPr>
          <a:xfrm>
            <a:off x="2533521" y="3773976"/>
            <a:ext cx="125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18"/>
          <p:cNvCxnSpPr>
            <a:stCxn id="150" idx="6"/>
            <a:endCxn id="153" idx="2"/>
          </p:cNvCxnSpPr>
          <p:nvPr/>
        </p:nvCxnSpPr>
        <p:spPr>
          <a:xfrm>
            <a:off x="4183648" y="2678696"/>
            <a:ext cx="1088700" cy="525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18"/>
          <p:cNvCxnSpPr>
            <a:stCxn id="151" idx="6"/>
            <a:endCxn id="155" idx="2"/>
          </p:cNvCxnSpPr>
          <p:nvPr/>
        </p:nvCxnSpPr>
        <p:spPr>
          <a:xfrm>
            <a:off x="4183648" y="3773976"/>
            <a:ext cx="2271600" cy="1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18"/>
          <p:cNvCxnSpPr>
            <a:stCxn id="152" idx="6"/>
            <a:endCxn id="154" idx="3"/>
          </p:cNvCxnSpPr>
          <p:nvPr/>
        </p:nvCxnSpPr>
        <p:spPr>
          <a:xfrm rot="10800000" flipH="1">
            <a:off x="4183648" y="4545256"/>
            <a:ext cx="1146900" cy="3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18"/>
          <p:cNvCxnSpPr>
            <a:stCxn id="153" idx="5"/>
            <a:endCxn id="155" idx="1"/>
          </p:cNvCxnSpPr>
          <p:nvPr/>
        </p:nvCxnSpPr>
        <p:spPr>
          <a:xfrm>
            <a:off x="5611972" y="3345324"/>
            <a:ext cx="901800" cy="388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8"/>
          <p:cNvCxnSpPr>
            <a:stCxn id="154" idx="6"/>
            <a:endCxn id="155" idx="3"/>
          </p:cNvCxnSpPr>
          <p:nvPr/>
        </p:nvCxnSpPr>
        <p:spPr>
          <a:xfrm rot="10800000" flipH="1">
            <a:off x="5670228" y="4015246"/>
            <a:ext cx="843300" cy="38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18"/>
          <p:cNvSpPr txBox="1"/>
          <p:nvPr/>
        </p:nvSpPr>
        <p:spPr>
          <a:xfrm>
            <a:off x="4448900" y="2457575"/>
            <a:ext cx="18756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Путь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315600" y="1791275"/>
            <a:ext cx="8726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Путь - это последовательность ребер, которые соединяют вершины графа.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</a:t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2135721" y="3575076"/>
            <a:ext cx="397800" cy="3978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3785848" y="2479796"/>
            <a:ext cx="397800" cy="3978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3785848" y="3575076"/>
            <a:ext cx="397800" cy="3978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3785848" y="4670356"/>
            <a:ext cx="397800" cy="397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5272428" y="3005780"/>
            <a:ext cx="397800" cy="3978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5272428" y="4205746"/>
            <a:ext cx="397800" cy="397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6455395" y="3675796"/>
            <a:ext cx="397800" cy="3978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8" name="Google Shape;178;p19"/>
          <p:cNvCxnSpPr>
            <a:stCxn id="171" idx="7"/>
            <a:endCxn id="172" idx="3"/>
          </p:cNvCxnSpPr>
          <p:nvPr/>
        </p:nvCxnSpPr>
        <p:spPr>
          <a:xfrm rot="10800000" flipH="1">
            <a:off x="2475265" y="2819433"/>
            <a:ext cx="1368900" cy="813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19"/>
          <p:cNvCxnSpPr>
            <a:stCxn id="171" idx="5"/>
            <a:endCxn id="174" idx="2"/>
          </p:cNvCxnSpPr>
          <p:nvPr/>
        </p:nvCxnSpPr>
        <p:spPr>
          <a:xfrm>
            <a:off x="2475265" y="3914620"/>
            <a:ext cx="1310700" cy="9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19"/>
          <p:cNvCxnSpPr>
            <a:stCxn id="171" idx="6"/>
            <a:endCxn id="173" idx="2"/>
          </p:cNvCxnSpPr>
          <p:nvPr/>
        </p:nvCxnSpPr>
        <p:spPr>
          <a:xfrm>
            <a:off x="2533521" y="3773976"/>
            <a:ext cx="1252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19"/>
          <p:cNvCxnSpPr>
            <a:stCxn id="172" idx="6"/>
            <a:endCxn id="175" idx="2"/>
          </p:cNvCxnSpPr>
          <p:nvPr/>
        </p:nvCxnSpPr>
        <p:spPr>
          <a:xfrm>
            <a:off x="4183648" y="2678696"/>
            <a:ext cx="1088700" cy="525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19"/>
          <p:cNvCxnSpPr>
            <a:stCxn id="173" idx="6"/>
            <a:endCxn id="177" idx="2"/>
          </p:cNvCxnSpPr>
          <p:nvPr/>
        </p:nvCxnSpPr>
        <p:spPr>
          <a:xfrm>
            <a:off x="4183648" y="3773976"/>
            <a:ext cx="2271600" cy="100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19"/>
          <p:cNvCxnSpPr>
            <a:stCxn id="174" idx="6"/>
            <a:endCxn id="176" idx="3"/>
          </p:cNvCxnSpPr>
          <p:nvPr/>
        </p:nvCxnSpPr>
        <p:spPr>
          <a:xfrm rot="10800000" flipH="1">
            <a:off x="4183648" y="4545256"/>
            <a:ext cx="1146900" cy="3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19"/>
          <p:cNvCxnSpPr>
            <a:stCxn id="175" idx="5"/>
            <a:endCxn id="177" idx="1"/>
          </p:cNvCxnSpPr>
          <p:nvPr/>
        </p:nvCxnSpPr>
        <p:spPr>
          <a:xfrm>
            <a:off x="5611972" y="3345324"/>
            <a:ext cx="901800" cy="388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19"/>
          <p:cNvCxnSpPr>
            <a:stCxn id="176" idx="6"/>
            <a:endCxn id="177" idx="3"/>
          </p:cNvCxnSpPr>
          <p:nvPr/>
        </p:nvCxnSpPr>
        <p:spPr>
          <a:xfrm rot="10800000" flipH="1">
            <a:off x="5670228" y="4015246"/>
            <a:ext cx="843300" cy="38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19"/>
          <p:cNvSpPr txBox="1"/>
          <p:nvPr/>
        </p:nvSpPr>
        <p:spPr>
          <a:xfrm>
            <a:off x="3634200" y="3104688"/>
            <a:ext cx="18756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Цикл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4922350" y="2498025"/>
            <a:ext cx="423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315600" y="1791275"/>
            <a:ext cx="8726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Цикл - это путь, который начинается и заканчивается в одной и той же вершине.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графов</a:t>
            </a:r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Существуют различные способы классифицировать графы. В зависимости от свойств можно выделить: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>
                <a:solidFill>
                  <a:schemeClr val="dk2"/>
                </a:solidFill>
              </a:rPr>
              <a:t>ориентированные и неориентированные;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>
                <a:solidFill>
                  <a:schemeClr val="dk2"/>
                </a:solidFill>
              </a:rPr>
              <a:t>взвешенные и невзвешенные;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>
                <a:solidFill>
                  <a:schemeClr val="dk2"/>
                </a:solidFill>
              </a:rPr>
              <a:t>связные и несвязные;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>
                <a:solidFill>
                  <a:schemeClr val="dk2"/>
                </a:solidFill>
              </a:rPr>
              <a:t>циклические и ациклические;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2"/>
                </a:solidFill>
              </a:rPr>
              <a:t>Существуют и другие классификации графов.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>
            <a:spLocks noGrp="1"/>
          </p:cNvSpPr>
          <p:nvPr>
            <p:ph type="title"/>
          </p:nvPr>
        </p:nvSpPr>
        <p:spPr>
          <a:xfrm>
            <a:off x="471900" y="554250"/>
            <a:ext cx="8222100" cy="95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Ориентированные и неориентированные </a:t>
            </a:r>
            <a:endParaRPr/>
          </a:p>
        </p:txBody>
      </p:sp>
      <p:grpSp>
        <p:nvGrpSpPr>
          <p:cNvPr id="200" name="Google Shape;200;p21"/>
          <p:cNvGrpSpPr/>
          <p:nvPr/>
        </p:nvGrpSpPr>
        <p:grpSpPr>
          <a:xfrm>
            <a:off x="471912" y="2839539"/>
            <a:ext cx="3421037" cy="1877031"/>
            <a:chOff x="2372200" y="2497850"/>
            <a:chExt cx="3330125" cy="1827150"/>
          </a:xfrm>
        </p:grpSpPr>
        <p:sp>
          <p:nvSpPr>
            <p:cNvPr id="201" name="Google Shape;201;p21"/>
            <p:cNvSpPr/>
            <p:nvPr/>
          </p:nvSpPr>
          <p:spPr>
            <a:xfrm>
              <a:off x="2372200" y="3271025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3537050" y="2497850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3537050" y="3271025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3537050" y="4044200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4586450" y="2869150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4586450" y="3716225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5421525" y="3342125"/>
              <a:ext cx="280800" cy="28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8" name="Google Shape;208;p21"/>
            <p:cNvCxnSpPr>
              <a:stCxn id="201" idx="7"/>
              <a:endCxn id="202" idx="3"/>
            </p:cNvCxnSpPr>
            <p:nvPr/>
          </p:nvCxnSpPr>
          <p:spPr>
            <a:xfrm rot="10800000" flipH="1">
              <a:off x="2611878" y="2737647"/>
              <a:ext cx="966300" cy="57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1"/>
            <p:cNvCxnSpPr>
              <a:stCxn id="201" idx="5"/>
              <a:endCxn id="204" idx="2"/>
            </p:cNvCxnSpPr>
            <p:nvPr/>
          </p:nvCxnSpPr>
          <p:spPr>
            <a:xfrm>
              <a:off x="2611878" y="3510703"/>
              <a:ext cx="925200" cy="67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21"/>
            <p:cNvCxnSpPr>
              <a:stCxn id="201" idx="6"/>
              <a:endCxn id="203" idx="2"/>
            </p:cNvCxnSpPr>
            <p:nvPr/>
          </p:nvCxnSpPr>
          <p:spPr>
            <a:xfrm>
              <a:off x="2653000" y="3411425"/>
              <a:ext cx="884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21"/>
            <p:cNvCxnSpPr>
              <a:stCxn id="202" idx="6"/>
              <a:endCxn id="205" idx="2"/>
            </p:cNvCxnSpPr>
            <p:nvPr/>
          </p:nvCxnSpPr>
          <p:spPr>
            <a:xfrm>
              <a:off x="3817850" y="2638250"/>
              <a:ext cx="768600" cy="37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21"/>
            <p:cNvCxnSpPr>
              <a:stCxn id="203" idx="6"/>
              <a:endCxn id="207" idx="2"/>
            </p:cNvCxnSpPr>
            <p:nvPr/>
          </p:nvCxnSpPr>
          <p:spPr>
            <a:xfrm>
              <a:off x="3817850" y="3411425"/>
              <a:ext cx="1603800" cy="7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21"/>
            <p:cNvCxnSpPr>
              <a:stCxn id="204" idx="6"/>
              <a:endCxn id="206" idx="3"/>
            </p:cNvCxnSpPr>
            <p:nvPr/>
          </p:nvCxnSpPr>
          <p:spPr>
            <a:xfrm rot="10800000" flipH="1">
              <a:off x="3817850" y="3956000"/>
              <a:ext cx="809700" cy="22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21"/>
            <p:cNvCxnSpPr>
              <a:stCxn id="205" idx="5"/>
              <a:endCxn id="207" idx="1"/>
            </p:cNvCxnSpPr>
            <p:nvPr/>
          </p:nvCxnSpPr>
          <p:spPr>
            <a:xfrm>
              <a:off x="4826128" y="3108828"/>
              <a:ext cx="636600" cy="27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21"/>
            <p:cNvCxnSpPr>
              <a:stCxn id="206" idx="6"/>
              <a:endCxn id="207" idx="3"/>
            </p:cNvCxnSpPr>
            <p:nvPr/>
          </p:nvCxnSpPr>
          <p:spPr>
            <a:xfrm rot="10800000" flipH="1">
              <a:off x="4867250" y="3581825"/>
              <a:ext cx="595500" cy="27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6" name="Google Shape;216;p21"/>
          <p:cNvSpPr/>
          <p:nvPr/>
        </p:nvSpPr>
        <p:spPr>
          <a:xfrm>
            <a:off x="5339187" y="3732197"/>
            <a:ext cx="288466" cy="288466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6535837" y="2937914"/>
            <a:ext cx="288466" cy="288466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6535837" y="3732197"/>
            <a:ext cx="288466" cy="288466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6535837" y="4526479"/>
            <a:ext cx="288466" cy="288466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1"/>
          <p:cNvSpPr/>
          <p:nvPr/>
        </p:nvSpPr>
        <p:spPr>
          <a:xfrm>
            <a:off x="7613886" y="3319351"/>
            <a:ext cx="288466" cy="288466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7613886" y="4189551"/>
            <a:ext cx="288466" cy="288466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8471758" y="3805238"/>
            <a:ext cx="288466" cy="288466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3" name="Google Shape;223;p21"/>
          <p:cNvCxnSpPr>
            <a:stCxn id="216" idx="7"/>
            <a:endCxn id="217" idx="3"/>
          </p:cNvCxnSpPr>
          <p:nvPr/>
        </p:nvCxnSpPr>
        <p:spPr>
          <a:xfrm rot="10800000" flipH="1">
            <a:off x="5585408" y="3184042"/>
            <a:ext cx="992700" cy="59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4" name="Google Shape;224;p21"/>
          <p:cNvCxnSpPr>
            <a:stCxn id="216" idx="5"/>
            <a:endCxn id="219" idx="2"/>
          </p:cNvCxnSpPr>
          <p:nvPr/>
        </p:nvCxnSpPr>
        <p:spPr>
          <a:xfrm>
            <a:off x="5585408" y="3978418"/>
            <a:ext cx="950400" cy="69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5" name="Google Shape;225;p21"/>
          <p:cNvCxnSpPr>
            <a:stCxn id="216" idx="6"/>
            <a:endCxn id="218" idx="2"/>
          </p:cNvCxnSpPr>
          <p:nvPr/>
        </p:nvCxnSpPr>
        <p:spPr>
          <a:xfrm>
            <a:off x="5627652" y="3876430"/>
            <a:ext cx="908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6" name="Google Shape;226;p21"/>
          <p:cNvCxnSpPr>
            <a:stCxn id="217" idx="6"/>
            <a:endCxn id="220" idx="2"/>
          </p:cNvCxnSpPr>
          <p:nvPr/>
        </p:nvCxnSpPr>
        <p:spPr>
          <a:xfrm>
            <a:off x="6824303" y="3082147"/>
            <a:ext cx="789600" cy="38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7" name="Google Shape;227;p21"/>
          <p:cNvCxnSpPr>
            <a:stCxn id="218" idx="6"/>
            <a:endCxn id="222" idx="2"/>
          </p:cNvCxnSpPr>
          <p:nvPr/>
        </p:nvCxnSpPr>
        <p:spPr>
          <a:xfrm>
            <a:off x="6824303" y="3876430"/>
            <a:ext cx="1647600" cy="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28" name="Google Shape;228;p21"/>
          <p:cNvCxnSpPr>
            <a:stCxn id="219" idx="6"/>
            <a:endCxn id="221" idx="3"/>
          </p:cNvCxnSpPr>
          <p:nvPr/>
        </p:nvCxnSpPr>
        <p:spPr>
          <a:xfrm rot="10800000" flipH="1">
            <a:off x="6824303" y="4435812"/>
            <a:ext cx="831900" cy="23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9" name="Google Shape;229;p21"/>
          <p:cNvCxnSpPr>
            <a:stCxn id="220" idx="5"/>
            <a:endCxn id="222" idx="1"/>
          </p:cNvCxnSpPr>
          <p:nvPr/>
        </p:nvCxnSpPr>
        <p:spPr>
          <a:xfrm>
            <a:off x="7860107" y="3565572"/>
            <a:ext cx="654000" cy="28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30" name="Google Shape;230;p21"/>
          <p:cNvCxnSpPr>
            <a:stCxn id="221" idx="6"/>
            <a:endCxn id="222" idx="3"/>
          </p:cNvCxnSpPr>
          <p:nvPr/>
        </p:nvCxnSpPr>
        <p:spPr>
          <a:xfrm rot="10800000" flipH="1">
            <a:off x="7902351" y="4051484"/>
            <a:ext cx="611700" cy="28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1" name="Google Shape;231;p21"/>
          <p:cNvSpPr txBox="1"/>
          <p:nvPr/>
        </p:nvSpPr>
        <p:spPr>
          <a:xfrm>
            <a:off x="5198700" y="1990238"/>
            <a:ext cx="37020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 ориентированном графе ребра имеют направление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222375" y="1990238"/>
            <a:ext cx="37020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 неориентированном графе ребра не имеют направлений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1601</Words>
  <Application>Microsoft Office PowerPoint</Application>
  <PresentationFormat>Экран (16:9)</PresentationFormat>
  <Paragraphs>751</Paragraphs>
  <Slides>49</Slides>
  <Notes>48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2" baseType="lpstr">
      <vt:lpstr>Roboto</vt:lpstr>
      <vt:lpstr>Arial</vt:lpstr>
      <vt:lpstr>Material</vt:lpstr>
      <vt:lpstr>Графы. Представление графов</vt:lpstr>
      <vt:lpstr>Графы</vt:lpstr>
      <vt:lpstr>Графы</vt:lpstr>
      <vt:lpstr>Вершины графов</vt:lpstr>
      <vt:lpstr>Ребра</vt:lpstr>
      <vt:lpstr>Путь</vt:lpstr>
      <vt:lpstr>Цикл</vt:lpstr>
      <vt:lpstr>Виды графов</vt:lpstr>
      <vt:lpstr>Ориентированные и неориентированные </vt:lpstr>
      <vt:lpstr>Взвешенные и невзвешенные графы</vt:lpstr>
      <vt:lpstr>Связные и несвязные графы</vt:lpstr>
      <vt:lpstr>Циклические и ациклические графы</vt:lpstr>
      <vt:lpstr>Представление графов в памяти компьютера</vt:lpstr>
      <vt:lpstr>Представление в виде списка ребер</vt:lpstr>
      <vt:lpstr>Представление в виде списка ребер</vt:lpstr>
      <vt:lpstr>Презентация PowerPoint</vt:lpstr>
      <vt:lpstr>Представление в виде списка смежности</vt:lpstr>
      <vt:lpstr>Представление в виде списка смежности</vt:lpstr>
      <vt:lpstr>Представление в виде списка смежности</vt:lpstr>
      <vt:lpstr>Представление в виде матрицы смежности</vt:lpstr>
      <vt:lpstr>Представление в виде матрицы смежности</vt:lpstr>
      <vt:lpstr>Представление в виде матрицы смежности</vt:lpstr>
      <vt:lpstr>Представление в виде матрицы смежности</vt:lpstr>
      <vt:lpstr>Поиск кратчайшего пути</vt:lpstr>
      <vt:lpstr>Поиск кратчайшего пути</vt:lpstr>
      <vt:lpstr>Поиск кратчайшего пути</vt:lpstr>
      <vt:lpstr>Алгоритм Дейкстры </vt:lpstr>
      <vt:lpstr>Алгоритм Дейкстры 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Алгоритм Дейкстры</vt:lpstr>
      <vt:lpstr>Ограничения алгоритма Дейкстры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Графы. Представление графов</dc:title>
  <cp:lastModifiedBy>310-P</cp:lastModifiedBy>
  <cp:revision>11</cp:revision>
  <dcterms:modified xsi:type="dcterms:W3CDTF">2023-09-26T05:56:42Z</dcterms:modified>
</cp:coreProperties>
</file>