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</p:sldIdLst>
  <p:sldSz cx="9144000" cy="5143500" type="screen16x9"/>
  <p:notesSz cx="6858000" cy="9144000"/>
  <p:embeddedFontLst>
    <p:embeddedFont>
      <p:font typeface="Roboto" panose="020B0604020202020204" charset="0"/>
      <p:regular r:id="rId116"/>
      <p:bold r:id="rId117"/>
      <p:italic r:id="rId118"/>
      <p:boldItalic r:id="rId1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87E982-5089-4157-A4A0-25244DC1FA41}">
  <a:tblStyle styleId="{D887E982-5089-4157-A4A0-25244DC1FA4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F7BCD8D4-4FF5-49D8-A5C7-B0855D08C15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658" y="10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font" Target="fonts/font2.fntdata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font" Target="fonts/font3.fntdata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font" Target="fonts/font4.fntdata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8cf299c749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8cf299c749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g28cf798edfd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6" name="Google Shape;1806;g28cf798edfd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Google Shape;1826;g28cf798edfd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7" name="Google Shape;1827;g28cf798edfd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g28cf798edfd_0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5" name="Google Shape;1845;g28cf798edfd_0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g28cf798edfd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7" name="Google Shape;1867;g28cf798edfd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g28cf798edfd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5" name="Google Shape;1885;g28cf798edfd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g28cf798edfd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2" name="Google Shape;1902;g28cf798edfd_0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g28cf798edfd_0_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2" name="Google Shape;1922;g28cf798edfd_0_4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g28cf798edfd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2" name="Google Shape;1942;g28cf798edfd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g28cf798edfd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0" name="Google Shape;1960;g28cf798edfd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" name="Google Shape;1976;g28cf798edfd_0_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7" name="Google Shape;1977;g28cf798edfd_0_5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8cf299c749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8cf299c749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Google Shape;1997;g28cf798edfd_0_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8" name="Google Shape;1998;g28cf798edfd_0_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8" name="Google Shape;2018;g28cf798edfd_0_5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9" name="Google Shape;2019;g28cf798edfd_0_5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" name="Google Shape;2036;g28cf798edfd_0_5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7" name="Google Shape;2037;g28cf798edfd_0_5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g28cf798edfd_0_6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8" name="Google Shape;2058;g28cf798edfd_0_6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8cf299c749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8cf299c749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8cf299c749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8cf299c749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8cf299c749_0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8cf299c749_0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8cf299c749_0_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8cf299c749_0_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8cf299c749_0_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8cf299c749_0_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8cf299c749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8cf299c749_0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8cf299c749_0_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8cf299c749_0_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8cf299c749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8cf299c749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8cf299c749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8cf299c749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8cf299c749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8cf299c749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8cf299c749_0_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8cf299c749_0_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8cf299c749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8cf299c749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8cf299c749_0_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28cf299c749_0_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8cf299c749_0_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28cf299c749_0_5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28cf299c749_0_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28cf299c749_0_6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28cf299c749_0_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28cf299c749_0_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28cf299c749_0_6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28cf299c749_0_6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28cf299c749_0_7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28cf299c749_0_7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28cf299c749_0_7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28cf299c749_0_7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8cf299c74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8cf299c74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28cf299c749_0_7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28cf299c749_0_7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28cf299c749_0_8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28cf299c749_0_8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28cf299c749_0_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28cf299c749_0_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28cf299c749_0_8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28cf299c749_0_8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28cf299c749_0_8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28cf299c749_0_8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28cf299c749_0_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28cf299c749_0_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28cf299c749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28cf299c749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28cf299c749_0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28cf299c749_0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28cf299c749_0_9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28cf299c749_0_9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28cf299c749_0_9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28cf299c749_0_9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8cf299c749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8cf299c749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28cf299c749_0_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28cf299c749_0_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28cf299c749_0_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28cf299c749_0_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28cf299c749_0_9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28cf299c749_0_9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28cf299c749_0_9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28cf299c749_0_9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28cf299c749_0_9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28cf299c749_0_9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28cf299c749_0_10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28cf299c749_0_10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28cf299c749_0_10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28cf299c749_0_10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28cf299c749_0_10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28cf299c749_0_10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28cf299c749_0_10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28cf299c749_0_10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28cf299c749_0_10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28cf299c749_0_10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8cf299c749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8cf299c749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28cf299c749_0_10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28cf299c749_0_10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28cf299c749_0_1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28cf299c749_0_1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28cf299c749_0_1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28cf299c749_0_1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28cf299c749_0_10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28cf299c749_0_10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28cf299c749_0_10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28cf299c749_0_10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28cf299c749_0_1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28cf299c749_0_1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28cf299c749_0_1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28cf299c749_0_1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28cf299c749_0_1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Google Shape;998;g28cf299c749_0_1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28cf299c749_0_1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28cf299c749_0_1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28cf299c749_0_1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28cf299c749_0_1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8cf299c749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8cf299c749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28cf299c749_0_1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28cf299c749_0_1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28cf299c749_0_1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2" name="Google Shape;1062;g28cf299c749_0_1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28cf299c749_0_1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28cf299c749_0_1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g28cf299c749_0_1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7" name="Google Shape;1097;g28cf299c749_0_1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g28cf299c749_0_1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3" name="Google Shape;1103;g28cf299c749_0_1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28cf299c749_0_1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28cf299c749_0_1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g28cf299c749_0_1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0" name="Google Shape;1130;g28cf299c749_0_1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g28cf299c749_0_1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1" name="Google Shape;1151;g28cf299c749_0_1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28cf299c749_0_1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28cf299c749_0_1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28cf299c749_0_1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28cf299c749_0_1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8cf299c749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8cf299c749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28cf299c749_0_1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1" name="Google Shape;1221;g28cf299c749_0_1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g28cf299c749_0_1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4" name="Google Shape;1244;g28cf299c749_0_1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28cf299c749_0_1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28cf299c749_0_1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g28cf299c749_0_1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6" name="Google Shape;1286;g28cf299c749_0_1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28cf299c749_0_14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28cf299c749_0_14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g28cf299c749_0_1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0" name="Google Shape;1320;g28cf299c749_0_1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28cf299c749_0_1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28cf299c749_0_1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g28cf299c749_0_15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4" name="Google Shape;1354;g28cf299c749_0_15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g28cf299c749_0_1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" name="Google Shape;1376;g28cf299c749_0_1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g28cf299c749_0_15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4" name="Google Shape;1394;g28cf299c749_0_15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8cf299c749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8cf299c749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g28cf299c749_0_16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7" name="Google Shape;1417;g28cf299c749_0_16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g28cf299c749_0_1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5" name="Google Shape;1435;g28cf299c749_0_1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g28cf299c749_0_16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3" name="Google Shape;1453;g28cf299c749_0_16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g28cf299c749_0_16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0" name="Google Shape;1470;g28cf299c749_0_16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g28cf798edf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2" name="Google Shape;1492;g28cf798edf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g28cf798edf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0" name="Google Shape;1510;g28cf798edfd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g28cf798edfd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Google Shape;1533;g28cf798edfd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g28cf798edfd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1" name="Google Shape;1551;g28cf798edfd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g28cf798edfd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8" name="Google Shape;1568;g28cf798edfd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g28cf798edfd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0" name="Google Shape;1590;g28cf798edfd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8cf299c749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8cf299c749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g28cf798edfd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8" name="Google Shape;1608;g28cf798edfd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Google Shape;1630;g28cf798edf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1" name="Google Shape;1631;g28cf798edf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g28cf798edfd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" name="Google Shape;1649;g28cf798edfd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g28cf798edfd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6" name="Google Shape;1666;g28cf798edfd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g28cf798edfd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g28cf798edfd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" name="Google Shape;1710;g28cf798edfd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1" name="Google Shape;1711;g28cf798edfd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Google Shape;1728;g28cf798edfd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9" name="Google Shape;1729;g28cf798edfd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Google Shape;1754;g28cf798edfd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5" name="Google Shape;1755;g28cf798edfd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g28cf798edfd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2" name="Google Shape;1772;g28cf798edfd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Google Shape;1788;g28cf798edfd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9" name="Google Shape;1789;g28cf798edfd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 ветвей и границ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06"/>
            <a:ext cx="8222100" cy="19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/>
            <a:r>
              <a:rPr lang="ru" dirty="0"/>
              <a:t>Планирование задач с учетом срока выполнения.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Задача о распределении обязанностей.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Задача коммивояжера.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Ветвление</a:t>
            </a: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4752175" y="1918625"/>
            <a:ext cx="310500" cy="310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22"/>
          <p:cNvSpPr/>
          <p:nvPr/>
        </p:nvSpPr>
        <p:spPr>
          <a:xfrm>
            <a:off x="2670750" y="2499650"/>
            <a:ext cx="310500" cy="310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22"/>
          <p:cNvSpPr/>
          <p:nvPr/>
        </p:nvSpPr>
        <p:spPr>
          <a:xfrm>
            <a:off x="4044525" y="2499650"/>
            <a:ext cx="310500" cy="310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22"/>
          <p:cNvSpPr/>
          <p:nvPr/>
        </p:nvSpPr>
        <p:spPr>
          <a:xfrm>
            <a:off x="5418300" y="2499650"/>
            <a:ext cx="310500" cy="310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22"/>
          <p:cNvSpPr/>
          <p:nvPr/>
        </p:nvSpPr>
        <p:spPr>
          <a:xfrm>
            <a:off x="6727425" y="2499650"/>
            <a:ext cx="310500" cy="310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4" name="Google Shape;204;p22"/>
          <p:cNvCxnSpPr>
            <a:stCxn id="199" idx="2"/>
            <a:endCxn id="200" idx="7"/>
          </p:cNvCxnSpPr>
          <p:nvPr/>
        </p:nvCxnSpPr>
        <p:spPr>
          <a:xfrm flipH="1">
            <a:off x="2935675" y="2073875"/>
            <a:ext cx="1816500" cy="47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22"/>
          <p:cNvCxnSpPr>
            <a:stCxn id="199" idx="3"/>
            <a:endCxn id="201" idx="7"/>
          </p:cNvCxnSpPr>
          <p:nvPr/>
        </p:nvCxnSpPr>
        <p:spPr>
          <a:xfrm flipH="1">
            <a:off x="4309547" y="2183653"/>
            <a:ext cx="488100" cy="36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22"/>
          <p:cNvCxnSpPr>
            <a:stCxn id="199" idx="5"/>
            <a:endCxn id="202" idx="1"/>
          </p:cNvCxnSpPr>
          <p:nvPr/>
        </p:nvCxnSpPr>
        <p:spPr>
          <a:xfrm>
            <a:off x="5017203" y="2183653"/>
            <a:ext cx="446700" cy="36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207;p22"/>
          <p:cNvCxnSpPr>
            <a:stCxn id="199" idx="6"/>
            <a:endCxn id="203" idx="1"/>
          </p:cNvCxnSpPr>
          <p:nvPr/>
        </p:nvCxnSpPr>
        <p:spPr>
          <a:xfrm>
            <a:off x="5062675" y="2073875"/>
            <a:ext cx="1710300" cy="47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8" name="Google Shape;208;p22"/>
          <p:cNvSpPr txBox="1"/>
          <p:nvPr/>
        </p:nvSpPr>
        <p:spPr>
          <a:xfrm>
            <a:off x="3660725" y="1958425"/>
            <a:ext cx="3474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22"/>
          <p:cNvSpPr txBox="1"/>
          <p:nvPr/>
        </p:nvSpPr>
        <p:spPr>
          <a:xfrm>
            <a:off x="4175225" y="2177350"/>
            <a:ext cx="3474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22"/>
          <p:cNvSpPr txBox="1"/>
          <p:nvPr/>
        </p:nvSpPr>
        <p:spPr>
          <a:xfrm>
            <a:off x="5093400" y="2332525"/>
            <a:ext cx="3474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22"/>
          <p:cNvSpPr txBox="1"/>
          <p:nvPr/>
        </p:nvSpPr>
        <p:spPr>
          <a:xfrm>
            <a:off x="5863375" y="2024950"/>
            <a:ext cx="3474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22"/>
          <p:cNvSpPr/>
          <p:nvPr/>
        </p:nvSpPr>
        <p:spPr>
          <a:xfrm>
            <a:off x="1506900" y="3398450"/>
            <a:ext cx="310500" cy="310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22"/>
          <p:cNvSpPr/>
          <p:nvPr/>
        </p:nvSpPr>
        <p:spPr>
          <a:xfrm>
            <a:off x="2138550" y="3398450"/>
            <a:ext cx="310500" cy="310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22"/>
          <p:cNvSpPr/>
          <p:nvPr/>
        </p:nvSpPr>
        <p:spPr>
          <a:xfrm>
            <a:off x="2807125" y="3398450"/>
            <a:ext cx="310500" cy="310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2"/>
          <p:cNvSpPr/>
          <p:nvPr/>
        </p:nvSpPr>
        <p:spPr>
          <a:xfrm>
            <a:off x="3710225" y="3398450"/>
            <a:ext cx="310500" cy="310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22"/>
          <p:cNvSpPr/>
          <p:nvPr/>
        </p:nvSpPr>
        <p:spPr>
          <a:xfrm>
            <a:off x="4378800" y="3398450"/>
            <a:ext cx="310500" cy="310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22"/>
          <p:cNvSpPr/>
          <p:nvPr/>
        </p:nvSpPr>
        <p:spPr>
          <a:xfrm>
            <a:off x="5762575" y="3398450"/>
            <a:ext cx="310500" cy="310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8" name="Google Shape;218;p22"/>
          <p:cNvCxnSpPr>
            <a:stCxn id="200" idx="3"/>
            <a:endCxn id="212" idx="7"/>
          </p:cNvCxnSpPr>
          <p:nvPr/>
        </p:nvCxnSpPr>
        <p:spPr>
          <a:xfrm flipH="1">
            <a:off x="1771822" y="2764678"/>
            <a:ext cx="944400" cy="67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" name="Google Shape;219;p22"/>
          <p:cNvCxnSpPr>
            <a:stCxn id="200" idx="4"/>
            <a:endCxn id="213" idx="7"/>
          </p:cNvCxnSpPr>
          <p:nvPr/>
        </p:nvCxnSpPr>
        <p:spPr>
          <a:xfrm flipH="1">
            <a:off x="2403600" y="2810150"/>
            <a:ext cx="422400" cy="63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22"/>
          <p:cNvCxnSpPr>
            <a:stCxn id="200" idx="4"/>
            <a:endCxn id="214" idx="0"/>
          </p:cNvCxnSpPr>
          <p:nvPr/>
        </p:nvCxnSpPr>
        <p:spPr>
          <a:xfrm>
            <a:off x="2826000" y="2810150"/>
            <a:ext cx="136500" cy="58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" name="Google Shape;221;p22"/>
          <p:cNvCxnSpPr>
            <a:stCxn id="201" idx="3"/>
            <a:endCxn id="215" idx="0"/>
          </p:cNvCxnSpPr>
          <p:nvPr/>
        </p:nvCxnSpPr>
        <p:spPr>
          <a:xfrm flipH="1">
            <a:off x="3865597" y="2764678"/>
            <a:ext cx="224400" cy="63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" name="Google Shape;222;p22"/>
          <p:cNvCxnSpPr>
            <a:stCxn id="201" idx="5"/>
            <a:endCxn id="216" idx="0"/>
          </p:cNvCxnSpPr>
          <p:nvPr/>
        </p:nvCxnSpPr>
        <p:spPr>
          <a:xfrm>
            <a:off x="4309553" y="2764678"/>
            <a:ext cx="224400" cy="63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Google Shape;223;p22"/>
          <p:cNvCxnSpPr>
            <a:stCxn id="202" idx="5"/>
            <a:endCxn id="217" idx="0"/>
          </p:cNvCxnSpPr>
          <p:nvPr/>
        </p:nvCxnSpPr>
        <p:spPr>
          <a:xfrm>
            <a:off x="5683328" y="2764678"/>
            <a:ext cx="234600" cy="63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4" name="Google Shape;224;p22"/>
          <p:cNvSpPr txBox="1"/>
          <p:nvPr/>
        </p:nvSpPr>
        <p:spPr>
          <a:xfrm>
            <a:off x="5816250" y="2917575"/>
            <a:ext cx="3474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22"/>
          <p:cNvSpPr txBox="1"/>
          <p:nvPr/>
        </p:nvSpPr>
        <p:spPr>
          <a:xfrm>
            <a:off x="4409250" y="2855650"/>
            <a:ext cx="3474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22"/>
          <p:cNvSpPr txBox="1"/>
          <p:nvPr/>
        </p:nvSpPr>
        <p:spPr>
          <a:xfrm>
            <a:off x="3660725" y="2841375"/>
            <a:ext cx="3474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22"/>
          <p:cNvSpPr txBox="1"/>
          <p:nvPr/>
        </p:nvSpPr>
        <p:spPr>
          <a:xfrm>
            <a:off x="2889663" y="3024475"/>
            <a:ext cx="3474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22"/>
          <p:cNvSpPr txBox="1"/>
          <p:nvPr/>
        </p:nvSpPr>
        <p:spPr>
          <a:xfrm>
            <a:off x="2293538" y="3010200"/>
            <a:ext cx="3474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22"/>
          <p:cNvSpPr txBox="1"/>
          <p:nvPr/>
        </p:nvSpPr>
        <p:spPr>
          <a:xfrm>
            <a:off x="1469800" y="3010200"/>
            <a:ext cx="3474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22"/>
          <p:cNvSpPr/>
          <p:nvPr/>
        </p:nvSpPr>
        <p:spPr>
          <a:xfrm>
            <a:off x="3710225" y="4100775"/>
            <a:ext cx="310500" cy="310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22"/>
          <p:cNvSpPr txBox="1"/>
          <p:nvPr/>
        </p:nvSpPr>
        <p:spPr>
          <a:xfrm>
            <a:off x="3854488" y="3724325"/>
            <a:ext cx="3474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22"/>
          <p:cNvSpPr/>
          <p:nvPr/>
        </p:nvSpPr>
        <p:spPr>
          <a:xfrm>
            <a:off x="2138538" y="4100775"/>
            <a:ext cx="310500" cy="310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22"/>
          <p:cNvSpPr txBox="1"/>
          <p:nvPr/>
        </p:nvSpPr>
        <p:spPr>
          <a:xfrm>
            <a:off x="2293538" y="3696050"/>
            <a:ext cx="3474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4" name="Google Shape;234;p22"/>
          <p:cNvCxnSpPr>
            <a:stCxn id="213" idx="4"/>
            <a:endCxn id="232" idx="0"/>
          </p:cNvCxnSpPr>
          <p:nvPr/>
        </p:nvCxnSpPr>
        <p:spPr>
          <a:xfrm>
            <a:off x="2293800" y="3708950"/>
            <a:ext cx="0" cy="39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5" name="Google Shape;235;p22"/>
          <p:cNvSpPr/>
          <p:nvPr/>
        </p:nvSpPr>
        <p:spPr>
          <a:xfrm>
            <a:off x="729825" y="4100775"/>
            <a:ext cx="310500" cy="310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22"/>
          <p:cNvSpPr/>
          <p:nvPr/>
        </p:nvSpPr>
        <p:spPr>
          <a:xfrm>
            <a:off x="1398400" y="4100775"/>
            <a:ext cx="310500" cy="310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22"/>
          <p:cNvSpPr txBox="1"/>
          <p:nvPr/>
        </p:nvSpPr>
        <p:spPr>
          <a:xfrm>
            <a:off x="1037213" y="3636325"/>
            <a:ext cx="3474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22"/>
          <p:cNvSpPr txBox="1"/>
          <p:nvPr/>
        </p:nvSpPr>
        <p:spPr>
          <a:xfrm>
            <a:off x="1604188" y="3717813"/>
            <a:ext cx="3474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9" name="Google Shape;239;p22"/>
          <p:cNvCxnSpPr>
            <a:stCxn id="212" idx="4"/>
            <a:endCxn id="236" idx="0"/>
          </p:cNvCxnSpPr>
          <p:nvPr/>
        </p:nvCxnSpPr>
        <p:spPr>
          <a:xfrm flipH="1">
            <a:off x="1553550" y="3708950"/>
            <a:ext cx="108600" cy="39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22"/>
          <p:cNvCxnSpPr>
            <a:stCxn id="212" idx="3"/>
            <a:endCxn id="235" idx="7"/>
          </p:cNvCxnSpPr>
          <p:nvPr/>
        </p:nvCxnSpPr>
        <p:spPr>
          <a:xfrm flipH="1">
            <a:off x="994972" y="3663478"/>
            <a:ext cx="557400" cy="48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" name="Google Shape;241;p22"/>
          <p:cNvCxnSpPr>
            <a:stCxn id="215" idx="4"/>
            <a:endCxn id="230" idx="0"/>
          </p:cNvCxnSpPr>
          <p:nvPr/>
        </p:nvCxnSpPr>
        <p:spPr>
          <a:xfrm>
            <a:off x="3865475" y="3708950"/>
            <a:ext cx="0" cy="39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Google Shape;1808;p11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коммивояжера</a:t>
            </a:r>
            <a:endParaRPr/>
          </a:p>
        </p:txBody>
      </p:sp>
      <p:graphicFrame>
        <p:nvGraphicFramePr>
          <p:cNvPr id="1809" name="Google Shape;1809;p112"/>
          <p:cNvGraphicFramePr/>
          <p:nvPr/>
        </p:nvGraphicFramePr>
        <p:xfrm>
          <a:off x="5554675" y="2152650"/>
          <a:ext cx="2845625" cy="2229625"/>
        </p:xfrm>
        <a:graphic>
          <a:graphicData uri="http://schemas.openxmlformats.org/drawingml/2006/table">
            <a:tbl>
              <a:tblPr>
                <a:noFill/>
                <a:tableStyleId>{F7BCD8D4-4FF5-49D8-A5C7-B0855D08C15C}</a:tableStyleId>
              </a:tblPr>
              <a:tblGrid>
                <a:gridCol w="56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10" name="Google Shape;1810;p112"/>
          <p:cNvSpPr txBox="1"/>
          <p:nvPr/>
        </p:nvSpPr>
        <p:spPr>
          <a:xfrm>
            <a:off x="5232175" y="21607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1" name="Google Shape;1811;p112"/>
          <p:cNvSpPr txBox="1"/>
          <p:nvPr/>
        </p:nvSpPr>
        <p:spPr>
          <a:xfrm>
            <a:off x="5232175" y="26179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2" name="Google Shape;1812;p112"/>
          <p:cNvSpPr txBox="1"/>
          <p:nvPr/>
        </p:nvSpPr>
        <p:spPr>
          <a:xfrm>
            <a:off x="5232175" y="30751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3" name="Google Shape;1813;p112"/>
          <p:cNvSpPr txBox="1"/>
          <p:nvPr/>
        </p:nvSpPr>
        <p:spPr>
          <a:xfrm>
            <a:off x="5232175" y="3490425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4" name="Google Shape;1814;p112"/>
          <p:cNvSpPr txBox="1"/>
          <p:nvPr/>
        </p:nvSpPr>
        <p:spPr>
          <a:xfrm>
            <a:off x="5232175" y="39363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5" name="Google Shape;1815;p112"/>
          <p:cNvSpPr txBox="1"/>
          <p:nvPr/>
        </p:nvSpPr>
        <p:spPr>
          <a:xfrm>
            <a:off x="5706450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6" name="Google Shape;1816;p112"/>
          <p:cNvSpPr txBox="1"/>
          <p:nvPr/>
        </p:nvSpPr>
        <p:spPr>
          <a:xfrm>
            <a:off x="6294875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7" name="Google Shape;1817;p112"/>
          <p:cNvSpPr txBox="1"/>
          <p:nvPr/>
        </p:nvSpPr>
        <p:spPr>
          <a:xfrm>
            <a:off x="6837088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8" name="Google Shape;1818;p112"/>
          <p:cNvSpPr txBox="1"/>
          <p:nvPr/>
        </p:nvSpPr>
        <p:spPr>
          <a:xfrm>
            <a:off x="7425513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9" name="Google Shape;1819;p112"/>
          <p:cNvSpPr txBox="1"/>
          <p:nvPr/>
        </p:nvSpPr>
        <p:spPr>
          <a:xfrm>
            <a:off x="7967738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0" name="Google Shape;1820;p112"/>
          <p:cNvSpPr txBox="1"/>
          <p:nvPr/>
        </p:nvSpPr>
        <p:spPr>
          <a:xfrm>
            <a:off x="436500" y="1950975"/>
            <a:ext cx="4237800" cy="28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Выберем далее пункт 2.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Закрасим столбец 2 и ячейку (2, 3).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Выполним приведение незакрашенной части матрицы. Запомним сумму.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1" name="Google Shape;1821;p112"/>
          <p:cNvSpPr txBox="1"/>
          <p:nvPr/>
        </p:nvSpPr>
        <p:spPr>
          <a:xfrm>
            <a:off x="8503200" y="2621861"/>
            <a:ext cx="49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2" name="Google Shape;1822;p112"/>
          <p:cNvSpPr txBox="1"/>
          <p:nvPr/>
        </p:nvSpPr>
        <p:spPr>
          <a:xfrm>
            <a:off x="8503200" y="3501945"/>
            <a:ext cx="49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3" name="Google Shape;1823;p112"/>
          <p:cNvSpPr txBox="1"/>
          <p:nvPr/>
        </p:nvSpPr>
        <p:spPr>
          <a:xfrm>
            <a:off x="8503200" y="3951733"/>
            <a:ext cx="49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4" name="Google Shape;1824;p112"/>
          <p:cNvSpPr txBox="1"/>
          <p:nvPr/>
        </p:nvSpPr>
        <p:spPr>
          <a:xfrm>
            <a:off x="8503200" y="4438583"/>
            <a:ext cx="49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p11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коммивояжера</a:t>
            </a:r>
            <a:endParaRPr/>
          </a:p>
        </p:txBody>
      </p:sp>
      <p:graphicFrame>
        <p:nvGraphicFramePr>
          <p:cNvPr id="1830" name="Google Shape;1830;p113"/>
          <p:cNvGraphicFramePr/>
          <p:nvPr/>
        </p:nvGraphicFramePr>
        <p:xfrm>
          <a:off x="5554675" y="2152650"/>
          <a:ext cx="2845625" cy="2229625"/>
        </p:xfrm>
        <a:graphic>
          <a:graphicData uri="http://schemas.openxmlformats.org/drawingml/2006/table">
            <a:tbl>
              <a:tblPr>
                <a:noFill/>
                <a:tableStyleId>{F7BCD8D4-4FF5-49D8-A5C7-B0855D08C15C}</a:tableStyleId>
              </a:tblPr>
              <a:tblGrid>
                <a:gridCol w="56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31" name="Google Shape;1831;p113"/>
          <p:cNvSpPr txBox="1"/>
          <p:nvPr/>
        </p:nvSpPr>
        <p:spPr>
          <a:xfrm>
            <a:off x="5232175" y="21607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2" name="Google Shape;1832;p113"/>
          <p:cNvSpPr txBox="1"/>
          <p:nvPr/>
        </p:nvSpPr>
        <p:spPr>
          <a:xfrm>
            <a:off x="5232175" y="26179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3" name="Google Shape;1833;p113"/>
          <p:cNvSpPr txBox="1"/>
          <p:nvPr/>
        </p:nvSpPr>
        <p:spPr>
          <a:xfrm>
            <a:off x="5232175" y="30751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4" name="Google Shape;1834;p113"/>
          <p:cNvSpPr txBox="1"/>
          <p:nvPr/>
        </p:nvSpPr>
        <p:spPr>
          <a:xfrm>
            <a:off x="5232175" y="3490425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5" name="Google Shape;1835;p113"/>
          <p:cNvSpPr txBox="1"/>
          <p:nvPr/>
        </p:nvSpPr>
        <p:spPr>
          <a:xfrm>
            <a:off x="5232175" y="39363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6" name="Google Shape;1836;p113"/>
          <p:cNvSpPr txBox="1"/>
          <p:nvPr/>
        </p:nvSpPr>
        <p:spPr>
          <a:xfrm>
            <a:off x="5706450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7" name="Google Shape;1837;p113"/>
          <p:cNvSpPr txBox="1"/>
          <p:nvPr/>
        </p:nvSpPr>
        <p:spPr>
          <a:xfrm>
            <a:off x="6294875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8" name="Google Shape;1838;p113"/>
          <p:cNvSpPr txBox="1"/>
          <p:nvPr/>
        </p:nvSpPr>
        <p:spPr>
          <a:xfrm>
            <a:off x="6837088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9" name="Google Shape;1839;p113"/>
          <p:cNvSpPr txBox="1"/>
          <p:nvPr/>
        </p:nvSpPr>
        <p:spPr>
          <a:xfrm>
            <a:off x="7425513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0" name="Google Shape;1840;p113"/>
          <p:cNvSpPr txBox="1"/>
          <p:nvPr/>
        </p:nvSpPr>
        <p:spPr>
          <a:xfrm>
            <a:off x="7967738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1" name="Google Shape;1841;p113"/>
          <p:cNvSpPr txBox="1"/>
          <p:nvPr/>
        </p:nvSpPr>
        <p:spPr>
          <a:xfrm>
            <a:off x="436500" y="1950975"/>
            <a:ext cx="4237800" cy="28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Выберем далее пункт 2.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Закрасим столбец 2 и ячейку (2, 3).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Выполним приведение незакрашенной части матрицы. Запомним сумму.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2" name="Google Shape;1842;p113"/>
          <p:cNvSpPr txBox="1"/>
          <p:nvPr/>
        </p:nvSpPr>
        <p:spPr>
          <a:xfrm>
            <a:off x="8540150" y="3067370"/>
            <a:ext cx="49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p1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коммивояжера</a:t>
            </a:r>
            <a:endParaRPr/>
          </a:p>
        </p:txBody>
      </p:sp>
      <p:graphicFrame>
        <p:nvGraphicFramePr>
          <p:cNvPr id="1848" name="Google Shape;1848;p114"/>
          <p:cNvGraphicFramePr/>
          <p:nvPr/>
        </p:nvGraphicFramePr>
        <p:xfrm>
          <a:off x="5554675" y="2152650"/>
          <a:ext cx="2845625" cy="2229625"/>
        </p:xfrm>
        <a:graphic>
          <a:graphicData uri="http://schemas.openxmlformats.org/drawingml/2006/table">
            <a:tbl>
              <a:tblPr>
                <a:noFill/>
                <a:tableStyleId>{F7BCD8D4-4FF5-49D8-A5C7-B0855D08C15C}</a:tableStyleId>
              </a:tblPr>
              <a:tblGrid>
                <a:gridCol w="56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49" name="Google Shape;1849;p114"/>
          <p:cNvSpPr txBox="1"/>
          <p:nvPr/>
        </p:nvSpPr>
        <p:spPr>
          <a:xfrm>
            <a:off x="5232175" y="21607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0" name="Google Shape;1850;p114"/>
          <p:cNvSpPr txBox="1"/>
          <p:nvPr/>
        </p:nvSpPr>
        <p:spPr>
          <a:xfrm>
            <a:off x="5232175" y="26179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1" name="Google Shape;1851;p114"/>
          <p:cNvSpPr txBox="1"/>
          <p:nvPr/>
        </p:nvSpPr>
        <p:spPr>
          <a:xfrm>
            <a:off x="5232175" y="30751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2" name="Google Shape;1852;p114"/>
          <p:cNvSpPr txBox="1"/>
          <p:nvPr/>
        </p:nvSpPr>
        <p:spPr>
          <a:xfrm>
            <a:off x="5232175" y="3490425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3" name="Google Shape;1853;p114"/>
          <p:cNvSpPr txBox="1"/>
          <p:nvPr/>
        </p:nvSpPr>
        <p:spPr>
          <a:xfrm>
            <a:off x="5232175" y="39363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4" name="Google Shape;1854;p114"/>
          <p:cNvSpPr txBox="1"/>
          <p:nvPr/>
        </p:nvSpPr>
        <p:spPr>
          <a:xfrm>
            <a:off x="5706450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5" name="Google Shape;1855;p114"/>
          <p:cNvSpPr txBox="1"/>
          <p:nvPr/>
        </p:nvSpPr>
        <p:spPr>
          <a:xfrm>
            <a:off x="6294875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6" name="Google Shape;1856;p114"/>
          <p:cNvSpPr txBox="1"/>
          <p:nvPr/>
        </p:nvSpPr>
        <p:spPr>
          <a:xfrm>
            <a:off x="6837088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7" name="Google Shape;1857;p114"/>
          <p:cNvSpPr txBox="1"/>
          <p:nvPr/>
        </p:nvSpPr>
        <p:spPr>
          <a:xfrm>
            <a:off x="7425513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8" name="Google Shape;1858;p114"/>
          <p:cNvSpPr txBox="1"/>
          <p:nvPr/>
        </p:nvSpPr>
        <p:spPr>
          <a:xfrm>
            <a:off x="7967738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9" name="Google Shape;1859;p114"/>
          <p:cNvSpPr txBox="1"/>
          <p:nvPr/>
        </p:nvSpPr>
        <p:spPr>
          <a:xfrm>
            <a:off x="436500" y="1950975"/>
            <a:ext cx="4237800" cy="28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Выберем далее пункт 2.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Закрасим столбец 2 и ячейку (2, 3).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Выполним приведение незакрашенной части матрицы. Запомним сумму.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0" name="Google Shape;1860;p114"/>
          <p:cNvSpPr txBox="1"/>
          <p:nvPr/>
        </p:nvSpPr>
        <p:spPr>
          <a:xfrm>
            <a:off x="8540150" y="3067370"/>
            <a:ext cx="49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1" name="Google Shape;1861;p114"/>
          <p:cNvSpPr txBox="1"/>
          <p:nvPr/>
        </p:nvSpPr>
        <p:spPr>
          <a:xfrm>
            <a:off x="5706438" y="4438575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2" name="Google Shape;1862;p114"/>
          <p:cNvSpPr txBox="1"/>
          <p:nvPr/>
        </p:nvSpPr>
        <p:spPr>
          <a:xfrm>
            <a:off x="7425500" y="4438575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3" name="Google Shape;1863;p114"/>
          <p:cNvSpPr txBox="1"/>
          <p:nvPr/>
        </p:nvSpPr>
        <p:spPr>
          <a:xfrm>
            <a:off x="7967725" y="4438575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4" name="Google Shape;1864;p114"/>
          <p:cNvSpPr txBox="1"/>
          <p:nvPr/>
        </p:nvSpPr>
        <p:spPr>
          <a:xfrm>
            <a:off x="8540150" y="4438575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p1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коммивояжера</a:t>
            </a:r>
            <a:endParaRPr/>
          </a:p>
        </p:txBody>
      </p:sp>
      <p:graphicFrame>
        <p:nvGraphicFramePr>
          <p:cNvPr id="1870" name="Google Shape;1870;p115"/>
          <p:cNvGraphicFramePr/>
          <p:nvPr/>
        </p:nvGraphicFramePr>
        <p:xfrm>
          <a:off x="5554675" y="2152650"/>
          <a:ext cx="2845625" cy="2229625"/>
        </p:xfrm>
        <a:graphic>
          <a:graphicData uri="http://schemas.openxmlformats.org/drawingml/2006/table">
            <a:tbl>
              <a:tblPr>
                <a:noFill/>
                <a:tableStyleId>{F7BCD8D4-4FF5-49D8-A5C7-B0855D08C15C}</a:tableStyleId>
              </a:tblPr>
              <a:tblGrid>
                <a:gridCol w="56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71" name="Google Shape;1871;p115"/>
          <p:cNvSpPr txBox="1"/>
          <p:nvPr/>
        </p:nvSpPr>
        <p:spPr>
          <a:xfrm>
            <a:off x="5232175" y="21607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2" name="Google Shape;1872;p115"/>
          <p:cNvSpPr txBox="1"/>
          <p:nvPr/>
        </p:nvSpPr>
        <p:spPr>
          <a:xfrm>
            <a:off x="5232175" y="26179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3" name="Google Shape;1873;p115"/>
          <p:cNvSpPr txBox="1"/>
          <p:nvPr/>
        </p:nvSpPr>
        <p:spPr>
          <a:xfrm>
            <a:off x="5232175" y="30751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4" name="Google Shape;1874;p115"/>
          <p:cNvSpPr txBox="1"/>
          <p:nvPr/>
        </p:nvSpPr>
        <p:spPr>
          <a:xfrm>
            <a:off x="5232175" y="3490425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5" name="Google Shape;1875;p115"/>
          <p:cNvSpPr txBox="1"/>
          <p:nvPr/>
        </p:nvSpPr>
        <p:spPr>
          <a:xfrm>
            <a:off x="5232175" y="39363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6" name="Google Shape;1876;p115"/>
          <p:cNvSpPr txBox="1"/>
          <p:nvPr/>
        </p:nvSpPr>
        <p:spPr>
          <a:xfrm>
            <a:off x="5706450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7" name="Google Shape;1877;p115"/>
          <p:cNvSpPr txBox="1"/>
          <p:nvPr/>
        </p:nvSpPr>
        <p:spPr>
          <a:xfrm>
            <a:off x="6294875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8" name="Google Shape;1878;p115"/>
          <p:cNvSpPr txBox="1"/>
          <p:nvPr/>
        </p:nvSpPr>
        <p:spPr>
          <a:xfrm>
            <a:off x="6837088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9" name="Google Shape;1879;p115"/>
          <p:cNvSpPr txBox="1"/>
          <p:nvPr/>
        </p:nvSpPr>
        <p:spPr>
          <a:xfrm>
            <a:off x="7425513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0" name="Google Shape;1880;p115"/>
          <p:cNvSpPr txBox="1"/>
          <p:nvPr/>
        </p:nvSpPr>
        <p:spPr>
          <a:xfrm>
            <a:off x="7967738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1" name="Google Shape;1881;p115"/>
          <p:cNvSpPr txBox="1"/>
          <p:nvPr/>
        </p:nvSpPr>
        <p:spPr>
          <a:xfrm>
            <a:off x="436500" y="1950975"/>
            <a:ext cx="4237800" cy="28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Roboto"/>
                <a:ea typeface="Roboto"/>
                <a:cs typeface="Roboto"/>
                <a:sym typeface="Roboto"/>
              </a:rPr>
              <a:t>Выберем далее пункт 2.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Roboto"/>
                <a:ea typeface="Roboto"/>
                <a:cs typeface="Roboto"/>
                <a:sym typeface="Roboto"/>
              </a:rPr>
              <a:t>Закрасим столбец 2 и ячейку (2, 3).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Roboto"/>
                <a:ea typeface="Roboto"/>
                <a:cs typeface="Roboto"/>
                <a:sym typeface="Roboto"/>
              </a:rPr>
              <a:t>φ</a:t>
            </a:r>
            <a:r>
              <a:rPr lang="ru" baseline="-25000" dirty="0">
                <a:latin typeface="Roboto"/>
                <a:ea typeface="Roboto"/>
                <a:cs typeface="Roboto"/>
                <a:sym typeface="Roboto"/>
              </a:rPr>
              <a:t>32 </a:t>
            </a:r>
            <a:r>
              <a:rPr lang="ru" dirty="0">
                <a:latin typeface="Roboto"/>
                <a:ea typeface="Roboto"/>
                <a:cs typeface="Roboto"/>
                <a:sym typeface="Roboto"/>
              </a:rPr>
              <a:t>= φ</a:t>
            </a:r>
            <a:r>
              <a:rPr lang="ru" baseline="-25000" dirty="0">
                <a:latin typeface="Roboto"/>
                <a:ea typeface="Roboto"/>
                <a:cs typeface="Roboto"/>
                <a:sym typeface="Roboto"/>
              </a:rPr>
              <a:t>13</a:t>
            </a:r>
            <a:r>
              <a:rPr lang="ru" dirty="0">
                <a:latin typeface="Roboto"/>
                <a:ea typeface="Roboto"/>
                <a:cs typeface="Roboto"/>
                <a:sym typeface="Roboto"/>
              </a:rPr>
              <a:t> + C(3, 2) + φ = 61 + 9 +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8</a:t>
            </a:r>
            <a:r>
              <a:rPr lang="ru" dirty="0">
                <a:latin typeface="Roboto"/>
                <a:ea typeface="Roboto"/>
                <a:cs typeface="Roboto"/>
                <a:sym typeface="Roboto"/>
              </a:rPr>
              <a:t> = 7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8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Roboto"/>
                <a:ea typeface="Roboto"/>
                <a:cs typeface="Roboto"/>
                <a:sym typeface="Roboto"/>
              </a:rPr>
              <a:t>Примечание: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Roboto"/>
                <a:ea typeface="Roboto"/>
                <a:cs typeface="Roboto"/>
                <a:sym typeface="Roboto"/>
              </a:rPr>
              <a:t>C(3, 2) берем из приведенной матрицы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2" name="Google Shape;1882;p115"/>
          <p:cNvSpPr txBox="1"/>
          <p:nvPr/>
        </p:nvSpPr>
        <p:spPr>
          <a:xfrm>
            <a:off x="5987250" y="4534650"/>
            <a:ext cx="194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6 + 2 = 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p1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коммивояжера</a:t>
            </a:r>
            <a:endParaRPr/>
          </a:p>
        </p:txBody>
      </p:sp>
      <p:graphicFrame>
        <p:nvGraphicFramePr>
          <p:cNvPr id="1888" name="Google Shape;1888;p116"/>
          <p:cNvGraphicFramePr/>
          <p:nvPr/>
        </p:nvGraphicFramePr>
        <p:xfrm>
          <a:off x="5554675" y="2152650"/>
          <a:ext cx="2845625" cy="2229625"/>
        </p:xfrm>
        <a:graphic>
          <a:graphicData uri="http://schemas.openxmlformats.org/drawingml/2006/table">
            <a:tbl>
              <a:tblPr>
                <a:noFill/>
                <a:tableStyleId>{F7BCD8D4-4FF5-49D8-A5C7-B0855D08C15C}</a:tableStyleId>
              </a:tblPr>
              <a:tblGrid>
                <a:gridCol w="56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89" name="Google Shape;1889;p116"/>
          <p:cNvSpPr txBox="1"/>
          <p:nvPr/>
        </p:nvSpPr>
        <p:spPr>
          <a:xfrm>
            <a:off x="5232175" y="21607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0" name="Google Shape;1890;p116"/>
          <p:cNvSpPr txBox="1"/>
          <p:nvPr/>
        </p:nvSpPr>
        <p:spPr>
          <a:xfrm>
            <a:off x="5232175" y="26179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1" name="Google Shape;1891;p116"/>
          <p:cNvSpPr txBox="1"/>
          <p:nvPr/>
        </p:nvSpPr>
        <p:spPr>
          <a:xfrm>
            <a:off x="5232175" y="30751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2" name="Google Shape;1892;p116"/>
          <p:cNvSpPr txBox="1"/>
          <p:nvPr/>
        </p:nvSpPr>
        <p:spPr>
          <a:xfrm>
            <a:off x="5232175" y="3490425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3" name="Google Shape;1893;p116"/>
          <p:cNvSpPr txBox="1"/>
          <p:nvPr/>
        </p:nvSpPr>
        <p:spPr>
          <a:xfrm>
            <a:off x="5232175" y="39363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4" name="Google Shape;1894;p116"/>
          <p:cNvSpPr txBox="1"/>
          <p:nvPr/>
        </p:nvSpPr>
        <p:spPr>
          <a:xfrm>
            <a:off x="5706450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5" name="Google Shape;1895;p116"/>
          <p:cNvSpPr txBox="1"/>
          <p:nvPr/>
        </p:nvSpPr>
        <p:spPr>
          <a:xfrm>
            <a:off x="6294875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6" name="Google Shape;1896;p116"/>
          <p:cNvSpPr txBox="1"/>
          <p:nvPr/>
        </p:nvSpPr>
        <p:spPr>
          <a:xfrm>
            <a:off x="6837088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7" name="Google Shape;1897;p116"/>
          <p:cNvSpPr txBox="1"/>
          <p:nvPr/>
        </p:nvSpPr>
        <p:spPr>
          <a:xfrm>
            <a:off x="7425513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8" name="Google Shape;1898;p116"/>
          <p:cNvSpPr txBox="1"/>
          <p:nvPr/>
        </p:nvSpPr>
        <p:spPr>
          <a:xfrm>
            <a:off x="7967738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9" name="Google Shape;1899;p116"/>
          <p:cNvSpPr txBox="1"/>
          <p:nvPr/>
        </p:nvSpPr>
        <p:spPr>
          <a:xfrm>
            <a:off x="436500" y="1950975"/>
            <a:ext cx="4237800" cy="28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Выберем пункт 4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Закрасим столбец 4 и ячейку (4, 3).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Выполним приведение незакрашенной части матрицы. Запомним сумму.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p1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коммивояжера</a:t>
            </a:r>
            <a:endParaRPr/>
          </a:p>
        </p:txBody>
      </p:sp>
      <p:graphicFrame>
        <p:nvGraphicFramePr>
          <p:cNvPr id="1905" name="Google Shape;1905;p117"/>
          <p:cNvGraphicFramePr/>
          <p:nvPr/>
        </p:nvGraphicFramePr>
        <p:xfrm>
          <a:off x="5554675" y="2152650"/>
          <a:ext cx="2845625" cy="2229625"/>
        </p:xfrm>
        <a:graphic>
          <a:graphicData uri="http://schemas.openxmlformats.org/drawingml/2006/table">
            <a:tbl>
              <a:tblPr>
                <a:noFill/>
                <a:tableStyleId>{F7BCD8D4-4FF5-49D8-A5C7-B0855D08C15C}</a:tableStyleId>
              </a:tblPr>
              <a:tblGrid>
                <a:gridCol w="56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06" name="Google Shape;1906;p117"/>
          <p:cNvSpPr txBox="1"/>
          <p:nvPr/>
        </p:nvSpPr>
        <p:spPr>
          <a:xfrm>
            <a:off x="5232175" y="21607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7" name="Google Shape;1907;p117"/>
          <p:cNvSpPr txBox="1"/>
          <p:nvPr/>
        </p:nvSpPr>
        <p:spPr>
          <a:xfrm>
            <a:off x="5232175" y="26179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8" name="Google Shape;1908;p117"/>
          <p:cNvSpPr txBox="1"/>
          <p:nvPr/>
        </p:nvSpPr>
        <p:spPr>
          <a:xfrm>
            <a:off x="5232175" y="30751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9" name="Google Shape;1909;p117"/>
          <p:cNvSpPr txBox="1"/>
          <p:nvPr/>
        </p:nvSpPr>
        <p:spPr>
          <a:xfrm>
            <a:off x="5232175" y="3490425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0" name="Google Shape;1910;p117"/>
          <p:cNvSpPr txBox="1"/>
          <p:nvPr/>
        </p:nvSpPr>
        <p:spPr>
          <a:xfrm>
            <a:off x="5232175" y="39363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1" name="Google Shape;1911;p117"/>
          <p:cNvSpPr txBox="1"/>
          <p:nvPr/>
        </p:nvSpPr>
        <p:spPr>
          <a:xfrm>
            <a:off x="5706450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2" name="Google Shape;1912;p117"/>
          <p:cNvSpPr txBox="1"/>
          <p:nvPr/>
        </p:nvSpPr>
        <p:spPr>
          <a:xfrm>
            <a:off x="6294875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3" name="Google Shape;1913;p117"/>
          <p:cNvSpPr txBox="1"/>
          <p:nvPr/>
        </p:nvSpPr>
        <p:spPr>
          <a:xfrm>
            <a:off x="6837088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4" name="Google Shape;1914;p117"/>
          <p:cNvSpPr txBox="1"/>
          <p:nvPr/>
        </p:nvSpPr>
        <p:spPr>
          <a:xfrm>
            <a:off x="7425513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5" name="Google Shape;1915;p117"/>
          <p:cNvSpPr txBox="1"/>
          <p:nvPr/>
        </p:nvSpPr>
        <p:spPr>
          <a:xfrm>
            <a:off x="7967738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6" name="Google Shape;1916;p117"/>
          <p:cNvSpPr txBox="1"/>
          <p:nvPr/>
        </p:nvSpPr>
        <p:spPr>
          <a:xfrm>
            <a:off x="436500" y="1950975"/>
            <a:ext cx="4237800" cy="28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Выберем пункт 4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Закрасим столбец 4 и ячейку (4, 3).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Выполним приведение незакрашенной части матрицы. Запомним сумму.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7" name="Google Shape;1917;p117"/>
          <p:cNvSpPr txBox="1"/>
          <p:nvPr/>
        </p:nvSpPr>
        <p:spPr>
          <a:xfrm>
            <a:off x="8479975" y="2621861"/>
            <a:ext cx="46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8" name="Google Shape;1918;p117"/>
          <p:cNvSpPr txBox="1"/>
          <p:nvPr/>
        </p:nvSpPr>
        <p:spPr>
          <a:xfrm>
            <a:off x="8479975" y="3501945"/>
            <a:ext cx="46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9" name="Google Shape;1919;p117"/>
          <p:cNvSpPr txBox="1"/>
          <p:nvPr/>
        </p:nvSpPr>
        <p:spPr>
          <a:xfrm>
            <a:off x="8479975" y="3951733"/>
            <a:ext cx="46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11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коммивояжера</a:t>
            </a:r>
            <a:endParaRPr/>
          </a:p>
        </p:txBody>
      </p:sp>
      <p:graphicFrame>
        <p:nvGraphicFramePr>
          <p:cNvPr id="1925" name="Google Shape;1925;p118"/>
          <p:cNvGraphicFramePr/>
          <p:nvPr/>
        </p:nvGraphicFramePr>
        <p:xfrm>
          <a:off x="5554675" y="2152650"/>
          <a:ext cx="2845625" cy="2229625"/>
        </p:xfrm>
        <a:graphic>
          <a:graphicData uri="http://schemas.openxmlformats.org/drawingml/2006/table">
            <a:tbl>
              <a:tblPr>
                <a:noFill/>
                <a:tableStyleId>{F7BCD8D4-4FF5-49D8-A5C7-B0855D08C15C}</a:tableStyleId>
              </a:tblPr>
              <a:tblGrid>
                <a:gridCol w="56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26" name="Google Shape;1926;p118"/>
          <p:cNvSpPr txBox="1"/>
          <p:nvPr/>
        </p:nvSpPr>
        <p:spPr>
          <a:xfrm>
            <a:off x="5232175" y="21607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7" name="Google Shape;1927;p118"/>
          <p:cNvSpPr txBox="1"/>
          <p:nvPr/>
        </p:nvSpPr>
        <p:spPr>
          <a:xfrm>
            <a:off x="5232175" y="26179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8" name="Google Shape;1928;p118"/>
          <p:cNvSpPr txBox="1"/>
          <p:nvPr/>
        </p:nvSpPr>
        <p:spPr>
          <a:xfrm>
            <a:off x="5232175" y="30751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9" name="Google Shape;1929;p118"/>
          <p:cNvSpPr txBox="1"/>
          <p:nvPr/>
        </p:nvSpPr>
        <p:spPr>
          <a:xfrm>
            <a:off x="5232175" y="3490425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0" name="Google Shape;1930;p118"/>
          <p:cNvSpPr txBox="1"/>
          <p:nvPr/>
        </p:nvSpPr>
        <p:spPr>
          <a:xfrm>
            <a:off x="5232175" y="39363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1" name="Google Shape;1931;p118"/>
          <p:cNvSpPr txBox="1"/>
          <p:nvPr/>
        </p:nvSpPr>
        <p:spPr>
          <a:xfrm>
            <a:off x="5706450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2" name="Google Shape;1932;p118"/>
          <p:cNvSpPr txBox="1"/>
          <p:nvPr/>
        </p:nvSpPr>
        <p:spPr>
          <a:xfrm>
            <a:off x="6294875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3" name="Google Shape;1933;p118"/>
          <p:cNvSpPr txBox="1"/>
          <p:nvPr/>
        </p:nvSpPr>
        <p:spPr>
          <a:xfrm>
            <a:off x="6837088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4" name="Google Shape;1934;p118"/>
          <p:cNvSpPr txBox="1"/>
          <p:nvPr/>
        </p:nvSpPr>
        <p:spPr>
          <a:xfrm>
            <a:off x="7425513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5" name="Google Shape;1935;p118"/>
          <p:cNvSpPr txBox="1"/>
          <p:nvPr/>
        </p:nvSpPr>
        <p:spPr>
          <a:xfrm>
            <a:off x="7967738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6" name="Google Shape;1936;p118"/>
          <p:cNvSpPr txBox="1"/>
          <p:nvPr/>
        </p:nvSpPr>
        <p:spPr>
          <a:xfrm>
            <a:off x="436500" y="1950975"/>
            <a:ext cx="4237800" cy="28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Выберем пункт 4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Закрасим столбец 4 и ячейку (4, 3).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Выполним приведение незакрашенной части матрицы. Запомним сумму.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7" name="Google Shape;1937;p118"/>
          <p:cNvSpPr txBox="1"/>
          <p:nvPr/>
        </p:nvSpPr>
        <p:spPr>
          <a:xfrm>
            <a:off x="5706438" y="4438575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8" name="Google Shape;1938;p118"/>
          <p:cNvSpPr txBox="1"/>
          <p:nvPr/>
        </p:nvSpPr>
        <p:spPr>
          <a:xfrm>
            <a:off x="6294863" y="4438575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9" name="Google Shape;1939;p118"/>
          <p:cNvSpPr txBox="1"/>
          <p:nvPr/>
        </p:nvSpPr>
        <p:spPr>
          <a:xfrm>
            <a:off x="7967725" y="4438575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Google Shape;1944;p1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коммивояжера</a:t>
            </a:r>
            <a:endParaRPr/>
          </a:p>
        </p:txBody>
      </p:sp>
      <p:graphicFrame>
        <p:nvGraphicFramePr>
          <p:cNvPr id="1945" name="Google Shape;1945;p119"/>
          <p:cNvGraphicFramePr/>
          <p:nvPr/>
        </p:nvGraphicFramePr>
        <p:xfrm>
          <a:off x="5554675" y="2152650"/>
          <a:ext cx="2845625" cy="2229625"/>
        </p:xfrm>
        <a:graphic>
          <a:graphicData uri="http://schemas.openxmlformats.org/drawingml/2006/table">
            <a:tbl>
              <a:tblPr>
                <a:noFill/>
                <a:tableStyleId>{F7BCD8D4-4FF5-49D8-A5C7-B0855D08C15C}</a:tableStyleId>
              </a:tblPr>
              <a:tblGrid>
                <a:gridCol w="56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46" name="Google Shape;1946;p119"/>
          <p:cNvSpPr txBox="1"/>
          <p:nvPr/>
        </p:nvSpPr>
        <p:spPr>
          <a:xfrm>
            <a:off x="5232175" y="21607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7" name="Google Shape;1947;p119"/>
          <p:cNvSpPr txBox="1"/>
          <p:nvPr/>
        </p:nvSpPr>
        <p:spPr>
          <a:xfrm>
            <a:off x="5232175" y="26179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8" name="Google Shape;1948;p119"/>
          <p:cNvSpPr txBox="1"/>
          <p:nvPr/>
        </p:nvSpPr>
        <p:spPr>
          <a:xfrm>
            <a:off x="5232175" y="30751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9" name="Google Shape;1949;p119"/>
          <p:cNvSpPr txBox="1"/>
          <p:nvPr/>
        </p:nvSpPr>
        <p:spPr>
          <a:xfrm>
            <a:off x="5232175" y="3490425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0" name="Google Shape;1950;p119"/>
          <p:cNvSpPr txBox="1"/>
          <p:nvPr/>
        </p:nvSpPr>
        <p:spPr>
          <a:xfrm>
            <a:off x="5232175" y="39363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1" name="Google Shape;1951;p119"/>
          <p:cNvSpPr txBox="1"/>
          <p:nvPr/>
        </p:nvSpPr>
        <p:spPr>
          <a:xfrm>
            <a:off x="5706450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2" name="Google Shape;1952;p119"/>
          <p:cNvSpPr txBox="1"/>
          <p:nvPr/>
        </p:nvSpPr>
        <p:spPr>
          <a:xfrm>
            <a:off x="6294875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3" name="Google Shape;1953;p119"/>
          <p:cNvSpPr txBox="1"/>
          <p:nvPr/>
        </p:nvSpPr>
        <p:spPr>
          <a:xfrm>
            <a:off x="6837088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4" name="Google Shape;1954;p119"/>
          <p:cNvSpPr txBox="1"/>
          <p:nvPr/>
        </p:nvSpPr>
        <p:spPr>
          <a:xfrm>
            <a:off x="7425513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5" name="Google Shape;1955;p119"/>
          <p:cNvSpPr txBox="1"/>
          <p:nvPr/>
        </p:nvSpPr>
        <p:spPr>
          <a:xfrm>
            <a:off x="7967738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6" name="Google Shape;1956;p119"/>
          <p:cNvSpPr txBox="1"/>
          <p:nvPr/>
        </p:nvSpPr>
        <p:spPr>
          <a:xfrm>
            <a:off x="436500" y="1950975"/>
            <a:ext cx="4237800" cy="28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Выберем пункт 4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Найдем сумму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φ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34 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= φ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13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 + C(3, 4) + φ = 61 + 0 + 0 = 61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7" name="Google Shape;1957;p119"/>
          <p:cNvSpPr txBox="1"/>
          <p:nvPr/>
        </p:nvSpPr>
        <p:spPr>
          <a:xfrm>
            <a:off x="6341925" y="4482925"/>
            <a:ext cx="205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0 + 0 = 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Google Shape;1962;p1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коммивояжера</a:t>
            </a:r>
            <a:endParaRPr/>
          </a:p>
        </p:txBody>
      </p:sp>
      <p:graphicFrame>
        <p:nvGraphicFramePr>
          <p:cNvPr id="1963" name="Google Shape;1963;p120"/>
          <p:cNvGraphicFramePr/>
          <p:nvPr/>
        </p:nvGraphicFramePr>
        <p:xfrm>
          <a:off x="5554675" y="2152650"/>
          <a:ext cx="2845625" cy="2229625"/>
        </p:xfrm>
        <a:graphic>
          <a:graphicData uri="http://schemas.openxmlformats.org/drawingml/2006/table">
            <a:tbl>
              <a:tblPr>
                <a:noFill/>
                <a:tableStyleId>{F7BCD8D4-4FF5-49D8-A5C7-B0855D08C15C}</a:tableStyleId>
              </a:tblPr>
              <a:tblGrid>
                <a:gridCol w="56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64" name="Google Shape;1964;p120"/>
          <p:cNvSpPr txBox="1"/>
          <p:nvPr/>
        </p:nvSpPr>
        <p:spPr>
          <a:xfrm>
            <a:off x="5232175" y="21607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5" name="Google Shape;1965;p120"/>
          <p:cNvSpPr txBox="1"/>
          <p:nvPr/>
        </p:nvSpPr>
        <p:spPr>
          <a:xfrm>
            <a:off x="5232175" y="26179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6" name="Google Shape;1966;p120"/>
          <p:cNvSpPr txBox="1"/>
          <p:nvPr/>
        </p:nvSpPr>
        <p:spPr>
          <a:xfrm>
            <a:off x="5232175" y="30751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7" name="Google Shape;1967;p120"/>
          <p:cNvSpPr txBox="1"/>
          <p:nvPr/>
        </p:nvSpPr>
        <p:spPr>
          <a:xfrm>
            <a:off x="5232175" y="3490425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8" name="Google Shape;1968;p120"/>
          <p:cNvSpPr txBox="1"/>
          <p:nvPr/>
        </p:nvSpPr>
        <p:spPr>
          <a:xfrm>
            <a:off x="5232175" y="39363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9" name="Google Shape;1969;p120"/>
          <p:cNvSpPr txBox="1"/>
          <p:nvPr/>
        </p:nvSpPr>
        <p:spPr>
          <a:xfrm>
            <a:off x="5706450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0" name="Google Shape;1970;p120"/>
          <p:cNvSpPr txBox="1"/>
          <p:nvPr/>
        </p:nvSpPr>
        <p:spPr>
          <a:xfrm>
            <a:off x="6294875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1" name="Google Shape;1971;p120"/>
          <p:cNvSpPr txBox="1"/>
          <p:nvPr/>
        </p:nvSpPr>
        <p:spPr>
          <a:xfrm>
            <a:off x="6837088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2" name="Google Shape;1972;p120"/>
          <p:cNvSpPr txBox="1"/>
          <p:nvPr/>
        </p:nvSpPr>
        <p:spPr>
          <a:xfrm>
            <a:off x="7425513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3" name="Google Shape;1973;p120"/>
          <p:cNvSpPr txBox="1"/>
          <p:nvPr/>
        </p:nvSpPr>
        <p:spPr>
          <a:xfrm>
            <a:off x="7967738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4" name="Google Shape;1974;p120"/>
          <p:cNvSpPr txBox="1"/>
          <p:nvPr/>
        </p:nvSpPr>
        <p:spPr>
          <a:xfrm>
            <a:off x="436500" y="1950975"/>
            <a:ext cx="4237800" cy="28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Выберем пункт 5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Закрасим столбец 5 и ячейку (5, 3).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Выполним приведение незакрашенной части матрицы. Запомним сумму.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Google Shape;1979;p1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коммивояжера</a:t>
            </a:r>
            <a:endParaRPr/>
          </a:p>
        </p:txBody>
      </p:sp>
      <p:graphicFrame>
        <p:nvGraphicFramePr>
          <p:cNvPr id="1980" name="Google Shape;1980;p121"/>
          <p:cNvGraphicFramePr/>
          <p:nvPr/>
        </p:nvGraphicFramePr>
        <p:xfrm>
          <a:off x="5554675" y="2152650"/>
          <a:ext cx="2845625" cy="2229625"/>
        </p:xfrm>
        <a:graphic>
          <a:graphicData uri="http://schemas.openxmlformats.org/drawingml/2006/table">
            <a:tbl>
              <a:tblPr>
                <a:noFill/>
                <a:tableStyleId>{F7BCD8D4-4FF5-49D8-A5C7-B0855D08C15C}</a:tableStyleId>
              </a:tblPr>
              <a:tblGrid>
                <a:gridCol w="56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81" name="Google Shape;1981;p121"/>
          <p:cNvSpPr txBox="1"/>
          <p:nvPr/>
        </p:nvSpPr>
        <p:spPr>
          <a:xfrm>
            <a:off x="5232175" y="21607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2" name="Google Shape;1982;p121"/>
          <p:cNvSpPr txBox="1"/>
          <p:nvPr/>
        </p:nvSpPr>
        <p:spPr>
          <a:xfrm>
            <a:off x="5232175" y="26179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3" name="Google Shape;1983;p121"/>
          <p:cNvSpPr txBox="1"/>
          <p:nvPr/>
        </p:nvSpPr>
        <p:spPr>
          <a:xfrm>
            <a:off x="5232175" y="30751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4" name="Google Shape;1984;p121"/>
          <p:cNvSpPr txBox="1"/>
          <p:nvPr/>
        </p:nvSpPr>
        <p:spPr>
          <a:xfrm>
            <a:off x="5232175" y="3490425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5" name="Google Shape;1985;p121"/>
          <p:cNvSpPr txBox="1"/>
          <p:nvPr/>
        </p:nvSpPr>
        <p:spPr>
          <a:xfrm>
            <a:off x="5232175" y="39363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6" name="Google Shape;1986;p121"/>
          <p:cNvSpPr txBox="1"/>
          <p:nvPr/>
        </p:nvSpPr>
        <p:spPr>
          <a:xfrm>
            <a:off x="5706450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7" name="Google Shape;1987;p121"/>
          <p:cNvSpPr txBox="1"/>
          <p:nvPr/>
        </p:nvSpPr>
        <p:spPr>
          <a:xfrm>
            <a:off x="6294875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8" name="Google Shape;1988;p121"/>
          <p:cNvSpPr txBox="1"/>
          <p:nvPr/>
        </p:nvSpPr>
        <p:spPr>
          <a:xfrm>
            <a:off x="6837088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9" name="Google Shape;1989;p121"/>
          <p:cNvSpPr txBox="1"/>
          <p:nvPr/>
        </p:nvSpPr>
        <p:spPr>
          <a:xfrm>
            <a:off x="7425513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0" name="Google Shape;1990;p121"/>
          <p:cNvSpPr txBox="1"/>
          <p:nvPr/>
        </p:nvSpPr>
        <p:spPr>
          <a:xfrm>
            <a:off x="7967738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1" name="Google Shape;1991;p121"/>
          <p:cNvSpPr txBox="1"/>
          <p:nvPr/>
        </p:nvSpPr>
        <p:spPr>
          <a:xfrm>
            <a:off x="436500" y="1950975"/>
            <a:ext cx="4237800" cy="28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Выберем пункт 5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Закрасим столбец 5 и ячейку (5, 3).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Выполним приведение незакрашенной части матрицы. Запомним сумму.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2" name="Google Shape;1992;p121"/>
          <p:cNvSpPr txBox="1"/>
          <p:nvPr/>
        </p:nvSpPr>
        <p:spPr>
          <a:xfrm>
            <a:off x="8503200" y="2636738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3" name="Google Shape;1993;p121"/>
          <p:cNvSpPr txBox="1"/>
          <p:nvPr/>
        </p:nvSpPr>
        <p:spPr>
          <a:xfrm>
            <a:off x="8503200" y="3509263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4" name="Google Shape;1994;p121"/>
          <p:cNvSpPr txBox="1"/>
          <p:nvPr/>
        </p:nvSpPr>
        <p:spPr>
          <a:xfrm>
            <a:off x="8503200" y="3955188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5" name="Google Shape;1995;p121"/>
          <p:cNvSpPr txBox="1"/>
          <p:nvPr/>
        </p:nvSpPr>
        <p:spPr>
          <a:xfrm>
            <a:off x="8503200" y="4401113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Ветвление</a:t>
            </a:r>
            <a:endParaRPr/>
          </a:p>
        </p:txBody>
      </p:sp>
      <p:sp>
        <p:nvSpPr>
          <p:cNvPr id="247" name="Google Shape;247;p23"/>
          <p:cNvSpPr/>
          <p:nvPr/>
        </p:nvSpPr>
        <p:spPr>
          <a:xfrm>
            <a:off x="4752175" y="1918625"/>
            <a:ext cx="310500" cy="310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23"/>
          <p:cNvSpPr/>
          <p:nvPr/>
        </p:nvSpPr>
        <p:spPr>
          <a:xfrm>
            <a:off x="2670750" y="2499650"/>
            <a:ext cx="310500" cy="310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23"/>
          <p:cNvSpPr/>
          <p:nvPr/>
        </p:nvSpPr>
        <p:spPr>
          <a:xfrm>
            <a:off x="4044525" y="2499650"/>
            <a:ext cx="310500" cy="310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23"/>
          <p:cNvSpPr/>
          <p:nvPr/>
        </p:nvSpPr>
        <p:spPr>
          <a:xfrm>
            <a:off x="5418300" y="2499650"/>
            <a:ext cx="310500" cy="310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23"/>
          <p:cNvSpPr/>
          <p:nvPr/>
        </p:nvSpPr>
        <p:spPr>
          <a:xfrm>
            <a:off x="6727425" y="2499650"/>
            <a:ext cx="310500" cy="310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2" name="Google Shape;252;p23"/>
          <p:cNvCxnSpPr>
            <a:stCxn id="247" idx="2"/>
            <a:endCxn id="248" idx="7"/>
          </p:cNvCxnSpPr>
          <p:nvPr/>
        </p:nvCxnSpPr>
        <p:spPr>
          <a:xfrm flipH="1">
            <a:off x="2935675" y="2073875"/>
            <a:ext cx="1816500" cy="47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3" name="Google Shape;253;p23"/>
          <p:cNvCxnSpPr>
            <a:stCxn id="247" idx="3"/>
            <a:endCxn id="249" idx="7"/>
          </p:cNvCxnSpPr>
          <p:nvPr/>
        </p:nvCxnSpPr>
        <p:spPr>
          <a:xfrm flipH="1">
            <a:off x="4309547" y="2183653"/>
            <a:ext cx="488100" cy="36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4" name="Google Shape;254;p23"/>
          <p:cNvCxnSpPr>
            <a:stCxn id="247" idx="5"/>
            <a:endCxn id="250" idx="1"/>
          </p:cNvCxnSpPr>
          <p:nvPr/>
        </p:nvCxnSpPr>
        <p:spPr>
          <a:xfrm>
            <a:off x="5017203" y="2183653"/>
            <a:ext cx="446700" cy="36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5" name="Google Shape;255;p23"/>
          <p:cNvCxnSpPr>
            <a:stCxn id="247" idx="6"/>
            <a:endCxn id="251" idx="1"/>
          </p:cNvCxnSpPr>
          <p:nvPr/>
        </p:nvCxnSpPr>
        <p:spPr>
          <a:xfrm>
            <a:off x="5062675" y="2073875"/>
            <a:ext cx="1710300" cy="47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6" name="Google Shape;256;p23"/>
          <p:cNvSpPr txBox="1"/>
          <p:nvPr/>
        </p:nvSpPr>
        <p:spPr>
          <a:xfrm>
            <a:off x="3660725" y="1958425"/>
            <a:ext cx="3474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23"/>
          <p:cNvSpPr txBox="1"/>
          <p:nvPr/>
        </p:nvSpPr>
        <p:spPr>
          <a:xfrm>
            <a:off x="4175225" y="2177350"/>
            <a:ext cx="3474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23"/>
          <p:cNvSpPr txBox="1"/>
          <p:nvPr/>
        </p:nvSpPr>
        <p:spPr>
          <a:xfrm>
            <a:off x="5093400" y="2332525"/>
            <a:ext cx="3474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23"/>
          <p:cNvSpPr txBox="1"/>
          <p:nvPr/>
        </p:nvSpPr>
        <p:spPr>
          <a:xfrm>
            <a:off x="5863375" y="2024950"/>
            <a:ext cx="3474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23"/>
          <p:cNvSpPr/>
          <p:nvPr/>
        </p:nvSpPr>
        <p:spPr>
          <a:xfrm>
            <a:off x="1506900" y="3398450"/>
            <a:ext cx="310500" cy="310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23"/>
          <p:cNvSpPr/>
          <p:nvPr/>
        </p:nvSpPr>
        <p:spPr>
          <a:xfrm>
            <a:off x="2138550" y="3398450"/>
            <a:ext cx="310500" cy="310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23"/>
          <p:cNvSpPr/>
          <p:nvPr/>
        </p:nvSpPr>
        <p:spPr>
          <a:xfrm>
            <a:off x="2807125" y="3398450"/>
            <a:ext cx="310500" cy="310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23"/>
          <p:cNvSpPr/>
          <p:nvPr/>
        </p:nvSpPr>
        <p:spPr>
          <a:xfrm>
            <a:off x="3710225" y="3398450"/>
            <a:ext cx="310500" cy="310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23"/>
          <p:cNvSpPr/>
          <p:nvPr/>
        </p:nvSpPr>
        <p:spPr>
          <a:xfrm>
            <a:off x="4378800" y="3398450"/>
            <a:ext cx="310500" cy="310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p23"/>
          <p:cNvSpPr/>
          <p:nvPr/>
        </p:nvSpPr>
        <p:spPr>
          <a:xfrm>
            <a:off x="5762575" y="3398450"/>
            <a:ext cx="310500" cy="310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6" name="Google Shape;266;p23"/>
          <p:cNvCxnSpPr>
            <a:stCxn id="248" idx="3"/>
            <a:endCxn id="260" idx="7"/>
          </p:cNvCxnSpPr>
          <p:nvPr/>
        </p:nvCxnSpPr>
        <p:spPr>
          <a:xfrm flipH="1">
            <a:off x="1771822" y="2764678"/>
            <a:ext cx="944400" cy="67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Google Shape;267;p23"/>
          <p:cNvCxnSpPr>
            <a:stCxn id="248" idx="4"/>
            <a:endCxn id="261" idx="7"/>
          </p:cNvCxnSpPr>
          <p:nvPr/>
        </p:nvCxnSpPr>
        <p:spPr>
          <a:xfrm flipH="1">
            <a:off x="2403600" y="2810150"/>
            <a:ext cx="422400" cy="63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" name="Google Shape;268;p23"/>
          <p:cNvCxnSpPr>
            <a:stCxn id="248" idx="4"/>
            <a:endCxn id="262" idx="0"/>
          </p:cNvCxnSpPr>
          <p:nvPr/>
        </p:nvCxnSpPr>
        <p:spPr>
          <a:xfrm>
            <a:off x="2826000" y="2810150"/>
            <a:ext cx="136500" cy="58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9" name="Google Shape;269;p23"/>
          <p:cNvCxnSpPr>
            <a:stCxn id="249" idx="3"/>
            <a:endCxn id="263" idx="0"/>
          </p:cNvCxnSpPr>
          <p:nvPr/>
        </p:nvCxnSpPr>
        <p:spPr>
          <a:xfrm flipH="1">
            <a:off x="3865597" y="2764678"/>
            <a:ext cx="224400" cy="63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" name="Google Shape;270;p23"/>
          <p:cNvCxnSpPr>
            <a:stCxn id="249" idx="5"/>
            <a:endCxn id="264" idx="0"/>
          </p:cNvCxnSpPr>
          <p:nvPr/>
        </p:nvCxnSpPr>
        <p:spPr>
          <a:xfrm>
            <a:off x="4309553" y="2764678"/>
            <a:ext cx="224400" cy="63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1" name="Google Shape;271;p23"/>
          <p:cNvCxnSpPr>
            <a:stCxn id="250" idx="5"/>
            <a:endCxn id="265" idx="0"/>
          </p:cNvCxnSpPr>
          <p:nvPr/>
        </p:nvCxnSpPr>
        <p:spPr>
          <a:xfrm>
            <a:off x="5683328" y="2764678"/>
            <a:ext cx="234600" cy="63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2" name="Google Shape;272;p23"/>
          <p:cNvSpPr txBox="1"/>
          <p:nvPr/>
        </p:nvSpPr>
        <p:spPr>
          <a:xfrm>
            <a:off x="5816250" y="2917575"/>
            <a:ext cx="3474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Google Shape;273;p23"/>
          <p:cNvSpPr txBox="1"/>
          <p:nvPr/>
        </p:nvSpPr>
        <p:spPr>
          <a:xfrm>
            <a:off x="4409250" y="2855650"/>
            <a:ext cx="3474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23"/>
          <p:cNvSpPr txBox="1"/>
          <p:nvPr/>
        </p:nvSpPr>
        <p:spPr>
          <a:xfrm>
            <a:off x="3660725" y="2841375"/>
            <a:ext cx="3474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23"/>
          <p:cNvSpPr txBox="1"/>
          <p:nvPr/>
        </p:nvSpPr>
        <p:spPr>
          <a:xfrm>
            <a:off x="2889663" y="3024475"/>
            <a:ext cx="3474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23"/>
          <p:cNvSpPr txBox="1"/>
          <p:nvPr/>
        </p:nvSpPr>
        <p:spPr>
          <a:xfrm>
            <a:off x="2293538" y="3010200"/>
            <a:ext cx="3474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23"/>
          <p:cNvSpPr txBox="1"/>
          <p:nvPr/>
        </p:nvSpPr>
        <p:spPr>
          <a:xfrm>
            <a:off x="1469800" y="3010200"/>
            <a:ext cx="3474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23"/>
          <p:cNvSpPr/>
          <p:nvPr/>
        </p:nvSpPr>
        <p:spPr>
          <a:xfrm>
            <a:off x="3710225" y="4100775"/>
            <a:ext cx="310500" cy="310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" name="Google Shape;279;p23"/>
          <p:cNvSpPr txBox="1"/>
          <p:nvPr/>
        </p:nvSpPr>
        <p:spPr>
          <a:xfrm>
            <a:off x="3859700" y="3724325"/>
            <a:ext cx="3474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" name="Google Shape;280;p23"/>
          <p:cNvSpPr/>
          <p:nvPr/>
        </p:nvSpPr>
        <p:spPr>
          <a:xfrm>
            <a:off x="2138538" y="4100775"/>
            <a:ext cx="310500" cy="310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p23"/>
          <p:cNvSpPr txBox="1"/>
          <p:nvPr/>
        </p:nvSpPr>
        <p:spPr>
          <a:xfrm>
            <a:off x="2293538" y="3696050"/>
            <a:ext cx="3474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2" name="Google Shape;282;p23"/>
          <p:cNvCxnSpPr>
            <a:stCxn id="261" idx="4"/>
            <a:endCxn id="280" idx="0"/>
          </p:cNvCxnSpPr>
          <p:nvPr/>
        </p:nvCxnSpPr>
        <p:spPr>
          <a:xfrm>
            <a:off x="2293800" y="3708950"/>
            <a:ext cx="0" cy="39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3" name="Google Shape;283;p23"/>
          <p:cNvSpPr/>
          <p:nvPr/>
        </p:nvSpPr>
        <p:spPr>
          <a:xfrm>
            <a:off x="729825" y="4100775"/>
            <a:ext cx="310500" cy="310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23"/>
          <p:cNvSpPr/>
          <p:nvPr/>
        </p:nvSpPr>
        <p:spPr>
          <a:xfrm>
            <a:off x="1398400" y="4100775"/>
            <a:ext cx="310500" cy="310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23"/>
          <p:cNvSpPr txBox="1"/>
          <p:nvPr/>
        </p:nvSpPr>
        <p:spPr>
          <a:xfrm>
            <a:off x="1037213" y="3636325"/>
            <a:ext cx="3474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23"/>
          <p:cNvSpPr/>
          <p:nvPr/>
        </p:nvSpPr>
        <p:spPr>
          <a:xfrm>
            <a:off x="729813" y="4756800"/>
            <a:ext cx="310500" cy="310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7" name="Google Shape;287;p23"/>
          <p:cNvCxnSpPr>
            <a:stCxn id="283" idx="4"/>
            <a:endCxn id="286" idx="0"/>
          </p:cNvCxnSpPr>
          <p:nvPr/>
        </p:nvCxnSpPr>
        <p:spPr>
          <a:xfrm>
            <a:off x="885075" y="4411275"/>
            <a:ext cx="0" cy="34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8" name="Google Shape;288;p23"/>
          <p:cNvSpPr txBox="1"/>
          <p:nvPr/>
        </p:nvSpPr>
        <p:spPr>
          <a:xfrm>
            <a:off x="1604188" y="3717813"/>
            <a:ext cx="3474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9" name="Google Shape;289;p23"/>
          <p:cNvCxnSpPr>
            <a:stCxn id="260" idx="4"/>
            <a:endCxn id="284" idx="0"/>
          </p:cNvCxnSpPr>
          <p:nvPr/>
        </p:nvCxnSpPr>
        <p:spPr>
          <a:xfrm flipH="1">
            <a:off x="1553550" y="3708950"/>
            <a:ext cx="108600" cy="39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0" name="Google Shape;290;p23"/>
          <p:cNvCxnSpPr>
            <a:stCxn id="260" idx="3"/>
            <a:endCxn id="283" idx="7"/>
          </p:cNvCxnSpPr>
          <p:nvPr/>
        </p:nvCxnSpPr>
        <p:spPr>
          <a:xfrm flipH="1">
            <a:off x="994972" y="3663478"/>
            <a:ext cx="557400" cy="48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1" name="Google Shape;291;p23"/>
          <p:cNvSpPr txBox="1"/>
          <p:nvPr/>
        </p:nvSpPr>
        <p:spPr>
          <a:xfrm>
            <a:off x="885063" y="4397013"/>
            <a:ext cx="3474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" name="Google Shape;292;p23"/>
          <p:cNvSpPr txBox="1"/>
          <p:nvPr/>
        </p:nvSpPr>
        <p:spPr>
          <a:xfrm>
            <a:off x="6357900" y="4064500"/>
            <a:ext cx="2786100" cy="9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Все возможные варианты выбора предметов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3" name="Google Shape;293;p23"/>
          <p:cNvCxnSpPr>
            <a:stCxn id="263" idx="4"/>
            <a:endCxn id="278" idx="0"/>
          </p:cNvCxnSpPr>
          <p:nvPr/>
        </p:nvCxnSpPr>
        <p:spPr>
          <a:xfrm>
            <a:off x="3865475" y="3708950"/>
            <a:ext cx="0" cy="39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p12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коммивояжера</a:t>
            </a:r>
            <a:endParaRPr/>
          </a:p>
        </p:txBody>
      </p:sp>
      <p:graphicFrame>
        <p:nvGraphicFramePr>
          <p:cNvPr id="2001" name="Google Shape;2001;p122"/>
          <p:cNvGraphicFramePr/>
          <p:nvPr/>
        </p:nvGraphicFramePr>
        <p:xfrm>
          <a:off x="5554675" y="2152650"/>
          <a:ext cx="2845625" cy="2229625"/>
        </p:xfrm>
        <a:graphic>
          <a:graphicData uri="http://schemas.openxmlformats.org/drawingml/2006/table">
            <a:tbl>
              <a:tblPr>
                <a:noFill/>
                <a:tableStyleId>{F7BCD8D4-4FF5-49D8-A5C7-B0855D08C15C}</a:tableStyleId>
              </a:tblPr>
              <a:tblGrid>
                <a:gridCol w="56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02" name="Google Shape;2002;p122"/>
          <p:cNvSpPr txBox="1"/>
          <p:nvPr/>
        </p:nvSpPr>
        <p:spPr>
          <a:xfrm>
            <a:off x="5232175" y="21607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3" name="Google Shape;2003;p122"/>
          <p:cNvSpPr txBox="1"/>
          <p:nvPr/>
        </p:nvSpPr>
        <p:spPr>
          <a:xfrm>
            <a:off x="5232175" y="26179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4" name="Google Shape;2004;p122"/>
          <p:cNvSpPr txBox="1"/>
          <p:nvPr/>
        </p:nvSpPr>
        <p:spPr>
          <a:xfrm>
            <a:off x="5232175" y="30751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5" name="Google Shape;2005;p122"/>
          <p:cNvSpPr txBox="1"/>
          <p:nvPr/>
        </p:nvSpPr>
        <p:spPr>
          <a:xfrm>
            <a:off x="5232175" y="3490425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6" name="Google Shape;2006;p122"/>
          <p:cNvSpPr txBox="1"/>
          <p:nvPr/>
        </p:nvSpPr>
        <p:spPr>
          <a:xfrm>
            <a:off x="5232175" y="39363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7" name="Google Shape;2007;p122"/>
          <p:cNvSpPr txBox="1"/>
          <p:nvPr/>
        </p:nvSpPr>
        <p:spPr>
          <a:xfrm>
            <a:off x="5706450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8" name="Google Shape;2008;p122"/>
          <p:cNvSpPr txBox="1"/>
          <p:nvPr/>
        </p:nvSpPr>
        <p:spPr>
          <a:xfrm>
            <a:off x="6294875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9" name="Google Shape;2009;p122"/>
          <p:cNvSpPr txBox="1"/>
          <p:nvPr/>
        </p:nvSpPr>
        <p:spPr>
          <a:xfrm>
            <a:off x="6837088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0" name="Google Shape;2010;p122"/>
          <p:cNvSpPr txBox="1"/>
          <p:nvPr/>
        </p:nvSpPr>
        <p:spPr>
          <a:xfrm>
            <a:off x="7425513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1" name="Google Shape;2011;p122"/>
          <p:cNvSpPr txBox="1"/>
          <p:nvPr/>
        </p:nvSpPr>
        <p:spPr>
          <a:xfrm>
            <a:off x="7967738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2" name="Google Shape;2012;p122"/>
          <p:cNvSpPr txBox="1"/>
          <p:nvPr/>
        </p:nvSpPr>
        <p:spPr>
          <a:xfrm>
            <a:off x="436500" y="1950975"/>
            <a:ext cx="4237800" cy="28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Выберем пункт 5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Закрасим столбец 5 и ячейку (5, 3).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Выполним приведение незакрашенной части матрицы. Запомним сумму.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3" name="Google Shape;2013;p122"/>
          <p:cNvSpPr txBox="1"/>
          <p:nvPr/>
        </p:nvSpPr>
        <p:spPr>
          <a:xfrm>
            <a:off x="8525375" y="30673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4" name="Google Shape;2014;p122"/>
          <p:cNvSpPr txBox="1"/>
          <p:nvPr/>
        </p:nvSpPr>
        <p:spPr>
          <a:xfrm>
            <a:off x="5706438" y="4438575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5" name="Google Shape;2015;p122"/>
          <p:cNvSpPr txBox="1"/>
          <p:nvPr/>
        </p:nvSpPr>
        <p:spPr>
          <a:xfrm>
            <a:off x="6294863" y="4438575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6" name="Google Shape;2016;p122"/>
          <p:cNvSpPr txBox="1"/>
          <p:nvPr/>
        </p:nvSpPr>
        <p:spPr>
          <a:xfrm>
            <a:off x="7425500" y="4438575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1" name="Google Shape;2021;p12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коммивояжера</a:t>
            </a:r>
            <a:endParaRPr/>
          </a:p>
        </p:txBody>
      </p:sp>
      <p:graphicFrame>
        <p:nvGraphicFramePr>
          <p:cNvPr id="2022" name="Google Shape;2022;p123"/>
          <p:cNvGraphicFramePr/>
          <p:nvPr/>
        </p:nvGraphicFramePr>
        <p:xfrm>
          <a:off x="5554675" y="2152650"/>
          <a:ext cx="2845625" cy="2229625"/>
        </p:xfrm>
        <a:graphic>
          <a:graphicData uri="http://schemas.openxmlformats.org/drawingml/2006/table">
            <a:tbl>
              <a:tblPr>
                <a:noFill/>
                <a:tableStyleId>{F7BCD8D4-4FF5-49D8-A5C7-B0855D08C15C}</a:tableStyleId>
              </a:tblPr>
              <a:tblGrid>
                <a:gridCol w="56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23" name="Google Shape;2023;p123"/>
          <p:cNvSpPr txBox="1"/>
          <p:nvPr/>
        </p:nvSpPr>
        <p:spPr>
          <a:xfrm>
            <a:off x="5232175" y="21607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4" name="Google Shape;2024;p123"/>
          <p:cNvSpPr txBox="1"/>
          <p:nvPr/>
        </p:nvSpPr>
        <p:spPr>
          <a:xfrm>
            <a:off x="5232175" y="26179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5" name="Google Shape;2025;p123"/>
          <p:cNvSpPr txBox="1"/>
          <p:nvPr/>
        </p:nvSpPr>
        <p:spPr>
          <a:xfrm>
            <a:off x="5232175" y="30751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6" name="Google Shape;2026;p123"/>
          <p:cNvSpPr txBox="1"/>
          <p:nvPr/>
        </p:nvSpPr>
        <p:spPr>
          <a:xfrm>
            <a:off x="5232175" y="3490425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7" name="Google Shape;2027;p123"/>
          <p:cNvSpPr txBox="1"/>
          <p:nvPr/>
        </p:nvSpPr>
        <p:spPr>
          <a:xfrm>
            <a:off x="5232175" y="39363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8" name="Google Shape;2028;p123"/>
          <p:cNvSpPr txBox="1"/>
          <p:nvPr/>
        </p:nvSpPr>
        <p:spPr>
          <a:xfrm>
            <a:off x="5706450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9" name="Google Shape;2029;p123"/>
          <p:cNvSpPr txBox="1"/>
          <p:nvPr/>
        </p:nvSpPr>
        <p:spPr>
          <a:xfrm>
            <a:off x="6294875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0" name="Google Shape;2030;p123"/>
          <p:cNvSpPr txBox="1"/>
          <p:nvPr/>
        </p:nvSpPr>
        <p:spPr>
          <a:xfrm>
            <a:off x="6837088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1" name="Google Shape;2031;p123"/>
          <p:cNvSpPr txBox="1"/>
          <p:nvPr/>
        </p:nvSpPr>
        <p:spPr>
          <a:xfrm>
            <a:off x="7425513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2" name="Google Shape;2032;p123"/>
          <p:cNvSpPr txBox="1"/>
          <p:nvPr/>
        </p:nvSpPr>
        <p:spPr>
          <a:xfrm>
            <a:off x="7967738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3" name="Google Shape;2033;p123"/>
          <p:cNvSpPr txBox="1"/>
          <p:nvPr/>
        </p:nvSpPr>
        <p:spPr>
          <a:xfrm>
            <a:off x="436500" y="1950975"/>
            <a:ext cx="4237800" cy="28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Выберем пункт 5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Найдем сумму: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φ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35 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= φ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13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 + C(3, 5) + φ = 61 + 7 + 6 = 74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4" name="Google Shape;2034;p123"/>
          <p:cNvSpPr txBox="1"/>
          <p:nvPr/>
        </p:nvSpPr>
        <p:spPr>
          <a:xfrm>
            <a:off x="6414875" y="4476025"/>
            <a:ext cx="153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 + 3 = 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" name="Google Shape;2039;p12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коммивояжера</a:t>
            </a:r>
            <a:endParaRPr/>
          </a:p>
        </p:txBody>
      </p:sp>
      <p:sp>
        <p:nvSpPr>
          <p:cNvPr id="2040" name="Google Shape;2040;p124"/>
          <p:cNvSpPr/>
          <p:nvPr/>
        </p:nvSpPr>
        <p:spPr>
          <a:xfrm>
            <a:off x="2061850" y="2253975"/>
            <a:ext cx="694800" cy="400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1" name="Google Shape;2041;p124"/>
          <p:cNvSpPr/>
          <p:nvPr/>
        </p:nvSpPr>
        <p:spPr>
          <a:xfrm>
            <a:off x="751025" y="2908875"/>
            <a:ext cx="694800" cy="4002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76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2" name="Google Shape;2042;p124"/>
          <p:cNvSpPr/>
          <p:nvPr/>
        </p:nvSpPr>
        <p:spPr>
          <a:xfrm>
            <a:off x="1635050" y="2908875"/>
            <a:ext cx="694800" cy="400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61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3" name="Google Shape;2043;p124"/>
          <p:cNvSpPr/>
          <p:nvPr/>
        </p:nvSpPr>
        <p:spPr>
          <a:xfrm>
            <a:off x="2600350" y="2908875"/>
            <a:ext cx="694800" cy="400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61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4" name="Google Shape;2044;p124"/>
          <p:cNvSpPr/>
          <p:nvPr/>
        </p:nvSpPr>
        <p:spPr>
          <a:xfrm>
            <a:off x="3481650" y="2908875"/>
            <a:ext cx="694800" cy="400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61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45" name="Google Shape;2045;p124"/>
          <p:cNvCxnSpPr>
            <a:stCxn id="2040" idx="2"/>
            <a:endCxn id="2041" idx="0"/>
          </p:cNvCxnSpPr>
          <p:nvPr/>
        </p:nvCxnSpPr>
        <p:spPr>
          <a:xfrm flipH="1">
            <a:off x="1098550" y="2454075"/>
            <a:ext cx="963300" cy="45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6" name="Google Shape;2046;p124"/>
          <p:cNvCxnSpPr>
            <a:stCxn id="2040" idx="3"/>
            <a:endCxn id="2042" idx="0"/>
          </p:cNvCxnSpPr>
          <p:nvPr/>
        </p:nvCxnSpPr>
        <p:spPr>
          <a:xfrm flipH="1">
            <a:off x="1982401" y="2595567"/>
            <a:ext cx="181200" cy="31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7" name="Google Shape;2047;p124"/>
          <p:cNvCxnSpPr>
            <a:stCxn id="2040" idx="5"/>
            <a:endCxn id="2043" idx="0"/>
          </p:cNvCxnSpPr>
          <p:nvPr/>
        </p:nvCxnSpPr>
        <p:spPr>
          <a:xfrm>
            <a:off x="2654899" y="2595567"/>
            <a:ext cx="292800" cy="31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8" name="Google Shape;2048;p124"/>
          <p:cNvCxnSpPr>
            <a:stCxn id="2040" idx="6"/>
            <a:endCxn id="2044" idx="0"/>
          </p:cNvCxnSpPr>
          <p:nvPr/>
        </p:nvCxnSpPr>
        <p:spPr>
          <a:xfrm>
            <a:off x="2756650" y="2454075"/>
            <a:ext cx="1072500" cy="45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49" name="Google Shape;2049;p124"/>
          <p:cNvSpPr/>
          <p:nvPr/>
        </p:nvSpPr>
        <p:spPr>
          <a:xfrm>
            <a:off x="1635050" y="3748550"/>
            <a:ext cx="694800" cy="400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61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0" name="Google Shape;2050;p124"/>
          <p:cNvSpPr/>
          <p:nvPr/>
        </p:nvSpPr>
        <p:spPr>
          <a:xfrm>
            <a:off x="751025" y="3748550"/>
            <a:ext cx="694800" cy="4002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Roboto"/>
                <a:ea typeface="Roboto"/>
                <a:cs typeface="Roboto"/>
                <a:sym typeface="Roboto"/>
              </a:rPr>
              <a:t>7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8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1" name="Google Shape;2051;p124"/>
          <p:cNvSpPr/>
          <p:nvPr/>
        </p:nvSpPr>
        <p:spPr>
          <a:xfrm>
            <a:off x="2519075" y="3748550"/>
            <a:ext cx="694800" cy="4002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74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52" name="Google Shape;2052;p124"/>
          <p:cNvCxnSpPr>
            <a:stCxn id="2042" idx="3"/>
            <a:endCxn id="2050" idx="0"/>
          </p:cNvCxnSpPr>
          <p:nvPr/>
        </p:nvCxnSpPr>
        <p:spPr>
          <a:xfrm flipH="1">
            <a:off x="1098401" y="3250467"/>
            <a:ext cx="638400" cy="49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3" name="Google Shape;2053;p124"/>
          <p:cNvCxnSpPr>
            <a:stCxn id="2042" idx="4"/>
            <a:endCxn id="2049" idx="0"/>
          </p:cNvCxnSpPr>
          <p:nvPr/>
        </p:nvCxnSpPr>
        <p:spPr>
          <a:xfrm>
            <a:off x="1982450" y="3309075"/>
            <a:ext cx="0" cy="43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4" name="Google Shape;2054;p124"/>
          <p:cNvCxnSpPr>
            <a:stCxn id="2042" idx="5"/>
            <a:endCxn id="2051" idx="1"/>
          </p:cNvCxnSpPr>
          <p:nvPr/>
        </p:nvCxnSpPr>
        <p:spPr>
          <a:xfrm>
            <a:off x="2228099" y="3250467"/>
            <a:ext cx="392700" cy="55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55" name="Google Shape;2055;p124"/>
          <p:cNvSpPr txBox="1"/>
          <p:nvPr/>
        </p:nvSpPr>
        <p:spPr>
          <a:xfrm>
            <a:off x="4943975" y="2098775"/>
            <a:ext cx="3828000" cy="25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Продолжая вычисления, вы можете получить оптимальный результат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Google Shape;2060;p12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Самостоятельная работа</a:t>
            </a:r>
            <a:endParaRPr/>
          </a:p>
        </p:txBody>
      </p:sp>
      <p:sp>
        <p:nvSpPr>
          <p:cNvPr id="2061" name="Google Shape;2061;p125"/>
          <p:cNvSpPr txBox="1">
            <a:spLocks noGrp="1"/>
          </p:cNvSpPr>
          <p:nvPr>
            <p:ph type="body" idx="4294967295"/>
          </p:nvPr>
        </p:nvSpPr>
        <p:spPr>
          <a:xfrm>
            <a:off x="460950" y="1042925"/>
            <a:ext cx="8222100" cy="38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Некоторый станок может производить 4 вида деталей: A, B, C или D. При этом, без специальной перенастройки станок может производить только лишь один какой-либо вид деталей.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Известно, что перенастройка с производства деталей вида A на детали B, C и D стоит 10, 12 и 15 единиц соответственно. С производства B на A, C и D стоит 10, 13 или 18 единиц, с производства C на A, B или D стоит 9, 15 или 11 единиц, а с производства D на A, B или C - 20, 16 или 13 единиц.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dirty="0"/>
              <a:t>Найдите оптимальный план производства, который бы позволил выпустить по очереди детали всех видов при минимальных затратах на перенастройку станка. </a:t>
            </a:r>
            <a:endParaRPr lang="en-US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dirty="0"/>
              <a:t>Предполагается возврат к исходной настройке: если станок был настроен на деталь </a:t>
            </a:r>
            <a:r>
              <a:rPr lang="en-US" dirty="0"/>
              <a:t>A, </a:t>
            </a:r>
            <a:r>
              <a:rPr lang="ru-RU" dirty="0"/>
              <a:t>то он в конце производства также должен быть настроен на деталь </a:t>
            </a:r>
            <a:r>
              <a:rPr lang="en-US" dirty="0"/>
              <a:t>A.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Определение границ</a:t>
            </a:r>
            <a:endParaRPr/>
          </a:p>
        </p:txBody>
      </p:sp>
      <p:sp>
        <p:nvSpPr>
          <p:cNvPr id="299" name="Google Shape;299;p2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Определение границ - процедура оценки нижней и верхней границы значения функции для каждой отдельно взятой ветви.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Если нижняя граница значений функции для выбранной ветви больше, чем верхняя граница на какой-то другой ранее просмотренной ветви, эта ветвь отсекается.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Отсечение ветвей</a:t>
            </a:r>
            <a:endParaRPr/>
          </a:p>
        </p:txBody>
      </p:sp>
      <p:sp>
        <p:nvSpPr>
          <p:cNvPr id="305" name="Google Shape;305;p25"/>
          <p:cNvSpPr/>
          <p:nvPr/>
        </p:nvSpPr>
        <p:spPr>
          <a:xfrm>
            <a:off x="4371175" y="1994825"/>
            <a:ext cx="310500" cy="310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" name="Google Shape;306;p25"/>
          <p:cNvSpPr/>
          <p:nvPr/>
        </p:nvSpPr>
        <p:spPr>
          <a:xfrm>
            <a:off x="2289750" y="2575850"/>
            <a:ext cx="310500" cy="310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" name="Google Shape;307;p25"/>
          <p:cNvSpPr/>
          <p:nvPr/>
        </p:nvSpPr>
        <p:spPr>
          <a:xfrm>
            <a:off x="3663525" y="2575850"/>
            <a:ext cx="310500" cy="310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8" name="Google Shape;308;p25"/>
          <p:cNvSpPr/>
          <p:nvPr/>
        </p:nvSpPr>
        <p:spPr>
          <a:xfrm>
            <a:off x="5037300" y="2575850"/>
            <a:ext cx="310500" cy="3105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" name="Google Shape;309;p25"/>
          <p:cNvSpPr/>
          <p:nvPr/>
        </p:nvSpPr>
        <p:spPr>
          <a:xfrm>
            <a:off x="6346425" y="2575850"/>
            <a:ext cx="310500" cy="3105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0" name="Google Shape;310;p25"/>
          <p:cNvCxnSpPr>
            <a:stCxn id="305" idx="2"/>
            <a:endCxn id="306" idx="7"/>
          </p:cNvCxnSpPr>
          <p:nvPr/>
        </p:nvCxnSpPr>
        <p:spPr>
          <a:xfrm flipH="1">
            <a:off x="2554675" y="2150075"/>
            <a:ext cx="1816500" cy="47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1" name="Google Shape;311;p25"/>
          <p:cNvCxnSpPr>
            <a:stCxn id="305" idx="3"/>
            <a:endCxn id="307" idx="7"/>
          </p:cNvCxnSpPr>
          <p:nvPr/>
        </p:nvCxnSpPr>
        <p:spPr>
          <a:xfrm flipH="1">
            <a:off x="3928547" y="2259853"/>
            <a:ext cx="488100" cy="36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2" name="Google Shape;312;p25"/>
          <p:cNvCxnSpPr>
            <a:stCxn id="305" idx="5"/>
            <a:endCxn id="308" idx="1"/>
          </p:cNvCxnSpPr>
          <p:nvPr/>
        </p:nvCxnSpPr>
        <p:spPr>
          <a:xfrm>
            <a:off x="4636203" y="2259853"/>
            <a:ext cx="446700" cy="36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" name="Google Shape;313;p25"/>
          <p:cNvCxnSpPr>
            <a:stCxn id="305" idx="6"/>
            <a:endCxn id="309" idx="1"/>
          </p:cNvCxnSpPr>
          <p:nvPr/>
        </p:nvCxnSpPr>
        <p:spPr>
          <a:xfrm>
            <a:off x="4681675" y="2150075"/>
            <a:ext cx="1710300" cy="47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4" name="Google Shape;314;p25"/>
          <p:cNvSpPr txBox="1"/>
          <p:nvPr/>
        </p:nvSpPr>
        <p:spPr>
          <a:xfrm>
            <a:off x="3279725" y="2034625"/>
            <a:ext cx="3474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25"/>
          <p:cNvSpPr txBox="1"/>
          <p:nvPr/>
        </p:nvSpPr>
        <p:spPr>
          <a:xfrm>
            <a:off x="3794225" y="2253550"/>
            <a:ext cx="3474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p25"/>
          <p:cNvSpPr txBox="1"/>
          <p:nvPr/>
        </p:nvSpPr>
        <p:spPr>
          <a:xfrm>
            <a:off x="4712400" y="2408725"/>
            <a:ext cx="3474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p25"/>
          <p:cNvSpPr txBox="1"/>
          <p:nvPr/>
        </p:nvSpPr>
        <p:spPr>
          <a:xfrm>
            <a:off x="5482375" y="2101150"/>
            <a:ext cx="3474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" name="Google Shape;318;p25"/>
          <p:cNvSpPr txBox="1"/>
          <p:nvPr/>
        </p:nvSpPr>
        <p:spPr>
          <a:xfrm>
            <a:off x="1677550" y="2924175"/>
            <a:ext cx="1056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L: 50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latin typeface="Roboto"/>
                <a:ea typeface="Roboto"/>
                <a:cs typeface="Roboto"/>
                <a:sym typeface="Roboto"/>
              </a:rPr>
              <a:t>H: 75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p25"/>
          <p:cNvSpPr txBox="1"/>
          <p:nvPr/>
        </p:nvSpPr>
        <p:spPr>
          <a:xfrm>
            <a:off x="3290325" y="2936925"/>
            <a:ext cx="1056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L: 65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H: 79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0" name="Google Shape;320;p25"/>
          <p:cNvSpPr txBox="1"/>
          <p:nvPr/>
        </p:nvSpPr>
        <p:spPr>
          <a:xfrm>
            <a:off x="4664100" y="2936925"/>
            <a:ext cx="1056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L: 76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H: 85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1" name="Google Shape;321;p25"/>
          <p:cNvSpPr txBox="1"/>
          <p:nvPr/>
        </p:nvSpPr>
        <p:spPr>
          <a:xfrm>
            <a:off x="5973225" y="2936925"/>
            <a:ext cx="1056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L: 80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H: 89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" name="Google Shape;322;p25"/>
          <p:cNvSpPr txBox="1"/>
          <p:nvPr/>
        </p:nvSpPr>
        <p:spPr>
          <a:xfrm>
            <a:off x="1152850" y="3904250"/>
            <a:ext cx="21063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Результат от 50 до 75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p25"/>
          <p:cNvSpPr txBox="1"/>
          <p:nvPr/>
        </p:nvSpPr>
        <p:spPr>
          <a:xfrm>
            <a:off x="5677125" y="3844650"/>
            <a:ext cx="30576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Результат от 80 до 89.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Какой бы мы не делали дальнейший выбор, мы не получим решение лучше, чем в самой левой ветви (от 50 до 75)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4" name="Google Shape;324;p25"/>
          <p:cNvCxnSpPr>
            <a:stCxn id="323" idx="0"/>
          </p:cNvCxnSpPr>
          <p:nvPr/>
        </p:nvCxnSpPr>
        <p:spPr>
          <a:xfrm rot="10800000">
            <a:off x="6761925" y="3436350"/>
            <a:ext cx="444000" cy="40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5" name="Google Shape;325;p25"/>
          <p:cNvCxnSpPr>
            <a:stCxn id="322" idx="0"/>
            <a:endCxn id="318" idx="2"/>
          </p:cNvCxnSpPr>
          <p:nvPr/>
        </p:nvCxnSpPr>
        <p:spPr>
          <a:xfrm rot="10800000">
            <a:off x="2206000" y="3485750"/>
            <a:ext cx="0" cy="41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680" dirty="0"/>
              <a:t>Планирование задач с учетом срока выполнения</a:t>
            </a:r>
            <a:endParaRPr sz="2580" dirty="0"/>
          </a:p>
        </p:txBody>
      </p:sp>
      <p:graphicFrame>
        <p:nvGraphicFramePr>
          <p:cNvPr id="331" name="Google Shape;331;p26"/>
          <p:cNvGraphicFramePr/>
          <p:nvPr/>
        </p:nvGraphicFramePr>
        <p:xfrm>
          <a:off x="581385" y="2929980"/>
          <a:ext cx="7920050" cy="1721825"/>
        </p:xfrm>
        <a:graphic>
          <a:graphicData uri="http://schemas.openxmlformats.org/drawingml/2006/table">
            <a:tbl>
              <a:tblPr>
                <a:noFill/>
                <a:tableStyleId>{D887E982-5089-4157-A4A0-25244DC1FA41}</a:tableStyleId>
              </a:tblPr>
              <a:tblGrid>
                <a:gridCol w="1319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9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9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9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9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3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Задача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/>
                        <a:t>Штраф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Срок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2:00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2:00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1:00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3:00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3:00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2" name="Google Shape;332;p26"/>
          <p:cNvSpPr txBox="1"/>
          <p:nvPr/>
        </p:nvSpPr>
        <p:spPr>
          <a:xfrm>
            <a:off x="519000" y="1804080"/>
            <a:ext cx="7740000" cy="8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Каждая задача выполняется ровно за 1 час.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Какие задачи следует выполнить, чтобы </a:t>
            </a:r>
            <a:r>
              <a:rPr lang="ru" sz="1800"/>
              <a:t>штраф </a:t>
            </a:r>
            <a:r>
              <a:rPr lang="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был</a:t>
            </a:r>
            <a:r>
              <a:rPr lang="ru" sz="1800"/>
              <a:t> минимальным</a:t>
            </a:r>
            <a:r>
              <a:rPr lang="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Верхняя граница</a:t>
            </a:r>
            <a:endParaRPr/>
          </a:p>
        </p:txBody>
      </p:sp>
      <p:sp>
        <p:nvSpPr>
          <p:cNvPr id="338" name="Google Shape;338;p2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 качестве верхней границы </a:t>
            </a:r>
            <a:r>
              <a:rPr lang="ru" b="1" i="1"/>
              <a:t>u</a:t>
            </a:r>
            <a:r>
              <a:rPr lang="ru"/>
              <a:t> будем вычислять сумму стоимостей всех задач, исключая те, которые уже взяты.</a:t>
            </a:r>
            <a:endParaRPr/>
          </a:p>
        </p:txBody>
      </p:sp>
      <p:graphicFrame>
        <p:nvGraphicFramePr>
          <p:cNvPr id="339" name="Google Shape;339;p27"/>
          <p:cNvGraphicFramePr/>
          <p:nvPr/>
        </p:nvGraphicFramePr>
        <p:xfrm>
          <a:off x="2732935" y="3454280"/>
          <a:ext cx="6057800" cy="1322800"/>
        </p:xfrm>
        <a:graphic>
          <a:graphicData uri="http://schemas.openxmlformats.org/drawingml/2006/table">
            <a:tbl>
              <a:tblPr>
                <a:noFill/>
                <a:tableStyleId>{D887E982-5089-4157-A4A0-25244DC1FA41}</a:tableStyleId>
              </a:tblPr>
              <a:tblGrid>
                <a:gridCol w="100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3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0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Задача</a:t>
                      </a:r>
                      <a:endParaRPr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b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/>
                        <a:t>Штраф</a:t>
                      </a:r>
                      <a:endParaRPr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b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b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Срок</a:t>
                      </a:r>
                      <a:endParaRPr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2:00</a:t>
                      </a:r>
                      <a:endParaRPr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b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2:00</a:t>
                      </a:r>
                      <a:endParaRPr b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1:00</a:t>
                      </a:r>
                      <a:endParaRPr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3:00</a:t>
                      </a:r>
                      <a:endParaRPr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3:00</a:t>
                      </a:r>
                      <a:endParaRPr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40" name="Google Shape;340;p27"/>
          <p:cNvSpPr txBox="1"/>
          <p:nvPr/>
        </p:nvSpPr>
        <p:spPr>
          <a:xfrm>
            <a:off x="583825" y="3532450"/>
            <a:ext cx="2025000" cy="11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u = 20 + 10 + 5 + 1 = 36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Нижняя граница</a:t>
            </a:r>
            <a:endParaRPr/>
          </a:p>
        </p:txBody>
      </p:sp>
      <p:sp>
        <p:nvSpPr>
          <p:cNvPr id="346" name="Google Shape;346;p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Нижней границей </a:t>
            </a:r>
            <a:r>
              <a:rPr lang="ru" b="1" i="1"/>
              <a:t>c</a:t>
            </a:r>
            <a:r>
              <a:rPr lang="ru"/>
              <a:t> (функцией стоимости) мы будем считать сумму штрафов всех “пропущенных” задач (тех, что левее и тех, что уже взяты в решение)</a:t>
            </a:r>
            <a:endParaRPr/>
          </a:p>
        </p:txBody>
      </p:sp>
      <p:graphicFrame>
        <p:nvGraphicFramePr>
          <p:cNvPr id="347" name="Google Shape;347;p28"/>
          <p:cNvGraphicFramePr/>
          <p:nvPr/>
        </p:nvGraphicFramePr>
        <p:xfrm>
          <a:off x="2732935" y="3454280"/>
          <a:ext cx="6057800" cy="1322800"/>
        </p:xfrm>
        <a:graphic>
          <a:graphicData uri="http://schemas.openxmlformats.org/drawingml/2006/table">
            <a:tbl>
              <a:tblPr>
                <a:noFill/>
                <a:tableStyleId>{D887E982-5089-4157-A4A0-25244DC1FA41}</a:tableStyleId>
              </a:tblPr>
              <a:tblGrid>
                <a:gridCol w="100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3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0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Задача</a:t>
                      </a:r>
                      <a:endParaRPr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b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/>
                        <a:t>Штраф</a:t>
                      </a:r>
                      <a:endParaRPr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b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b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Срок</a:t>
                      </a:r>
                      <a:endParaRPr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2:00</a:t>
                      </a:r>
                      <a:endParaRPr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b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2:00</a:t>
                      </a:r>
                      <a:endParaRPr b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1:00</a:t>
                      </a:r>
                      <a:endParaRPr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3:00</a:t>
                      </a:r>
                      <a:endParaRPr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3:00</a:t>
                      </a:r>
                      <a:endParaRPr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48" name="Google Shape;348;p28"/>
          <p:cNvSpPr txBox="1"/>
          <p:nvPr/>
        </p:nvSpPr>
        <p:spPr>
          <a:xfrm>
            <a:off x="384275" y="3532450"/>
            <a:ext cx="2313000" cy="11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c = 20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(есть только одна “пропущенная” задача 1)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Решение задачи</a:t>
            </a:r>
            <a:endParaRPr/>
          </a:p>
        </p:txBody>
      </p:sp>
      <p:graphicFrame>
        <p:nvGraphicFramePr>
          <p:cNvPr id="354" name="Google Shape;354;p29"/>
          <p:cNvGraphicFramePr/>
          <p:nvPr/>
        </p:nvGraphicFramePr>
        <p:xfrm>
          <a:off x="6294910" y="1762930"/>
          <a:ext cx="2772900" cy="1322800"/>
        </p:xfrm>
        <a:graphic>
          <a:graphicData uri="http://schemas.openxmlformats.org/drawingml/2006/table">
            <a:tbl>
              <a:tblPr>
                <a:noFill/>
                <a:tableStyleId>{D887E982-5089-4157-A4A0-25244DC1FA41}</a:tableStyleId>
              </a:tblPr>
              <a:tblGrid>
                <a:gridCol w="66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1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3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0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Задача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/>
                        <a:t>Штраф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Срок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2:00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2:00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1:00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3:00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3:00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5" name="Google Shape;355;p29"/>
          <p:cNvSpPr/>
          <p:nvPr/>
        </p:nvSpPr>
        <p:spPr>
          <a:xfrm>
            <a:off x="2763875" y="1817950"/>
            <a:ext cx="288300" cy="288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6" name="Google Shape;356;p29"/>
          <p:cNvSpPr txBox="1"/>
          <p:nvPr/>
        </p:nvSpPr>
        <p:spPr>
          <a:xfrm>
            <a:off x="3160675" y="1692400"/>
            <a:ext cx="16407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u = ∞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с = 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7" name="Google Shape;357;p29"/>
          <p:cNvSpPr txBox="1"/>
          <p:nvPr/>
        </p:nvSpPr>
        <p:spPr>
          <a:xfrm>
            <a:off x="4445575" y="1692400"/>
            <a:ext cx="16407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lang="ru" sz="1200" baseline="-25000">
                <a:latin typeface="Roboto"/>
                <a:ea typeface="Roboto"/>
                <a:cs typeface="Roboto"/>
                <a:sym typeface="Roboto"/>
              </a:rPr>
              <a:t>min</a:t>
            </a:r>
            <a:r>
              <a:rPr lang="ru" sz="1200">
                <a:latin typeface="Roboto"/>
                <a:ea typeface="Roboto"/>
                <a:cs typeface="Roboto"/>
                <a:sym typeface="Roboto"/>
              </a:rPr>
              <a:t>= ∞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Решение задачи</a:t>
            </a:r>
            <a:endParaRPr/>
          </a:p>
        </p:txBody>
      </p:sp>
      <p:graphicFrame>
        <p:nvGraphicFramePr>
          <p:cNvPr id="363" name="Google Shape;363;p30"/>
          <p:cNvGraphicFramePr/>
          <p:nvPr/>
        </p:nvGraphicFramePr>
        <p:xfrm>
          <a:off x="6294910" y="1762930"/>
          <a:ext cx="2772900" cy="1322800"/>
        </p:xfrm>
        <a:graphic>
          <a:graphicData uri="http://schemas.openxmlformats.org/drawingml/2006/table">
            <a:tbl>
              <a:tblPr>
                <a:noFill/>
                <a:tableStyleId>{D887E982-5089-4157-A4A0-25244DC1FA41}</a:tableStyleId>
              </a:tblPr>
              <a:tblGrid>
                <a:gridCol w="66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1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3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0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Задача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/>
                        <a:t>Штраф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Срок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2:00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2:00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1:00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3:00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3:00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64" name="Google Shape;364;p30"/>
          <p:cNvSpPr/>
          <p:nvPr/>
        </p:nvSpPr>
        <p:spPr>
          <a:xfrm>
            <a:off x="2763875" y="1817950"/>
            <a:ext cx="288300" cy="288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5" name="Google Shape;365;p30"/>
          <p:cNvSpPr txBox="1"/>
          <p:nvPr/>
        </p:nvSpPr>
        <p:spPr>
          <a:xfrm>
            <a:off x="3084475" y="1692400"/>
            <a:ext cx="16407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u = ∞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с = 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6" name="Google Shape;366;p30"/>
          <p:cNvSpPr/>
          <p:nvPr/>
        </p:nvSpPr>
        <p:spPr>
          <a:xfrm>
            <a:off x="471900" y="2392500"/>
            <a:ext cx="288300" cy="288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7" name="Google Shape;367;p30"/>
          <p:cNvSpPr txBox="1"/>
          <p:nvPr/>
        </p:nvSpPr>
        <p:spPr>
          <a:xfrm>
            <a:off x="792500" y="2266950"/>
            <a:ext cx="18828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u = 15 + 10 + 5 + 1 = 31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с = 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8" name="Google Shape;368;p30"/>
          <p:cNvCxnSpPr>
            <a:stCxn id="364" idx="2"/>
            <a:endCxn id="366" idx="0"/>
          </p:cNvCxnSpPr>
          <p:nvPr/>
        </p:nvCxnSpPr>
        <p:spPr>
          <a:xfrm flipH="1">
            <a:off x="616175" y="1962100"/>
            <a:ext cx="2147700" cy="43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9" name="Google Shape;369;p30"/>
          <p:cNvSpPr txBox="1"/>
          <p:nvPr/>
        </p:nvSpPr>
        <p:spPr>
          <a:xfrm>
            <a:off x="1361575" y="1830450"/>
            <a:ext cx="37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1</a:t>
            </a:r>
            <a:endParaRPr baseline="-25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" name="Google Shape;370;p30"/>
          <p:cNvSpPr txBox="1"/>
          <p:nvPr/>
        </p:nvSpPr>
        <p:spPr>
          <a:xfrm>
            <a:off x="916500" y="3085725"/>
            <a:ext cx="5378400" cy="16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вычисляем u и c для случая, когда взяли задачу 1,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если c &gt; u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min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, то отсекаем ветвь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если u &lt; u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min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, то заменяем u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min</a:t>
            </a:r>
            <a:endParaRPr baseline="-25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1" name="Google Shape;371;p30"/>
          <p:cNvSpPr txBox="1"/>
          <p:nvPr/>
        </p:nvSpPr>
        <p:spPr>
          <a:xfrm>
            <a:off x="4445575" y="1692400"/>
            <a:ext cx="16407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lang="ru" sz="1200" baseline="-25000">
                <a:latin typeface="Roboto"/>
                <a:ea typeface="Roboto"/>
                <a:cs typeface="Roboto"/>
                <a:sym typeface="Roboto"/>
              </a:rPr>
              <a:t>min</a:t>
            </a:r>
            <a:r>
              <a:rPr lang="ru" sz="1200">
                <a:latin typeface="Roboto"/>
                <a:ea typeface="Roboto"/>
                <a:cs typeface="Roboto"/>
                <a:sym typeface="Roboto"/>
              </a:rPr>
              <a:t>= ∞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Решение задачи</a:t>
            </a:r>
            <a:endParaRPr/>
          </a:p>
        </p:txBody>
      </p:sp>
      <p:graphicFrame>
        <p:nvGraphicFramePr>
          <p:cNvPr id="377" name="Google Shape;377;p31"/>
          <p:cNvGraphicFramePr/>
          <p:nvPr/>
        </p:nvGraphicFramePr>
        <p:xfrm>
          <a:off x="6294910" y="1762930"/>
          <a:ext cx="2772900" cy="1322800"/>
        </p:xfrm>
        <a:graphic>
          <a:graphicData uri="http://schemas.openxmlformats.org/drawingml/2006/table">
            <a:tbl>
              <a:tblPr>
                <a:noFill/>
                <a:tableStyleId>{D887E982-5089-4157-A4A0-25244DC1FA41}</a:tableStyleId>
              </a:tblPr>
              <a:tblGrid>
                <a:gridCol w="66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1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3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0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Задача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/>
                        <a:t>Штраф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Срок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2:00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2:00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1:00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3:00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3:00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8" name="Google Shape;378;p31"/>
          <p:cNvSpPr/>
          <p:nvPr/>
        </p:nvSpPr>
        <p:spPr>
          <a:xfrm>
            <a:off x="2763875" y="1817950"/>
            <a:ext cx="288300" cy="288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p31"/>
          <p:cNvSpPr txBox="1"/>
          <p:nvPr/>
        </p:nvSpPr>
        <p:spPr>
          <a:xfrm>
            <a:off x="3084475" y="1692400"/>
            <a:ext cx="16407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u = ∞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с = 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" name="Google Shape;380;p31"/>
          <p:cNvSpPr/>
          <p:nvPr/>
        </p:nvSpPr>
        <p:spPr>
          <a:xfrm>
            <a:off x="471900" y="2392500"/>
            <a:ext cx="288300" cy="288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1" name="Google Shape;381;p31"/>
          <p:cNvSpPr txBox="1"/>
          <p:nvPr/>
        </p:nvSpPr>
        <p:spPr>
          <a:xfrm>
            <a:off x="792500" y="2266950"/>
            <a:ext cx="18828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u = 31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с = 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2" name="Google Shape;382;p31"/>
          <p:cNvCxnSpPr>
            <a:stCxn id="378" idx="2"/>
            <a:endCxn id="380" idx="0"/>
          </p:cNvCxnSpPr>
          <p:nvPr/>
        </p:nvCxnSpPr>
        <p:spPr>
          <a:xfrm flipH="1">
            <a:off x="616175" y="1962100"/>
            <a:ext cx="2147700" cy="43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3" name="Google Shape;383;p31"/>
          <p:cNvSpPr txBox="1"/>
          <p:nvPr/>
        </p:nvSpPr>
        <p:spPr>
          <a:xfrm>
            <a:off x="1361575" y="1830450"/>
            <a:ext cx="37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1</a:t>
            </a:r>
            <a:endParaRPr baseline="-25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" name="Google Shape;384;p31"/>
          <p:cNvSpPr txBox="1"/>
          <p:nvPr/>
        </p:nvSpPr>
        <p:spPr>
          <a:xfrm>
            <a:off x="4445575" y="1692400"/>
            <a:ext cx="16407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lang="ru" sz="1200" baseline="-25000">
                <a:latin typeface="Roboto"/>
                <a:ea typeface="Roboto"/>
                <a:cs typeface="Roboto"/>
                <a:sym typeface="Roboto"/>
              </a:rPr>
              <a:t>min</a:t>
            </a:r>
            <a:r>
              <a:rPr lang="ru" sz="1200">
                <a:latin typeface="Roboto"/>
                <a:ea typeface="Roboto"/>
                <a:cs typeface="Roboto"/>
                <a:sym typeface="Roboto"/>
              </a:rPr>
              <a:t>= </a:t>
            </a:r>
            <a:r>
              <a:rPr lang="ru" sz="1200" b="1">
                <a:latin typeface="Roboto"/>
                <a:ea typeface="Roboto"/>
                <a:cs typeface="Roboto"/>
                <a:sym typeface="Roboto"/>
              </a:rPr>
              <a:t>31</a:t>
            </a:r>
            <a:endParaRPr sz="12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 ветвей и границ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Метод ветвей и границ </a:t>
            </a:r>
            <a:r>
              <a:rPr lang="ru"/>
              <a:t>(Branch and Bound) – это алгоритмический подход, используемый для решения задач оптимизации. Метод ветвей и границ подходит для решения задач </a:t>
            </a:r>
            <a:r>
              <a:rPr lang="ru" b="1"/>
              <a:t>минимизации.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 основе метода ветвей и границ лежат две процедуры: </a:t>
            </a:r>
            <a:r>
              <a:rPr lang="ru" b="1"/>
              <a:t>ветвление </a:t>
            </a:r>
            <a:r>
              <a:rPr lang="ru"/>
              <a:t>и </a:t>
            </a:r>
            <a:r>
              <a:rPr lang="ru" b="1"/>
              <a:t>определение границ</a:t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Решение задачи</a:t>
            </a:r>
            <a:endParaRPr/>
          </a:p>
        </p:txBody>
      </p:sp>
      <p:graphicFrame>
        <p:nvGraphicFramePr>
          <p:cNvPr id="390" name="Google Shape;390;p32"/>
          <p:cNvGraphicFramePr/>
          <p:nvPr/>
        </p:nvGraphicFramePr>
        <p:xfrm>
          <a:off x="6294910" y="1762930"/>
          <a:ext cx="2772900" cy="1322800"/>
        </p:xfrm>
        <a:graphic>
          <a:graphicData uri="http://schemas.openxmlformats.org/drawingml/2006/table">
            <a:tbl>
              <a:tblPr>
                <a:noFill/>
                <a:tableStyleId>{D887E982-5089-4157-A4A0-25244DC1FA41}</a:tableStyleId>
              </a:tblPr>
              <a:tblGrid>
                <a:gridCol w="66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1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3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0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Задача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/>
                        <a:t>Штраф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Срок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2:00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2:00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1:00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3:00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3:00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1" name="Google Shape;391;p32"/>
          <p:cNvSpPr/>
          <p:nvPr/>
        </p:nvSpPr>
        <p:spPr>
          <a:xfrm>
            <a:off x="2763875" y="1817950"/>
            <a:ext cx="288300" cy="288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32"/>
          <p:cNvSpPr txBox="1"/>
          <p:nvPr/>
        </p:nvSpPr>
        <p:spPr>
          <a:xfrm>
            <a:off x="3084475" y="1692400"/>
            <a:ext cx="16407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u = ∞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с = 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32"/>
          <p:cNvSpPr/>
          <p:nvPr/>
        </p:nvSpPr>
        <p:spPr>
          <a:xfrm>
            <a:off x="471900" y="2392500"/>
            <a:ext cx="288300" cy="288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32"/>
          <p:cNvSpPr txBox="1"/>
          <p:nvPr/>
        </p:nvSpPr>
        <p:spPr>
          <a:xfrm>
            <a:off x="792500" y="2266950"/>
            <a:ext cx="18828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u = 31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с = 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5" name="Google Shape;395;p32"/>
          <p:cNvCxnSpPr>
            <a:stCxn id="391" idx="2"/>
            <a:endCxn id="393" idx="0"/>
          </p:cNvCxnSpPr>
          <p:nvPr/>
        </p:nvCxnSpPr>
        <p:spPr>
          <a:xfrm flipH="1">
            <a:off x="616175" y="1962100"/>
            <a:ext cx="2147700" cy="43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6" name="Google Shape;396;p32"/>
          <p:cNvSpPr txBox="1"/>
          <p:nvPr/>
        </p:nvSpPr>
        <p:spPr>
          <a:xfrm>
            <a:off x="1361575" y="1830450"/>
            <a:ext cx="37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1</a:t>
            </a:r>
            <a:endParaRPr baseline="-25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7" name="Google Shape;397;p32"/>
          <p:cNvSpPr txBox="1"/>
          <p:nvPr/>
        </p:nvSpPr>
        <p:spPr>
          <a:xfrm>
            <a:off x="4445575" y="1692400"/>
            <a:ext cx="16407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lang="ru" sz="1200" baseline="-25000">
                <a:latin typeface="Roboto"/>
                <a:ea typeface="Roboto"/>
                <a:cs typeface="Roboto"/>
                <a:sym typeface="Roboto"/>
              </a:rPr>
              <a:t>min</a:t>
            </a:r>
            <a:r>
              <a:rPr lang="ru" sz="1200">
                <a:latin typeface="Roboto"/>
                <a:ea typeface="Roboto"/>
                <a:cs typeface="Roboto"/>
                <a:sym typeface="Roboto"/>
              </a:rPr>
              <a:t>= 31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8" name="Google Shape;398;p32"/>
          <p:cNvSpPr/>
          <p:nvPr/>
        </p:nvSpPr>
        <p:spPr>
          <a:xfrm>
            <a:off x="1819200" y="2427600"/>
            <a:ext cx="288300" cy="288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399;p32"/>
          <p:cNvSpPr txBox="1"/>
          <p:nvPr/>
        </p:nvSpPr>
        <p:spPr>
          <a:xfrm>
            <a:off x="2139800" y="2302050"/>
            <a:ext cx="25854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u = 20 + 10 + 5 + 1 = 36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с = 20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0" name="Google Shape;400;p32"/>
          <p:cNvSpPr txBox="1"/>
          <p:nvPr/>
        </p:nvSpPr>
        <p:spPr>
          <a:xfrm>
            <a:off x="916500" y="3085725"/>
            <a:ext cx="5378400" cy="16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вычисляем u и c для случая, когда взяли задачу 2,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20 не больше, чем 31 (ветвь не отбрасываем)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36 не меньше, чем 31 (минимум не меняем)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01" name="Google Shape;401;p32"/>
          <p:cNvCxnSpPr>
            <a:stCxn id="391" idx="3"/>
            <a:endCxn id="398" idx="7"/>
          </p:cNvCxnSpPr>
          <p:nvPr/>
        </p:nvCxnSpPr>
        <p:spPr>
          <a:xfrm flipH="1">
            <a:off x="2065396" y="2064029"/>
            <a:ext cx="740700" cy="40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2" name="Google Shape;402;p32"/>
          <p:cNvSpPr txBox="1"/>
          <p:nvPr/>
        </p:nvSpPr>
        <p:spPr>
          <a:xfrm>
            <a:off x="2023925" y="1977250"/>
            <a:ext cx="37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2</a:t>
            </a:r>
            <a:endParaRPr baseline="-25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Решение задачи</a:t>
            </a:r>
            <a:endParaRPr/>
          </a:p>
        </p:txBody>
      </p:sp>
      <p:graphicFrame>
        <p:nvGraphicFramePr>
          <p:cNvPr id="408" name="Google Shape;408;p33"/>
          <p:cNvGraphicFramePr/>
          <p:nvPr/>
        </p:nvGraphicFramePr>
        <p:xfrm>
          <a:off x="6294910" y="1762930"/>
          <a:ext cx="2772900" cy="1322800"/>
        </p:xfrm>
        <a:graphic>
          <a:graphicData uri="http://schemas.openxmlformats.org/drawingml/2006/table">
            <a:tbl>
              <a:tblPr>
                <a:noFill/>
                <a:tableStyleId>{D887E982-5089-4157-A4A0-25244DC1FA41}</a:tableStyleId>
              </a:tblPr>
              <a:tblGrid>
                <a:gridCol w="66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1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3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0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Задача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/>
                        <a:t>Штраф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Срок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2:00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2:00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1:00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3:00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3:00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9" name="Google Shape;409;p33"/>
          <p:cNvSpPr/>
          <p:nvPr/>
        </p:nvSpPr>
        <p:spPr>
          <a:xfrm>
            <a:off x="2763875" y="1817950"/>
            <a:ext cx="288300" cy="288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0" name="Google Shape;410;p33"/>
          <p:cNvSpPr txBox="1"/>
          <p:nvPr/>
        </p:nvSpPr>
        <p:spPr>
          <a:xfrm>
            <a:off x="3084475" y="1692400"/>
            <a:ext cx="16407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u = ∞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с = 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1" name="Google Shape;411;p33"/>
          <p:cNvSpPr/>
          <p:nvPr/>
        </p:nvSpPr>
        <p:spPr>
          <a:xfrm>
            <a:off x="471900" y="2392500"/>
            <a:ext cx="288300" cy="288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2" name="Google Shape;412;p33"/>
          <p:cNvSpPr txBox="1"/>
          <p:nvPr/>
        </p:nvSpPr>
        <p:spPr>
          <a:xfrm>
            <a:off x="792500" y="2266950"/>
            <a:ext cx="7407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u = 31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с = 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3" name="Google Shape;413;p33"/>
          <p:cNvCxnSpPr>
            <a:stCxn id="409" idx="2"/>
            <a:endCxn id="411" idx="0"/>
          </p:cNvCxnSpPr>
          <p:nvPr/>
        </p:nvCxnSpPr>
        <p:spPr>
          <a:xfrm flipH="1">
            <a:off x="616175" y="1962100"/>
            <a:ext cx="2147700" cy="43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4" name="Google Shape;414;p33"/>
          <p:cNvSpPr txBox="1"/>
          <p:nvPr/>
        </p:nvSpPr>
        <p:spPr>
          <a:xfrm>
            <a:off x="1361575" y="1830450"/>
            <a:ext cx="37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1</a:t>
            </a:r>
            <a:endParaRPr baseline="-25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5" name="Google Shape;415;p33"/>
          <p:cNvSpPr txBox="1"/>
          <p:nvPr/>
        </p:nvSpPr>
        <p:spPr>
          <a:xfrm>
            <a:off x="4445575" y="1692400"/>
            <a:ext cx="16407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lang="ru" sz="1200" baseline="-25000">
                <a:latin typeface="Roboto"/>
                <a:ea typeface="Roboto"/>
                <a:cs typeface="Roboto"/>
                <a:sym typeface="Roboto"/>
              </a:rPr>
              <a:t>min</a:t>
            </a:r>
            <a:r>
              <a:rPr lang="ru" sz="1200">
                <a:latin typeface="Roboto"/>
                <a:ea typeface="Roboto"/>
                <a:cs typeface="Roboto"/>
                <a:sym typeface="Roboto"/>
              </a:rPr>
              <a:t>= 31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6" name="Google Shape;416;p33"/>
          <p:cNvSpPr/>
          <p:nvPr/>
        </p:nvSpPr>
        <p:spPr>
          <a:xfrm>
            <a:off x="1819200" y="2427600"/>
            <a:ext cx="288300" cy="288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7" name="Google Shape;417;p33"/>
          <p:cNvSpPr txBox="1"/>
          <p:nvPr/>
        </p:nvSpPr>
        <p:spPr>
          <a:xfrm>
            <a:off x="2139800" y="2302050"/>
            <a:ext cx="7407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u = 36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с = 20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8" name="Google Shape;418;p33"/>
          <p:cNvCxnSpPr>
            <a:stCxn id="409" idx="3"/>
            <a:endCxn id="416" idx="7"/>
          </p:cNvCxnSpPr>
          <p:nvPr/>
        </p:nvCxnSpPr>
        <p:spPr>
          <a:xfrm flipH="1">
            <a:off x="2065396" y="2064029"/>
            <a:ext cx="740700" cy="40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9" name="Google Shape;419;p33"/>
          <p:cNvSpPr txBox="1"/>
          <p:nvPr/>
        </p:nvSpPr>
        <p:spPr>
          <a:xfrm>
            <a:off x="2023925" y="1977250"/>
            <a:ext cx="37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2</a:t>
            </a:r>
            <a:endParaRPr baseline="-25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0" name="Google Shape;420;p33"/>
          <p:cNvSpPr/>
          <p:nvPr/>
        </p:nvSpPr>
        <p:spPr>
          <a:xfrm>
            <a:off x="3257000" y="2427600"/>
            <a:ext cx="288300" cy="2883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1" name="Google Shape;421;p33"/>
          <p:cNvSpPr txBox="1"/>
          <p:nvPr/>
        </p:nvSpPr>
        <p:spPr>
          <a:xfrm>
            <a:off x="3577600" y="2302050"/>
            <a:ext cx="23196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u = 20 + 15 + 5 + 1 = 41 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с = 20 + 15 = 35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22" name="Google Shape;422;p33"/>
          <p:cNvCxnSpPr>
            <a:endCxn id="420" idx="1"/>
          </p:cNvCxnSpPr>
          <p:nvPr/>
        </p:nvCxnSpPr>
        <p:spPr>
          <a:xfrm>
            <a:off x="3010021" y="2063921"/>
            <a:ext cx="289200" cy="40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3" name="Google Shape;423;p33"/>
          <p:cNvSpPr txBox="1"/>
          <p:nvPr/>
        </p:nvSpPr>
        <p:spPr>
          <a:xfrm>
            <a:off x="2898238" y="2171550"/>
            <a:ext cx="37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3</a:t>
            </a:r>
            <a:endParaRPr baseline="-25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4" name="Google Shape;424;p33"/>
          <p:cNvSpPr txBox="1"/>
          <p:nvPr/>
        </p:nvSpPr>
        <p:spPr>
          <a:xfrm>
            <a:off x="916500" y="3085725"/>
            <a:ext cx="5378400" cy="16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вычисляем u и c для случая, когда взяли задачу 3,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35 больше, чем 31 (отбрасываем ветвь)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Решение задачи</a:t>
            </a:r>
            <a:endParaRPr/>
          </a:p>
        </p:txBody>
      </p:sp>
      <p:graphicFrame>
        <p:nvGraphicFramePr>
          <p:cNvPr id="430" name="Google Shape;430;p34"/>
          <p:cNvGraphicFramePr/>
          <p:nvPr/>
        </p:nvGraphicFramePr>
        <p:xfrm>
          <a:off x="6294910" y="1762930"/>
          <a:ext cx="2772900" cy="1322800"/>
        </p:xfrm>
        <a:graphic>
          <a:graphicData uri="http://schemas.openxmlformats.org/drawingml/2006/table">
            <a:tbl>
              <a:tblPr>
                <a:noFill/>
                <a:tableStyleId>{D887E982-5089-4157-A4A0-25244DC1FA41}</a:tableStyleId>
              </a:tblPr>
              <a:tblGrid>
                <a:gridCol w="66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1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3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0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Задача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/>
                        <a:t>Штраф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Срок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2:00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2:00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1:00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3:00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3:00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31" name="Google Shape;431;p34"/>
          <p:cNvSpPr/>
          <p:nvPr/>
        </p:nvSpPr>
        <p:spPr>
          <a:xfrm>
            <a:off x="2763875" y="1817950"/>
            <a:ext cx="288300" cy="288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2" name="Google Shape;432;p34"/>
          <p:cNvSpPr/>
          <p:nvPr/>
        </p:nvSpPr>
        <p:spPr>
          <a:xfrm>
            <a:off x="471900" y="2392500"/>
            <a:ext cx="288300" cy="288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3" name="Google Shape;433;p34"/>
          <p:cNvSpPr txBox="1"/>
          <p:nvPr/>
        </p:nvSpPr>
        <p:spPr>
          <a:xfrm>
            <a:off x="792500" y="2266950"/>
            <a:ext cx="7407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u = 31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с = 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4" name="Google Shape;434;p34"/>
          <p:cNvCxnSpPr>
            <a:stCxn id="431" idx="2"/>
            <a:endCxn id="432" idx="0"/>
          </p:cNvCxnSpPr>
          <p:nvPr/>
        </p:nvCxnSpPr>
        <p:spPr>
          <a:xfrm flipH="1">
            <a:off x="616175" y="1962100"/>
            <a:ext cx="2147700" cy="43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5" name="Google Shape;435;p34"/>
          <p:cNvSpPr txBox="1"/>
          <p:nvPr/>
        </p:nvSpPr>
        <p:spPr>
          <a:xfrm>
            <a:off x="1361575" y="1830450"/>
            <a:ext cx="37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1</a:t>
            </a:r>
            <a:endParaRPr baseline="-25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6" name="Google Shape;436;p34"/>
          <p:cNvSpPr txBox="1"/>
          <p:nvPr/>
        </p:nvSpPr>
        <p:spPr>
          <a:xfrm>
            <a:off x="4445575" y="1692400"/>
            <a:ext cx="16407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lang="ru" sz="1200" baseline="-25000">
                <a:latin typeface="Roboto"/>
                <a:ea typeface="Roboto"/>
                <a:cs typeface="Roboto"/>
                <a:sym typeface="Roboto"/>
              </a:rPr>
              <a:t>min</a:t>
            </a:r>
            <a:r>
              <a:rPr lang="ru" sz="1200">
                <a:latin typeface="Roboto"/>
                <a:ea typeface="Roboto"/>
                <a:cs typeface="Roboto"/>
                <a:sym typeface="Roboto"/>
              </a:rPr>
              <a:t>= 31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7" name="Google Shape;437;p34"/>
          <p:cNvSpPr/>
          <p:nvPr/>
        </p:nvSpPr>
        <p:spPr>
          <a:xfrm>
            <a:off x="1819200" y="2427600"/>
            <a:ext cx="288300" cy="288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8" name="Google Shape;438;p34"/>
          <p:cNvSpPr txBox="1"/>
          <p:nvPr/>
        </p:nvSpPr>
        <p:spPr>
          <a:xfrm>
            <a:off x="2139800" y="2302050"/>
            <a:ext cx="7407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u = 36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с = 20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9" name="Google Shape;439;p34"/>
          <p:cNvCxnSpPr>
            <a:stCxn id="431" idx="3"/>
            <a:endCxn id="437" idx="7"/>
          </p:cNvCxnSpPr>
          <p:nvPr/>
        </p:nvCxnSpPr>
        <p:spPr>
          <a:xfrm flipH="1">
            <a:off x="2065396" y="2064029"/>
            <a:ext cx="740700" cy="40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0" name="Google Shape;440;p34"/>
          <p:cNvSpPr txBox="1"/>
          <p:nvPr/>
        </p:nvSpPr>
        <p:spPr>
          <a:xfrm>
            <a:off x="2023925" y="1977250"/>
            <a:ext cx="37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2</a:t>
            </a:r>
            <a:endParaRPr baseline="-25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1" name="Google Shape;441;p34"/>
          <p:cNvSpPr/>
          <p:nvPr/>
        </p:nvSpPr>
        <p:spPr>
          <a:xfrm>
            <a:off x="3257000" y="2427600"/>
            <a:ext cx="288300" cy="2883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2" name="Google Shape;442;p34"/>
          <p:cNvSpPr txBox="1"/>
          <p:nvPr/>
        </p:nvSpPr>
        <p:spPr>
          <a:xfrm>
            <a:off x="3501400" y="2302050"/>
            <a:ext cx="23196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u = 41 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с = 35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43" name="Google Shape;443;p34"/>
          <p:cNvCxnSpPr>
            <a:endCxn id="441" idx="1"/>
          </p:cNvCxnSpPr>
          <p:nvPr/>
        </p:nvCxnSpPr>
        <p:spPr>
          <a:xfrm>
            <a:off x="3010021" y="2063921"/>
            <a:ext cx="289200" cy="40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4" name="Google Shape;444;p34"/>
          <p:cNvSpPr txBox="1"/>
          <p:nvPr/>
        </p:nvSpPr>
        <p:spPr>
          <a:xfrm>
            <a:off x="2898238" y="2171550"/>
            <a:ext cx="37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3</a:t>
            </a:r>
            <a:endParaRPr baseline="-25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5" name="Google Shape;445;p34"/>
          <p:cNvSpPr/>
          <p:nvPr/>
        </p:nvSpPr>
        <p:spPr>
          <a:xfrm>
            <a:off x="4167375" y="2427600"/>
            <a:ext cx="288300" cy="2883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6" name="Google Shape;446;p34"/>
          <p:cNvSpPr txBox="1"/>
          <p:nvPr/>
        </p:nvSpPr>
        <p:spPr>
          <a:xfrm>
            <a:off x="4487975" y="2302050"/>
            <a:ext cx="23196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u = 46 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с = 45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7" name="Google Shape;447;p34"/>
          <p:cNvSpPr/>
          <p:nvPr/>
        </p:nvSpPr>
        <p:spPr>
          <a:xfrm>
            <a:off x="5130375" y="2427600"/>
            <a:ext cx="288300" cy="2883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8" name="Google Shape;448;p34"/>
          <p:cNvSpPr txBox="1"/>
          <p:nvPr/>
        </p:nvSpPr>
        <p:spPr>
          <a:xfrm>
            <a:off x="5450975" y="2302050"/>
            <a:ext cx="6354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u = 50 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с = 50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49" name="Google Shape;449;p34"/>
          <p:cNvCxnSpPr>
            <a:stCxn id="431" idx="6"/>
            <a:endCxn id="445" idx="1"/>
          </p:cNvCxnSpPr>
          <p:nvPr/>
        </p:nvCxnSpPr>
        <p:spPr>
          <a:xfrm>
            <a:off x="3052175" y="1962100"/>
            <a:ext cx="1157400" cy="50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0" name="Google Shape;450;p34"/>
          <p:cNvCxnSpPr>
            <a:stCxn id="431" idx="6"/>
            <a:endCxn id="447" idx="0"/>
          </p:cNvCxnSpPr>
          <p:nvPr/>
        </p:nvCxnSpPr>
        <p:spPr>
          <a:xfrm>
            <a:off x="3052175" y="1962100"/>
            <a:ext cx="2222400" cy="46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1" name="Google Shape;451;p34"/>
          <p:cNvSpPr txBox="1"/>
          <p:nvPr/>
        </p:nvSpPr>
        <p:spPr>
          <a:xfrm>
            <a:off x="3408063" y="2054250"/>
            <a:ext cx="37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4</a:t>
            </a:r>
            <a:endParaRPr baseline="-25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2" name="Google Shape;452;p34"/>
          <p:cNvSpPr txBox="1"/>
          <p:nvPr/>
        </p:nvSpPr>
        <p:spPr>
          <a:xfrm>
            <a:off x="4641863" y="1977250"/>
            <a:ext cx="37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5</a:t>
            </a:r>
            <a:endParaRPr baseline="-25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34"/>
          <p:cNvSpPr txBox="1"/>
          <p:nvPr/>
        </p:nvSpPr>
        <p:spPr>
          <a:xfrm>
            <a:off x="916500" y="3085725"/>
            <a:ext cx="5378400" cy="16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Аналогично для J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 и J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5</a:t>
            </a:r>
            <a:endParaRPr baseline="-25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Решение задачи</a:t>
            </a:r>
            <a:endParaRPr/>
          </a:p>
        </p:txBody>
      </p:sp>
      <p:graphicFrame>
        <p:nvGraphicFramePr>
          <p:cNvPr id="459" name="Google Shape;459;p35"/>
          <p:cNvGraphicFramePr/>
          <p:nvPr/>
        </p:nvGraphicFramePr>
        <p:xfrm>
          <a:off x="6294910" y="1762930"/>
          <a:ext cx="2772900" cy="1322800"/>
        </p:xfrm>
        <a:graphic>
          <a:graphicData uri="http://schemas.openxmlformats.org/drawingml/2006/table">
            <a:tbl>
              <a:tblPr>
                <a:noFill/>
                <a:tableStyleId>{D887E982-5089-4157-A4A0-25244DC1FA41}</a:tableStyleId>
              </a:tblPr>
              <a:tblGrid>
                <a:gridCol w="66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1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3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0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Задача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/>
                        <a:t>Штраф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Срок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2:00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2:00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1:00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3:00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3:00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60" name="Google Shape;460;p35"/>
          <p:cNvSpPr/>
          <p:nvPr/>
        </p:nvSpPr>
        <p:spPr>
          <a:xfrm>
            <a:off x="2763875" y="1817950"/>
            <a:ext cx="288300" cy="288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1" name="Google Shape;461;p35"/>
          <p:cNvSpPr/>
          <p:nvPr/>
        </p:nvSpPr>
        <p:spPr>
          <a:xfrm>
            <a:off x="471900" y="2392500"/>
            <a:ext cx="288300" cy="288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2" name="Google Shape;462;p35"/>
          <p:cNvSpPr txBox="1"/>
          <p:nvPr/>
        </p:nvSpPr>
        <p:spPr>
          <a:xfrm>
            <a:off x="792500" y="2266950"/>
            <a:ext cx="7407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u = 31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с = 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63" name="Google Shape;463;p35"/>
          <p:cNvCxnSpPr>
            <a:stCxn id="460" idx="2"/>
            <a:endCxn id="461" idx="0"/>
          </p:cNvCxnSpPr>
          <p:nvPr/>
        </p:nvCxnSpPr>
        <p:spPr>
          <a:xfrm flipH="1">
            <a:off x="616175" y="1962100"/>
            <a:ext cx="2147700" cy="43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4" name="Google Shape;464;p35"/>
          <p:cNvSpPr txBox="1"/>
          <p:nvPr/>
        </p:nvSpPr>
        <p:spPr>
          <a:xfrm>
            <a:off x="1361575" y="1830450"/>
            <a:ext cx="37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1</a:t>
            </a:r>
            <a:endParaRPr baseline="-25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5" name="Google Shape;465;p35"/>
          <p:cNvSpPr txBox="1"/>
          <p:nvPr/>
        </p:nvSpPr>
        <p:spPr>
          <a:xfrm>
            <a:off x="4445575" y="1692400"/>
            <a:ext cx="16407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lang="ru" sz="1200" baseline="-25000">
                <a:latin typeface="Roboto"/>
                <a:ea typeface="Roboto"/>
                <a:cs typeface="Roboto"/>
                <a:sym typeface="Roboto"/>
              </a:rPr>
              <a:t>min</a:t>
            </a:r>
            <a:r>
              <a:rPr lang="ru" sz="1200">
                <a:latin typeface="Roboto"/>
                <a:ea typeface="Roboto"/>
                <a:cs typeface="Roboto"/>
                <a:sym typeface="Roboto"/>
              </a:rPr>
              <a:t>= 31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6" name="Google Shape;466;p35"/>
          <p:cNvSpPr/>
          <p:nvPr/>
        </p:nvSpPr>
        <p:spPr>
          <a:xfrm>
            <a:off x="1819200" y="2427600"/>
            <a:ext cx="288300" cy="288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7" name="Google Shape;467;p35"/>
          <p:cNvSpPr txBox="1"/>
          <p:nvPr/>
        </p:nvSpPr>
        <p:spPr>
          <a:xfrm>
            <a:off x="2139800" y="2302050"/>
            <a:ext cx="7407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u = 36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с = 20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68" name="Google Shape;468;p35"/>
          <p:cNvCxnSpPr>
            <a:stCxn id="460" idx="3"/>
            <a:endCxn id="466" idx="7"/>
          </p:cNvCxnSpPr>
          <p:nvPr/>
        </p:nvCxnSpPr>
        <p:spPr>
          <a:xfrm flipH="1">
            <a:off x="2065396" y="2064029"/>
            <a:ext cx="740700" cy="40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9" name="Google Shape;469;p35"/>
          <p:cNvSpPr txBox="1"/>
          <p:nvPr/>
        </p:nvSpPr>
        <p:spPr>
          <a:xfrm>
            <a:off x="2023925" y="1977250"/>
            <a:ext cx="37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2</a:t>
            </a:r>
            <a:endParaRPr baseline="-25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0" name="Google Shape;470;p35"/>
          <p:cNvSpPr/>
          <p:nvPr/>
        </p:nvSpPr>
        <p:spPr>
          <a:xfrm>
            <a:off x="3257000" y="2427600"/>
            <a:ext cx="288300" cy="2883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1" name="Google Shape;471;p35"/>
          <p:cNvSpPr txBox="1"/>
          <p:nvPr/>
        </p:nvSpPr>
        <p:spPr>
          <a:xfrm>
            <a:off x="3501400" y="2302050"/>
            <a:ext cx="23196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u = 41 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с = 35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72" name="Google Shape;472;p35"/>
          <p:cNvCxnSpPr>
            <a:endCxn id="470" idx="1"/>
          </p:cNvCxnSpPr>
          <p:nvPr/>
        </p:nvCxnSpPr>
        <p:spPr>
          <a:xfrm>
            <a:off x="3010021" y="2063921"/>
            <a:ext cx="289200" cy="40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3" name="Google Shape;473;p35"/>
          <p:cNvSpPr txBox="1"/>
          <p:nvPr/>
        </p:nvSpPr>
        <p:spPr>
          <a:xfrm>
            <a:off x="2898238" y="2171550"/>
            <a:ext cx="37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3</a:t>
            </a:r>
            <a:endParaRPr baseline="-25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4" name="Google Shape;474;p35"/>
          <p:cNvSpPr/>
          <p:nvPr/>
        </p:nvSpPr>
        <p:spPr>
          <a:xfrm>
            <a:off x="4167375" y="2427600"/>
            <a:ext cx="288300" cy="2883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5" name="Google Shape;475;p35"/>
          <p:cNvSpPr txBox="1"/>
          <p:nvPr/>
        </p:nvSpPr>
        <p:spPr>
          <a:xfrm>
            <a:off x="4487975" y="2302050"/>
            <a:ext cx="23196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u = 46 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с = 45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6" name="Google Shape;476;p35"/>
          <p:cNvSpPr/>
          <p:nvPr/>
        </p:nvSpPr>
        <p:spPr>
          <a:xfrm>
            <a:off x="5130375" y="2427600"/>
            <a:ext cx="288300" cy="2883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7" name="Google Shape;477;p35"/>
          <p:cNvSpPr txBox="1"/>
          <p:nvPr/>
        </p:nvSpPr>
        <p:spPr>
          <a:xfrm>
            <a:off x="5450975" y="2302050"/>
            <a:ext cx="6354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u = 50 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с = 50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78" name="Google Shape;478;p35"/>
          <p:cNvCxnSpPr>
            <a:stCxn id="460" idx="6"/>
            <a:endCxn id="474" idx="1"/>
          </p:cNvCxnSpPr>
          <p:nvPr/>
        </p:nvCxnSpPr>
        <p:spPr>
          <a:xfrm>
            <a:off x="3052175" y="1962100"/>
            <a:ext cx="1157400" cy="50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9" name="Google Shape;479;p35"/>
          <p:cNvCxnSpPr>
            <a:stCxn id="460" idx="6"/>
            <a:endCxn id="476" idx="0"/>
          </p:cNvCxnSpPr>
          <p:nvPr/>
        </p:nvCxnSpPr>
        <p:spPr>
          <a:xfrm>
            <a:off x="3052175" y="1962100"/>
            <a:ext cx="2222400" cy="46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0" name="Google Shape;480;p35"/>
          <p:cNvSpPr txBox="1"/>
          <p:nvPr/>
        </p:nvSpPr>
        <p:spPr>
          <a:xfrm>
            <a:off x="3408063" y="2054250"/>
            <a:ext cx="37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4</a:t>
            </a:r>
            <a:endParaRPr baseline="-25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1" name="Google Shape;481;p35"/>
          <p:cNvSpPr txBox="1"/>
          <p:nvPr/>
        </p:nvSpPr>
        <p:spPr>
          <a:xfrm>
            <a:off x="4641863" y="1977250"/>
            <a:ext cx="37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5</a:t>
            </a:r>
            <a:endParaRPr baseline="-25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2" name="Google Shape;482;p35"/>
          <p:cNvSpPr/>
          <p:nvPr/>
        </p:nvSpPr>
        <p:spPr>
          <a:xfrm>
            <a:off x="99700" y="3985100"/>
            <a:ext cx="288300" cy="288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3" name="Google Shape;483;p35"/>
          <p:cNvSpPr/>
          <p:nvPr/>
        </p:nvSpPr>
        <p:spPr>
          <a:xfrm>
            <a:off x="792488" y="3662600"/>
            <a:ext cx="288300" cy="288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4" name="Google Shape;484;p35"/>
          <p:cNvSpPr/>
          <p:nvPr/>
        </p:nvSpPr>
        <p:spPr>
          <a:xfrm>
            <a:off x="1204075" y="3272100"/>
            <a:ext cx="288300" cy="288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85" name="Google Shape;485;p35"/>
          <p:cNvCxnSpPr>
            <a:stCxn id="461" idx="4"/>
            <a:endCxn id="482" idx="0"/>
          </p:cNvCxnSpPr>
          <p:nvPr/>
        </p:nvCxnSpPr>
        <p:spPr>
          <a:xfrm flipH="1">
            <a:off x="243750" y="2680800"/>
            <a:ext cx="372300" cy="130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35"/>
          <p:cNvCxnSpPr>
            <a:stCxn id="461" idx="4"/>
            <a:endCxn id="483" idx="1"/>
          </p:cNvCxnSpPr>
          <p:nvPr/>
        </p:nvCxnSpPr>
        <p:spPr>
          <a:xfrm>
            <a:off x="616050" y="2680800"/>
            <a:ext cx="218700" cy="102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7" name="Google Shape;487;p35"/>
          <p:cNvCxnSpPr>
            <a:stCxn id="461" idx="4"/>
            <a:endCxn id="484" idx="1"/>
          </p:cNvCxnSpPr>
          <p:nvPr/>
        </p:nvCxnSpPr>
        <p:spPr>
          <a:xfrm>
            <a:off x="616050" y="2680800"/>
            <a:ext cx="630300" cy="63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8" name="Google Shape;488;p35"/>
          <p:cNvSpPr txBox="1"/>
          <p:nvPr/>
        </p:nvSpPr>
        <p:spPr>
          <a:xfrm>
            <a:off x="0" y="3296700"/>
            <a:ext cx="37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2</a:t>
            </a:r>
            <a:endParaRPr baseline="-25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9" name="Google Shape;489;p35"/>
          <p:cNvSpPr txBox="1"/>
          <p:nvPr/>
        </p:nvSpPr>
        <p:spPr>
          <a:xfrm>
            <a:off x="463900" y="3216150"/>
            <a:ext cx="37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3</a:t>
            </a:r>
            <a:endParaRPr baseline="-25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0" name="Google Shape;490;p35"/>
          <p:cNvSpPr txBox="1"/>
          <p:nvPr/>
        </p:nvSpPr>
        <p:spPr>
          <a:xfrm>
            <a:off x="870438" y="3034375"/>
            <a:ext cx="37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4</a:t>
            </a:r>
            <a:endParaRPr baseline="-25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1" name="Google Shape;491;p35"/>
          <p:cNvSpPr/>
          <p:nvPr/>
        </p:nvSpPr>
        <p:spPr>
          <a:xfrm>
            <a:off x="2080400" y="3272100"/>
            <a:ext cx="288300" cy="288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92" name="Google Shape;492;p35"/>
          <p:cNvCxnSpPr>
            <a:stCxn id="461" idx="4"/>
            <a:endCxn id="491" idx="0"/>
          </p:cNvCxnSpPr>
          <p:nvPr/>
        </p:nvCxnSpPr>
        <p:spPr>
          <a:xfrm>
            <a:off x="616050" y="2680800"/>
            <a:ext cx="1608600" cy="59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3" name="Google Shape;493;p35"/>
          <p:cNvSpPr txBox="1"/>
          <p:nvPr/>
        </p:nvSpPr>
        <p:spPr>
          <a:xfrm>
            <a:off x="1724300" y="2797500"/>
            <a:ext cx="37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5</a:t>
            </a:r>
            <a:endParaRPr baseline="-25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Решение задачи</a:t>
            </a:r>
            <a:endParaRPr/>
          </a:p>
        </p:txBody>
      </p:sp>
      <p:graphicFrame>
        <p:nvGraphicFramePr>
          <p:cNvPr id="499" name="Google Shape;499;p36"/>
          <p:cNvGraphicFramePr/>
          <p:nvPr/>
        </p:nvGraphicFramePr>
        <p:xfrm>
          <a:off x="6294910" y="1762930"/>
          <a:ext cx="2772900" cy="1322800"/>
        </p:xfrm>
        <a:graphic>
          <a:graphicData uri="http://schemas.openxmlformats.org/drawingml/2006/table">
            <a:tbl>
              <a:tblPr>
                <a:noFill/>
                <a:tableStyleId>{D887E982-5089-4157-A4A0-25244DC1FA41}</a:tableStyleId>
              </a:tblPr>
              <a:tblGrid>
                <a:gridCol w="66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1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3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0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Задача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/>
                        <a:t>Штраф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Срок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2:00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2:00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1:00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3:00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3:00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00" name="Google Shape;500;p36"/>
          <p:cNvSpPr/>
          <p:nvPr/>
        </p:nvSpPr>
        <p:spPr>
          <a:xfrm>
            <a:off x="2763875" y="1817950"/>
            <a:ext cx="288300" cy="288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1" name="Google Shape;501;p36"/>
          <p:cNvSpPr/>
          <p:nvPr/>
        </p:nvSpPr>
        <p:spPr>
          <a:xfrm>
            <a:off x="471900" y="2392500"/>
            <a:ext cx="288300" cy="288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2" name="Google Shape;502;p36"/>
          <p:cNvSpPr txBox="1"/>
          <p:nvPr/>
        </p:nvSpPr>
        <p:spPr>
          <a:xfrm>
            <a:off x="792500" y="2266950"/>
            <a:ext cx="7407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u = 31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с = 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03" name="Google Shape;503;p36"/>
          <p:cNvCxnSpPr>
            <a:stCxn id="500" idx="2"/>
            <a:endCxn id="501" idx="0"/>
          </p:cNvCxnSpPr>
          <p:nvPr/>
        </p:nvCxnSpPr>
        <p:spPr>
          <a:xfrm flipH="1">
            <a:off x="616175" y="1962100"/>
            <a:ext cx="2147700" cy="43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4" name="Google Shape;504;p36"/>
          <p:cNvSpPr txBox="1"/>
          <p:nvPr/>
        </p:nvSpPr>
        <p:spPr>
          <a:xfrm>
            <a:off x="1361575" y="1830450"/>
            <a:ext cx="37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1</a:t>
            </a:r>
            <a:endParaRPr baseline="-25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5" name="Google Shape;505;p36"/>
          <p:cNvSpPr/>
          <p:nvPr/>
        </p:nvSpPr>
        <p:spPr>
          <a:xfrm>
            <a:off x="4719800" y="2392500"/>
            <a:ext cx="288300" cy="288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6" name="Google Shape;506;p36"/>
          <p:cNvSpPr txBox="1"/>
          <p:nvPr/>
        </p:nvSpPr>
        <p:spPr>
          <a:xfrm>
            <a:off x="5008100" y="2266950"/>
            <a:ext cx="7407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u = 36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с = 20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7" name="Google Shape;507;p36"/>
          <p:cNvSpPr txBox="1"/>
          <p:nvPr/>
        </p:nvSpPr>
        <p:spPr>
          <a:xfrm>
            <a:off x="3828238" y="1830450"/>
            <a:ext cx="37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2</a:t>
            </a:r>
            <a:endParaRPr baseline="-25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8" name="Google Shape;508;p36"/>
          <p:cNvSpPr/>
          <p:nvPr/>
        </p:nvSpPr>
        <p:spPr>
          <a:xfrm>
            <a:off x="183600" y="3807750"/>
            <a:ext cx="288300" cy="288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9" name="Google Shape;509;p36"/>
          <p:cNvSpPr/>
          <p:nvPr/>
        </p:nvSpPr>
        <p:spPr>
          <a:xfrm>
            <a:off x="760188" y="3352650"/>
            <a:ext cx="288300" cy="288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0" name="Google Shape;510;p36"/>
          <p:cNvSpPr/>
          <p:nvPr/>
        </p:nvSpPr>
        <p:spPr>
          <a:xfrm>
            <a:off x="1637863" y="3352650"/>
            <a:ext cx="288300" cy="288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11" name="Google Shape;511;p36"/>
          <p:cNvCxnSpPr>
            <a:stCxn id="501" idx="4"/>
            <a:endCxn id="508" idx="0"/>
          </p:cNvCxnSpPr>
          <p:nvPr/>
        </p:nvCxnSpPr>
        <p:spPr>
          <a:xfrm flipH="1">
            <a:off x="327750" y="2680800"/>
            <a:ext cx="288300" cy="112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2" name="Google Shape;512;p36"/>
          <p:cNvCxnSpPr>
            <a:stCxn id="501" idx="4"/>
            <a:endCxn id="509" idx="1"/>
          </p:cNvCxnSpPr>
          <p:nvPr/>
        </p:nvCxnSpPr>
        <p:spPr>
          <a:xfrm>
            <a:off x="616050" y="2680800"/>
            <a:ext cx="186300" cy="71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3" name="Google Shape;513;p36"/>
          <p:cNvCxnSpPr>
            <a:stCxn id="501" idx="4"/>
            <a:endCxn id="510" idx="1"/>
          </p:cNvCxnSpPr>
          <p:nvPr/>
        </p:nvCxnSpPr>
        <p:spPr>
          <a:xfrm>
            <a:off x="616050" y="2680800"/>
            <a:ext cx="1064100" cy="71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4" name="Google Shape;514;p36"/>
          <p:cNvSpPr txBox="1"/>
          <p:nvPr/>
        </p:nvSpPr>
        <p:spPr>
          <a:xfrm>
            <a:off x="76200" y="3296700"/>
            <a:ext cx="37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2</a:t>
            </a:r>
            <a:endParaRPr baseline="-25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5" name="Google Shape;515;p36"/>
          <p:cNvSpPr txBox="1"/>
          <p:nvPr/>
        </p:nvSpPr>
        <p:spPr>
          <a:xfrm>
            <a:off x="460800" y="2952450"/>
            <a:ext cx="37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3</a:t>
            </a:r>
            <a:endParaRPr baseline="-25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6" name="Google Shape;516;p36"/>
          <p:cNvSpPr txBox="1"/>
          <p:nvPr/>
        </p:nvSpPr>
        <p:spPr>
          <a:xfrm>
            <a:off x="1073988" y="3034375"/>
            <a:ext cx="37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4</a:t>
            </a:r>
            <a:endParaRPr baseline="-25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7" name="Google Shape;517;p36"/>
          <p:cNvSpPr/>
          <p:nvPr/>
        </p:nvSpPr>
        <p:spPr>
          <a:xfrm>
            <a:off x="2723325" y="3216150"/>
            <a:ext cx="288300" cy="288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18" name="Google Shape;518;p36"/>
          <p:cNvCxnSpPr>
            <a:stCxn id="501" idx="4"/>
            <a:endCxn id="517" idx="0"/>
          </p:cNvCxnSpPr>
          <p:nvPr/>
        </p:nvCxnSpPr>
        <p:spPr>
          <a:xfrm>
            <a:off x="616050" y="2680800"/>
            <a:ext cx="2251500" cy="53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9" name="Google Shape;519;p36"/>
          <p:cNvSpPr txBox="1"/>
          <p:nvPr/>
        </p:nvSpPr>
        <p:spPr>
          <a:xfrm>
            <a:off x="2005100" y="2716200"/>
            <a:ext cx="37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5</a:t>
            </a:r>
            <a:endParaRPr baseline="-25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20" name="Google Shape;520;p36"/>
          <p:cNvCxnSpPr>
            <a:stCxn id="500" idx="6"/>
            <a:endCxn id="505" idx="1"/>
          </p:cNvCxnSpPr>
          <p:nvPr/>
        </p:nvCxnSpPr>
        <p:spPr>
          <a:xfrm>
            <a:off x="3052175" y="1962100"/>
            <a:ext cx="1709700" cy="47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1" name="Google Shape;521;p36"/>
          <p:cNvSpPr txBox="1"/>
          <p:nvPr/>
        </p:nvSpPr>
        <p:spPr>
          <a:xfrm>
            <a:off x="4445575" y="1692400"/>
            <a:ext cx="16407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lang="ru" sz="1200" baseline="-25000">
                <a:latin typeface="Roboto"/>
                <a:ea typeface="Roboto"/>
                <a:cs typeface="Roboto"/>
                <a:sym typeface="Roboto"/>
              </a:rPr>
              <a:t>min</a:t>
            </a:r>
            <a:r>
              <a:rPr lang="ru" sz="1200">
                <a:latin typeface="Roboto"/>
                <a:ea typeface="Roboto"/>
                <a:cs typeface="Roboto"/>
                <a:sym typeface="Roboto"/>
              </a:rPr>
              <a:t>= 31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Решение задачи</a:t>
            </a:r>
            <a:endParaRPr/>
          </a:p>
        </p:txBody>
      </p:sp>
      <p:graphicFrame>
        <p:nvGraphicFramePr>
          <p:cNvPr id="527" name="Google Shape;527;p37"/>
          <p:cNvGraphicFramePr/>
          <p:nvPr/>
        </p:nvGraphicFramePr>
        <p:xfrm>
          <a:off x="6294910" y="1762930"/>
          <a:ext cx="2772900" cy="1322800"/>
        </p:xfrm>
        <a:graphic>
          <a:graphicData uri="http://schemas.openxmlformats.org/drawingml/2006/table">
            <a:tbl>
              <a:tblPr>
                <a:noFill/>
                <a:tableStyleId>{D887E982-5089-4157-A4A0-25244DC1FA41}</a:tableStyleId>
              </a:tblPr>
              <a:tblGrid>
                <a:gridCol w="66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1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3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0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Задача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/>
                        <a:t>Штраф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Срок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2:00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2:00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1:00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3:00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3:00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28" name="Google Shape;528;p37"/>
          <p:cNvSpPr/>
          <p:nvPr/>
        </p:nvSpPr>
        <p:spPr>
          <a:xfrm>
            <a:off x="2763875" y="1817950"/>
            <a:ext cx="288300" cy="288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9" name="Google Shape;529;p37"/>
          <p:cNvSpPr/>
          <p:nvPr/>
        </p:nvSpPr>
        <p:spPr>
          <a:xfrm>
            <a:off x="471900" y="2392500"/>
            <a:ext cx="288300" cy="288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0" name="Google Shape;530;p37"/>
          <p:cNvSpPr txBox="1"/>
          <p:nvPr/>
        </p:nvSpPr>
        <p:spPr>
          <a:xfrm>
            <a:off x="792500" y="2266950"/>
            <a:ext cx="7407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u = 31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с = 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31" name="Google Shape;531;p37"/>
          <p:cNvCxnSpPr>
            <a:stCxn id="528" idx="2"/>
            <a:endCxn id="529" idx="0"/>
          </p:cNvCxnSpPr>
          <p:nvPr/>
        </p:nvCxnSpPr>
        <p:spPr>
          <a:xfrm flipH="1">
            <a:off x="616175" y="1962100"/>
            <a:ext cx="2147700" cy="43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2" name="Google Shape;532;p37"/>
          <p:cNvSpPr txBox="1"/>
          <p:nvPr/>
        </p:nvSpPr>
        <p:spPr>
          <a:xfrm>
            <a:off x="1361575" y="1830450"/>
            <a:ext cx="37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1</a:t>
            </a:r>
            <a:endParaRPr baseline="-25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3" name="Google Shape;533;p37"/>
          <p:cNvSpPr/>
          <p:nvPr/>
        </p:nvSpPr>
        <p:spPr>
          <a:xfrm>
            <a:off x="4719800" y="2392500"/>
            <a:ext cx="288300" cy="288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4" name="Google Shape;534;p37"/>
          <p:cNvSpPr txBox="1"/>
          <p:nvPr/>
        </p:nvSpPr>
        <p:spPr>
          <a:xfrm>
            <a:off x="5008100" y="2266950"/>
            <a:ext cx="7407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u = 36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с = 20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5" name="Google Shape;535;p37"/>
          <p:cNvSpPr txBox="1"/>
          <p:nvPr/>
        </p:nvSpPr>
        <p:spPr>
          <a:xfrm>
            <a:off x="3828238" y="1830450"/>
            <a:ext cx="37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2</a:t>
            </a:r>
            <a:endParaRPr baseline="-25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6" name="Google Shape;536;p37"/>
          <p:cNvSpPr/>
          <p:nvPr/>
        </p:nvSpPr>
        <p:spPr>
          <a:xfrm>
            <a:off x="183600" y="3807750"/>
            <a:ext cx="288300" cy="288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7" name="Google Shape;537;p37"/>
          <p:cNvSpPr/>
          <p:nvPr/>
        </p:nvSpPr>
        <p:spPr>
          <a:xfrm>
            <a:off x="760188" y="3352650"/>
            <a:ext cx="288300" cy="288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8" name="Google Shape;538;p37"/>
          <p:cNvSpPr/>
          <p:nvPr/>
        </p:nvSpPr>
        <p:spPr>
          <a:xfrm>
            <a:off x="1637863" y="3352650"/>
            <a:ext cx="288300" cy="288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39" name="Google Shape;539;p37"/>
          <p:cNvCxnSpPr>
            <a:stCxn id="529" idx="4"/>
            <a:endCxn id="536" idx="0"/>
          </p:cNvCxnSpPr>
          <p:nvPr/>
        </p:nvCxnSpPr>
        <p:spPr>
          <a:xfrm flipH="1">
            <a:off x="327750" y="2680800"/>
            <a:ext cx="288300" cy="112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0" name="Google Shape;540;p37"/>
          <p:cNvCxnSpPr>
            <a:stCxn id="529" idx="4"/>
            <a:endCxn id="537" idx="1"/>
          </p:cNvCxnSpPr>
          <p:nvPr/>
        </p:nvCxnSpPr>
        <p:spPr>
          <a:xfrm>
            <a:off x="616050" y="2680800"/>
            <a:ext cx="186300" cy="71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1" name="Google Shape;541;p37"/>
          <p:cNvCxnSpPr>
            <a:stCxn id="529" idx="4"/>
            <a:endCxn id="538" idx="1"/>
          </p:cNvCxnSpPr>
          <p:nvPr/>
        </p:nvCxnSpPr>
        <p:spPr>
          <a:xfrm>
            <a:off x="616050" y="2680800"/>
            <a:ext cx="1064100" cy="71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2" name="Google Shape;542;p37"/>
          <p:cNvSpPr txBox="1"/>
          <p:nvPr/>
        </p:nvSpPr>
        <p:spPr>
          <a:xfrm>
            <a:off x="76200" y="3296700"/>
            <a:ext cx="37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2</a:t>
            </a:r>
            <a:endParaRPr baseline="-25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3" name="Google Shape;543;p37"/>
          <p:cNvSpPr txBox="1"/>
          <p:nvPr/>
        </p:nvSpPr>
        <p:spPr>
          <a:xfrm>
            <a:off x="460800" y="2952450"/>
            <a:ext cx="37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3</a:t>
            </a:r>
            <a:endParaRPr baseline="-25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4" name="Google Shape;544;p37"/>
          <p:cNvSpPr txBox="1"/>
          <p:nvPr/>
        </p:nvSpPr>
        <p:spPr>
          <a:xfrm>
            <a:off x="1073988" y="3034375"/>
            <a:ext cx="37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4</a:t>
            </a:r>
            <a:endParaRPr baseline="-25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5" name="Google Shape;545;p37"/>
          <p:cNvSpPr/>
          <p:nvPr/>
        </p:nvSpPr>
        <p:spPr>
          <a:xfrm>
            <a:off x="2723325" y="3216150"/>
            <a:ext cx="288300" cy="288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46" name="Google Shape;546;p37"/>
          <p:cNvCxnSpPr>
            <a:stCxn id="529" idx="4"/>
            <a:endCxn id="545" idx="0"/>
          </p:cNvCxnSpPr>
          <p:nvPr/>
        </p:nvCxnSpPr>
        <p:spPr>
          <a:xfrm>
            <a:off x="616050" y="2680800"/>
            <a:ext cx="2251500" cy="53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7" name="Google Shape;547;p37"/>
          <p:cNvSpPr txBox="1"/>
          <p:nvPr/>
        </p:nvSpPr>
        <p:spPr>
          <a:xfrm>
            <a:off x="2005100" y="2716200"/>
            <a:ext cx="37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5</a:t>
            </a:r>
            <a:endParaRPr baseline="-25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48" name="Google Shape;548;p37"/>
          <p:cNvCxnSpPr>
            <a:stCxn id="528" idx="6"/>
            <a:endCxn id="533" idx="1"/>
          </p:cNvCxnSpPr>
          <p:nvPr/>
        </p:nvCxnSpPr>
        <p:spPr>
          <a:xfrm>
            <a:off x="3052175" y="1962100"/>
            <a:ext cx="1709700" cy="47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9" name="Google Shape;549;p37"/>
          <p:cNvSpPr txBox="1"/>
          <p:nvPr/>
        </p:nvSpPr>
        <p:spPr>
          <a:xfrm>
            <a:off x="4445575" y="1692400"/>
            <a:ext cx="16407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lang="ru" sz="1200" baseline="-25000">
                <a:latin typeface="Roboto"/>
                <a:ea typeface="Roboto"/>
                <a:cs typeface="Roboto"/>
                <a:sym typeface="Roboto"/>
              </a:rPr>
              <a:t>min</a:t>
            </a:r>
            <a:r>
              <a:rPr lang="ru" sz="1200">
                <a:latin typeface="Roboto"/>
                <a:ea typeface="Roboto"/>
                <a:cs typeface="Roboto"/>
                <a:sym typeface="Roboto"/>
              </a:rPr>
              <a:t>= 31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0" name="Google Shape;550;p37"/>
          <p:cNvSpPr txBox="1"/>
          <p:nvPr/>
        </p:nvSpPr>
        <p:spPr>
          <a:xfrm>
            <a:off x="464200" y="3859550"/>
            <a:ext cx="16086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u = 10 + 5 + 1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с = 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1" name="Google Shape;551;p37"/>
          <p:cNvSpPr txBox="1"/>
          <p:nvPr/>
        </p:nvSpPr>
        <p:spPr>
          <a:xfrm>
            <a:off x="2072800" y="4064550"/>
            <a:ext cx="68025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Мы взяли задачи 1 и 2, значит u будет равно сумме штрафов задач 3, 4 и 5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“Пропущенных” задач нет, c = 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Решение задачи</a:t>
            </a:r>
            <a:endParaRPr/>
          </a:p>
        </p:txBody>
      </p:sp>
      <p:graphicFrame>
        <p:nvGraphicFramePr>
          <p:cNvPr id="557" name="Google Shape;557;p38"/>
          <p:cNvGraphicFramePr/>
          <p:nvPr/>
        </p:nvGraphicFramePr>
        <p:xfrm>
          <a:off x="6294910" y="1762930"/>
          <a:ext cx="2772900" cy="1322800"/>
        </p:xfrm>
        <a:graphic>
          <a:graphicData uri="http://schemas.openxmlformats.org/drawingml/2006/table">
            <a:tbl>
              <a:tblPr>
                <a:noFill/>
                <a:tableStyleId>{D887E982-5089-4157-A4A0-25244DC1FA41}</a:tableStyleId>
              </a:tblPr>
              <a:tblGrid>
                <a:gridCol w="66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1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3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0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Задача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/>
                        <a:t>Штраф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Срок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2:00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2:00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1:00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3:00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3:00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58" name="Google Shape;558;p38"/>
          <p:cNvSpPr/>
          <p:nvPr/>
        </p:nvSpPr>
        <p:spPr>
          <a:xfrm>
            <a:off x="2763875" y="1817950"/>
            <a:ext cx="288300" cy="288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9" name="Google Shape;559;p38"/>
          <p:cNvSpPr/>
          <p:nvPr/>
        </p:nvSpPr>
        <p:spPr>
          <a:xfrm>
            <a:off x="471900" y="2392500"/>
            <a:ext cx="288300" cy="288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0" name="Google Shape;560;p38"/>
          <p:cNvSpPr txBox="1"/>
          <p:nvPr/>
        </p:nvSpPr>
        <p:spPr>
          <a:xfrm>
            <a:off x="792500" y="2266950"/>
            <a:ext cx="7407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u = 31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с = 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61" name="Google Shape;561;p38"/>
          <p:cNvCxnSpPr>
            <a:stCxn id="558" idx="2"/>
            <a:endCxn id="559" idx="0"/>
          </p:cNvCxnSpPr>
          <p:nvPr/>
        </p:nvCxnSpPr>
        <p:spPr>
          <a:xfrm flipH="1">
            <a:off x="616175" y="1962100"/>
            <a:ext cx="2147700" cy="43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2" name="Google Shape;562;p38"/>
          <p:cNvSpPr txBox="1"/>
          <p:nvPr/>
        </p:nvSpPr>
        <p:spPr>
          <a:xfrm>
            <a:off x="1361575" y="1830450"/>
            <a:ext cx="37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1</a:t>
            </a:r>
            <a:endParaRPr baseline="-25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3" name="Google Shape;563;p38"/>
          <p:cNvSpPr/>
          <p:nvPr/>
        </p:nvSpPr>
        <p:spPr>
          <a:xfrm>
            <a:off x="4719800" y="2392500"/>
            <a:ext cx="288300" cy="288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4" name="Google Shape;564;p38"/>
          <p:cNvSpPr txBox="1"/>
          <p:nvPr/>
        </p:nvSpPr>
        <p:spPr>
          <a:xfrm>
            <a:off x="5008100" y="2266950"/>
            <a:ext cx="7407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u = 36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с = 20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5" name="Google Shape;565;p38"/>
          <p:cNvSpPr txBox="1"/>
          <p:nvPr/>
        </p:nvSpPr>
        <p:spPr>
          <a:xfrm>
            <a:off x="3828238" y="1830450"/>
            <a:ext cx="37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2</a:t>
            </a:r>
            <a:endParaRPr baseline="-25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6" name="Google Shape;566;p38"/>
          <p:cNvSpPr/>
          <p:nvPr/>
        </p:nvSpPr>
        <p:spPr>
          <a:xfrm>
            <a:off x="183600" y="3807750"/>
            <a:ext cx="288300" cy="288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7" name="Google Shape;567;p38"/>
          <p:cNvSpPr/>
          <p:nvPr/>
        </p:nvSpPr>
        <p:spPr>
          <a:xfrm>
            <a:off x="760188" y="3352650"/>
            <a:ext cx="288300" cy="288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8" name="Google Shape;568;p38"/>
          <p:cNvSpPr/>
          <p:nvPr/>
        </p:nvSpPr>
        <p:spPr>
          <a:xfrm>
            <a:off x="1637863" y="3352650"/>
            <a:ext cx="288300" cy="288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69" name="Google Shape;569;p38"/>
          <p:cNvCxnSpPr>
            <a:stCxn id="559" idx="4"/>
            <a:endCxn id="566" idx="0"/>
          </p:cNvCxnSpPr>
          <p:nvPr/>
        </p:nvCxnSpPr>
        <p:spPr>
          <a:xfrm flipH="1">
            <a:off x="327750" y="2680800"/>
            <a:ext cx="288300" cy="112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0" name="Google Shape;570;p38"/>
          <p:cNvCxnSpPr>
            <a:stCxn id="559" idx="4"/>
            <a:endCxn id="567" idx="1"/>
          </p:cNvCxnSpPr>
          <p:nvPr/>
        </p:nvCxnSpPr>
        <p:spPr>
          <a:xfrm>
            <a:off x="616050" y="2680800"/>
            <a:ext cx="186300" cy="71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1" name="Google Shape;571;p38"/>
          <p:cNvCxnSpPr>
            <a:stCxn id="559" idx="4"/>
            <a:endCxn id="568" idx="1"/>
          </p:cNvCxnSpPr>
          <p:nvPr/>
        </p:nvCxnSpPr>
        <p:spPr>
          <a:xfrm>
            <a:off x="616050" y="2680800"/>
            <a:ext cx="1064100" cy="71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2" name="Google Shape;572;p38"/>
          <p:cNvSpPr txBox="1"/>
          <p:nvPr/>
        </p:nvSpPr>
        <p:spPr>
          <a:xfrm>
            <a:off x="76200" y="3296700"/>
            <a:ext cx="37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2</a:t>
            </a:r>
            <a:endParaRPr baseline="-25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3" name="Google Shape;573;p38"/>
          <p:cNvSpPr txBox="1"/>
          <p:nvPr/>
        </p:nvSpPr>
        <p:spPr>
          <a:xfrm>
            <a:off x="460800" y="2952450"/>
            <a:ext cx="37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3</a:t>
            </a:r>
            <a:endParaRPr baseline="-25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4" name="Google Shape;574;p38"/>
          <p:cNvSpPr txBox="1"/>
          <p:nvPr/>
        </p:nvSpPr>
        <p:spPr>
          <a:xfrm>
            <a:off x="1073988" y="3034375"/>
            <a:ext cx="37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4</a:t>
            </a:r>
            <a:endParaRPr baseline="-25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5" name="Google Shape;575;p38"/>
          <p:cNvSpPr/>
          <p:nvPr/>
        </p:nvSpPr>
        <p:spPr>
          <a:xfrm>
            <a:off x="2723325" y="3216150"/>
            <a:ext cx="288300" cy="288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76" name="Google Shape;576;p38"/>
          <p:cNvCxnSpPr>
            <a:stCxn id="559" idx="4"/>
            <a:endCxn id="575" idx="0"/>
          </p:cNvCxnSpPr>
          <p:nvPr/>
        </p:nvCxnSpPr>
        <p:spPr>
          <a:xfrm>
            <a:off x="616050" y="2680800"/>
            <a:ext cx="2251500" cy="53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7" name="Google Shape;577;p38"/>
          <p:cNvSpPr txBox="1"/>
          <p:nvPr/>
        </p:nvSpPr>
        <p:spPr>
          <a:xfrm>
            <a:off x="2005100" y="2716200"/>
            <a:ext cx="37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5</a:t>
            </a:r>
            <a:endParaRPr baseline="-25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78" name="Google Shape;578;p38"/>
          <p:cNvCxnSpPr>
            <a:stCxn id="558" idx="6"/>
            <a:endCxn id="563" idx="1"/>
          </p:cNvCxnSpPr>
          <p:nvPr/>
        </p:nvCxnSpPr>
        <p:spPr>
          <a:xfrm>
            <a:off x="3052175" y="1962100"/>
            <a:ext cx="1709700" cy="47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9" name="Google Shape;579;p38"/>
          <p:cNvSpPr txBox="1"/>
          <p:nvPr/>
        </p:nvSpPr>
        <p:spPr>
          <a:xfrm>
            <a:off x="4445575" y="1692400"/>
            <a:ext cx="16407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lang="ru" sz="1200" baseline="-25000">
                <a:latin typeface="Roboto"/>
                <a:ea typeface="Roboto"/>
                <a:cs typeface="Roboto"/>
                <a:sym typeface="Roboto"/>
              </a:rPr>
              <a:t>min</a:t>
            </a:r>
            <a:r>
              <a:rPr lang="ru" sz="1200">
                <a:latin typeface="Roboto"/>
                <a:ea typeface="Roboto"/>
                <a:cs typeface="Roboto"/>
                <a:sym typeface="Roboto"/>
              </a:rPr>
              <a:t>= </a:t>
            </a:r>
            <a:r>
              <a:rPr lang="ru" sz="1200" b="1">
                <a:latin typeface="Roboto"/>
                <a:ea typeface="Roboto"/>
                <a:cs typeface="Roboto"/>
                <a:sym typeface="Roboto"/>
              </a:rPr>
              <a:t>16</a:t>
            </a:r>
            <a:endParaRPr sz="12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0" name="Google Shape;580;p38"/>
          <p:cNvSpPr txBox="1"/>
          <p:nvPr/>
        </p:nvSpPr>
        <p:spPr>
          <a:xfrm>
            <a:off x="464200" y="3859550"/>
            <a:ext cx="16086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u = 16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с = 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1" name="Google Shape;581;p38"/>
          <p:cNvSpPr txBox="1"/>
          <p:nvPr/>
        </p:nvSpPr>
        <p:spPr>
          <a:xfrm>
            <a:off x="2072800" y="4064550"/>
            <a:ext cx="68025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Значение u = 16, 16 &lt; 31. Изменяем минимальное значение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Решение задачи</a:t>
            </a:r>
            <a:endParaRPr/>
          </a:p>
        </p:txBody>
      </p:sp>
      <p:graphicFrame>
        <p:nvGraphicFramePr>
          <p:cNvPr id="587" name="Google Shape;587;p39"/>
          <p:cNvGraphicFramePr/>
          <p:nvPr/>
        </p:nvGraphicFramePr>
        <p:xfrm>
          <a:off x="6294910" y="1762930"/>
          <a:ext cx="2772900" cy="1322800"/>
        </p:xfrm>
        <a:graphic>
          <a:graphicData uri="http://schemas.openxmlformats.org/drawingml/2006/table">
            <a:tbl>
              <a:tblPr>
                <a:noFill/>
                <a:tableStyleId>{D887E982-5089-4157-A4A0-25244DC1FA41}</a:tableStyleId>
              </a:tblPr>
              <a:tblGrid>
                <a:gridCol w="66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1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3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0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Задача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/>
                        <a:t>Штраф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Срок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2:00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2:00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1:00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3:00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3:00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88" name="Google Shape;588;p39"/>
          <p:cNvSpPr/>
          <p:nvPr/>
        </p:nvSpPr>
        <p:spPr>
          <a:xfrm>
            <a:off x="2763875" y="1817950"/>
            <a:ext cx="288300" cy="288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9" name="Google Shape;589;p39"/>
          <p:cNvSpPr/>
          <p:nvPr/>
        </p:nvSpPr>
        <p:spPr>
          <a:xfrm>
            <a:off x="471900" y="2392500"/>
            <a:ext cx="288300" cy="288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0" name="Google Shape;590;p39"/>
          <p:cNvSpPr txBox="1"/>
          <p:nvPr/>
        </p:nvSpPr>
        <p:spPr>
          <a:xfrm>
            <a:off x="792500" y="2266950"/>
            <a:ext cx="7407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u = 31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с = 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91" name="Google Shape;591;p39"/>
          <p:cNvCxnSpPr>
            <a:stCxn id="588" idx="2"/>
            <a:endCxn id="589" idx="0"/>
          </p:cNvCxnSpPr>
          <p:nvPr/>
        </p:nvCxnSpPr>
        <p:spPr>
          <a:xfrm flipH="1">
            <a:off x="616175" y="1962100"/>
            <a:ext cx="2147700" cy="43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2" name="Google Shape;592;p39"/>
          <p:cNvSpPr txBox="1"/>
          <p:nvPr/>
        </p:nvSpPr>
        <p:spPr>
          <a:xfrm>
            <a:off x="1361575" y="1830450"/>
            <a:ext cx="37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1</a:t>
            </a:r>
            <a:endParaRPr baseline="-25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3" name="Google Shape;593;p39"/>
          <p:cNvSpPr/>
          <p:nvPr/>
        </p:nvSpPr>
        <p:spPr>
          <a:xfrm>
            <a:off x="4719800" y="2392500"/>
            <a:ext cx="288300" cy="2883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4" name="Google Shape;594;p39"/>
          <p:cNvSpPr txBox="1"/>
          <p:nvPr/>
        </p:nvSpPr>
        <p:spPr>
          <a:xfrm>
            <a:off x="5008100" y="2266950"/>
            <a:ext cx="7407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u = 36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с = </a:t>
            </a:r>
            <a:r>
              <a:rPr lang="ru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20</a:t>
            </a:r>
            <a:endParaRPr sz="12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5" name="Google Shape;595;p39"/>
          <p:cNvSpPr txBox="1"/>
          <p:nvPr/>
        </p:nvSpPr>
        <p:spPr>
          <a:xfrm>
            <a:off x="3828238" y="1830450"/>
            <a:ext cx="37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2</a:t>
            </a:r>
            <a:endParaRPr baseline="-25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6" name="Google Shape;596;p39"/>
          <p:cNvSpPr/>
          <p:nvPr/>
        </p:nvSpPr>
        <p:spPr>
          <a:xfrm>
            <a:off x="183600" y="3807750"/>
            <a:ext cx="288300" cy="288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7" name="Google Shape;597;p39"/>
          <p:cNvSpPr/>
          <p:nvPr/>
        </p:nvSpPr>
        <p:spPr>
          <a:xfrm>
            <a:off x="760188" y="3352650"/>
            <a:ext cx="288300" cy="288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8" name="Google Shape;598;p39"/>
          <p:cNvSpPr/>
          <p:nvPr/>
        </p:nvSpPr>
        <p:spPr>
          <a:xfrm>
            <a:off x="1637863" y="3352650"/>
            <a:ext cx="288300" cy="288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99" name="Google Shape;599;p39"/>
          <p:cNvCxnSpPr>
            <a:stCxn id="589" idx="4"/>
            <a:endCxn id="596" idx="0"/>
          </p:cNvCxnSpPr>
          <p:nvPr/>
        </p:nvCxnSpPr>
        <p:spPr>
          <a:xfrm flipH="1">
            <a:off x="327750" y="2680800"/>
            <a:ext cx="288300" cy="112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0" name="Google Shape;600;p39"/>
          <p:cNvCxnSpPr>
            <a:stCxn id="589" idx="4"/>
            <a:endCxn id="597" idx="1"/>
          </p:cNvCxnSpPr>
          <p:nvPr/>
        </p:nvCxnSpPr>
        <p:spPr>
          <a:xfrm>
            <a:off x="616050" y="2680800"/>
            <a:ext cx="186300" cy="71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1" name="Google Shape;601;p39"/>
          <p:cNvCxnSpPr>
            <a:stCxn id="589" idx="4"/>
            <a:endCxn id="598" idx="1"/>
          </p:cNvCxnSpPr>
          <p:nvPr/>
        </p:nvCxnSpPr>
        <p:spPr>
          <a:xfrm>
            <a:off x="616050" y="2680800"/>
            <a:ext cx="1064100" cy="71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2" name="Google Shape;602;p39"/>
          <p:cNvSpPr txBox="1"/>
          <p:nvPr/>
        </p:nvSpPr>
        <p:spPr>
          <a:xfrm>
            <a:off x="76200" y="3296700"/>
            <a:ext cx="37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2</a:t>
            </a:r>
            <a:endParaRPr baseline="-25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3" name="Google Shape;603;p39"/>
          <p:cNvSpPr txBox="1"/>
          <p:nvPr/>
        </p:nvSpPr>
        <p:spPr>
          <a:xfrm>
            <a:off x="460800" y="2952450"/>
            <a:ext cx="37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3</a:t>
            </a:r>
            <a:endParaRPr baseline="-25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4" name="Google Shape;604;p39"/>
          <p:cNvSpPr txBox="1"/>
          <p:nvPr/>
        </p:nvSpPr>
        <p:spPr>
          <a:xfrm>
            <a:off x="1073988" y="3034375"/>
            <a:ext cx="37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4</a:t>
            </a:r>
            <a:endParaRPr baseline="-25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5" name="Google Shape;605;p39"/>
          <p:cNvSpPr/>
          <p:nvPr/>
        </p:nvSpPr>
        <p:spPr>
          <a:xfrm>
            <a:off x="2723325" y="3216150"/>
            <a:ext cx="288300" cy="288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06" name="Google Shape;606;p39"/>
          <p:cNvCxnSpPr>
            <a:stCxn id="589" idx="4"/>
            <a:endCxn id="605" idx="0"/>
          </p:cNvCxnSpPr>
          <p:nvPr/>
        </p:nvCxnSpPr>
        <p:spPr>
          <a:xfrm>
            <a:off x="616050" y="2680800"/>
            <a:ext cx="2251500" cy="53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7" name="Google Shape;607;p39"/>
          <p:cNvSpPr txBox="1"/>
          <p:nvPr/>
        </p:nvSpPr>
        <p:spPr>
          <a:xfrm>
            <a:off x="2005100" y="2716200"/>
            <a:ext cx="37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5</a:t>
            </a:r>
            <a:endParaRPr baseline="-25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08" name="Google Shape;608;p39"/>
          <p:cNvCxnSpPr>
            <a:stCxn id="588" idx="6"/>
            <a:endCxn id="593" idx="1"/>
          </p:cNvCxnSpPr>
          <p:nvPr/>
        </p:nvCxnSpPr>
        <p:spPr>
          <a:xfrm>
            <a:off x="3052175" y="1962100"/>
            <a:ext cx="1709700" cy="47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9" name="Google Shape;609;p39"/>
          <p:cNvSpPr txBox="1"/>
          <p:nvPr/>
        </p:nvSpPr>
        <p:spPr>
          <a:xfrm>
            <a:off x="4445575" y="1692400"/>
            <a:ext cx="16407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lang="ru" sz="1200" baseline="-25000">
                <a:latin typeface="Roboto"/>
                <a:ea typeface="Roboto"/>
                <a:cs typeface="Roboto"/>
                <a:sym typeface="Roboto"/>
              </a:rPr>
              <a:t>min</a:t>
            </a:r>
            <a:r>
              <a:rPr lang="ru" sz="1200">
                <a:latin typeface="Roboto"/>
                <a:ea typeface="Roboto"/>
                <a:cs typeface="Roboto"/>
                <a:sym typeface="Roboto"/>
              </a:rPr>
              <a:t>= </a:t>
            </a:r>
            <a:r>
              <a:rPr lang="ru" sz="1200" b="1">
                <a:latin typeface="Roboto"/>
                <a:ea typeface="Roboto"/>
                <a:cs typeface="Roboto"/>
                <a:sym typeface="Roboto"/>
              </a:rPr>
              <a:t>16</a:t>
            </a:r>
            <a:endParaRPr sz="12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0" name="Google Shape;610;p39"/>
          <p:cNvSpPr txBox="1"/>
          <p:nvPr/>
        </p:nvSpPr>
        <p:spPr>
          <a:xfrm>
            <a:off x="464200" y="3859550"/>
            <a:ext cx="16086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u = 16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с = 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1" name="Google Shape;611;p39"/>
          <p:cNvSpPr txBox="1"/>
          <p:nvPr/>
        </p:nvSpPr>
        <p:spPr>
          <a:xfrm>
            <a:off x="2072800" y="4064550"/>
            <a:ext cx="68025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Отсекаем ветви, где c &gt; u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min</a:t>
            </a:r>
            <a:endParaRPr baseline="-25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Решение задачи</a:t>
            </a:r>
            <a:endParaRPr/>
          </a:p>
        </p:txBody>
      </p:sp>
      <p:graphicFrame>
        <p:nvGraphicFramePr>
          <p:cNvPr id="617" name="Google Shape;617;p40"/>
          <p:cNvGraphicFramePr/>
          <p:nvPr/>
        </p:nvGraphicFramePr>
        <p:xfrm>
          <a:off x="6294910" y="1762930"/>
          <a:ext cx="2772900" cy="1322800"/>
        </p:xfrm>
        <a:graphic>
          <a:graphicData uri="http://schemas.openxmlformats.org/drawingml/2006/table">
            <a:tbl>
              <a:tblPr>
                <a:noFill/>
                <a:tableStyleId>{D887E982-5089-4157-A4A0-25244DC1FA41}</a:tableStyleId>
              </a:tblPr>
              <a:tblGrid>
                <a:gridCol w="66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1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3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0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Задача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/>
                        <a:t>Штраф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Срок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2:00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2:00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1:00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3:00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3:00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18" name="Google Shape;618;p40"/>
          <p:cNvSpPr/>
          <p:nvPr/>
        </p:nvSpPr>
        <p:spPr>
          <a:xfrm>
            <a:off x="2763875" y="1817950"/>
            <a:ext cx="288300" cy="288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9" name="Google Shape;619;p40"/>
          <p:cNvSpPr/>
          <p:nvPr/>
        </p:nvSpPr>
        <p:spPr>
          <a:xfrm>
            <a:off x="2763875" y="2367750"/>
            <a:ext cx="288300" cy="288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0" name="Google Shape;620;p40"/>
          <p:cNvSpPr txBox="1"/>
          <p:nvPr/>
        </p:nvSpPr>
        <p:spPr>
          <a:xfrm>
            <a:off x="2314900" y="1999050"/>
            <a:ext cx="37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1</a:t>
            </a:r>
            <a:endParaRPr baseline="-25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1" name="Google Shape;621;p40"/>
          <p:cNvSpPr/>
          <p:nvPr/>
        </p:nvSpPr>
        <p:spPr>
          <a:xfrm>
            <a:off x="952175" y="3223950"/>
            <a:ext cx="288300" cy="288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2" name="Google Shape;622;p40"/>
          <p:cNvSpPr/>
          <p:nvPr/>
        </p:nvSpPr>
        <p:spPr>
          <a:xfrm>
            <a:off x="2545063" y="3376050"/>
            <a:ext cx="288300" cy="2883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3" name="Google Shape;623;p40"/>
          <p:cNvSpPr/>
          <p:nvPr/>
        </p:nvSpPr>
        <p:spPr>
          <a:xfrm>
            <a:off x="3448438" y="3352650"/>
            <a:ext cx="288300" cy="288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24" name="Google Shape;624;p40"/>
          <p:cNvCxnSpPr>
            <a:stCxn id="619" idx="4"/>
            <a:endCxn id="623" idx="1"/>
          </p:cNvCxnSpPr>
          <p:nvPr/>
        </p:nvCxnSpPr>
        <p:spPr>
          <a:xfrm>
            <a:off x="2908025" y="2656050"/>
            <a:ext cx="582600" cy="73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5" name="Google Shape;625;p40"/>
          <p:cNvSpPr txBox="1"/>
          <p:nvPr/>
        </p:nvSpPr>
        <p:spPr>
          <a:xfrm>
            <a:off x="1428600" y="2671800"/>
            <a:ext cx="37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2</a:t>
            </a:r>
            <a:endParaRPr baseline="-25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6" name="Google Shape;626;p40"/>
          <p:cNvSpPr txBox="1"/>
          <p:nvPr/>
        </p:nvSpPr>
        <p:spPr>
          <a:xfrm>
            <a:off x="2380363" y="2917550"/>
            <a:ext cx="37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3</a:t>
            </a:r>
            <a:endParaRPr baseline="-25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7" name="Google Shape;627;p40"/>
          <p:cNvSpPr txBox="1"/>
          <p:nvPr/>
        </p:nvSpPr>
        <p:spPr>
          <a:xfrm>
            <a:off x="3227138" y="2866350"/>
            <a:ext cx="37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4</a:t>
            </a:r>
            <a:endParaRPr baseline="-25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8" name="Google Shape;628;p40"/>
          <p:cNvSpPr/>
          <p:nvPr/>
        </p:nvSpPr>
        <p:spPr>
          <a:xfrm>
            <a:off x="5121775" y="3087750"/>
            <a:ext cx="288300" cy="288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9" name="Google Shape;629;p40"/>
          <p:cNvSpPr txBox="1"/>
          <p:nvPr/>
        </p:nvSpPr>
        <p:spPr>
          <a:xfrm>
            <a:off x="4456325" y="2661588"/>
            <a:ext cx="37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5</a:t>
            </a:r>
            <a:endParaRPr baseline="-25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0" name="Google Shape;630;p40"/>
          <p:cNvSpPr txBox="1"/>
          <p:nvPr/>
        </p:nvSpPr>
        <p:spPr>
          <a:xfrm>
            <a:off x="4445575" y="1692400"/>
            <a:ext cx="16407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lang="ru" sz="1200" baseline="-25000">
                <a:latin typeface="Roboto"/>
                <a:ea typeface="Roboto"/>
                <a:cs typeface="Roboto"/>
                <a:sym typeface="Roboto"/>
              </a:rPr>
              <a:t>min</a:t>
            </a:r>
            <a:r>
              <a:rPr lang="ru" sz="1200">
                <a:latin typeface="Roboto"/>
                <a:ea typeface="Roboto"/>
                <a:cs typeface="Roboto"/>
                <a:sym typeface="Roboto"/>
              </a:rPr>
              <a:t>= </a:t>
            </a:r>
            <a:r>
              <a:rPr lang="ru" sz="1200" b="1">
                <a:latin typeface="Roboto"/>
                <a:ea typeface="Roboto"/>
                <a:cs typeface="Roboto"/>
                <a:sym typeface="Roboto"/>
              </a:rPr>
              <a:t>16</a:t>
            </a:r>
            <a:endParaRPr sz="12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1" name="Google Shape;631;p40"/>
          <p:cNvSpPr txBox="1"/>
          <p:nvPr/>
        </p:nvSpPr>
        <p:spPr>
          <a:xfrm>
            <a:off x="336275" y="3098400"/>
            <a:ext cx="6912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u = 16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с = 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32" name="Google Shape;632;p40"/>
          <p:cNvCxnSpPr>
            <a:stCxn id="618" idx="4"/>
            <a:endCxn id="619" idx="0"/>
          </p:cNvCxnSpPr>
          <p:nvPr/>
        </p:nvCxnSpPr>
        <p:spPr>
          <a:xfrm>
            <a:off x="2908025" y="2106250"/>
            <a:ext cx="0" cy="26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3" name="Google Shape;633;p40"/>
          <p:cNvCxnSpPr>
            <a:stCxn id="619" idx="2"/>
            <a:endCxn id="621" idx="7"/>
          </p:cNvCxnSpPr>
          <p:nvPr/>
        </p:nvCxnSpPr>
        <p:spPr>
          <a:xfrm flipH="1">
            <a:off x="1198175" y="2511900"/>
            <a:ext cx="1565700" cy="75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4" name="Google Shape;634;p40"/>
          <p:cNvCxnSpPr>
            <a:stCxn id="619" idx="3"/>
            <a:endCxn id="622" idx="0"/>
          </p:cNvCxnSpPr>
          <p:nvPr/>
        </p:nvCxnSpPr>
        <p:spPr>
          <a:xfrm flipH="1">
            <a:off x="2689096" y="2613829"/>
            <a:ext cx="117000" cy="76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5" name="Google Shape;635;p40"/>
          <p:cNvCxnSpPr>
            <a:stCxn id="619" idx="6"/>
            <a:endCxn id="628" idx="2"/>
          </p:cNvCxnSpPr>
          <p:nvPr/>
        </p:nvCxnSpPr>
        <p:spPr>
          <a:xfrm>
            <a:off x="3052175" y="2511900"/>
            <a:ext cx="2069700" cy="72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6" name="Google Shape;636;p40"/>
          <p:cNvSpPr txBox="1"/>
          <p:nvPr/>
        </p:nvSpPr>
        <p:spPr>
          <a:xfrm>
            <a:off x="869400" y="4088525"/>
            <a:ext cx="61413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Не обрабатываем J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, потому что не проходит по ограничениям (прошел срок выполнения)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7" name="Google Shape;637;p40"/>
          <p:cNvSpPr txBox="1"/>
          <p:nvPr/>
        </p:nvSpPr>
        <p:spPr>
          <a:xfrm>
            <a:off x="1794475" y="3596675"/>
            <a:ext cx="12195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просрочено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4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Решение задачи</a:t>
            </a:r>
            <a:endParaRPr/>
          </a:p>
        </p:txBody>
      </p:sp>
      <p:graphicFrame>
        <p:nvGraphicFramePr>
          <p:cNvPr id="643" name="Google Shape;643;p41"/>
          <p:cNvGraphicFramePr/>
          <p:nvPr/>
        </p:nvGraphicFramePr>
        <p:xfrm>
          <a:off x="6294910" y="1762930"/>
          <a:ext cx="2772900" cy="1322800"/>
        </p:xfrm>
        <a:graphic>
          <a:graphicData uri="http://schemas.openxmlformats.org/drawingml/2006/table">
            <a:tbl>
              <a:tblPr>
                <a:noFill/>
                <a:tableStyleId>{D887E982-5089-4157-A4A0-25244DC1FA41}</a:tableStyleId>
              </a:tblPr>
              <a:tblGrid>
                <a:gridCol w="66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1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3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0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Задача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/>
                        <a:t>Штраф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Срок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2:00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2:00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1:00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3:00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3:00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44" name="Google Shape;644;p41"/>
          <p:cNvSpPr/>
          <p:nvPr/>
        </p:nvSpPr>
        <p:spPr>
          <a:xfrm>
            <a:off x="2763875" y="1817950"/>
            <a:ext cx="288300" cy="288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5" name="Google Shape;645;p41"/>
          <p:cNvSpPr/>
          <p:nvPr/>
        </p:nvSpPr>
        <p:spPr>
          <a:xfrm>
            <a:off x="2763875" y="2367750"/>
            <a:ext cx="288300" cy="288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6" name="Google Shape;646;p41"/>
          <p:cNvSpPr txBox="1"/>
          <p:nvPr/>
        </p:nvSpPr>
        <p:spPr>
          <a:xfrm>
            <a:off x="2314900" y="1999050"/>
            <a:ext cx="37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1</a:t>
            </a:r>
            <a:endParaRPr baseline="-25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7" name="Google Shape;647;p41"/>
          <p:cNvSpPr/>
          <p:nvPr/>
        </p:nvSpPr>
        <p:spPr>
          <a:xfrm>
            <a:off x="952175" y="3223950"/>
            <a:ext cx="288300" cy="288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8" name="Google Shape;648;p41"/>
          <p:cNvSpPr/>
          <p:nvPr/>
        </p:nvSpPr>
        <p:spPr>
          <a:xfrm>
            <a:off x="2545063" y="3376050"/>
            <a:ext cx="288300" cy="2883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9" name="Google Shape;649;p41"/>
          <p:cNvSpPr/>
          <p:nvPr/>
        </p:nvSpPr>
        <p:spPr>
          <a:xfrm>
            <a:off x="3448438" y="3352650"/>
            <a:ext cx="288300" cy="2883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50" name="Google Shape;650;p41"/>
          <p:cNvCxnSpPr>
            <a:stCxn id="645" idx="4"/>
            <a:endCxn id="649" idx="1"/>
          </p:cNvCxnSpPr>
          <p:nvPr/>
        </p:nvCxnSpPr>
        <p:spPr>
          <a:xfrm>
            <a:off x="2908025" y="2656050"/>
            <a:ext cx="582600" cy="73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1" name="Google Shape;651;p41"/>
          <p:cNvSpPr txBox="1"/>
          <p:nvPr/>
        </p:nvSpPr>
        <p:spPr>
          <a:xfrm>
            <a:off x="1428600" y="2671800"/>
            <a:ext cx="37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2</a:t>
            </a:r>
            <a:endParaRPr baseline="-25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2" name="Google Shape;652;p41"/>
          <p:cNvSpPr txBox="1"/>
          <p:nvPr/>
        </p:nvSpPr>
        <p:spPr>
          <a:xfrm>
            <a:off x="2380363" y="2917550"/>
            <a:ext cx="37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3</a:t>
            </a:r>
            <a:endParaRPr baseline="-25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3" name="Google Shape;653;p41"/>
          <p:cNvSpPr txBox="1"/>
          <p:nvPr/>
        </p:nvSpPr>
        <p:spPr>
          <a:xfrm>
            <a:off x="3227138" y="2866350"/>
            <a:ext cx="37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4</a:t>
            </a:r>
            <a:endParaRPr baseline="-25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4" name="Google Shape;654;p41"/>
          <p:cNvSpPr/>
          <p:nvPr/>
        </p:nvSpPr>
        <p:spPr>
          <a:xfrm>
            <a:off x="5121775" y="3087750"/>
            <a:ext cx="288300" cy="288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5" name="Google Shape;655;p41"/>
          <p:cNvSpPr txBox="1"/>
          <p:nvPr/>
        </p:nvSpPr>
        <p:spPr>
          <a:xfrm>
            <a:off x="4456325" y="2661588"/>
            <a:ext cx="37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5</a:t>
            </a:r>
            <a:endParaRPr baseline="-25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6" name="Google Shape;656;p41"/>
          <p:cNvSpPr txBox="1"/>
          <p:nvPr/>
        </p:nvSpPr>
        <p:spPr>
          <a:xfrm>
            <a:off x="4445575" y="1692400"/>
            <a:ext cx="16407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lang="ru" sz="1200" baseline="-25000">
                <a:latin typeface="Roboto"/>
                <a:ea typeface="Roboto"/>
                <a:cs typeface="Roboto"/>
                <a:sym typeface="Roboto"/>
              </a:rPr>
              <a:t>min</a:t>
            </a:r>
            <a:r>
              <a:rPr lang="ru" sz="1200">
                <a:latin typeface="Roboto"/>
                <a:ea typeface="Roboto"/>
                <a:cs typeface="Roboto"/>
                <a:sym typeface="Roboto"/>
              </a:rPr>
              <a:t>= </a:t>
            </a:r>
            <a:r>
              <a:rPr lang="ru" sz="1200" b="1">
                <a:latin typeface="Roboto"/>
                <a:ea typeface="Roboto"/>
                <a:cs typeface="Roboto"/>
                <a:sym typeface="Roboto"/>
              </a:rPr>
              <a:t>16</a:t>
            </a:r>
            <a:endParaRPr sz="12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7" name="Google Shape;657;p41"/>
          <p:cNvSpPr txBox="1"/>
          <p:nvPr/>
        </p:nvSpPr>
        <p:spPr>
          <a:xfrm>
            <a:off x="336275" y="3098400"/>
            <a:ext cx="6912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u = 16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с = 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58" name="Google Shape;658;p41"/>
          <p:cNvCxnSpPr>
            <a:stCxn id="644" idx="4"/>
            <a:endCxn id="645" idx="0"/>
          </p:cNvCxnSpPr>
          <p:nvPr/>
        </p:nvCxnSpPr>
        <p:spPr>
          <a:xfrm>
            <a:off x="2908025" y="2106250"/>
            <a:ext cx="0" cy="26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9" name="Google Shape;659;p41"/>
          <p:cNvCxnSpPr>
            <a:stCxn id="645" idx="2"/>
            <a:endCxn id="647" idx="7"/>
          </p:cNvCxnSpPr>
          <p:nvPr/>
        </p:nvCxnSpPr>
        <p:spPr>
          <a:xfrm flipH="1">
            <a:off x="1198175" y="2511900"/>
            <a:ext cx="1565700" cy="75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0" name="Google Shape;660;p41"/>
          <p:cNvCxnSpPr>
            <a:stCxn id="645" idx="3"/>
            <a:endCxn id="648" idx="0"/>
          </p:cNvCxnSpPr>
          <p:nvPr/>
        </p:nvCxnSpPr>
        <p:spPr>
          <a:xfrm flipH="1">
            <a:off x="2689096" y="2613829"/>
            <a:ext cx="117000" cy="76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1" name="Google Shape;661;p41"/>
          <p:cNvCxnSpPr>
            <a:stCxn id="645" idx="6"/>
            <a:endCxn id="654" idx="2"/>
          </p:cNvCxnSpPr>
          <p:nvPr/>
        </p:nvCxnSpPr>
        <p:spPr>
          <a:xfrm>
            <a:off x="3052175" y="2511900"/>
            <a:ext cx="2069700" cy="72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2" name="Google Shape;662;p41"/>
          <p:cNvSpPr txBox="1"/>
          <p:nvPr/>
        </p:nvSpPr>
        <p:spPr>
          <a:xfrm>
            <a:off x="1794475" y="3596675"/>
            <a:ext cx="12195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просрочено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3" name="Google Shape;663;p41"/>
          <p:cNvSpPr txBox="1"/>
          <p:nvPr/>
        </p:nvSpPr>
        <p:spPr>
          <a:xfrm>
            <a:off x="3358350" y="3640950"/>
            <a:ext cx="6912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u = 26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с = 25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4" name="Google Shape;664;p41"/>
          <p:cNvSpPr txBox="1"/>
          <p:nvPr/>
        </p:nvSpPr>
        <p:spPr>
          <a:xfrm>
            <a:off x="1928800" y="4249300"/>
            <a:ext cx="6126300" cy="8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Если взяли задачи 1 и 4, то мы “пропустили” задачи 2 и 3.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c = 15 + 10 = 25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c &lt; u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min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, ветвь отсекаем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Ветвление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Ветвление подразумевает разбиение множества решений на некоторые подмножества (ветви).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Каждое из подмножеств (ветвей) также может быть разбито на свои подмножества.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4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Решение задачи</a:t>
            </a:r>
            <a:endParaRPr/>
          </a:p>
        </p:txBody>
      </p:sp>
      <p:graphicFrame>
        <p:nvGraphicFramePr>
          <p:cNvPr id="670" name="Google Shape;670;p42"/>
          <p:cNvGraphicFramePr/>
          <p:nvPr/>
        </p:nvGraphicFramePr>
        <p:xfrm>
          <a:off x="6294910" y="1762930"/>
          <a:ext cx="2772900" cy="1322800"/>
        </p:xfrm>
        <a:graphic>
          <a:graphicData uri="http://schemas.openxmlformats.org/drawingml/2006/table">
            <a:tbl>
              <a:tblPr>
                <a:noFill/>
                <a:tableStyleId>{D887E982-5089-4157-A4A0-25244DC1FA41}</a:tableStyleId>
              </a:tblPr>
              <a:tblGrid>
                <a:gridCol w="66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1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3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0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Задача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/>
                        <a:t>Штраф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Срок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2:00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2:00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1:00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3:00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3:00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71" name="Google Shape;671;p42"/>
          <p:cNvSpPr/>
          <p:nvPr/>
        </p:nvSpPr>
        <p:spPr>
          <a:xfrm>
            <a:off x="2763875" y="1817950"/>
            <a:ext cx="288300" cy="288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2" name="Google Shape;672;p42"/>
          <p:cNvSpPr/>
          <p:nvPr/>
        </p:nvSpPr>
        <p:spPr>
          <a:xfrm>
            <a:off x="2763875" y="2367750"/>
            <a:ext cx="288300" cy="288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3" name="Google Shape;673;p42"/>
          <p:cNvSpPr txBox="1"/>
          <p:nvPr/>
        </p:nvSpPr>
        <p:spPr>
          <a:xfrm>
            <a:off x="2314900" y="1999050"/>
            <a:ext cx="37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1</a:t>
            </a:r>
            <a:endParaRPr baseline="-25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4" name="Google Shape;674;p42"/>
          <p:cNvSpPr/>
          <p:nvPr/>
        </p:nvSpPr>
        <p:spPr>
          <a:xfrm>
            <a:off x="952175" y="3223950"/>
            <a:ext cx="288300" cy="288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5" name="Google Shape;675;p42"/>
          <p:cNvSpPr/>
          <p:nvPr/>
        </p:nvSpPr>
        <p:spPr>
          <a:xfrm>
            <a:off x="2545063" y="3376050"/>
            <a:ext cx="288300" cy="2883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6" name="Google Shape;676;p42"/>
          <p:cNvSpPr/>
          <p:nvPr/>
        </p:nvSpPr>
        <p:spPr>
          <a:xfrm>
            <a:off x="3448438" y="3352650"/>
            <a:ext cx="288300" cy="2883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77" name="Google Shape;677;p42"/>
          <p:cNvCxnSpPr>
            <a:stCxn id="672" idx="4"/>
            <a:endCxn id="676" idx="1"/>
          </p:cNvCxnSpPr>
          <p:nvPr/>
        </p:nvCxnSpPr>
        <p:spPr>
          <a:xfrm>
            <a:off x="2908025" y="2656050"/>
            <a:ext cx="582600" cy="73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8" name="Google Shape;678;p42"/>
          <p:cNvSpPr txBox="1"/>
          <p:nvPr/>
        </p:nvSpPr>
        <p:spPr>
          <a:xfrm>
            <a:off x="1428600" y="2671800"/>
            <a:ext cx="37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2</a:t>
            </a:r>
            <a:endParaRPr baseline="-25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9" name="Google Shape;679;p42"/>
          <p:cNvSpPr txBox="1"/>
          <p:nvPr/>
        </p:nvSpPr>
        <p:spPr>
          <a:xfrm>
            <a:off x="2380363" y="2917550"/>
            <a:ext cx="37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3</a:t>
            </a:r>
            <a:endParaRPr baseline="-25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0" name="Google Shape;680;p42"/>
          <p:cNvSpPr txBox="1"/>
          <p:nvPr/>
        </p:nvSpPr>
        <p:spPr>
          <a:xfrm>
            <a:off x="3227138" y="2866350"/>
            <a:ext cx="37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4</a:t>
            </a:r>
            <a:endParaRPr baseline="-25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1" name="Google Shape;681;p42"/>
          <p:cNvSpPr/>
          <p:nvPr/>
        </p:nvSpPr>
        <p:spPr>
          <a:xfrm>
            <a:off x="5121775" y="3087750"/>
            <a:ext cx="288300" cy="2883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2" name="Google Shape;682;p42"/>
          <p:cNvSpPr txBox="1"/>
          <p:nvPr/>
        </p:nvSpPr>
        <p:spPr>
          <a:xfrm>
            <a:off x="4456325" y="2661588"/>
            <a:ext cx="37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5</a:t>
            </a:r>
            <a:endParaRPr baseline="-25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3" name="Google Shape;683;p42"/>
          <p:cNvSpPr txBox="1"/>
          <p:nvPr/>
        </p:nvSpPr>
        <p:spPr>
          <a:xfrm>
            <a:off x="4445575" y="1692400"/>
            <a:ext cx="16407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lang="ru" sz="1200" baseline="-25000">
                <a:latin typeface="Roboto"/>
                <a:ea typeface="Roboto"/>
                <a:cs typeface="Roboto"/>
                <a:sym typeface="Roboto"/>
              </a:rPr>
              <a:t>min</a:t>
            </a:r>
            <a:r>
              <a:rPr lang="ru" sz="1200">
                <a:latin typeface="Roboto"/>
                <a:ea typeface="Roboto"/>
                <a:cs typeface="Roboto"/>
                <a:sym typeface="Roboto"/>
              </a:rPr>
              <a:t>= </a:t>
            </a:r>
            <a:r>
              <a:rPr lang="ru" sz="1200" b="1">
                <a:latin typeface="Roboto"/>
                <a:ea typeface="Roboto"/>
                <a:cs typeface="Roboto"/>
                <a:sym typeface="Roboto"/>
              </a:rPr>
              <a:t>16</a:t>
            </a:r>
            <a:endParaRPr sz="12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4" name="Google Shape;684;p42"/>
          <p:cNvSpPr txBox="1"/>
          <p:nvPr/>
        </p:nvSpPr>
        <p:spPr>
          <a:xfrm>
            <a:off x="336275" y="3098400"/>
            <a:ext cx="6912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u = 16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с = 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85" name="Google Shape;685;p42"/>
          <p:cNvCxnSpPr>
            <a:stCxn id="671" idx="4"/>
            <a:endCxn id="672" idx="0"/>
          </p:cNvCxnSpPr>
          <p:nvPr/>
        </p:nvCxnSpPr>
        <p:spPr>
          <a:xfrm>
            <a:off x="2908025" y="2106250"/>
            <a:ext cx="0" cy="26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6" name="Google Shape;686;p42"/>
          <p:cNvCxnSpPr>
            <a:stCxn id="672" idx="2"/>
            <a:endCxn id="674" idx="7"/>
          </p:cNvCxnSpPr>
          <p:nvPr/>
        </p:nvCxnSpPr>
        <p:spPr>
          <a:xfrm flipH="1">
            <a:off x="1198175" y="2511900"/>
            <a:ext cx="1565700" cy="75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7" name="Google Shape;687;p42"/>
          <p:cNvCxnSpPr>
            <a:stCxn id="672" idx="3"/>
            <a:endCxn id="675" idx="0"/>
          </p:cNvCxnSpPr>
          <p:nvPr/>
        </p:nvCxnSpPr>
        <p:spPr>
          <a:xfrm flipH="1">
            <a:off x="2689096" y="2613829"/>
            <a:ext cx="117000" cy="76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8" name="Google Shape;688;p42"/>
          <p:cNvCxnSpPr>
            <a:stCxn id="672" idx="6"/>
            <a:endCxn id="681" idx="2"/>
          </p:cNvCxnSpPr>
          <p:nvPr/>
        </p:nvCxnSpPr>
        <p:spPr>
          <a:xfrm>
            <a:off x="3052175" y="2511900"/>
            <a:ext cx="2069700" cy="72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9" name="Google Shape;689;p42"/>
          <p:cNvSpPr txBox="1"/>
          <p:nvPr/>
        </p:nvSpPr>
        <p:spPr>
          <a:xfrm>
            <a:off x="1794475" y="3596675"/>
            <a:ext cx="12195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просрочено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0" name="Google Shape;690;p42"/>
          <p:cNvSpPr txBox="1"/>
          <p:nvPr/>
        </p:nvSpPr>
        <p:spPr>
          <a:xfrm>
            <a:off x="3336175" y="3637800"/>
            <a:ext cx="6912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u = 26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с = 25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1" name="Google Shape;691;p42"/>
          <p:cNvSpPr txBox="1"/>
          <p:nvPr/>
        </p:nvSpPr>
        <p:spPr>
          <a:xfrm>
            <a:off x="1928800" y="4249300"/>
            <a:ext cx="6126300" cy="8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Аналогично для задач J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 + J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5</a:t>
            </a:r>
            <a:endParaRPr baseline="-25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2" name="Google Shape;692;p42"/>
          <p:cNvSpPr txBox="1"/>
          <p:nvPr/>
        </p:nvSpPr>
        <p:spPr>
          <a:xfrm>
            <a:off x="4920325" y="3394950"/>
            <a:ext cx="27729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u = 15 + 10 + 5 = 30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с = 15 + 10 + 5 = 30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4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Решение задачи</a:t>
            </a:r>
            <a:endParaRPr/>
          </a:p>
        </p:txBody>
      </p:sp>
      <p:graphicFrame>
        <p:nvGraphicFramePr>
          <p:cNvPr id="698" name="Google Shape;698;p43"/>
          <p:cNvGraphicFramePr/>
          <p:nvPr/>
        </p:nvGraphicFramePr>
        <p:xfrm>
          <a:off x="6294910" y="1762930"/>
          <a:ext cx="2772900" cy="1322800"/>
        </p:xfrm>
        <a:graphic>
          <a:graphicData uri="http://schemas.openxmlformats.org/drawingml/2006/table">
            <a:tbl>
              <a:tblPr>
                <a:noFill/>
                <a:tableStyleId>{D887E982-5089-4157-A4A0-25244DC1FA41}</a:tableStyleId>
              </a:tblPr>
              <a:tblGrid>
                <a:gridCol w="66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1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3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0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Задача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/>
                        <a:t>Штраф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Срок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2:00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2:00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1:00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3:00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3:00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99" name="Google Shape;699;p43"/>
          <p:cNvSpPr/>
          <p:nvPr/>
        </p:nvSpPr>
        <p:spPr>
          <a:xfrm>
            <a:off x="2763875" y="1817950"/>
            <a:ext cx="288300" cy="288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0" name="Google Shape;700;p43"/>
          <p:cNvSpPr/>
          <p:nvPr/>
        </p:nvSpPr>
        <p:spPr>
          <a:xfrm>
            <a:off x="2763875" y="2367750"/>
            <a:ext cx="288300" cy="288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1" name="Google Shape;701;p43"/>
          <p:cNvSpPr txBox="1"/>
          <p:nvPr/>
        </p:nvSpPr>
        <p:spPr>
          <a:xfrm>
            <a:off x="2271075" y="1999050"/>
            <a:ext cx="37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1</a:t>
            </a:r>
            <a:endParaRPr baseline="-25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2" name="Google Shape;702;p43"/>
          <p:cNvSpPr/>
          <p:nvPr/>
        </p:nvSpPr>
        <p:spPr>
          <a:xfrm>
            <a:off x="2763875" y="2977800"/>
            <a:ext cx="288300" cy="288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3" name="Google Shape;703;p43"/>
          <p:cNvSpPr txBox="1"/>
          <p:nvPr/>
        </p:nvSpPr>
        <p:spPr>
          <a:xfrm>
            <a:off x="2271075" y="2616900"/>
            <a:ext cx="37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2</a:t>
            </a:r>
            <a:endParaRPr baseline="-25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4" name="Google Shape;704;p43"/>
          <p:cNvSpPr txBox="1"/>
          <p:nvPr/>
        </p:nvSpPr>
        <p:spPr>
          <a:xfrm>
            <a:off x="4445575" y="1692400"/>
            <a:ext cx="16407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lang="ru" sz="1200" baseline="-25000">
                <a:latin typeface="Roboto"/>
                <a:ea typeface="Roboto"/>
                <a:cs typeface="Roboto"/>
                <a:sym typeface="Roboto"/>
              </a:rPr>
              <a:t>min</a:t>
            </a:r>
            <a:r>
              <a:rPr lang="ru" sz="1200">
                <a:latin typeface="Roboto"/>
                <a:ea typeface="Roboto"/>
                <a:cs typeface="Roboto"/>
                <a:sym typeface="Roboto"/>
              </a:rPr>
              <a:t>= </a:t>
            </a:r>
            <a:r>
              <a:rPr lang="ru" sz="1200" b="1">
                <a:latin typeface="Roboto"/>
                <a:ea typeface="Roboto"/>
                <a:cs typeface="Roboto"/>
                <a:sym typeface="Roboto"/>
              </a:rPr>
              <a:t>16</a:t>
            </a:r>
            <a:endParaRPr sz="1200"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5" name="Google Shape;705;p43"/>
          <p:cNvCxnSpPr>
            <a:stCxn id="699" idx="4"/>
            <a:endCxn id="700" idx="0"/>
          </p:cNvCxnSpPr>
          <p:nvPr/>
        </p:nvCxnSpPr>
        <p:spPr>
          <a:xfrm>
            <a:off x="2908025" y="2106250"/>
            <a:ext cx="0" cy="26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6" name="Google Shape;706;p43"/>
          <p:cNvCxnSpPr>
            <a:stCxn id="700" idx="4"/>
            <a:endCxn id="702" idx="0"/>
          </p:cNvCxnSpPr>
          <p:nvPr/>
        </p:nvCxnSpPr>
        <p:spPr>
          <a:xfrm>
            <a:off x="2908025" y="2656050"/>
            <a:ext cx="0" cy="3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7" name="Google Shape;707;p43"/>
          <p:cNvSpPr/>
          <p:nvPr/>
        </p:nvSpPr>
        <p:spPr>
          <a:xfrm>
            <a:off x="1371750" y="3817475"/>
            <a:ext cx="288300" cy="288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8" name="Google Shape;708;p43"/>
          <p:cNvSpPr/>
          <p:nvPr/>
        </p:nvSpPr>
        <p:spPr>
          <a:xfrm>
            <a:off x="2763875" y="3817475"/>
            <a:ext cx="288300" cy="288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9" name="Google Shape;709;p43"/>
          <p:cNvSpPr/>
          <p:nvPr/>
        </p:nvSpPr>
        <p:spPr>
          <a:xfrm>
            <a:off x="4156000" y="3817475"/>
            <a:ext cx="288300" cy="288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10" name="Google Shape;710;p43"/>
          <p:cNvCxnSpPr>
            <a:stCxn id="702" idx="3"/>
            <a:endCxn id="707" idx="7"/>
          </p:cNvCxnSpPr>
          <p:nvPr/>
        </p:nvCxnSpPr>
        <p:spPr>
          <a:xfrm flipH="1">
            <a:off x="1617796" y="3223879"/>
            <a:ext cx="1188300" cy="63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1" name="Google Shape;711;p43"/>
          <p:cNvCxnSpPr>
            <a:stCxn id="702" idx="4"/>
            <a:endCxn id="708" idx="0"/>
          </p:cNvCxnSpPr>
          <p:nvPr/>
        </p:nvCxnSpPr>
        <p:spPr>
          <a:xfrm>
            <a:off x="2908025" y="3266100"/>
            <a:ext cx="0" cy="55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2" name="Google Shape;712;p43"/>
          <p:cNvCxnSpPr>
            <a:stCxn id="702" idx="5"/>
            <a:endCxn id="709" idx="1"/>
          </p:cNvCxnSpPr>
          <p:nvPr/>
        </p:nvCxnSpPr>
        <p:spPr>
          <a:xfrm>
            <a:off x="3009954" y="3223879"/>
            <a:ext cx="1188300" cy="63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3" name="Google Shape;713;p43"/>
          <p:cNvSpPr txBox="1"/>
          <p:nvPr/>
        </p:nvSpPr>
        <p:spPr>
          <a:xfrm>
            <a:off x="1660050" y="3266100"/>
            <a:ext cx="37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3</a:t>
            </a:r>
            <a:endParaRPr baseline="-25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4" name="Google Shape;714;p43"/>
          <p:cNvSpPr txBox="1"/>
          <p:nvPr/>
        </p:nvSpPr>
        <p:spPr>
          <a:xfrm>
            <a:off x="2499725" y="3341688"/>
            <a:ext cx="37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4</a:t>
            </a:r>
            <a:endParaRPr baseline="-25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5" name="Google Shape;715;p43"/>
          <p:cNvSpPr txBox="1"/>
          <p:nvPr/>
        </p:nvSpPr>
        <p:spPr>
          <a:xfrm>
            <a:off x="3592850" y="3189888"/>
            <a:ext cx="37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5</a:t>
            </a:r>
            <a:endParaRPr baseline="-25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4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Решение задачи</a:t>
            </a:r>
            <a:endParaRPr/>
          </a:p>
        </p:txBody>
      </p:sp>
      <p:graphicFrame>
        <p:nvGraphicFramePr>
          <p:cNvPr id="721" name="Google Shape;721;p44"/>
          <p:cNvGraphicFramePr/>
          <p:nvPr/>
        </p:nvGraphicFramePr>
        <p:xfrm>
          <a:off x="6294910" y="1762930"/>
          <a:ext cx="2772900" cy="1322800"/>
        </p:xfrm>
        <a:graphic>
          <a:graphicData uri="http://schemas.openxmlformats.org/drawingml/2006/table">
            <a:tbl>
              <a:tblPr>
                <a:noFill/>
                <a:tableStyleId>{D887E982-5089-4157-A4A0-25244DC1FA41}</a:tableStyleId>
              </a:tblPr>
              <a:tblGrid>
                <a:gridCol w="66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1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3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0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Задача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/>
                        <a:t>Штраф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Срок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2:00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2:00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1:00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3:00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3:00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2" name="Google Shape;722;p44"/>
          <p:cNvSpPr/>
          <p:nvPr/>
        </p:nvSpPr>
        <p:spPr>
          <a:xfrm>
            <a:off x="2763875" y="1817950"/>
            <a:ext cx="288300" cy="288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3" name="Google Shape;723;p44"/>
          <p:cNvSpPr/>
          <p:nvPr/>
        </p:nvSpPr>
        <p:spPr>
          <a:xfrm>
            <a:off x="2763875" y="2367750"/>
            <a:ext cx="288300" cy="288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4" name="Google Shape;724;p44"/>
          <p:cNvSpPr txBox="1"/>
          <p:nvPr/>
        </p:nvSpPr>
        <p:spPr>
          <a:xfrm>
            <a:off x="2271075" y="1999050"/>
            <a:ext cx="37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1</a:t>
            </a:r>
            <a:endParaRPr baseline="-25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5" name="Google Shape;725;p44"/>
          <p:cNvSpPr/>
          <p:nvPr/>
        </p:nvSpPr>
        <p:spPr>
          <a:xfrm>
            <a:off x="2763875" y="2977800"/>
            <a:ext cx="288300" cy="288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6" name="Google Shape;726;p44"/>
          <p:cNvSpPr txBox="1"/>
          <p:nvPr/>
        </p:nvSpPr>
        <p:spPr>
          <a:xfrm>
            <a:off x="2271075" y="2616900"/>
            <a:ext cx="37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2</a:t>
            </a:r>
            <a:endParaRPr baseline="-25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7" name="Google Shape;727;p44"/>
          <p:cNvSpPr txBox="1"/>
          <p:nvPr/>
        </p:nvSpPr>
        <p:spPr>
          <a:xfrm>
            <a:off x="4445575" y="1692400"/>
            <a:ext cx="16407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lang="ru" sz="1200" baseline="-25000">
                <a:latin typeface="Roboto"/>
                <a:ea typeface="Roboto"/>
                <a:cs typeface="Roboto"/>
                <a:sym typeface="Roboto"/>
              </a:rPr>
              <a:t>min</a:t>
            </a:r>
            <a:r>
              <a:rPr lang="ru" sz="1200">
                <a:latin typeface="Roboto"/>
                <a:ea typeface="Roboto"/>
                <a:cs typeface="Roboto"/>
                <a:sym typeface="Roboto"/>
              </a:rPr>
              <a:t>= </a:t>
            </a:r>
            <a:r>
              <a:rPr lang="ru" sz="1200" b="1">
                <a:latin typeface="Roboto"/>
                <a:ea typeface="Roboto"/>
                <a:cs typeface="Roboto"/>
                <a:sym typeface="Roboto"/>
              </a:rPr>
              <a:t>11</a:t>
            </a:r>
            <a:endParaRPr sz="1200"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28" name="Google Shape;728;p44"/>
          <p:cNvCxnSpPr>
            <a:stCxn id="722" idx="4"/>
            <a:endCxn id="723" idx="0"/>
          </p:cNvCxnSpPr>
          <p:nvPr/>
        </p:nvCxnSpPr>
        <p:spPr>
          <a:xfrm>
            <a:off x="2908025" y="2106250"/>
            <a:ext cx="0" cy="26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9" name="Google Shape;729;p44"/>
          <p:cNvCxnSpPr>
            <a:stCxn id="723" idx="4"/>
            <a:endCxn id="725" idx="0"/>
          </p:cNvCxnSpPr>
          <p:nvPr/>
        </p:nvCxnSpPr>
        <p:spPr>
          <a:xfrm>
            <a:off x="2908025" y="2656050"/>
            <a:ext cx="0" cy="3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0" name="Google Shape;730;p44"/>
          <p:cNvSpPr/>
          <p:nvPr/>
        </p:nvSpPr>
        <p:spPr>
          <a:xfrm>
            <a:off x="1371750" y="3817475"/>
            <a:ext cx="288300" cy="2883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1" name="Google Shape;731;p44"/>
          <p:cNvSpPr/>
          <p:nvPr/>
        </p:nvSpPr>
        <p:spPr>
          <a:xfrm>
            <a:off x="2763875" y="3817475"/>
            <a:ext cx="288300" cy="288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2" name="Google Shape;732;p44"/>
          <p:cNvSpPr/>
          <p:nvPr/>
        </p:nvSpPr>
        <p:spPr>
          <a:xfrm>
            <a:off x="4156000" y="3817475"/>
            <a:ext cx="288300" cy="288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33" name="Google Shape;733;p44"/>
          <p:cNvCxnSpPr>
            <a:stCxn id="725" idx="3"/>
            <a:endCxn id="730" idx="7"/>
          </p:cNvCxnSpPr>
          <p:nvPr/>
        </p:nvCxnSpPr>
        <p:spPr>
          <a:xfrm flipH="1">
            <a:off x="1617796" y="3223879"/>
            <a:ext cx="1188300" cy="63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4" name="Google Shape;734;p44"/>
          <p:cNvCxnSpPr>
            <a:stCxn id="725" idx="4"/>
            <a:endCxn id="731" idx="0"/>
          </p:cNvCxnSpPr>
          <p:nvPr/>
        </p:nvCxnSpPr>
        <p:spPr>
          <a:xfrm>
            <a:off x="2908025" y="3266100"/>
            <a:ext cx="0" cy="55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5" name="Google Shape;735;p44"/>
          <p:cNvCxnSpPr>
            <a:stCxn id="725" idx="5"/>
            <a:endCxn id="732" idx="1"/>
          </p:cNvCxnSpPr>
          <p:nvPr/>
        </p:nvCxnSpPr>
        <p:spPr>
          <a:xfrm>
            <a:off x="3009954" y="3223879"/>
            <a:ext cx="1188300" cy="63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6" name="Google Shape;736;p44"/>
          <p:cNvSpPr txBox="1"/>
          <p:nvPr/>
        </p:nvSpPr>
        <p:spPr>
          <a:xfrm>
            <a:off x="1660050" y="3266100"/>
            <a:ext cx="37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3</a:t>
            </a:r>
            <a:endParaRPr baseline="-25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7" name="Google Shape;737;p44"/>
          <p:cNvSpPr txBox="1"/>
          <p:nvPr/>
        </p:nvSpPr>
        <p:spPr>
          <a:xfrm>
            <a:off x="2499725" y="3341688"/>
            <a:ext cx="37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4</a:t>
            </a:r>
            <a:endParaRPr baseline="-25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8" name="Google Shape;738;p44"/>
          <p:cNvSpPr txBox="1"/>
          <p:nvPr/>
        </p:nvSpPr>
        <p:spPr>
          <a:xfrm>
            <a:off x="3592850" y="3189888"/>
            <a:ext cx="37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5</a:t>
            </a:r>
            <a:endParaRPr baseline="-25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9" name="Google Shape;739;p44"/>
          <p:cNvSpPr txBox="1"/>
          <p:nvPr/>
        </p:nvSpPr>
        <p:spPr>
          <a:xfrm>
            <a:off x="525150" y="4029575"/>
            <a:ext cx="12195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просрочено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0" name="Google Shape;740;p44"/>
          <p:cNvSpPr txBox="1"/>
          <p:nvPr/>
        </p:nvSpPr>
        <p:spPr>
          <a:xfrm>
            <a:off x="2562425" y="4105650"/>
            <a:ext cx="33645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u = 10 + 1 = 11; </a:t>
            </a:r>
            <a:r>
              <a:rPr lang="ru" sz="1200" b="1">
                <a:latin typeface="Roboto"/>
                <a:ea typeface="Roboto"/>
                <a:cs typeface="Roboto"/>
                <a:sym typeface="Roboto"/>
              </a:rPr>
              <a:t>11 &lt; 16</a:t>
            </a:r>
            <a:endParaRPr sz="12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с = 10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4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Решение задачи</a:t>
            </a:r>
            <a:endParaRPr/>
          </a:p>
        </p:txBody>
      </p:sp>
      <p:graphicFrame>
        <p:nvGraphicFramePr>
          <p:cNvPr id="746" name="Google Shape;746;p45"/>
          <p:cNvGraphicFramePr/>
          <p:nvPr/>
        </p:nvGraphicFramePr>
        <p:xfrm>
          <a:off x="6294910" y="1762930"/>
          <a:ext cx="2772900" cy="1322800"/>
        </p:xfrm>
        <a:graphic>
          <a:graphicData uri="http://schemas.openxmlformats.org/drawingml/2006/table">
            <a:tbl>
              <a:tblPr>
                <a:noFill/>
                <a:tableStyleId>{D887E982-5089-4157-A4A0-25244DC1FA41}</a:tableStyleId>
              </a:tblPr>
              <a:tblGrid>
                <a:gridCol w="66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1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3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0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Задача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/>
                        <a:t>Штраф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Срок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2:00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2:00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1:00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3:00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3:00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47" name="Google Shape;747;p45"/>
          <p:cNvSpPr/>
          <p:nvPr/>
        </p:nvSpPr>
        <p:spPr>
          <a:xfrm>
            <a:off x="2763875" y="1817950"/>
            <a:ext cx="288300" cy="288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8" name="Google Shape;748;p45"/>
          <p:cNvSpPr/>
          <p:nvPr/>
        </p:nvSpPr>
        <p:spPr>
          <a:xfrm>
            <a:off x="2763875" y="2367750"/>
            <a:ext cx="288300" cy="288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9" name="Google Shape;749;p45"/>
          <p:cNvSpPr txBox="1"/>
          <p:nvPr/>
        </p:nvSpPr>
        <p:spPr>
          <a:xfrm>
            <a:off x="2271075" y="1999050"/>
            <a:ext cx="37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1</a:t>
            </a:r>
            <a:endParaRPr baseline="-25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0" name="Google Shape;750;p45"/>
          <p:cNvSpPr/>
          <p:nvPr/>
        </p:nvSpPr>
        <p:spPr>
          <a:xfrm>
            <a:off x="2763875" y="2977800"/>
            <a:ext cx="288300" cy="288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1" name="Google Shape;751;p45"/>
          <p:cNvSpPr txBox="1"/>
          <p:nvPr/>
        </p:nvSpPr>
        <p:spPr>
          <a:xfrm>
            <a:off x="2271075" y="2616900"/>
            <a:ext cx="37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2</a:t>
            </a:r>
            <a:endParaRPr baseline="-25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2" name="Google Shape;752;p45"/>
          <p:cNvSpPr txBox="1"/>
          <p:nvPr/>
        </p:nvSpPr>
        <p:spPr>
          <a:xfrm>
            <a:off x="4445575" y="1692400"/>
            <a:ext cx="16407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lang="ru" sz="1200" baseline="-25000">
                <a:latin typeface="Roboto"/>
                <a:ea typeface="Roboto"/>
                <a:cs typeface="Roboto"/>
                <a:sym typeface="Roboto"/>
              </a:rPr>
              <a:t>min</a:t>
            </a:r>
            <a:r>
              <a:rPr lang="ru" sz="1200">
                <a:latin typeface="Roboto"/>
                <a:ea typeface="Roboto"/>
                <a:cs typeface="Roboto"/>
                <a:sym typeface="Roboto"/>
              </a:rPr>
              <a:t>= </a:t>
            </a:r>
            <a:r>
              <a:rPr lang="ru" sz="1200" b="1">
                <a:latin typeface="Roboto"/>
                <a:ea typeface="Roboto"/>
                <a:cs typeface="Roboto"/>
                <a:sym typeface="Roboto"/>
              </a:rPr>
              <a:t>11</a:t>
            </a:r>
            <a:endParaRPr sz="1200"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53" name="Google Shape;753;p45"/>
          <p:cNvCxnSpPr>
            <a:stCxn id="747" idx="4"/>
            <a:endCxn id="748" idx="0"/>
          </p:cNvCxnSpPr>
          <p:nvPr/>
        </p:nvCxnSpPr>
        <p:spPr>
          <a:xfrm>
            <a:off x="2908025" y="2106250"/>
            <a:ext cx="0" cy="26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4" name="Google Shape;754;p45"/>
          <p:cNvCxnSpPr>
            <a:stCxn id="748" idx="4"/>
            <a:endCxn id="750" idx="0"/>
          </p:cNvCxnSpPr>
          <p:nvPr/>
        </p:nvCxnSpPr>
        <p:spPr>
          <a:xfrm>
            <a:off x="2908025" y="2656050"/>
            <a:ext cx="0" cy="3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5" name="Google Shape;755;p45"/>
          <p:cNvSpPr/>
          <p:nvPr/>
        </p:nvSpPr>
        <p:spPr>
          <a:xfrm>
            <a:off x="1371750" y="3817475"/>
            <a:ext cx="288300" cy="2883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6" name="Google Shape;756;p45"/>
          <p:cNvSpPr/>
          <p:nvPr/>
        </p:nvSpPr>
        <p:spPr>
          <a:xfrm>
            <a:off x="2763875" y="3817475"/>
            <a:ext cx="288300" cy="288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7" name="Google Shape;757;p45"/>
          <p:cNvSpPr/>
          <p:nvPr/>
        </p:nvSpPr>
        <p:spPr>
          <a:xfrm>
            <a:off x="4156000" y="3817475"/>
            <a:ext cx="288300" cy="2883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58" name="Google Shape;758;p45"/>
          <p:cNvCxnSpPr>
            <a:stCxn id="750" idx="3"/>
            <a:endCxn id="755" idx="7"/>
          </p:cNvCxnSpPr>
          <p:nvPr/>
        </p:nvCxnSpPr>
        <p:spPr>
          <a:xfrm flipH="1">
            <a:off x="1617796" y="3223879"/>
            <a:ext cx="1188300" cy="63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9" name="Google Shape;759;p45"/>
          <p:cNvCxnSpPr>
            <a:stCxn id="750" idx="4"/>
            <a:endCxn id="756" idx="0"/>
          </p:cNvCxnSpPr>
          <p:nvPr/>
        </p:nvCxnSpPr>
        <p:spPr>
          <a:xfrm>
            <a:off x="2908025" y="3266100"/>
            <a:ext cx="0" cy="55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0" name="Google Shape;760;p45"/>
          <p:cNvCxnSpPr>
            <a:stCxn id="750" idx="5"/>
            <a:endCxn id="757" idx="1"/>
          </p:cNvCxnSpPr>
          <p:nvPr/>
        </p:nvCxnSpPr>
        <p:spPr>
          <a:xfrm>
            <a:off x="3009954" y="3223879"/>
            <a:ext cx="1188300" cy="63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1" name="Google Shape;761;p45"/>
          <p:cNvSpPr txBox="1"/>
          <p:nvPr/>
        </p:nvSpPr>
        <p:spPr>
          <a:xfrm>
            <a:off x="1660050" y="3266100"/>
            <a:ext cx="37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3</a:t>
            </a:r>
            <a:endParaRPr baseline="-25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2" name="Google Shape;762;p45"/>
          <p:cNvSpPr txBox="1"/>
          <p:nvPr/>
        </p:nvSpPr>
        <p:spPr>
          <a:xfrm>
            <a:off x="2499725" y="3341688"/>
            <a:ext cx="37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4</a:t>
            </a:r>
            <a:endParaRPr baseline="-25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3" name="Google Shape;763;p45"/>
          <p:cNvSpPr txBox="1"/>
          <p:nvPr/>
        </p:nvSpPr>
        <p:spPr>
          <a:xfrm>
            <a:off x="3592850" y="3189888"/>
            <a:ext cx="37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5</a:t>
            </a:r>
            <a:endParaRPr baseline="-25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4" name="Google Shape;764;p45"/>
          <p:cNvSpPr txBox="1"/>
          <p:nvPr/>
        </p:nvSpPr>
        <p:spPr>
          <a:xfrm>
            <a:off x="525150" y="4029575"/>
            <a:ext cx="12195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просрочено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5" name="Google Shape;765;p45"/>
          <p:cNvSpPr txBox="1"/>
          <p:nvPr/>
        </p:nvSpPr>
        <p:spPr>
          <a:xfrm>
            <a:off x="2562425" y="4105650"/>
            <a:ext cx="33645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u = 11</a:t>
            </a:r>
            <a:endParaRPr sz="12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с = 10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6" name="Google Shape;766;p45"/>
          <p:cNvSpPr txBox="1"/>
          <p:nvPr/>
        </p:nvSpPr>
        <p:spPr>
          <a:xfrm>
            <a:off x="4050125" y="4105650"/>
            <a:ext cx="33645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u = 10 + 5 = 15</a:t>
            </a:r>
            <a:endParaRPr sz="12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с = 10 + 5 = 15; </a:t>
            </a:r>
            <a:r>
              <a:rPr lang="ru" sz="12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15 &gt; 11</a:t>
            </a:r>
            <a:endParaRPr sz="1200"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4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Решение задачи</a:t>
            </a:r>
            <a:endParaRPr/>
          </a:p>
        </p:txBody>
      </p:sp>
      <p:graphicFrame>
        <p:nvGraphicFramePr>
          <p:cNvPr id="772" name="Google Shape;772;p46"/>
          <p:cNvGraphicFramePr/>
          <p:nvPr/>
        </p:nvGraphicFramePr>
        <p:xfrm>
          <a:off x="6294910" y="1762930"/>
          <a:ext cx="2772900" cy="1322800"/>
        </p:xfrm>
        <a:graphic>
          <a:graphicData uri="http://schemas.openxmlformats.org/drawingml/2006/table">
            <a:tbl>
              <a:tblPr>
                <a:noFill/>
                <a:tableStyleId>{D887E982-5089-4157-A4A0-25244DC1FA41}</a:tableStyleId>
              </a:tblPr>
              <a:tblGrid>
                <a:gridCol w="66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1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3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0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Задача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/>
                        <a:t>Штраф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Срок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2:00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2:00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1:00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3:00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3:00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73" name="Google Shape;773;p46"/>
          <p:cNvSpPr/>
          <p:nvPr/>
        </p:nvSpPr>
        <p:spPr>
          <a:xfrm>
            <a:off x="2763875" y="1817950"/>
            <a:ext cx="288300" cy="288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4" name="Google Shape;774;p46"/>
          <p:cNvSpPr/>
          <p:nvPr/>
        </p:nvSpPr>
        <p:spPr>
          <a:xfrm>
            <a:off x="2763875" y="2367750"/>
            <a:ext cx="288300" cy="288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5" name="Google Shape;775;p46"/>
          <p:cNvSpPr txBox="1"/>
          <p:nvPr/>
        </p:nvSpPr>
        <p:spPr>
          <a:xfrm>
            <a:off x="2271075" y="1999050"/>
            <a:ext cx="37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1</a:t>
            </a:r>
            <a:endParaRPr baseline="-25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6" name="Google Shape;776;p46"/>
          <p:cNvSpPr/>
          <p:nvPr/>
        </p:nvSpPr>
        <p:spPr>
          <a:xfrm>
            <a:off x="2763875" y="2977800"/>
            <a:ext cx="288300" cy="288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7" name="Google Shape;777;p46"/>
          <p:cNvSpPr txBox="1"/>
          <p:nvPr/>
        </p:nvSpPr>
        <p:spPr>
          <a:xfrm>
            <a:off x="2271075" y="2616900"/>
            <a:ext cx="37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2</a:t>
            </a:r>
            <a:endParaRPr baseline="-25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8" name="Google Shape;778;p46"/>
          <p:cNvSpPr txBox="1"/>
          <p:nvPr/>
        </p:nvSpPr>
        <p:spPr>
          <a:xfrm>
            <a:off x="4445575" y="1692400"/>
            <a:ext cx="16407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lang="ru" sz="1200" baseline="-25000">
                <a:latin typeface="Roboto"/>
                <a:ea typeface="Roboto"/>
                <a:cs typeface="Roboto"/>
                <a:sym typeface="Roboto"/>
              </a:rPr>
              <a:t>min</a:t>
            </a:r>
            <a:r>
              <a:rPr lang="ru" sz="1200">
                <a:latin typeface="Roboto"/>
                <a:ea typeface="Roboto"/>
                <a:cs typeface="Roboto"/>
                <a:sym typeface="Roboto"/>
              </a:rPr>
              <a:t>= </a:t>
            </a:r>
            <a:r>
              <a:rPr lang="ru" sz="1200" b="1">
                <a:latin typeface="Roboto"/>
                <a:ea typeface="Roboto"/>
                <a:cs typeface="Roboto"/>
                <a:sym typeface="Roboto"/>
              </a:rPr>
              <a:t>11</a:t>
            </a:r>
            <a:endParaRPr sz="1200"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9" name="Google Shape;779;p46"/>
          <p:cNvCxnSpPr>
            <a:stCxn id="773" idx="4"/>
            <a:endCxn id="774" idx="0"/>
          </p:cNvCxnSpPr>
          <p:nvPr/>
        </p:nvCxnSpPr>
        <p:spPr>
          <a:xfrm>
            <a:off x="2908025" y="2106250"/>
            <a:ext cx="0" cy="26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0" name="Google Shape;780;p46"/>
          <p:cNvCxnSpPr>
            <a:stCxn id="774" idx="4"/>
            <a:endCxn id="776" idx="0"/>
          </p:cNvCxnSpPr>
          <p:nvPr/>
        </p:nvCxnSpPr>
        <p:spPr>
          <a:xfrm>
            <a:off x="2908025" y="2656050"/>
            <a:ext cx="0" cy="3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1" name="Google Shape;781;p46"/>
          <p:cNvSpPr/>
          <p:nvPr/>
        </p:nvSpPr>
        <p:spPr>
          <a:xfrm>
            <a:off x="2763875" y="3817475"/>
            <a:ext cx="288300" cy="288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82" name="Google Shape;782;p46"/>
          <p:cNvCxnSpPr>
            <a:stCxn id="776" idx="4"/>
            <a:endCxn id="781" idx="0"/>
          </p:cNvCxnSpPr>
          <p:nvPr/>
        </p:nvCxnSpPr>
        <p:spPr>
          <a:xfrm>
            <a:off x="2908025" y="3266100"/>
            <a:ext cx="0" cy="55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3" name="Google Shape;783;p46"/>
          <p:cNvSpPr txBox="1"/>
          <p:nvPr/>
        </p:nvSpPr>
        <p:spPr>
          <a:xfrm>
            <a:off x="2271075" y="3341688"/>
            <a:ext cx="37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4</a:t>
            </a:r>
            <a:endParaRPr baseline="-25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4" name="Google Shape;784;p46"/>
          <p:cNvSpPr/>
          <p:nvPr/>
        </p:nvSpPr>
        <p:spPr>
          <a:xfrm>
            <a:off x="3522275" y="4398500"/>
            <a:ext cx="288300" cy="2883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85" name="Google Shape;785;p46"/>
          <p:cNvCxnSpPr>
            <a:stCxn id="781" idx="5"/>
            <a:endCxn id="784" idx="1"/>
          </p:cNvCxnSpPr>
          <p:nvPr/>
        </p:nvCxnSpPr>
        <p:spPr>
          <a:xfrm>
            <a:off x="3009954" y="4063554"/>
            <a:ext cx="554400" cy="37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6" name="Google Shape;786;p46"/>
          <p:cNvSpPr txBox="1"/>
          <p:nvPr/>
        </p:nvSpPr>
        <p:spPr>
          <a:xfrm>
            <a:off x="3858075" y="4354400"/>
            <a:ext cx="12195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просрочено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7" name="Google Shape;787;p46"/>
          <p:cNvSpPr txBox="1"/>
          <p:nvPr/>
        </p:nvSpPr>
        <p:spPr>
          <a:xfrm>
            <a:off x="3258125" y="3907938"/>
            <a:ext cx="37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5</a:t>
            </a:r>
            <a:endParaRPr baseline="-25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4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Решение задачи</a:t>
            </a:r>
            <a:endParaRPr/>
          </a:p>
        </p:txBody>
      </p:sp>
      <p:graphicFrame>
        <p:nvGraphicFramePr>
          <p:cNvPr id="793" name="Google Shape;793;p47"/>
          <p:cNvGraphicFramePr/>
          <p:nvPr/>
        </p:nvGraphicFramePr>
        <p:xfrm>
          <a:off x="6294910" y="1762930"/>
          <a:ext cx="2772900" cy="1322800"/>
        </p:xfrm>
        <a:graphic>
          <a:graphicData uri="http://schemas.openxmlformats.org/drawingml/2006/table">
            <a:tbl>
              <a:tblPr>
                <a:noFill/>
                <a:tableStyleId>{D887E982-5089-4157-A4A0-25244DC1FA41}</a:tableStyleId>
              </a:tblPr>
              <a:tblGrid>
                <a:gridCol w="66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1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3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0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Задача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/>
                        <a:t>Штраф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Срок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2:00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2:00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1:00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3:00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3:00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94" name="Google Shape;794;p47"/>
          <p:cNvSpPr/>
          <p:nvPr/>
        </p:nvSpPr>
        <p:spPr>
          <a:xfrm>
            <a:off x="1011275" y="1894150"/>
            <a:ext cx="288300" cy="288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5" name="Google Shape;795;p47"/>
          <p:cNvSpPr/>
          <p:nvPr/>
        </p:nvSpPr>
        <p:spPr>
          <a:xfrm>
            <a:off x="1011275" y="2443950"/>
            <a:ext cx="288300" cy="288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6" name="Google Shape;796;p47"/>
          <p:cNvSpPr txBox="1"/>
          <p:nvPr/>
        </p:nvSpPr>
        <p:spPr>
          <a:xfrm>
            <a:off x="518475" y="2075250"/>
            <a:ext cx="37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1</a:t>
            </a:r>
            <a:endParaRPr baseline="-25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7" name="Google Shape;797;p47"/>
          <p:cNvSpPr/>
          <p:nvPr/>
        </p:nvSpPr>
        <p:spPr>
          <a:xfrm>
            <a:off x="1011275" y="3054000"/>
            <a:ext cx="288300" cy="288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8" name="Google Shape;798;p47"/>
          <p:cNvSpPr txBox="1"/>
          <p:nvPr/>
        </p:nvSpPr>
        <p:spPr>
          <a:xfrm>
            <a:off x="518475" y="2693100"/>
            <a:ext cx="37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2</a:t>
            </a:r>
            <a:endParaRPr baseline="-25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9" name="Google Shape;799;p47"/>
          <p:cNvSpPr txBox="1"/>
          <p:nvPr/>
        </p:nvSpPr>
        <p:spPr>
          <a:xfrm>
            <a:off x="4445575" y="1692400"/>
            <a:ext cx="16407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lang="ru" sz="1200" baseline="-25000">
                <a:latin typeface="Roboto"/>
                <a:ea typeface="Roboto"/>
                <a:cs typeface="Roboto"/>
                <a:sym typeface="Roboto"/>
              </a:rPr>
              <a:t>min</a:t>
            </a:r>
            <a:r>
              <a:rPr lang="ru" sz="1200">
                <a:latin typeface="Roboto"/>
                <a:ea typeface="Roboto"/>
                <a:cs typeface="Roboto"/>
                <a:sym typeface="Roboto"/>
              </a:rPr>
              <a:t>= </a:t>
            </a:r>
            <a:r>
              <a:rPr lang="ru" sz="1200" b="1">
                <a:latin typeface="Roboto"/>
                <a:ea typeface="Roboto"/>
                <a:cs typeface="Roboto"/>
                <a:sym typeface="Roboto"/>
              </a:rPr>
              <a:t>11</a:t>
            </a:r>
            <a:endParaRPr sz="1200"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00" name="Google Shape;800;p47"/>
          <p:cNvCxnSpPr>
            <a:stCxn id="794" idx="4"/>
            <a:endCxn id="795" idx="0"/>
          </p:cNvCxnSpPr>
          <p:nvPr/>
        </p:nvCxnSpPr>
        <p:spPr>
          <a:xfrm>
            <a:off x="1155425" y="2182450"/>
            <a:ext cx="0" cy="26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1" name="Google Shape;801;p47"/>
          <p:cNvCxnSpPr>
            <a:stCxn id="795" idx="4"/>
            <a:endCxn id="797" idx="0"/>
          </p:cNvCxnSpPr>
          <p:nvPr/>
        </p:nvCxnSpPr>
        <p:spPr>
          <a:xfrm>
            <a:off x="1155425" y="2732250"/>
            <a:ext cx="0" cy="3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2" name="Google Shape;802;p47"/>
          <p:cNvSpPr/>
          <p:nvPr/>
        </p:nvSpPr>
        <p:spPr>
          <a:xfrm>
            <a:off x="1011275" y="3893675"/>
            <a:ext cx="288300" cy="288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03" name="Google Shape;803;p47"/>
          <p:cNvCxnSpPr>
            <a:stCxn id="797" idx="4"/>
            <a:endCxn id="802" idx="0"/>
          </p:cNvCxnSpPr>
          <p:nvPr/>
        </p:nvCxnSpPr>
        <p:spPr>
          <a:xfrm>
            <a:off x="1155425" y="3342300"/>
            <a:ext cx="0" cy="55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4" name="Google Shape;804;p47"/>
          <p:cNvSpPr txBox="1"/>
          <p:nvPr/>
        </p:nvSpPr>
        <p:spPr>
          <a:xfrm>
            <a:off x="518475" y="3417888"/>
            <a:ext cx="37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4</a:t>
            </a:r>
            <a:endParaRPr baseline="-25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5" name="Google Shape;805;p47"/>
          <p:cNvSpPr txBox="1"/>
          <p:nvPr/>
        </p:nvSpPr>
        <p:spPr>
          <a:xfrm>
            <a:off x="2086800" y="2796875"/>
            <a:ext cx="36213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Roboto"/>
                <a:ea typeface="Roboto"/>
                <a:cs typeface="Roboto"/>
                <a:sym typeface="Roboto"/>
              </a:rPr>
              <a:t>Ответ: {1, 2, 4}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4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о распределении обязанностей</a:t>
            </a:r>
            <a:endParaRPr/>
          </a:p>
        </p:txBody>
      </p:sp>
      <p:sp>
        <p:nvSpPr>
          <p:cNvPr id="811" name="Google Shape;811;p4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Пусть есть N работников и N задач. Каждый из работников может выполнить каждую из задач, но при этом требуется потратить некоторый ресурс (например, время или деньги).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Необходимо распределить работников по задачам таким образом, чтобы затраты были минимальными.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4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о распределении обязанностей</a:t>
            </a:r>
            <a:endParaRPr/>
          </a:p>
        </p:txBody>
      </p:sp>
      <p:graphicFrame>
        <p:nvGraphicFramePr>
          <p:cNvPr id="817" name="Google Shape;817;p49"/>
          <p:cNvGraphicFramePr/>
          <p:nvPr/>
        </p:nvGraphicFramePr>
        <p:xfrm>
          <a:off x="952500" y="2306525"/>
          <a:ext cx="7239000" cy="1981050"/>
        </p:xfrm>
        <a:graphic>
          <a:graphicData uri="http://schemas.openxmlformats.org/drawingml/2006/table">
            <a:tbl>
              <a:tblPr>
                <a:noFill/>
                <a:tableStyleId>{F7BCD8D4-4FF5-49D8-A5C7-B0855D08C15C}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Работник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Работа №1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Работа №2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Работа №3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Работа №4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Иванов И.И.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Петров П.П.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Сергеева Н.А.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Сидоров И.Г.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5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о распределении обязанностей</a:t>
            </a:r>
            <a:endParaRPr/>
          </a:p>
        </p:txBody>
      </p:sp>
      <p:graphicFrame>
        <p:nvGraphicFramePr>
          <p:cNvPr id="823" name="Google Shape;823;p50"/>
          <p:cNvGraphicFramePr/>
          <p:nvPr/>
        </p:nvGraphicFramePr>
        <p:xfrm>
          <a:off x="5578675" y="2054775"/>
          <a:ext cx="3307500" cy="1981050"/>
        </p:xfrm>
        <a:graphic>
          <a:graphicData uri="http://schemas.openxmlformats.org/drawingml/2006/table">
            <a:tbl>
              <a:tblPr>
                <a:noFill/>
                <a:tableStyleId>{F7BCD8D4-4FF5-49D8-A5C7-B0855D08C15C}</a:tableStyleId>
              </a:tblPr>
              <a:tblGrid>
                <a:gridCol w="66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I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II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III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IV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A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8</a:t>
                      </a:r>
                      <a:endParaRPr i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4</a:t>
                      </a:r>
                      <a:endParaRPr i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5</a:t>
                      </a:r>
                      <a:endParaRPr i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7</a:t>
                      </a:r>
                      <a:endParaRPr i="1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B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2</a:t>
                      </a:r>
                      <a:endParaRPr i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8</a:t>
                      </a:r>
                      <a:endParaRPr i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4</a:t>
                      </a:r>
                      <a:endParaRPr i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5</a:t>
                      </a:r>
                      <a:endParaRPr i="1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C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3</a:t>
                      </a:r>
                      <a:endParaRPr i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5</a:t>
                      </a:r>
                      <a:endParaRPr i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6</a:t>
                      </a:r>
                      <a:endParaRPr i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4</a:t>
                      </a:r>
                      <a:endParaRPr i="1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D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5</a:t>
                      </a:r>
                      <a:endParaRPr i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6</a:t>
                      </a:r>
                      <a:endParaRPr i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7</a:t>
                      </a:r>
                      <a:endParaRPr i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4</a:t>
                      </a:r>
                      <a:endParaRPr i="1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24" name="Google Shape;824;p50"/>
          <p:cNvSpPr txBox="1"/>
          <p:nvPr/>
        </p:nvSpPr>
        <p:spPr>
          <a:xfrm>
            <a:off x="421225" y="1958375"/>
            <a:ext cx="4833000" cy="27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Сперва рассчитываем нулевой уровень. Для этого находим сумму минимальных значений по строкам, и сумму минимальных значений по столбцам.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Минимальное значение из двух сумм и будет нулевым уровнем φ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0</a:t>
            </a:r>
            <a:endParaRPr baseline="-25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5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о распределении обязанностей</a:t>
            </a:r>
            <a:endParaRPr/>
          </a:p>
        </p:txBody>
      </p:sp>
      <p:graphicFrame>
        <p:nvGraphicFramePr>
          <p:cNvPr id="830" name="Google Shape;830;p51"/>
          <p:cNvGraphicFramePr/>
          <p:nvPr/>
        </p:nvGraphicFramePr>
        <p:xfrm>
          <a:off x="5578675" y="2054775"/>
          <a:ext cx="3307500" cy="1981050"/>
        </p:xfrm>
        <a:graphic>
          <a:graphicData uri="http://schemas.openxmlformats.org/drawingml/2006/table">
            <a:tbl>
              <a:tblPr>
                <a:noFill/>
                <a:tableStyleId>{F7BCD8D4-4FF5-49D8-A5C7-B0855D08C15C}</a:tableStyleId>
              </a:tblPr>
              <a:tblGrid>
                <a:gridCol w="66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I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II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III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IV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A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8</a:t>
                      </a:r>
                      <a:endParaRPr i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>
                          <a:solidFill>
                            <a:schemeClr val="accent2"/>
                          </a:solidFill>
                        </a:rPr>
                        <a:t>4</a:t>
                      </a:r>
                      <a:endParaRPr i="1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5</a:t>
                      </a:r>
                      <a:endParaRPr i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7</a:t>
                      </a:r>
                      <a:endParaRPr i="1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B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>
                          <a:solidFill>
                            <a:schemeClr val="accent2"/>
                          </a:solidFill>
                        </a:rPr>
                        <a:t>2</a:t>
                      </a:r>
                      <a:endParaRPr i="1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8</a:t>
                      </a:r>
                      <a:endParaRPr i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4</a:t>
                      </a:r>
                      <a:endParaRPr i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5</a:t>
                      </a:r>
                      <a:endParaRPr i="1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C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>
                          <a:solidFill>
                            <a:schemeClr val="accent2"/>
                          </a:solidFill>
                        </a:rPr>
                        <a:t>3</a:t>
                      </a:r>
                      <a:endParaRPr i="1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5</a:t>
                      </a:r>
                      <a:endParaRPr i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6</a:t>
                      </a:r>
                      <a:endParaRPr i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4</a:t>
                      </a:r>
                      <a:endParaRPr i="1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D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5</a:t>
                      </a:r>
                      <a:endParaRPr i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6</a:t>
                      </a:r>
                      <a:endParaRPr i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7</a:t>
                      </a:r>
                      <a:endParaRPr i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>
                          <a:solidFill>
                            <a:schemeClr val="accent2"/>
                          </a:solidFill>
                        </a:rPr>
                        <a:t>4</a:t>
                      </a:r>
                      <a:endParaRPr i="1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31" name="Google Shape;831;p51"/>
          <p:cNvSpPr txBox="1"/>
          <p:nvPr/>
        </p:nvSpPr>
        <p:spPr>
          <a:xfrm>
            <a:off x="421225" y="1958375"/>
            <a:ext cx="4833000" cy="27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rows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 = 4 + 2 + 3 + 4 = 13</a:t>
            </a:r>
            <a:endParaRPr baseline="-25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Ветвление</a:t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3761575" y="1766225"/>
            <a:ext cx="310500" cy="310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6357900" y="4064500"/>
            <a:ext cx="2786100" cy="9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Пусть есть 4 предмета, которые мы можем включить или не включить в решение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5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о распределении обязанностей</a:t>
            </a:r>
            <a:endParaRPr/>
          </a:p>
        </p:txBody>
      </p:sp>
      <p:graphicFrame>
        <p:nvGraphicFramePr>
          <p:cNvPr id="837" name="Google Shape;837;p52"/>
          <p:cNvGraphicFramePr/>
          <p:nvPr/>
        </p:nvGraphicFramePr>
        <p:xfrm>
          <a:off x="5578675" y="2054775"/>
          <a:ext cx="3307500" cy="1981050"/>
        </p:xfrm>
        <a:graphic>
          <a:graphicData uri="http://schemas.openxmlformats.org/drawingml/2006/table">
            <a:tbl>
              <a:tblPr>
                <a:noFill/>
                <a:tableStyleId>{F7BCD8D4-4FF5-49D8-A5C7-B0855D08C15C}</a:tableStyleId>
              </a:tblPr>
              <a:tblGrid>
                <a:gridCol w="66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I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II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III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IV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A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8</a:t>
                      </a:r>
                      <a:endParaRPr i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>
                          <a:solidFill>
                            <a:schemeClr val="accent1"/>
                          </a:solidFill>
                        </a:rPr>
                        <a:t>4</a:t>
                      </a:r>
                      <a:endParaRPr i="1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5</a:t>
                      </a:r>
                      <a:endParaRPr i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7</a:t>
                      </a:r>
                      <a:endParaRPr i="1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B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>
                          <a:solidFill>
                            <a:schemeClr val="accent1"/>
                          </a:solidFill>
                        </a:rPr>
                        <a:t>2</a:t>
                      </a:r>
                      <a:endParaRPr i="1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8</a:t>
                      </a:r>
                      <a:endParaRPr i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>
                          <a:solidFill>
                            <a:schemeClr val="accent1"/>
                          </a:solidFill>
                        </a:rPr>
                        <a:t>4</a:t>
                      </a:r>
                      <a:endParaRPr i="1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5</a:t>
                      </a:r>
                      <a:endParaRPr i="1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C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3</a:t>
                      </a:r>
                      <a:endParaRPr i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5</a:t>
                      </a:r>
                      <a:endParaRPr i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6</a:t>
                      </a:r>
                      <a:endParaRPr i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>
                          <a:solidFill>
                            <a:schemeClr val="accent1"/>
                          </a:solidFill>
                        </a:rPr>
                        <a:t>4</a:t>
                      </a:r>
                      <a:endParaRPr i="1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D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5</a:t>
                      </a:r>
                      <a:endParaRPr i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6</a:t>
                      </a:r>
                      <a:endParaRPr i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7</a:t>
                      </a:r>
                      <a:endParaRPr i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4</a:t>
                      </a:r>
                      <a:endParaRPr i="1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38" name="Google Shape;838;p52"/>
          <p:cNvSpPr txBox="1"/>
          <p:nvPr/>
        </p:nvSpPr>
        <p:spPr>
          <a:xfrm>
            <a:off x="421225" y="1958375"/>
            <a:ext cx="4833000" cy="27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rows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 = 4 + 2 + 3 + 4 = 13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cols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 = 2 + 4 + 4 + 4 = 14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5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о распределении обязанностей</a:t>
            </a:r>
            <a:endParaRPr/>
          </a:p>
        </p:txBody>
      </p:sp>
      <p:graphicFrame>
        <p:nvGraphicFramePr>
          <p:cNvPr id="844" name="Google Shape;844;p53"/>
          <p:cNvGraphicFramePr/>
          <p:nvPr/>
        </p:nvGraphicFramePr>
        <p:xfrm>
          <a:off x="5578675" y="2054775"/>
          <a:ext cx="3307500" cy="1981050"/>
        </p:xfrm>
        <a:graphic>
          <a:graphicData uri="http://schemas.openxmlformats.org/drawingml/2006/table">
            <a:tbl>
              <a:tblPr>
                <a:noFill/>
                <a:tableStyleId>{F7BCD8D4-4FF5-49D8-A5C7-B0855D08C15C}</a:tableStyleId>
              </a:tblPr>
              <a:tblGrid>
                <a:gridCol w="66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I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II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III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IV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A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8</a:t>
                      </a:r>
                      <a:endParaRPr i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4</a:t>
                      </a:r>
                      <a:endParaRPr i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5</a:t>
                      </a:r>
                      <a:endParaRPr i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7</a:t>
                      </a:r>
                      <a:endParaRPr i="1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B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2</a:t>
                      </a:r>
                      <a:endParaRPr i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8</a:t>
                      </a:r>
                      <a:endParaRPr i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4</a:t>
                      </a:r>
                      <a:endParaRPr i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5</a:t>
                      </a:r>
                      <a:endParaRPr i="1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C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3</a:t>
                      </a:r>
                      <a:endParaRPr i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5</a:t>
                      </a:r>
                      <a:endParaRPr i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6</a:t>
                      </a:r>
                      <a:endParaRPr i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4</a:t>
                      </a:r>
                      <a:endParaRPr i="1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D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5</a:t>
                      </a:r>
                      <a:endParaRPr i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6</a:t>
                      </a:r>
                      <a:endParaRPr i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7</a:t>
                      </a:r>
                      <a:endParaRPr i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4</a:t>
                      </a:r>
                      <a:endParaRPr i="1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45" name="Google Shape;845;p53"/>
          <p:cNvSpPr txBox="1"/>
          <p:nvPr/>
        </p:nvSpPr>
        <p:spPr>
          <a:xfrm>
            <a:off x="421225" y="1958375"/>
            <a:ext cx="4833000" cy="27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rows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 = 4 + 2 + 3 + 4 = 13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cols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 = 2 + 4 + 4 + 4 = 14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φ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0 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= min (13; 14) = 13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Полученный ответ будет больше или равен этому значению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5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о распределении обязанностей</a:t>
            </a:r>
            <a:endParaRPr/>
          </a:p>
        </p:txBody>
      </p:sp>
      <p:graphicFrame>
        <p:nvGraphicFramePr>
          <p:cNvPr id="851" name="Google Shape;851;p54"/>
          <p:cNvGraphicFramePr/>
          <p:nvPr/>
        </p:nvGraphicFramePr>
        <p:xfrm>
          <a:off x="5578675" y="2054775"/>
          <a:ext cx="3307500" cy="1981050"/>
        </p:xfrm>
        <a:graphic>
          <a:graphicData uri="http://schemas.openxmlformats.org/drawingml/2006/table">
            <a:tbl>
              <a:tblPr>
                <a:noFill/>
                <a:tableStyleId>{F7BCD8D4-4FF5-49D8-A5C7-B0855D08C15C}</a:tableStyleId>
              </a:tblPr>
              <a:tblGrid>
                <a:gridCol w="66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I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II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III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IV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A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8</a:t>
                      </a:r>
                      <a:endParaRPr i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4</a:t>
                      </a:r>
                      <a:endParaRPr i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5</a:t>
                      </a:r>
                      <a:endParaRPr i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7</a:t>
                      </a:r>
                      <a:endParaRPr i="1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B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2</a:t>
                      </a:r>
                      <a:endParaRPr i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8</a:t>
                      </a:r>
                      <a:endParaRPr i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4</a:t>
                      </a:r>
                      <a:endParaRPr i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5</a:t>
                      </a:r>
                      <a:endParaRPr i="1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C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3</a:t>
                      </a:r>
                      <a:endParaRPr i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5</a:t>
                      </a:r>
                      <a:endParaRPr i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6</a:t>
                      </a:r>
                      <a:endParaRPr i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4</a:t>
                      </a:r>
                      <a:endParaRPr i="1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D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5</a:t>
                      </a:r>
                      <a:endParaRPr i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6</a:t>
                      </a:r>
                      <a:endParaRPr i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7</a:t>
                      </a:r>
                      <a:endParaRPr i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4</a:t>
                      </a:r>
                      <a:endParaRPr i="1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52" name="Google Shape;852;p54"/>
          <p:cNvSpPr txBox="1"/>
          <p:nvPr/>
        </p:nvSpPr>
        <p:spPr>
          <a:xfrm>
            <a:off x="421225" y="1958375"/>
            <a:ext cx="4833000" cy="27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Назначаем первого работника на все виды работ.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Назначим на работу I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Мы не можем назначить работника более, чем на одну работу, поэтому не учитываем первую строку.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">
                <a:latin typeface="Roboto"/>
                <a:ea typeface="Roboto"/>
                <a:cs typeface="Roboto"/>
                <a:sym typeface="Roboto"/>
              </a:rPr>
            </a:br>
            <a:r>
              <a:rPr lang="ru">
                <a:latin typeface="Roboto"/>
                <a:ea typeface="Roboto"/>
                <a:cs typeface="Roboto"/>
                <a:sym typeface="Roboto"/>
              </a:rPr>
              <a:t>Мы не можем назначить другого работника на работу I, поэтому вычеркиваем первый столбец.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5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о распределении обязанностей</a:t>
            </a:r>
            <a:endParaRPr/>
          </a:p>
        </p:txBody>
      </p:sp>
      <p:graphicFrame>
        <p:nvGraphicFramePr>
          <p:cNvPr id="858" name="Google Shape;858;p55"/>
          <p:cNvGraphicFramePr/>
          <p:nvPr/>
        </p:nvGraphicFramePr>
        <p:xfrm>
          <a:off x="5578675" y="2054775"/>
          <a:ext cx="3307500" cy="1981050"/>
        </p:xfrm>
        <a:graphic>
          <a:graphicData uri="http://schemas.openxmlformats.org/drawingml/2006/table">
            <a:tbl>
              <a:tblPr>
                <a:noFill/>
                <a:tableStyleId>{F7BCD8D4-4FF5-49D8-A5C7-B0855D08C15C}</a:tableStyleId>
              </a:tblPr>
              <a:tblGrid>
                <a:gridCol w="66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I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II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III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IV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A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8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4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5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7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B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2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8</a:t>
                      </a:r>
                      <a:endParaRPr i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4</a:t>
                      </a:r>
                      <a:endParaRPr i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5</a:t>
                      </a:r>
                      <a:endParaRPr i="1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C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3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5</a:t>
                      </a:r>
                      <a:endParaRPr i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6</a:t>
                      </a:r>
                      <a:endParaRPr i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4</a:t>
                      </a:r>
                      <a:endParaRPr i="1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D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5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6</a:t>
                      </a:r>
                      <a:endParaRPr i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7</a:t>
                      </a:r>
                      <a:endParaRPr i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4</a:t>
                      </a:r>
                      <a:endParaRPr i="1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59" name="Google Shape;859;p55"/>
          <p:cNvSpPr txBox="1"/>
          <p:nvPr/>
        </p:nvSpPr>
        <p:spPr>
          <a:xfrm>
            <a:off x="421225" y="1958375"/>
            <a:ext cx="4833000" cy="27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Назначаем первого работника на все виды работ.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Назначим на работу I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Ищем сумму по минимальным значениям строк и по минимальным значениям столбцов оставшейся таблицы: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rows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 = 4 + 4 + 4 = 12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cols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 = 5 + 4 + 4 = 13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Складываем минимальное из двух сумм значение и стоимость работы: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φ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11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 = 8 + min (12; 13) = 8 + 12 = 20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5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о распределении обязанностей</a:t>
            </a:r>
            <a:endParaRPr/>
          </a:p>
        </p:txBody>
      </p:sp>
      <p:graphicFrame>
        <p:nvGraphicFramePr>
          <p:cNvPr id="865" name="Google Shape;865;p56"/>
          <p:cNvGraphicFramePr/>
          <p:nvPr/>
        </p:nvGraphicFramePr>
        <p:xfrm>
          <a:off x="5578675" y="2054775"/>
          <a:ext cx="3307500" cy="1981050"/>
        </p:xfrm>
        <a:graphic>
          <a:graphicData uri="http://schemas.openxmlformats.org/drawingml/2006/table">
            <a:tbl>
              <a:tblPr>
                <a:noFill/>
                <a:tableStyleId>{F7BCD8D4-4FF5-49D8-A5C7-B0855D08C15C}</a:tableStyleId>
              </a:tblPr>
              <a:tblGrid>
                <a:gridCol w="66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I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II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III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IV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A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8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4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5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7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B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2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8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4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5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C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3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5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6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4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D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5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6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7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4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66" name="Google Shape;866;p56"/>
          <p:cNvSpPr txBox="1"/>
          <p:nvPr/>
        </p:nvSpPr>
        <p:spPr>
          <a:xfrm>
            <a:off x="421225" y="1958375"/>
            <a:ext cx="4833000" cy="27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Roboto"/>
                <a:ea typeface="Roboto"/>
                <a:cs typeface="Roboto"/>
                <a:sym typeface="Roboto"/>
              </a:rPr>
              <a:t>Назначаем первого работника на все виды работ.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Roboto"/>
                <a:ea typeface="Roboto"/>
                <a:cs typeface="Roboto"/>
                <a:sym typeface="Roboto"/>
              </a:rPr>
              <a:t>Назначим на работу II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Roboto"/>
                <a:ea typeface="Roboto"/>
                <a:cs typeface="Roboto"/>
                <a:sym typeface="Roboto"/>
              </a:rPr>
              <a:t>По аналогии: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ru" baseline="-25000" dirty="0">
                <a:latin typeface="Roboto"/>
                <a:ea typeface="Roboto"/>
                <a:cs typeface="Roboto"/>
                <a:sym typeface="Roboto"/>
              </a:rPr>
              <a:t>rows</a:t>
            </a:r>
            <a:r>
              <a:rPr lang="ru" dirty="0">
                <a:latin typeface="Roboto"/>
                <a:ea typeface="Roboto"/>
                <a:cs typeface="Roboto"/>
                <a:sym typeface="Roboto"/>
              </a:rPr>
              <a:t> = 2 + 3 + 4 = 9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ru" baseline="-25000" dirty="0">
                <a:latin typeface="Roboto"/>
                <a:ea typeface="Roboto"/>
                <a:cs typeface="Roboto"/>
                <a:sym typeface="Roboto"/>
              </a:rPr>
              <a:t>cols</a:t>
            </a:r>
            <a:r>
              <a:rPr lang="ru" dirty="0">
                <a:latin typeface="Roboto"/>
                <a:ea typeface="Roboto"/>
                <a:cs typeface="Roboto"/>
                <a:sym typeface="Roboto"/>
              </a:rPr>
              <a:t> = 2 + 4 + 4 = 10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Roboto"/>
                <a:ea typeface="Roboto"/>
                <a:cs typeface="Roboto"/>
                <a:sym typeface="Roboto"/>
              </a:rPr>
              <a:t>φ</a:t>
            </a:r>
            <a:r>
              <a:rPr lang="ru" baseline="-25000" dirty="0">
                <a:latin typeface="Roboto"/>
                <a:ea typeface="Roboto"/>
                <a:cs typeface="Roboto"/>
                <a:sym typeface="Roboto"/>
              </a:rPr>
              <a:t>12</a:t>
            </a:r>
            <a:r>
              <a:rPr lang="ru" dirty="0">
                <a:latin typeface="Roboto"/>
                <a:ea typeface="Roboto"/>
                <a:cs typeface="Roboto"/>
                <a:sym typeface="Roboto"/>
              </a:rPr>
              <a:t> = 4 + min (10;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9</a:t>
            </a:r>
            <a:r>
              <a:rPr lang="ru" dirty="0">
                <a:latin typeface="Roboto"/>
                <a:ea typeface="Roboto"/>
                <a:cs typeface="Roboto"/>
                <a:sym typeface="Roboto"/>
              </a:rPr>
              <a:t>) = 4 + 9 = 13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5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о распределении обязанностей</a:t>
            </a:r>
            <a:endParaRPr/>
          </a:p>
        </p:txBody>
      </p:sp>
      <p:graphicFrame>
        <p:nvGraphicFramePr>
          <p:cNvPr id="872" name="Google Shape;872;p57"/>
          <p:cNvGraphicFramePr/>
          <p:nvPr/>
        </p:nvGraphicFramePr>
        <p:xfrm>
          <a:off x="5578675" y="2054775"/>
          <a:ext cx="3307500" cy="1981050"/>
        </p:xfrm>
        <a:graphic>
          <a:graphicData uri="http://schemas.openxmlformats.org/drawingml/2006/table">
            <a:tbl>
              <a:tblPr>
                <a:noFill/>
                <a:tableStyleId>{F7BCD8D4-4FF5-49D8-A5C7-B0855D08C15C}</a:tableStyleId>
              </a:tblPr>
              <a:tblGrid>
                <a:gridCol w="66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I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II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III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IV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A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8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4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5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7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B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2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8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4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5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C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3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5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6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4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D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5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6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7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4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73" name="Google Shape;873;p57"/>
          <p:cNvSpPr txBox="1"/>
          <p:nvPr/>
        </p:nvSpPr>
        <p:spPr>
          <a:xfrm>
            <a:off x="421225" y="1958375"/>
            <a:ext cx="4833000" cy="27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Назначаем первого работника на все виды работ.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Назначим на работу III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По аналогии: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rows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 = 2 + 3 + 4 = 9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cols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 = 2 + 5 + 4 = 11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φ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13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 = 5 + min (9; 11) = 5 + 9 = 14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5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о распределении обязанностей</a:t>
            </a:r>
            <a:endParaRPr/>
          </a:p>
        </p:txBody>
      </p:sp>
      <p:graphicFrame>
        <p:nvGraphicFramePr>
          <p:cNvPr id="879" name="Google Shape;879;p58"/>
          <p:cNvGraphicFramePr/>
          <p:nvPr/>
        </p:nvGraphicFramePr>
        <p:xfrm>
          <a:off x="5578675" y="2054775"/>
          <a:ext cx="3307500" cy="1981050"/>
        </p:xfrm>
        <a:graphic>
          <a:graphicData uri="http://schemas.openxmlformats.org/drawingml/2006/table">
            <a:tbl>
              <a:tblPr>
                <a:noFill/>
                <a:tableStyleId>{F7BCD8D4-4FF5-49D8-A5C7-B0855D08C15C}</a:tableStyleId>
              </a:tblPr>
              <a:tblGrid>
                <a:gridCol w="66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I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II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III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IV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A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8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4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5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7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B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2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8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4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5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C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3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5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6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4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D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5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6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7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4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80" name="Google Shape;880;p58"/>
          <p:cNvSpPr txBox="1"/>
          <p:nvPr/>
        </p:nvSpPr>
        <p:spPr>
          <a:xfrm>
            <a:off x="421225" y="1958375"/>
            <a:ext cx="4833000" cy="27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Назначаем первого работника на все виды работ.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Назначим на работу IV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По аналогии: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rows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 = 2 + 3 + 5 = 10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cols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 = 2 + 5 + 4 = 11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φ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14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 = 7 + min (10; 11) = 7 + 10 = 17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5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о распределении обязанностей</a:t>
            </a:r>
            <a:endParaRPr/>
          </a:p>
        </p:txBody>
      </p:sp>
      <p:graphicFrame>
        <p:nvGraphicFramePr>
          <p:cNvPr id="886" name="Google Shape;886;p59"/>
          <p:cNvGraphicFramePr/>
          <p:nvPr/>
        </p:nvGraphicFramePr>
        <p:xfrm>
          <a:off x="5578675" y="2054775"/>
          <a:ext cx="3307500" cy="1981050"/>
        </p:xfrm>
        <a:graphic>
          <a:graphicData uri="http://schemas.openxmlformats.org/drawingml/2006/table">
            <a:tbl>
              <a:tblPr>
                <a:noFill/>
                <a:tableStyleId>{F7BCD8D4-4FF5-49D8-A5C7-B0855D08C15C}</a:tableStyleId>
              </a:tblPr>
              <a:tblGrid>
                <a:gridCol w="66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I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II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III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IV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A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8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4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5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7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B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2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8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4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5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C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3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5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6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4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D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5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6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7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4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87" name="Google Shape;887;p59"/>
          <p:cNvSpPr txBox="1"/>
          <p:nvPr/>
        </p:nvSpPr>
        <p:spPr>
          <a:xfrm>
            <a:off x="421225" y="1958375"/>
            <a:ext cx="4833000" cy="27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Выпишем результаты: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φ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11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 = 20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φ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12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 = 13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φ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13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 = 14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φ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14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 = 17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6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о распределении обязанностей</a:t>
            </a:r>
            <a:endParaRPr/>
          </a:p>
        </p:txBody>
      </p:sp>
      <p:graphicFrame>
        <p:nvGraphicFramePr>
          <p:cNvPr id="893" name="Google Shape;893;p60"/>
          <p:cNvGraphicFramePr/>
          <p:nvPr/>
        </p:nvGraphicFramePr>
        <p:xfrm>
          <a:off x="5578675" y="2054775"/>
          <a:ext cx="3307500" cy="1981050"/>
        </p:xfrm>
        <a:graphic>
          <a:graphicData uri="http://schemas.openxmlformats.org/drawingml/2006/table">
            <a:tbl>
              <a:tblPr>
                <a:noFill/>
                <a:tableStyleId>{F7BCD8D4-4FF5-49D8-A5C7-B0855D08C15C}</a:tableStyleId>
              </a:tblPr>
              <a:tblGrid>
                <a:gridCol w="66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I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II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III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IV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A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8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4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5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7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B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2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8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4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5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C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3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5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6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4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D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5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6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7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4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94" name="Google Shape;894;p60"/>
          <p:cNvSpPr/>
          <p:nvPr/>
        </p:nvSpPr>
        <p:spPr>
          <a:xfrm>
            <a:off x="2294200" y="1754725"/>
            <a:ext cx="659400" cy="440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13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5" name="Google Shape;895;p60"/>
          <p:cNvSpPr/>
          <p:nvPr/>
        </p:nvSpPr>
        <p:spPr>
          <a:xfrm>
            <a:off x="518300" y="2407075"/>
            <a:ext cx="610500" cy="440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20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96" name="Google Shape;896;p60"/>
          <p:cNvCxnSpPr>
            <a:stCxn id="894" idx="2"/>
            <a:endCxn id="895" idx="7"/>
          </p:cNvCxnSpPr>
          <p:nvPr/>
        </p:nvCxnSpPr>
        <p:spPr>
          <a:xfrm flipH="1">
            <a:off x="1039300" y="1974775"/>
            <a:ext cx="1254900" cy="49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7" name="Google Shape;897;p60"/>
          <p:cNvCxnSpPr>
            <a:stCxn id="894" idx="3"/>
            <a:endCxn id="898" idx="0"/>
          </p:cNvCxnSpPr>
          <p:nvPr/>
        </p:nvCxnSpPr>
        <p:spPr>
          <a:xfrm flipH="1">
            <a:off x="1937467" y="2130374"/>
            <a:ext cx="453300" cy="27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9" name="Google Shape;899;p60"/>
          <p:cNvCxnSpPr>
            <a:stCxn id="894" idx="5"/>
            <a:endCxn id="900" idx="0"/>
          </p:cNvCxnSpPr>
          <p:nvPr/>
        </p:nvCxnSpPr>
        <p:spPr>
          <a:xfrm>
            <a:off x="2857033" y="2130374"/>
            <a:ext cx="334800" cy="27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1" name="Google Shape;901;p60"/>
          <p:cNvCxnSpPr>
            <a:stCxn id="894" idx="6"/>
            <a:endCxn id="902" idx="1"/>
          </p:cNvCxnSpPr>
          <p:nvPr/>
        </p:nvCxnSpPr>
        <p:spPr>
          <a:xfrm>
            <a:off x="2953600" y="1974775"/>
            <a:ext cx="1062900" cy="49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8" name="Google Shape;898;p60"/>
          <p:cNvSpPr/>
          <p:nvPr/>
        </p:nvSpPr>
        <p:spPr>
          <a:xfrm>
            <a:off x="1632175" y="2407075"/>
            <a:ext cx="610500" cy="440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13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0" name="Google Shape;900;p60"/>
          <p:cNvSpPr/>
          <p:nvPr/>
        </p:nvSpPr>
        <p:spPr>
          <a:xfrm>
            <a:off x="2886700" y="2407075"/>
            <a:ext cx="610500" cy="440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14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2" name="Google Shape;902;p60"/>
          <p:cNvSpPr/>
          <p:nvPr/>
        </p:nvSpPr>
        <p:spPr>
          <a:xfrm>
            <a:off x="3926950" y="2407075"/>
            <a:ext cx="610500" cy="440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17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6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о распределении обязанностей</a:t>
            </a:r>
            <a:endParaRPr/>
          </a:p>
        </p:txBody>
      </p:sp>
      <p:graphicFrame>
        <p:nvGraphicFramePr>
          <p:cNvPr id="908" name="Google Shape;908;p61"/>
          <p:cNvGraphicFramePr/>
          <p:nvPr/>
        </p:nvGraphicFramePr>
        <p:xfrm>
          <a:off x="5578675" y="2054775"/>
          <a:ext cx="3307500" cy="1981050"/>
        </p:xfrm>
        <a:graphic>
          <a:graphicData uri="http://schemas.openxmlformats.org/drawingml/2006/table">
            <a:tbl>
              <a:tblPr>
                <a:noFill/>
                <a:tableStyleId>{F7BCD8D4-4FF5-49D8-A5C7-B0855D08C15C}</a:tableStyleId>
              </a:tblPr>
              <a:tblGrid>
                <a:gridCol w="66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I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II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III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IV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A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8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4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5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7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B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2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8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4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5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C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3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5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6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4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D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5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6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7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4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09" name="Google Shape;909;p61"/>
          <p:cNvSpPr/>
          <p:nvPr/>
        </p:nvSpPr>
        <p:spPr>
          <a:xfrm>
            <a:off x="2294200" y="1754725"/>
            <a:ext cx="659400" cy="440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13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0" name="Google Shape;910;p61"/>
          <p:cNvSpPr/>
          <p:nvPr/>
        </p:nvSpPr>
        <p:spPr>
          <a:xfrm>
            <a:off x="518300" y="2407075"/>
            <a:ext cx="610500" cy="4401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20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11" name="Google Shape;911;p61"/>
          <p:cNvCxnSpPr>
            <a:stCxn id="909" idx="2"/>
            <a:endCxn id="910" idx="7"/>
          </p:cNvCxnSpPr>
          <p:nvPr/>
        </p:nvCxnSpPr>
        <p:spPr>
          <a:xfrm flipH="1">
            <a:off x="1039300" y="1974775"/>
            <a:ext cx="1254900" cy="49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2" name="Google Shape;912;p61"/>
          <p:cNvCxnSpPr>
            <a:stCxn id="909" idx="3"/>
            <a:endCxn id="913" idx="0"/>
          </p:cNvCxnSpPr>
          <p:nvPr/>
        </p:nvCxnSpPr>
        <p:spPr>
          <a:xfrm flipH="1">
            <a:off x="1937467" y="2130374"/>
            <a:ext cx="453300" cy="27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4" name="Google Shape;914;p61"/>
          <p:cNvCxnSpPr>
            <a:stCxn id="909" idx="5"/>
            <a:endCxn id="915" idx="0"/>
          </p:cNvCxnSpPr>
          <p:nvPr/>
        </p:nvCxnSpPr>
        <p:spPr>
          <a:xfrm>
            <a:off x="2857033" y="2130374"/>
            <a:ext cx="334800" cy="27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61"/>
          <p:cNvCxnSpPr>
            <a:stCxn id="909" idx="6"/>
            <a:endCxn id="917" idx="1"/>
          </p:cNvCxnSpPr>
          <p:nvPr/>
        </p:nvCxnSpPr>
        <p:spPr>
          <a:xfrm>
            <a:off x="2953600" y="1974775"/>
            <a:ext cx="1062900" cy="49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3" name="Google Shape;913;p61"/>
          <p:cNvSpPr/>
          <p:nvPr/>
        </p:nvSpPr>
        <p:spPr>
          <a:xfrm>
            <a:off x="1632175" y="2407075"/>
            <a:ext cx="610500" cy="440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13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5" name="Google Shape;915;p61"/>
          <p:cNvSpPr/>
          <p:nvPr/>
        </p:nvSpPr>
        <p:spPr>
          <a:xfrm>
            <a:off x="2886700" y="2407075"/>
            <a:ext cx="610500" cy="4401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14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7" name="Google Shape;917;p61"/>
          <p:cNvSpPr/>
          <p:nvPr/>
        </p:nvSpPr>
        <p:spPr>
          <a:xfrm>
            <a:off x="3926950" y="2407075"/>
            <a:ext cx="610500" cy="4401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17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8" name="Google Shape;918;p61"/>
          <p:cNvSpPr txBox="1"/>
          <p:nvPr/>
        </p:nvSpPr>
        <p:spPr>
          <a:xfrm>
            <a:off x="692375" y="3423900"/>
            <a:ext cx="3983400" cy="11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Берем задачу с наименьшей стоимостью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Ветвление</a:t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3761575" y="1766225"/>
            <a:ext cx="310500" cy="310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1680150" y="2347250"/>
            <a:ext cx="310500" cy="310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5" name="Google Shape;95;p17"/>
          <p:cNvCxnSpPr>
            <a:stCxn id="93" idx="2"/>
            <a:endCxn id="94" idx="7"/>
          </p:cNvCxnSpPr>
          <p:nvPr/>
        </p:nvCxnSpPr>
        <p:spPr>
          <a:xfrm flipH="1">
            <a:off x="1945075" y="1921475"/>
            <a:ext cx="1816500" cy="47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17"/>
          <p:cNvSpPr txBox="1"/>
          <p:nvPr/>
        </p:nvSpPr>
        <p:spPr>
          <a:xfrm>
            <a:off x="6357900" y="4064500"/>
            <a:ext cx="2786100" cy="9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Пусть есть 4 предмета, которые мы можем включить или не включить в решение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2670125" y="1806025"/>
            <a:ext cx="3474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6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о распределении обязанностей</a:t>
            </a:r>
            <a:endParaRPr/>
          </a:p>
        </p:txBody>
      </p:sp>
      <p:graphicFrame>
        <p:nvGraphicFramePr>
          <p:cNvPr id="924" name="Google Shape;924;p62"/>
          <p:cNvGraphicFramePr/>
          <p:nvPr/>
        </p:nvGraphicFramePr>
        <p:xfrm>
          <a:off x="5578675" y="2054775"/>
          <a:ext cx="3307500" cy="1981050"/>
        </p:xfrm>
        <a:graphic>
          <a:graphicData uri="http://schemas.openxmlformats.org/drawingml/2006/table">
            <a:tbl>
              <a:tblPr>
                <a:noFill/>
                <a:tableStyleId>{F7BCD8D4-4FF5-49D8-A5C7-B0855D08C15C}</a:tableStyleId>
              </a:tblPr>
              <a:tblGrid>
                <a:gridCol w="66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I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II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III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IV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A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8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4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5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7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B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2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8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4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5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C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3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5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6</a:t>
                      </a:r>
                      <a:endParaRPr i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4</a:t>
                      </a:r>
                      <a:endParaRPr i="1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D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5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6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7</a:t>
                      </a:r>
                      <a:endParaRPr i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4</a:t>
                      </a:r>
                      <a:endParaRPr i="1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25" name="Google Shape;925;p62"/>
          <p:cNvSpPr txBox="1"/>
          <p:nvPr/>
        </p:nvSpPr>
        <p:spPr>
          <a:xfrm>
            <a:off x="421225" y="1958375"/>
            <a:ext cx="4833000" cy="27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Назначаем второго работника на все виды работ.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6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о распределении обязанностей</a:t>
            </a:r>
            <a:endParaRPr/>
          </a:p>
        </p:txBody>
      </p:sp>
      <p:graphicFrame>
        <p:nvGraphicFramePr>
          <p:cNvPr id="931" name="Google Shape;931;p63"/>
          <p:cNvGraphicFramePr/>
          <p:nvPr/>
        </p:nvGraphicFramePr>
        <p:xfrm>
          <a:off x="5578675" y="2054775"/>
          <a:ext cx="3307500" cy="1981050"/>
        </p:xfrm>
        <a:graphic>
          <a:graphicData uri="http://schemas.openxmlformats.org/drawingml/2006/table">
            <a:tbl>
              <a:tblPr>
                <a:noFill/>
                <a:tableStyleId>{F7BCD8D4-4FF5-49D8-A5C7-B0855D08C15C}</a:tableStyleId>
              </a:tblPr>
              <a:tblGrid>
                <a:gridCol w="66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I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II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III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IV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A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8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4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5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7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B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2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8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4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5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C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3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5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6</a:t>
                      </a:r>
                      <a:endParaRPr i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4</a:t>
                      </a:r>
                      <a:endParaRPr i="1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D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5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6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7</a:t>
                      </a:r>
                      <a:endParaRPr i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4</a:t>
                      </a:r>
                      <a:endParaRPr i="1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32" name="Google Shape;932;p63"/>
          <p:cNvSpPr txBox="1"/>
          <p:nvPr/>
        </p:nvSpPr>
        <p:spPr>
          <a:xfrm>
            <a:off x="421225" y="1958375"/>
            <a:ext cx="4833000" cy="27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Назначаем второго работника на все виды работ.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Назначим на работу I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rows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 = 4 + 4 = 8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cols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 = 6 + 4 = 10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Работника A мы назначили на работу II, добавляем также это значение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φ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21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 = 4 + 2 + min (8; 10) = 14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6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о распределении обязанностей</a:t>
            </a:r>
            <a:endParaRPr/>
          </a:p>
        </p:txBody>
      </p:sp>
      <p:graphicFrame>
        <p:nvGraphicFramePr>
          <p:cNvPr id="938" name="Google Shape;938;p64"/>
          <p:cNvGraphicFramePr/>
          <p:nvPr/>
        </p:nvGraphicFramePr>
        <p:xfrm>
          <a:off x="5578675" y="2054775"/>
          <a:ext cx="3307500" cy="1981050"/>
        </p:xfrm>
        <a:graphic>
          <a:graphicData uri="http://schemas.openxmlformats.org/drawingml/2006/table">
            <a:tbl>
              <a:tblPr>
                <a:noFill/>
                <a:tableStyleId>{F7BCD8D4-4FF5-49D8-A5C7-B0855D08C15C}</a:tableStyleId>
              </a:tblPr>
              <a:tblGrid>
                <a:gridCol w="66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I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II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III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IV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A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8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4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5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7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B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2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8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4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5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C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3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5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6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4</a:t>
                      </a:r>
                      <a:endParaRPr i="1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D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5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6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7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4</a:t>
                      </a:r>
                      <a:endParaRPr i="1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39" name="Google Shape;939;p64"/>
          <p:cNvSpPr txBox="1"/>
          <p:nvPr/>
        </p:nvSpPr>
        <p:spPr>
          <a:xfrm>
            <a:off x="421225" y="1958375"/>
            <a:ext cx="4833000" cy="27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Назначаем второго работника на все виды работ.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Назначим на работу II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rows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 = 3 + 4 = 7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cols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 = 3 + 4 = 7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φ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23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 = 4 + 4 + min (7; 7) = 15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о распределении обязанностей</a:t>
            </a:r>
            <a:endParaRPr/>
          </a:p>
        </p:txBody>
      </p:sp>
      <p:graphicFrame>
        <p:nvGraphicFramePr>
          <p:cNvPr id="945" name="Google Shape;945;p65"/>
          <p:cNvGraphicFramePr/>
          <p:nvPr/>
        </p:nvGraphicFramePr>
        <p:xfrm>
          <a:off x="5578675" y="2054775"/>
          <a:ext cx="3307500" cy="1981050"/>
        </p:xfrm>
        <a:graphic>
          <a:graphicData uri="http://schemas.openxmlformats.org/drawingml/2006/table">
            <a:tbl>
              <a:tblPr>
                <a:noFill/>
                <a:tableStyleId>{F7BCD8D4-4FF5-49D8-A5C7-B0855D08C15C}</a:tableStyleId>
              </a:tblPr>
              <a:tblGrid>
                <a:gridCol w="66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I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II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III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IV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A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8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4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5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7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B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2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8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4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5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C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3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5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6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4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D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5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6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7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4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46" name="Google Shape;946;p65"/>
          <p:cNvSpPr txBox="1"/>
          <p:nvPr/>
        </p:nvSpPr>
        <p:spPr>
          <a:xfrm>
            <a:off x="421225" y="1958375"/>
            <a:ext cx="4833000" cy="27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Назначаем второго работника на все виды работ.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Назначим на работу III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rows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 = 3 + 5 = 8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cols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 = 3 + 6 = 9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φ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24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 = 4 + 5 + min (8; 9) = 17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6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о распределении обязанностей</a:t>
            </a:r>
            <a:endParaRPr/>
          </a:p>
        </p:txBody>
      </p:sp>
      <p:graphicFrame>
        <p:nvGraphicFramePr>
          <p:cNvPr id="952" name="Google Shape;952;p66"/>
          <p:cNvGraphicFramePr/>
          <p:nvPr/>
        </p:nvGraphicFramePr>
        <p:xfrm>
          <a:off x="5578675" y="2054775"/>
          <a:ext cx="3307500" cy="1981050"/>
        </p:xfrm>
        <a:graphic>
          <a:graphicData uri="http://schemas.openxmlformats.org/drawingml/2006/table">
            <a:tbl>
              <a:tblPr>
                <a:noFill/>
                <a:tableStyleId>{F7BCD8D4-4FF5-49D8-A5C7-B0855D08C15C}</a:tableStyleId>
              </a:tblPr>
              <a:tblGrid>
                <a:gridCol w="66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I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II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III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IV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A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8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4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5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7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B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2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8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4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5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C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3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5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6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4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D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5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6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7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4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53" name="Google Shape;953;p66"/>
          <p:cNvSpPr/>
          <p:nvPr/>
        </p:nvSpPr>
        <p:spPr>
          <a:xfrm>
            <a:off x="2294200" y="1754725"/>
            <a:ext cx="659400" cy="440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13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4" name="Google Shape;954;p66"/>
          <p:cNvSpPr/>
          <p:nvPr/>
        </p:nvSpPr>
        <p:spPr>
          <a:xfrm>
            <a:off x="518300" y="2407075"/>
            <a:ext cx="610500" cy="4401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20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55" name="Google Shape;955;p66"/>
          <p:cNvCxnSpPr>
            <a:stCxn id="953" idx="2"/>
            <a:endCxn id="954" idx="7"/>
          </p:cNvCxnSpPr>
          <p:nvPr/>
        </p:nvCxnSpPr>
        <p:spPr>
          <a:xfrm flipH="1">
            <a:off x="1039300" y="1974775"/>
            <a:ext cx="1254900" cy="49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6" name="Google Shape;956;p66"/>
          <p:cNvCxnSpPr>
            <a:stCxn id="953" idx="3"/>
            <a:endCxn id="957" idx="0"/>
          </p:cNvCxnSpPr>
          <p:nvPr/>
        </p:nvCxnSpPr>
        <p:spPr>
          <a:xfrm flipH="1">
            <a:off x="1937467" y="2130374"/>
            <a:ext cx="453300" cy="27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8" name="Google Shape;958;p66"/>
          <p:cNvCxnSpPr>
            <a:stCxn id="953" idx="5"/>
            <a:endCxn id="959" idx="0"/>
          </p:cNvCxnSpPr>
          <p:nvPr/>
        </p:nvCxnSpPr>
        <p:spPr>
          <a:xfrm>
            <a:off x="2857033" y="2130374"/>
            <a:ext cx="334800" cy="27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0" name="Google Shape;960;p66"/>
          <p:cNvCxnSpPr>
            <a:stCxn id="953" idx="6"/>
            <a:endCxn id="961" idx="1"/>
          </p:cNvCxnSpPr>
          <p:nvPr/>
        </p:nvCxnSpPr>
        <p:spPr>
          <a:xfrm>
            <a:off x="2953600" y="1974775"/>
            <a:ext cx="1062900" cy="49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7" name="Google Shape;957;p66"/>
          <p:cNvSpPr/>
          <p:nvPr/>
        </p:nvSpPr>
        <p:spPr>
          <a:xfrm>
            <a:off x="1632175" y="2407075"/>
            <a:ext cx="610500" cy="440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13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9" name="Google Shape;959;p66"/>
          <p:cNvSpPr/>
          <p:nvPr/>
        </p:nvSpPr>
        <p:spPr>
          <a:xfrm>
            <a:off x="2886700" y="2407075"/>
            <a:ext cx="610500" cy="4401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14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1" name="Google Shape;961;p66"/>
          <p:cNvSpPr/>
          <p:nvPr/>
        </p:nvSpPr>
        <p:spPr>
          <a:xfrm>
            <a:off x="3926950" y="2407075"/>
            <a:ext cx="610500" cy="4401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17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2" name="Google Shape;962;p66"/>
          <p:cNvSpPr/>
          <p:nvPr/>
        </p:nvSpPr>
        <p:spPr>
          <a:xfrm>
            <a:off x="518300" y="3090975"/>
            <a:ext cx="610500" cy="440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14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3" name="Google Shape;963;p66"/>
          <p:cNvSpPr/>
          <p:nvPr/>
        </p:nvSpPr>
        <p:spPr>
          <a:xfrm>
            <a:off x="1632175" y="3090975"/>
            <a:ext cx="610500" cy="440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15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4" name="Google Shape;964;p66"/>
          <p:cNvSpPr/>
          <p:nvPr/>
        </p:nvSpPr>
        <p:spPr>
          <a:xfrm>
            <a:off x="2746050" y="3090975"/>
            <a:ext cx="610500" cy="440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17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65" name="Google Shape;965;p66"/>
          <p:cNvCxnSpPr>
            <a:stCxn id="957" idx="3"/>
            <a:endCxn id="962" idx="7"/>
          </p:cNvCxnSpPr>
          <p:nvPr/>
        </p:nvCxnSpPr>
        <p:spPr>
          <a:xfrm flipH="1">
            <a:off x="1039381" y="2782724"/>
            <a:ext cx="682200" cy="37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6" name="Google Shape;966;p66"/>
          <p:cNvCxnSpPr>
            <a:stCxn id="957" idx="4"/>
            <a:endCxn id="963" idx="0"/>
          </p:cNvCxnSpPr>
          <p:nvPr/>
        </p:nvCxnSpPr>
        <p:spPr>
          <a:xfrm>
            <a:off x="1937425" y="2847175"/>
            <a:ext cx="0" cy="24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7" name="Google Shape;967;p66"/>
          <p:cNvCxnSpPr>
            <a:stCxn id="957" idx="5"/>
            <a:endCxn id="964" idx="1"/>
          </p:cNvCxnSpPr>
          <p:nvPr/>
        </p:nvCxnSpPr>
        <p:spPr>
          <a:xfrm>
            <a:off x="2153269" y="2782724"/>
            <a:ext cx="682200" cy="37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6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о распределении обязанностей</a:t>
            </a:r>
            <a:endParaRPr/>
          </a:p>
        </p:txBody>
      </p:sp>
      <p:graphicFrame>
        <p:nvGraphicFramePr>
          <p:cNvPr id="973" name="Google Shape;973;p67"/>
          <p:cNvGraphicFramePr/>
          <p:nvPr/>
        </p:nvGraphicFramePr>
        <p:xfrm>
          <a:off x="5578675" y="2054775"/>
          <a:ext cx="3307500" cy="1981050"/>
        </p:xfrm>
        <a:graphic>
          <a:graphicData uri="http://schemas.openxmlformats.org/drawingml/2006/table">
            <a:tbl>
              <a:tblPr>
                <a:noFill/>
                <a:tableStyleId>{F7BCD8D4-4FF5-49D8-A5C7-B0855D08C15C}</a:tableStyleId>
              </a:tblPr>
              <a:tblGrid>
                <a:gridCol w="66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I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II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III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IV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A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8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4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5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7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B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2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8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4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5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C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3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5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6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4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D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5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6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7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4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74" name="Google Shape;974;p67"/>
          <p:cNvSpPr/>
          <p:nvPr/>
        </p:nvSpPr>
        <p:spPr>
          <a:xfrm>
            <a:off x="2294200" y="1754725"/>
            <a:ext cx="659400" cy="440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13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5" name="Google Shape;975;p67"/>
          <p:cNvSpPr/>
          <p:nvPr/>
        </p:nvSpPr>
        <p:spPr>
          <a:xfrm>
            <a:off x="518300" y="2407075"/>
            <a:ext cx="610500" cy="4401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20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76" name="Google Shape;976;p67"/>
          <p:cNvCxnSpPr>
            <a:stCxn id="974" idx="2"/>
            <a:endCxn id="975" idx="7"/>
          </p:cNvCxnSpPr>
          <p:nvPr/>
        </p:nvCxnSpPr>
        <p:spPr>
          <a:xfrm flipH="1">
            <a:off x="1039300" y="1974775"/>
            <a:ext cx="1254900" cy="49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7" name="Google Shape;977;p67"/>
          <p:cNvCxnSpPr>
            <a:stCxn id="974" idx="3"/>
            <a:endCxn id="978" idx="0"/>
          </p:cNvCxnSpPr>
          <p:nvPr/>
        </p:nvCxnSpPr>
        <p:spPr>
          <a:xfrm flipH="1">
            <a:off x="1937467" y="2130374"/>
            <a:ext cx="453300" cy="27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9" name="Google Shape;979;p67"/>
          <p:cNvCxnSpPr>
            <a:stCxn id="974" idx="5"/>
            <a:endCxn id="980" idx="0"/>
          </p:cNvCxnSpPr>
          <p:nvPr/>
        </p:nvCxnSpPr>
        <p:spPr>
          <a:xfrm>
            <a:off x="2857033" y="2130374"/>
            <a:ext cx="334800" cy="27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1" name="Google Shape;981;p67"/>
          <p:cNvCxnSpPr>
            <a:stCxn id="974" idx="6"/>
            <a:endCxn id="982" idx="1"/>
          </p:cNvCxnSpPr>
          <p:nvPr/>
        </p:nvCxnSpPr>
        <p:spPr>
          <a:xfrm>
            <a:off x="2953600" y="1974775"/>
            <a:ext cx="1062900" cy="49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8" name="Google Shape;978;p67"/>
          <p:cNvSpPr/>
          <p:nvPr/>
        </p:nvSpPr>
        <p:spPr>
          <a:xfrm>
            <a:off x="1632175" y="2407075"/>
            <a:ext cx="610500" cy="440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13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0" name="Google Shape;980;p67"/>
          <p:cNvSpPr/>
          <p:nvPr/>
        </p:nvSpPr>
        <p:spPr>
          <a:xfrm>
            <a:off x="2886700" y="2407075"/>
            <a:ext cx="610500" cy="4401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14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2" name="Google Shape;982;p67"/>
          <p:cNvSpPr/>
          <p:nvPr/>
        </p:nvSpPr>
        <p:spPr>
          <a:xfrm>
            <a:off x="3926950" y="2407075"/>
            <a:ext cx="610500" cy="4401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17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3" name="Google Shape;983;p67"/>
          <p:cNvSpPr/>
          <p:nvPr/>
        </p:nvSpPr>
        <p:spPr>
          <a:xfrm>
            <a:off x="518300" y="3090975"/>
            <a:ext cx="610500" cy="440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14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4" name="Google Shape;984;p67"/>
          <p:cNvSpPr/>
          <p:nvPr/>
        </p:nvSpPr>
        <p:spPr>
          <a:xfrm>
            <a:off x="1632175" y="3090975"/>
            <a:ext cx="610500" cy="4401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15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5" name="Google Shape;985;p67"/>
          <p:cNvSpPr/>
          <p:nvPr/>
        </p:nvSpPr>
        <p:spPr>
          <a:xfrm>
            <a:off x="2746050" y="3090975"/>
            <a:ext cx="610500" cy="4401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17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6" name="Google Shape;986;p67"/>
          <p:cNvCxnSpPr>
            <a:stCxn id="978" idx="3"/>
            <a:endCxn id="983" idx="7"/>
          </p:cNvCxnSpPr>
          <p:nvPr/>
        </p:nvCxnSpPr>
        <p:spPr>
          <a:xfrm flipH="1">
            <a:off x="1039381" y="2782724"/>
            <a:ext cx="682200" cy="37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7" name="Google Shape;987;p67"/>
          <p:cNvCxnSpPr>
            <a:stCxn id="978" idx="4"/>
            <a:endCxn id="984" idx="0"/>
          </p:cNvCxnSpPr>
          <p:nvPr/>
        </p:nvCxnSpPr>
        <p:spPr>
          <a:xfrm>
            <a:off x="1937425" y="2847175"/>
            <a:ext cx="0" cy="24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8" name="Google Shape;988;p67"/>
          <p:cNvCxnSpPr>
            <a:stCxn id="978" idx="5"/>
            <a:endCxn id="985" idx="1"/>
          </p:cNvCxnSpPr>
          <p:nvPr/>
        </p:nvCxnSpPr>
        <p:spPr>
          <a:xfrm>
            <a:off x="2153269" y="2782724"/>
            <a:ext cx="682200" cy="37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6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о распределении обязанностей</a:t>
            </a:r>
            <a:endParaRPr/>
          </a:p>
        </p:txBody>
      </p:sp>
      <p:sp>
        <p:nvSpPr>
          <p:cNvPr id="994" name="Google Shape;994;p68"/>
          <p:cNvSpPr txBox="1"/>
          <p:nvPr/>
        </p:nvSpPr>
        <p:spPr>
          <a:xfrm>
            <a:off x="421225" y="1958375"/>
            <a:ext cx="4833000" cy="27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Назначаем третьего работника на все виды работ.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995" name="Google Shape;995;p68"/>
          <p:cNvGraphicFramePr/>
          <p:nvPr/>
        </p:nvGraphicFramePr>
        <p:xfrm>
          <a:off x="5578675" y="2054775"/>
          <a:ext cx="3307500" cy="1981050"/>
        </p:xfrm>
        <a:graphic>
          <a:graphicData uri="http://schemas.openxmlformats.org/drawingml/2006/table">
            <a:tbl>
              <a:tblPr>
                <a:noFill/>
                <a:tableStyleId>{F7BCD8D4-4FF5-49D8-A5C7-B0855D08C15C}</a:tableStyleId>
              </a:tblPr>
              <a:tblGrid>
                <a:gridCol w="66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I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II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III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IV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A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8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4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5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7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B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2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8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4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5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C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3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5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6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4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D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5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6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7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4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6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о распределении обязанностей</a:t>
            </a:r>
            <a:endParaRPr/>
          </a:p>
        </p:txBody>
      </p:sp>
      <p:sp>
        <p:nvSpPr>
          <p:cNvPr id="1001" name="Google Shape;1001;p69"/>
          <p:cNvSpPr txBox="1"/>
          <p:nvPr/>
        </p:nvSpPr>
        <p:spPr>
          <a:xfrm>
            <a:off x="421225" y="1958375"/>
            <a:ext cx="4833000" cy="27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Назначаем третьего работника на все виды работ.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Назначим на работу III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cols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 = S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rows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 = 4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φ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33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= 4 + 2 + 6 + 4 = 16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02" name="Google Shape;1002;p69"/>
          <p:cNvGraphicFramePr/>
          <p:nvPr/>
        </p:nvGraphicFramePr>
        <p:xfrm>
          <a:off x="5578675" y="2054775"/>
          <a:ext cx="3307500" cy="1981050"/>
        </p:xfrm>
        <a:graphic>
          <a:graphicData uri="http://schemas.openxmlformats.org/drawingml/2006/table">
            <a:tbl>
              <a:tblPr>
                <a:noFill/>
                <a:tableStyleId>{F7BCD8D4-4FF5-49D8-A5C7-B0855D08C15C}</a:tableStyleId>
              </a:tblPr>
              <a:tblGrid>
                <a:gridCol w="66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I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II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III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IV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A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8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4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5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7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B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2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8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4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5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C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3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5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6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4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D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5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6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7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4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7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о распределении обязанностей</a:t>
            </a:r>
            <a:endParaRPr/>
          </a:p>
        </p:txBody>
      </p:sp>
      <p:sp>
        <p:nvSpPr>
          <p:cNvPr id="1008" name="Google Shape;1008;p70"/>
          <p:cNvSpPr txBox="1"/>
          <p:nvPr/>
        </p:nvSpPr>
        <p:spPr>
          <a:xfrm>
            <a:off x="421225" y="1958375"/>
            <a:ext cx="4833000" cy="27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Назначаем третьего работника на все виды работ.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Назначим на работу IV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cols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 = S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rows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 = 7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φ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34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= 4 + 2 + 4 + 7 = 17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09" name="Google Shape;1009;p70"/>
          <p:cNvGraphicFramePr/>
          <p:nvPr/>
        </p:nvGraphicFramePr>
        <p:xfrm>
          <a:off x="5578675" y="2054775"/>
          <a:ext cx="3307500" cy="1981050"/>
        </p:xfrm>
        <a:graphic>
          <a:graphicData uri="http://schemas.openxmlformats.org/drawingml/2006/table">
            <a:tbl>
              <a:tblPr>
                <a:noFill/>
                <a:tableStyleId>{F7BCD8D4-4FF5-49D8-A5C7-B0855D08C15C}</a:tableStyleId>
              </a:tblPr>
              <a:tblGrid>
                <a:gridCol w="66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I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II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III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IV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A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8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4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5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7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B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2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8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4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5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C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3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5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6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4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D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5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6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7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4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7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о распределении обязанностей</a:t>
            </a:r>
            <a:endParaRPr/>
          </a:p>
        </p:txBody>
      </p:sp>
      <p:graphicFrame>
        <p:nvGraphicFramePr>
          <p:cNvPr id="1015" name="Google Shape;1015;p71"/>
          <p:cNvGraphicFramePr/>
          <p:nvPr/>
        </p:nvGraphicFramePr>
        <p:xfrm>
          <a:off x="5578675" y="2054775"/>
          <a:ext cx="3307500" cy="1981050"/>
        </p:xfrm>
        <a:graphic>
          <a:graphicData uri="http://schemas.openxmlformats.org/drawingml/2006/table">
            <a:tbl>
              <a:tblPr>
                <a:noFill/>
                <a:tableStyleId>{F7BCD8D4-4FF5-49D8-A5C7-B0855D08C15C}</a:tableStyleId>
              </a:tblPr>
              <a:tblGrid>
                <a:gridCol w="66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I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II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III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IV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A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8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4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5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7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B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2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8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4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5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C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3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5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6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4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D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5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6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7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4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16" name="Google Shape;1016;p71"/>
          <p:cNvSpPr/>
          <p:nvPr/>
        </p:nvSpPr>
        <p:spPr>
          <a:xfrm>
            <a:off x="2294200" y="1754725"/>
            <a:ext cx="659400" cy="440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13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7" name="Google Shape;1017;p71"/>
          <p:cNvSpPr/>
          <p:nvPr/>
        </p:nvSpPr>
        <p:spPr>
          <a:xfrm>
            <a:off x="518300" y="2407075"/>
            <a:ext cx="610500" cy="4401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20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18" name="Google Shape;1018;p71"/>
          <p:cNvCxnSpPr>
            <a:stCxn id="1016" idx="2"/>
            <a:endCxn id="1017" idx="7"/>
          </p:cNvCxnSpPr>
          <p:nvPr/>
        </p:nvCxnSpPr>
        <p:spPr>
          <a:xfrm flipH="1">
            <a:off x="1039300" y="1974775"/>
            <a:ext cx="1254900" cy="49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9" name="Google Shape;1019;p71"/>
          <p:cNvCxnSpPr>
            <a:stCxn id="1016" idx="3"/>
            <a:endCxn id="1020" idx="0"/>
          </p:cNvCxnSpPr>
          <p:nvPr/>
        </p:nvCxnSpPr>
        <p:spPr>
          <a:xfrm flipH="1">
            <a:off x="1937467" y="2130374"/>
            <a:ext cx="453300" cy="27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1" name="Google Shape;1021;p71"/>
          <p:cNvCxnSpPr>
            <a:stCxn id="1016" idx="5"/>
            <a:endCxn id="1022" idx="0"/>
          </p:cNvCxnSpPr>
          <p:nvPr/>
        </p:nvCxnSpPr>
        <p:spPr>
          <a:xfrm>
            <a:off x="2857033" y="2130374"/>
            <a:ext cx="334800" cy="27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3" name="Google Shape;1023;p71"/>
          <p:cNvCxnSpPr>
            <a:stCxn id="1016" idx="6"/>
            <a:endCxn id="1024" idx="1"/>
          </p:cNvCxnSpPr>
          <p:nvPr/>
        </p:nvCxnSpPr>
        <p:spPr>
          <a:xfrm>
            <a:off x="2953600" y="1974775"/>
            <a:ext cx="1062900" cy="49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0" name="Google Shape;1020;p71"/>
          <p:cNvSpPr/>
          <p:nvPr/>
        </p:nvSpPr>
        <p:spPr>
          <a:xfrm>
            <a:off x="1632175" y="2407075"/>
            <a:ext cx="610500" cy="440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13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2" name="Google Shape;1022;p71"/>
          <p:cNvSpPr/>
          <p:nvPr/>
        </p:nvSpPr>
        <p:spPr>
          <a:xfrm>
            <a:off x="2886700" y="2407075"/>
            <a:ext cx="610500" cy="4401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14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4" name="Google Shape;1024;p71"/>
          <p:cNvSpPr/>
          <p:nvPr/>
        </p:nvSpPr>
        <p:spPr>
          <a:xfrm>
            <a:off x="3926950" y="2407075"/>
            <a:ext cx="610500" cy="4401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17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5" name="Google Shape;1025;p71"/>
          <p:cNvSpPr/>
          <p:nvPr/>
        </p:nvSpPr>
        <p:spPr>
          <a:xfrm>
            <a:off x="518300" y="3090975"/>
            <a:ext cx="610500" cy="440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14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6" name="Google Shape;1026;p71"/>
          <p:cNvSpPr/>
          <p:nvPr/>
        </p:nvSpPr>
        <p:spPr>
          <a:xfrm>
            <a:off x="1632175" y="3090975"/>
            <a:ext cx="610500" cy="4401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15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7" name="Google Shape;1027;p71"/>
          <p:cNvSpPr/>
          <p:nvPr/>
        </p:nvSpPr>
        <p:spPr>
          <a:xfrm>
            <a:off x="2746050" y="3090975"/>
            <a:ext cx="610500" cy="4401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17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28" name="Google Shape;1028;p71"/>
          <p:cNvCxnSpPr>
            <a:stCxn id="1020" idx="3"/>
            <a:endCxn id="1025" idx="7"/>
          </p:cNvCxnSpPr>
          <p:nvPr/>
        </p:nvCxnSpPr>
        <p:spPr>
          <a:xfrm flipH="1">
            <a:off x="1039381" y="2782724"/>
            <a:ext cx="682200" cy="37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9" name="Google Shape;1029;p71"/>
          <p:cNvCxnSpPr>
            <a:stCxn id="1020" idx="4"/>
            <a:endCxn id="1026" idx="0"/>
          </p:cNvCxnSpPr>
          <p:nvPr/>
        </p:nvCxnSpPr>
        <p:spPr>
          <a:xfrm>
            <a:off x="1937425" y="2847175"/>
            <a:ext cx="0" cy="24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0" name="Google Shape;1030;p71"/>
          <p:cNvCxnSpPr>
            <a:stCxn id="1020" idx="5"/>
            <a:endCxn id="1027" idx="1"/>
          </p:cNvCxnSpPr>
          <p:nvPr/>
        </p:nvCxnSpPr>
        <p:spPr>
          <a:xfrm>
            <a:off x="2153269" y="2782724"/>
            <a:ext cx="682200" cy="37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1" name="Google Shape;1031;p71"/>
          <p:cNvSpPr/>
          <p:nvPr/>
        </p:nvSpPr>
        <p:spPr>
          <a:xfrm>
            <a:off x="109050" y="3864150"/>
            <a:ext cx="610500" cy="440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16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2" name="Google Shape;1032;p71"/>
          <p:cNvSpPr/>
          <p:nvPr/>
        </p:nvSpPr>
        <p:spPr>
          <a:xfrm>
            <a:off x="922825" y="3864150"/>
            <a:ext cx="610500" cy="440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17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33" name="Google Shape;1033;p71"/>
          <p:cNvCxnSpPr>
            <a:stCxn id="1031" idx="0"/>
            <a:endCxn id="1025" idx="3"/>
          </p:cNvCxnSpPr>
          <p:nvPr/>
        </p:nvCxnSpPr>
        <p:spPr>
          <a:xfrm rot="10800000" flipH="1">
            <a:off x="414300" y="3466650"/>
            <a:ext cx="193500" cy="39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4" name="Google Shape;1034;p71"/>
          <p:cNvCxnSpPr>
            <a:stCxn id="1025" idx="5"/>
            <a:endCxn id="1032" idx="0"/>
          </p:cNvCxnSpPr>
          <p:nvPr/>
        </p:nvCxnSpPr>
        <p:spPr>
          <a:xfrm>
            <a:off x="1039394" y="3466624"/>
            <a:ext cx="188700" cy="39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Ветвление</a:t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3761575" y="1766225"/>
            <a:ext cx="310500" cy="310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8"/>
          <p:cNvSpPr/>
          <p:nvPr/>
        </p:nvSpPr>
        <p:spPr>
          <a:xfrm>
            <a:off x="1680150" y="2347250"/>
            <a:ext cx="310500" cy="310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5" name="Google Shape;105;p18"/>
          <p:cNvCxnSpPr>
            <a:stCxn id="103" idx="2"/>
            <a:endCxn id="104" idx="7"/>
          </p:cNvCxnSpPr>
          <p:nvPr/>
        </p:nvCxnSpPr>
        <p:spPr>
          <a:xfrm flipH="1">
            <a:off x="1945075" y="1921475"/>
            <a:ext cx="1816500" cy="47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Google Shape;106;p18"/>
          <p:cNvSpPr txBox="1"/>
          <p:nvPr/>
        </p:nvSpPr>
        <p:spPr>
          <a:xfrm>
            <a:off x="6357900" y="4064500"/>
            <a:ext cx="2786100" cy="9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Пусть есть 4 предмета, которые мы можем включить или не включить в решение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2670125" y="1806025"/>
            <a:ext cx="3474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8"/>
          <p:cNvSpPr/>
          <p:nvPr/>
        </p:nvSpPr>
        <p:spPr>
          <a:xfrm>
            <a:off x="1078750" y="2994775"/>
            <a:ext cx="310500" cy="3105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9" name="Google Shape;109;p18"/>
          <p:cNvCxnSpPr>
            <a:stCxn id="104" idx="3"/>
            <a:endCxn id="108" idx="7"/>
          </p:cNvCxnSpPr>
          <p:nvPr/>
        </p:nvCxnSpPr>
        <p:spPr>
          <a:xfrm flipH="1">
            <a:off x="1343722" y="2612278"/>
            <a:ext cx="381900" cy="42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10" name="Google Shape;110;p18"/>
          <p:cNvSpPr txBox="1"/>
          <p:nvPr/>
        </p:nvSpPr>
        <p:spPr>
          <a:xfrm>
            <a:off x="1275200" y="2571750"/>
            <a:ext cx="3474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2283525" y="3022550"/>
            <a:ext cx="30963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Метод поиска с возвратом: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latin typeface="Roboto"/>
                <a:ea typeface="Roboto"/>
                <a:cs typeface="Roboto"/>
                <a:sym typeface="Roboto"/>
              </a:rPr>
              <a:t>обход в глубину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7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о распределении обязанностей</a:t>
            </a:r>
            <a:endParaRPr/>
          </a:p>
        </p:txBody>
      </p:sp>
      <p:graphicFrame>
        <p:nvGraphicFramePr>
          <p:cNvPr id="1040" name="Google Shape;1040;p72"/>
          <p:cNvGraphicFramePr/>
          <p:nvPr/>
        </p:nvGraphicFramePr>
        <p:xfrm>
          <a:off x="5578675" y="2054775"/>
          <a:ext cx="3307500" cy="1981050"/>
        </p:xfrm>
        <a:graphic>
          <a:graphicData uri="http://schemas.openxmlformats.org/drawingml/2006/table">
            <a:tbl>
              <a:tblPr>
                <a:noFill/>
                <a:tableStyleId>{F7BCD8D4-4FF5-49D8-A5C7-B0855D08C15C}</a:tableStyleId>
              </a:tblPr>
              <a:tblGrid>
                <a:gridCol w="66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I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II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III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IV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A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8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4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5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7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B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2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8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4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5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C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3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5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6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4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D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5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6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7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4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41" name="Google Shape;1041;p72"/>
          <p:cNvSpPr/>
          <p:nvPr/>
        </p:nvSpPr>
        <p:spPr>
          <a:xfrm>
            <a:off x="2294200" y="1754725"/>
            <a:ext cx="659400" cy="440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13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2" name="Google Shape;1042;p72"/>
          <p:cNvSpPr/>
          <p:nvPr/>
        </p:nvSpPr>
        <p:spPr>
          <a:xfrm>
            <a:off x="518300" y="2407075"/>
            <a:ext cx="610500" cy="4401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20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43" name="Google Shape;1043;p72"/>
          <p:cNvCxnSpPr>
            <a:stCxn id="1041" idx="2"/>
            <a:endCxn id="1042" idx="7"/>
          </p:cNvCxnSpPr>
          <p:nvPr/>
        </p:nvCxnSpPr>
        <p:spPr>
          <a:xfrm flipH="1">
            <a:off x="1039300" y="1974775"/>
            <a:ext cx="1254900" cy="49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4" name="Google Shape;1044;p72"/>
          <p:cNvCxnSpPr>
            <a:stCxn id="1041" idx="3"/>
            <a:endCxn id="1045" idx="0"/>
          </p:cNvCxnSpPr>
          <p:nvPr/>
        </p:nvCxnSpPr>
        <p:spPr>
          <a:xfrm flipH="1">
            <a:off x="1937467" y="2130374"/>
            <a:ext cx="453300" cy="27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6" name="Google Shape;1046;p72"/>
          <p:cNvCxnSpPr>
            <a:stCxn id="1041" idx="5"/>
            <a:endCxn id="1047" idx="0"/>
          </p:cNvCxnSpPr>
          <p:nvPr/>
        </p:nvCxnSpPr>
        <p:spPr>
          <a:xfrm>
            <a:off x="2857033" y="2130374"/>
            <a:ext cx="334800" cy="27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8" name="Google Shape;1048;p72"/>
          <p:cNvCxnSpPr>
            <a:stCxn id="1041" idx="6"/>
            <a:endCxn id="1049" idx="1"/>
          </p:cNvCxnSpPr>
          <p:nvPr/>
        </p:nvCxnSpPr>
        <p:spPr>
          <a:xfrm>
            <a:off x="2953600" y="1974775"/>
            <a:ext cx="1062900" cy="49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5" name="Google Shape;1045;p72"/>
          <p:cNvSpPr/>
          <p:nvPr/>
        </p:nvSpPr>
        <p:spPr>
          <a:xfrm>
            <a:off x="1632175" y="2407075"/>
            <a:ext cx="610500" cy="440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13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7" name="Google Shape;1047;p72"/>
          <p:cNvSpPr/>
          <p:nvPr/>
        </p:nvSpPr>
        <p:spPr>
          <a:xfrm>
            <a:off x="2886700" y="2407075"/>
            <a:ext cx="610500" cy="4401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14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9" name="Google Shape;1049;p72"/>
          <p:cNvSpPr/>
          <p:nvPr/>
        </p:nvSpPr>
        <p:spPr>
          <a:xfrm>
            <a:off x="3926950" y="2407075"/>
            <a:ext cx="610500" cy="4401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17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0" name="Google Shape;1050;p72"/>
          <p:cNvSpPr/>
          <p:nvPr/>
        </p:nvSpPr>
        <p:spPr>
          <a:xfrm>
            <a:off x="518300" y="3090975"/>
            <a:ext cx="610500" cy="440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14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1" name="Google Shape;1051;p72"/>
          <p:cNvSpPr/>
          <p:nvPr/>
        </p:nvSpPr>
        <p:spPr>
          <a:xfrm>
            <a:off x="1632175" y="3090975"/>
            <a:ext cx="610500" cy="4401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15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2" name="Google Shape;1052;p72"/>
          <p:cNvSpPr/>
          <p:nvPr/>
        </p:nvSpPr>
        <p:spPr>
          <a:xfrm>
            <a:off x="2746050" y="3090975"/>
            <a:ext cx="610500" cy="4401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17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53" name="Google Shape;1053;p72"/>
          <p:cNvCxnSpPr>
            <a:stCxn id="1045" idx="3"/>
            <a:endCxn id="1050" idx="7"/>
          </p:cNvCxnSpPr>
          <p:nvPr/>
        </p:nvCxnSpPr>
        <p:spPr>
          <a:xfrm flipH="1">
            <a:off x="1039381" y="2782724"/>
            <a:ext cx="682200" cy="37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4" name="Google Shape;1054;p72"/>
          <p:cNvCxnSpPr>
            <a:stCxn id="1045" idx="4"/>
            <a:endCxn id="1051" idx="0"/>
          </p:cNvCxnSpPr>
          <p:nvPr/>
        </p:nvCxnSpPr>
        <p:spPr>
          <a:xfrm>
            <a:off x="1937425" y="2847175"/>
            <a:ext cx="0" cy="24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5" name="Google Shape;1055;p72"/>
          <p:cNvCxnSpPr>
            <a:stCxn id="1045" idx="5"/>
            <a:endCxn id="1052" idx="1"/>
          </p:cNvCxnSpPr>
          <p:nvPr/>
        </p:nvCxnSpPr>
        <p:spPr>
          <a:xfrm>
            <a:off x="2153269" y="2782724"/>
            <a:ext cx="682200" cy="37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6" name="Google Shape;1056;p72"/>
          <p:cNvSpPr/>
          <p:nvPr/>
        </p:nvSpPr>
        <p:spPr>
          <a:xfrm>
            <a:off x="109050" y="3864150"/>
            <a:ext cx="610500" cy="440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16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7" name="Google Shape;1057;p72"/>
          <p:cNvSpPr/>
          <p:nvPr/>
        </p:nvSpPr>
        <p:spPr>
          <a:xfrm>
            <a:off x="922825" y="3864150"/>
            <a:ext cx="610500" cy="4401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17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58" name="Google Shape;1058;p72"/>
          <p:cNvCxnSpPr>
            <a:stCxn id="1056" idx="0"/>
            <a:endCxn id="1050" idx="3"/>
          </p:cNvCxnSpPr>
          <p:nvPr/>
        </p:nvCxnSpPr>
        <p:spPr>
          <a:xfrm rot="10800000" flipH="1">
            <a:off x="414300" y="3466650"/>
            <a:ext cx="193500" cy="39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9" name="Google Shape;1059;p72"/>
          <p:cNvCxnSpPr>
            <a:stCxn id="1050" idx="5"/>
            <a:endCxn id="1057" idx="0"/>
          </p:cNvCxnSpPr>
          <p:nvPr/>
        </p:nvCxnSpPr>
        <p:spPr>
          <a:xfrm>
            <a:off x="1039394" y="3466624"/>
            <a:ext cx="188700" cy="39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7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о распределении обязанностей</a:t>
            </a:r>
            <a:endParaRPr/>
          </a:p>
        </p:txBody>
      </p:sp>
      <p:graphicFrame>
        <p:nvGraphicFramePr>
          <p:cNvPr id="1065" name="Google Shape;1065;p73"/>
          <p:cNvGraphicFramePr/>
          <p:nvPr/>
        </p:nvGraphicFramePr>
        <p:xfrm>
          <a:off x="5578675" y="2054775"/>
          <a:ext cx="3307500" cy="1981050"/>
        </p:xfrm>
        <a:graphic>
          <a:graphicData uri="http://schemas.openxmlformats.org/drawingml/2006/table">
            <a:tbl>
              <a:tblPr>
                <a:noFill/>
                <a:tableStyleId>{F7BCD8D4-4FF5-49D8-A5C7-B0855D08C15C}</a:tableStyleId>
              </a:tblPr>
              <a:tblGrid>
                <a:gridCol w="66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I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II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III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IV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A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8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4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5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7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B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2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8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4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5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C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3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5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6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4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D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5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6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7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4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66" name="Google Shape;1066;p73"/>
          <p:cNvSpPr txBox="1"/>
          <p:nvPr/>
        </p:nvSpPr>
        <p:spPr>
          <a:xfrm>
            <a:off x="280825" y="1914025"/>
            <a:ext cx="50622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Оставшегося работника назначаем на задачу IV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result = φ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44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= 2 + 4 + 6 + 4 = 16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7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о распределении обязанностей</a:t>
            </a:r>
            <a:endParaRPr/>
          </a:p>
        </p:txBody>
      </p:sp>
      <p:graphicFrame>
        <p:nvGraphicFramePr>
          <p:cNvPr id="1072" name="Google Shape;1072;p74"/>
          <p:cNvGraphicFramePr/>
          <p:nvPr/>
        </p:nvGraphicFramePr>
        <p:xfrm>
          <a:off x="5578675" y="2054775"/>
          <a:ext cx="3307500" cy="1981050"/>
        </p:xfrm>
        <a:graphic>
          <a:graphicData uri="http://schemas.openxmlformats.org/drawingml/2006/table">
            <a:tbl>
              <a:tblPr>
                <a:noFill/>
                <a:tableStyleId>{F7BCD8D4-4FF5-49D8-A5C7-B0855D08C15C}</a:tableStyleId>
              </a:tblPr>
              <a:tblGrid>
                <a:gridCol w="66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I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II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III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IV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A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8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4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5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7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B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2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8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4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5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C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3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5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6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4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/>
                        <a:t>D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5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6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7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i="1"/>
                        <a:t>4</a:t>
                      </a:r>
                      <a:endParaRPr i="1"/>
                    </a:p>
                  </a:txBody>
                  <a:tcPr marL="91425" marR="91425" marT="91425" marB="91425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73" name="Google Shape;1073;p74"/>
          <p:cNvSpPr/>
          <p:nvPr/>
        </p:nvSpPr>
        <p:spPr>
          <a:xfrm>
            <a:off x="2294200" y="1754725"/>
            <a:ext cx="659400" cy="440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13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4" name="Google Shape;1074;p74"/>
          <p:cNvSpPr/>
          <p:nvPr/>
        </p:nvSpPr>
        <p:spPr>
          <a:xfrm>
            <a:off x="518300" y="2407075"/>
            <a:ext cx="610500" cy="4401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20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75" name="Google Shape;1075;p74"/>
          <p:cNvCxnSpPr>
            <a:stCxn id="1073" idx="2"/>
            <a:endCxn id="1074" idx="7"/>
          </p:cNvCxnSpPr>
          <p:nvPr/>
        </p:nvCxnSpPr>
        <p:spPr>
          <a:xfrm flipH="1">
            <a:off x="1039300" y="1974775"/>
            <a:ext cx="1254900" cy="49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6" name="Google Shape;1076;p74"/>
          <p:cNvCxnSpPr>
            <a:stCxn id="1073" idx="3"/>
            <a:endCxn id="1077" idx="0"/>
          </p:cNvCxnSpPr>
          <p:nvPr/>
        </p:nvCxnSpPr>
        <p:spPr>
          <a:xfrm flipH="1">
            <a:off x="1937467" y="2130374"/>
            <a:ext cx="453300" cy="27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8" name="Google Shape;1078;p74"/>
          <p:cNvCxnSpPr>
            <a:stCxn id="1073" idx="5"/>
            <a:endCxn id="1079" idx="0"/>
          </p:cNvCxnSpPr>
          <p:nvPr/>
        </p:nvCxnSpPr>
        <p:spPr>
          <a:xfrm>
            <a:off x="2857033" y="2130374"/>
            <a:ext cx="334800" cy="27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0" name="Google Shape;1080;p74"/>
          <p:cNvCxnSpPr>
            <a:stCxn id="1073" idx="6"/>
            <a:endCxn id="1081" idx="1"/>
          </p:cNvCxnSpPr>
          <p:nvPr/>
        </p:nvCxnSpPr>
        <p:spPr>
          <a:xfrm>
            <a:off x="2953600" y="1974775"/>
            <a:ext cx="1062900" cy="49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7" name="Google Shape;1077;p74"/>
          <p:cNvSpPr/>
          <p:nvPr/>
        </p:nvSpPr>
        <p:spPr>
          <a:xfrm>
            <a:off x="1632175" y="2407075"/>
            <a:ext cx="610500" cy="440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13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9" name="Google Shape;1079;p74"/>
          <p:cNvSpPr/>
          <p:nvPr/>
        </p:nvSpPr>
        <p:spPr>
          <a:xfrm>
            <a:off x="2886700" y="2407075"/>
            <a:ext cx="610500" cy="4401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14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1" name="Google Shape;1081;p74"/>
          <p:cNvSpPr/>
          <p:nvPr/>
        </p:nvSpPr>
        <p:spPr>
          <a:xfrm>
            <a:off x="3926950" y="2407075"/>
            <a:ext cx="610500" cy="4401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17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2" name="Google Shape;1082;p74"/>
          <p:cNvSpPr/>
          <p:nvPr/>
        </p:nvSpPr>
        <p:spPr>
          <a:xfrm>
            <a:off x="518300" y="3090975"/>
            <a:ext cx="610500" cy="440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14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3" name="Google Shape;1083;p74"/>
          <p:cNvSpPr/>
          <p:nvPr/>
        </p:nvSpPr>
        <p:spPr>
          <a:xfrm>
            <a:off x="1632175" y="3090975"/>
            <a:ext cx="610500" cy="4401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15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4" name="Google Shape;1084;p74"/>
          <p:cNvSpPr/>
          <p:nvPr/>
        </p:nvSpPr>
        <p:spPr>
          <a:xfrm>
            <a:off x="2746050" y="3090975"/>
            <a:ext cx="610500" cy="4401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17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85" name="Google Shape;1085;p74"/>
          <p:cNvCxnSpPr>
            <a:stCxn id="1077" idx="3"/>
            <a:endCxn id="1082" idx="7"/>
          </p:cNvCxnSpPr>
          <p:nvPr/>
        </p:nvCxnSpPr>
        <p:spPr>
          <a:xfrm flipH="1">
            <a:off x="1039381" y="2782724"/>
            <a:ext cx="682200" cy="37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6" name="Google Shape;1086;p74"/>
          <p:cNvCxnSpPr>
            <a:stCxn id="1077" idx="4"/>
            <a:endCxn id="1083" idx="0"/>
          </p:cNvCxnSpPr>
          <p:nvPr/>
        </p:nvCxnSpPr>
        <p:spPr>
          <a:xfrm>
            <a:off x="1937425" y="2847175"/>
            <a:ext cx="0" cy="24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7" name="Google Shape;1087;p74"/>
          <p:cNvCxnSpPr>
            <a:stCxn id="1077" idx="5"/>
            <a:endCxn id="1084" idx="1"/>
          </p:cNvCxnSpPr>
          <p:nvPr/>
        </p:nvCxnSpPr>
        <p:spPr>
          <a:xfrm>
            <a:off x="2153269" y="2782724"/>
            <a:ext cx="682200" cy="37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8" name="Google Shape;1088;p74"/>
          <p:cNvSpPr/>
          <p:nvPr/>
        </p:nvSpPr>
        <p:spPr>
          <a:xfrm>
            <a:off x="109050" y="3864150"/>
            <a:ext cx="610500" cy="440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16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9" name="Google Shape;1089;p74"/>
          <p:cNvSpPr/>
          <p:nvPr/>
        </p:nvSpPr>
        <p:spPr>
          <a:xfrm>
            <a:off x="922825" y="3864150"/>
            <a:ext cx="610500" cy="4401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17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90" name="Google Shape;1090;p74"/>
          <p:cNvCxnSpPr>
            <a:stCxn id="1088" idx="0"/>
            <a:endCxn id="1082" idx="3"/>
          </p:cNvCxnSpPr>
          <p:nvPr/>
        </p:nvCxnSpPr>
        <p:spPr>
          <a:xfrm rot="10800000" flipH="1">
            <a:off x="414300" y="3466650"/>
            <a:ext cx="193500" cy="39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1" name="Google Shape;1091;p74"/>
          <p:cNvCxnSpPr>
            <a:stCxn id="1082" idx="5"/>
            <a:endCxn id="1089" idx="0"/>
          </p:cNvCxnSpPr>
          <p:nvPr/>
        </p:nvCxnSpPr>
        <p:spPr>
          <a:xfrm>
            <a:off x="1039394" y="3466624"/>
            <a:ext cx="188700" cy="39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2" name="Google Shape;1092;p74"/>
          <p:cNvSpPr/>
          <p:nvPr/>
        </p:nvSpPr>
        <p:spPr>
          <a:xfrm>
            <a:off x="109050" y="4548625"/>
            <a:ext cx="610500" cy="440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16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93" name="Google Shape;1093;p74"/>
          <p:cNvCxnSpPr>
            <a:stCxn id="1088" idx="4"/>
            <a:endCxn id="1092" idx="0"/>
          </p:cNvCxnSpPr>
          <p:nvPr/>
        </p:nvCxnSpPr>
        <p:spPr>
          <a:xfrm>
            <a:off x="414300" y="4304250"/>
            <a:ext cx="0" cy="24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4" name="Google Shape;1094;p74"/>
          <p:cNvSpPr txBox="1"/>
          <p:nvPr/>
        </p:nvSpPr>
        <p:spPr>
          <a:xfrm>
            <a:off x="1941775" y="4037275"/>
            <a:ext cx="3362400" cy="9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Мы нашли оптимальное распределение обязанностей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7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коммивояжера</a:t>
            </a:r>
            <a:endParaRPr/>
          </a:p>
        </p:txBody>
      </p:sp>
      <p:sp>
        <p:nvSpPr>
          <p:cNvPr id="1100" name="Google Shape;1100;p7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Коммивояжёр (фр. commis voyageur) — разъездной посредник, который, перемещаясь по рынку, играет роль простого посредника или действует по поручению своего клиента (продавца); разъездной торговый агент какой-либо фирмы, предлагающий покупателям товары по образцам и каталогам.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(Wikipedia)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7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коммивояжера</a:t>
            </a:r>
            <a:endParaRPr/>
          </a:p>
        </p:txBody>
      </p:sp>
      <p:sp>
        <p:nvSpPr>
          <p:cNvPr id="1106" name="Google Shape;1106;p7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Пусть коммивояжёр должен посетить несколько городов. Между городами имеются пути, причем для каждого пути известны затраты.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Необходимо посетить все города ровно один раз и вернуться в исходную точку таким образом, чтобы затраты были минимальными.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7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коммивояжера</a:t>
            </a:r>
            <a:endParaRPr/>
          </a:p>
        </p:txBody>
      </p:sp>
      <p:sp>
        <p:nvSpPr>
          <p:cNvPr id="1112" name="Google Shape;1112;p77"/>
          <p:cNvSpPr/>
          <p:nvPr/>
        </p:nvSpPr>
        <p:spPr>
          <a:xfrm>
            <a:off x="1370950" y="3039150"/>
            <a:ext cx="414000" cy="414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3" name="Google Shape;1113;p77"/>
          <p:cNvSpPr/>
          <p:nvPr/>
        </p:nvSpPr>
        <p:spPr>
          <a:xfrm>
            <a:off x="3193525" y="3982250"/>
            <a:ext cx="414000" cy="414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4" name="Google Shape;1114;p77"/>
          <p:cNvSpPr/>
          <p:nvPr/>
        </p:nvSpPr>
        <p:spPr>
          <a:xfrm>
            <a:off x="3193525" y="2176300"/>
            <a:ext cx="414000" cy="414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15" name="Google Shape;1115;p77"/>
          <p:cNvCxnSpPr>
            <a:stCxn id="1112" idx="0"/>
            <a:endCxn id="1114" idx="2"/>
          </p:cNvCxnSpPr>
          <p:nvPr/>
        </p:nvCxnSpPr>
        <p:spPr>
          <a:xfrm rot="10800000" flipH="1">
            <a:off x="1577950" y="2383350"/>
            <a:ext cx="1615500" cy="65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6" name="Google Shape;1116;p77"/>
          <p:cNvCxnSpPr>
            <a:stCxn id="1114" idx="4"/>
            <a:endCxn id="1112" idx="6"/>
          </p:cNvCxnSpPr>
          <p:nvPr/>
        </p:nvCxnSpPr>
        <p:spPr>
          <a:xfrm flipH="1">
            <a:off x="1785025" y="2590300"/>
            <a:ext cx="1615500" cy="65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7" name="Google Shape;1117;p77"/>
          <p:cNvCxnSpPr>
            <a:stCxn id="1114" idx="4"/>
            <a:endCxn id="1113" idx="0"/>
          </p:cNvCxnSpPr>
          <p:nvPr/>
        </p:nvCxnSpPr>
        <p:spPr>
          <a:xfrm>
            <a:off x="3400525" y="2590300"/>
            <a:ext cx="0" cy="139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118" name="Google Shape;1118;p77"/>
          <p:cNvCxnSpPr>
            <a:stCxn id="1113" idx="7"/>
            <a:endCxn id="1114" idx="5"/>
          </p:cNvCxnSpPr>
          <p:nvPr/>
        </p:nvCxnSpPr>
        <p:spPr>
          <a:xfrm rot="10800000">
            <a:off x="3546896" y="2529679"/>
            <a:ext cx="0" cy="151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1119" name="Google Shape;1119;p77"/>
          <p:cNvSpPr txBox="1"/>
          <p:nvPr/>
        </p:nvSpPr>
        <p:spPr>
          <a:xfrm>
            <a:off x="2050825" y="2374525"/>
            <a:ext cx="414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Roboto"/>
                <a:ea typeface="Roboto"/>
                <a:cs typeface="Roboto"/>
                <a:sym typeface="Roboto"/>
              </a:rPr>
              <a:t>5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0" name="Google Shape;1120;p77"/>
          <p:cNvSpPr txBox="1"/>
          <p:nvPr/>
        </p:nvSpPr>
        <p:spPr>
          <a:xfrm>
            <a:off x="2535125" y="2835625"/>
            <a:ext cx="414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Roboto"/>
                <a:ea typeface="Roboto"/>
                <a:cs typeface="Roboto"/>
                <a:sym typeface="Roboto"/>
              </a:rPr>
              <a:t>4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1" name="Google Shape;1121;p77"/>
          <p:cNvSpPr txBox="1"/>
          <p:nvPr/>
        </p:nvSpPr>
        <p:spPr>
          <a:xfrm>
            <a:off x="3546900" y="3169900"/>
            <a:ext cx="414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Roboto"/>
                <a:ea typeface="Roboto"/>
                <a:cs typeface="Roboto"/>
                <a:sym typeface="Roboto"/>
              </a:rPr>
              <a:t>11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2" name="Google Shape;1122;p77"/>
          <p:cNvSpPr txBox="1"/>
          <p:nvPr/>
        </p:nvSpPr>
        <p:spPr>
          <a:xfrm>
            <a:off x="2949125" y="3169900"/>
            <a:ext cx="414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Roboto"/>
                <a:ea typeface="Roboto"/>
                <a:cs typeface="Roboto"/>
                <a:sym typeface="Roboto"/>
              </a:rPr>
              <a:t>10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23" name="Google Shape;1123;p77"/>
          <p:cNvCxnSpPr>
            <a:stCxn id="1113" idx="3"/>
            <a:endCxn id="1112" idx="4"/>
          </p:cNvCxnSpPr>
          <p:nvPr/>
        </p:nvCxnSpPr>
        <p:spPr>
          <a:xfrm rot="10800000">
            <a:off x="1578054" y="3453021"/>
            <a:ext cx="1676100" cy="88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24" name="Google Shape;1124;p77"/>
          <p:cNvCxnSpPr>
            <a:stCxn id="1112" idx="6"/>
            <a:endCxn id="1113" idx="1"/>
          </p:cNvCxnSpPr>
          <p:nvPr/>
        </p:nvCxnSpPr>
        <p:spPr>
          <a:xfrm>
            <a:off x="1784950" y="3246150"/>
            <a:ext cx="1469100" cy="79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25" name="Google Shape;1125;p77"/>
          <p:cNvSpPr txBox="1"/>
          <p:nvPr/>
        </p:nvSpPr>
        <p:spPr>
          <a:xfrm>
            <a:off x="2088250" y="3874525"/>
            <a:ext cx="414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Roboto"/>
                <a:ea typeface="Roboto"/>
                <a:cs typeface="Roboto"/>
                <a:sym typeface="Roboto"/>
              </a:rPr>
              <a:t>2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6" name="Google Shape;1126;p77"/>
          <p:cNvSpPr txBox="1"/>
          <p:nvPr/>
        </p:nvSpPr>
        <p:spPr>
          <a:xfrm>
            <a:off x="2415725" y="3322300"/>
            <a:ext cx="414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Roboto"/>
                <a:ea typeface="Roboto"/>
                <a:cs typeface="Roboto"/>
                <a:sym typeface="Roboto"/>
              </a:rPr>
              <a:t>3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7" name="Google Shape;1127;p77"/>
          <p:cNvSpPr txBox="1"/>
          <p:nvPr/>
        </p:nvSpPr>
        <p:spPr>
          <a:xfrm>
            <a:off x="5660800" y="1973150"/>
            <a:ext cx="3266400" cy="24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1 -&gt; 2 -&gt; 3 -&gt; 1 =&gt; 18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1 -&gt; 3 -&gt; 2 -&gt; 1 =&gt; 17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Маршрут 1 -&gt; 3 -&gt; 2 -&gt; 1 выгоднее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7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коммивояжера</a:t>
            </a:r>
            <a:endParaRPr/>
          </a:p>
        </p:txBody>
      </p:sp>
      <p:sp>
        <p:nvSpPr>
          <p:cNvPr id="1133" name="Google Shape;1133;p78"/>
          <p:cNvSpPr/>
          <p:nvPr/>
        </p:nvSpPr>
        <p:spPr>
          <a:xfrm>
            <a:off x="1245325" y="2093200"/>
            <a:ext cx="414000" cy="414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4" name="Google Shape;1134;p78"/>
          <p:cNvSpPr/>
          <p:nvPr/>
        </p:nvSpPr>
        <p:spPr>
          <a:xfrm>
            <a:off x="4043350" y="2063625"/>
            <a:ext cx="414000" cy="414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5" name="Google Shape;1135;p78"/>
          <p:cNvSpPr/>
          <p:nvPr/>
        </p:nvSpPr>
        <p:spPr>
          <a:xfrm>
            <a:off x="1245325" y="3708825"/>
            <a:ext cx="414000" cy="414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6" name="Google Shape;1136;p78"/>
          <p:cNvSpPr/>
          <p:nvPr/>
        </p:nvSpPr>
        <p:spPr>
          <a:xfrm>
            <a:off x="4043350" y="3708825"/>
            <a:ext cx="414000" cy="414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37" name="Google Shape;1137;p78"/>
          <p:cNvCxnSpPr>
            <a:stCxn id="1133" idx="6"/>
            <a:endCxn id="1134" idx="2"/>
          </p:cNvCxnSpPr>
          <p:nvPr/>
        </p:nvCxnSpPr>
        <p:spPr>
          <a:xfrm rot="10800000" flipH="1">
            <a:off x="1659325" y="2270500"/>
            <a:ext cx="2384100" cy="2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8" name="Google Shape;1138;p78"/>
          <p:cNvCxnSpPr>
            <a:stCxn id="1134" idx="3"/>
            <a:endCxn id="1136" idx="1"/>
          </p:cNvCxnSpPr>
          <p:nvPr/>
        </p:nvCxnSpPr>
        <p:spPr>
          <a:xfrm>
            <a:off x="4103979" y="2416996"/>
            <a:ext cx="0" cy="135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39" name="Google Shape;1139;p78"/>
          <p:cNvCxnSpPr>
            <a:stCxn id="1136" idx="7"/>
            <a:endCxn id="1134" idx="5"/>
          </p:cNvCxnSpPr>
          <p:nvPr/>
        </p:nvCxnSpPr>
        <p:spPr>
          <a:xfrm rot="10800000">
            <a:off x="4396721" y="2417054"/>
            <a:ext cx="0" cy="135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40" name="Google Shape;1140;p78"/>
          <p:cNvCxnSpPr>
            <a:stCxn id="1136" idx="1"/>
            <a:endCxn id="1135" idx="7"/>
          </p:cNvCxnSpPr>
          <p:nvPr/>
        </p:nvCxnSpPr>
        <p:spPr>
          <a:xfrm rot="10800000">
            <a:off x="1598679" y="3769454"/>
            <a:ext cx="2505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41" name="Google Shape;1141;p78"/>
          <p:cNvCxnSpPr>
            <a:endCxn id="1136" idx="3"/>
          </p:cNvCxnSpPr>
          <p:nvPr/>
        </p:nvCxnSpPr>
        <p:spPr>
          <a:xfrm>
            <a:off x="1598679" y="4062196"/>
            <a:ext cx="2505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42" name="Google Shape;1142;p78"/>
          <p:cNvCxnSpPr>
            <a:stCxn id="1135" idx="7"/>
            <a:endCxn id="1133" idx="5"/>
          </p:cNvCxnSpPr>
          <p:nvPr/>
        </p:nvCxnSpPr>
        <p:spPr>
          <a:xfrm rot="10800000">
            <a:off x="1598696" y="2446454"/>
            <a:ext cx="0" cy="132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43" name="Google Shape;1143;p78"/>
          <p:cNvCxnSpPr>
            <a:stCxn id="1133" idx="3"/>
            <a:endCxn id="1135" idx="1"/>
          </p:cNvCxnSpPr>
          <p:nvPr/>
        </p:nvCxnSpPr>
        <p:spPr>
          <a:xfrm>
            <a:off x="1305954" y="2446571"/>
            <a:ext cx="0" cy="132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44" name="Google Shape;1144;p78"/>
          <p:cNvCxnSpPr>
            <a:stCxn id="1134" idx="2"/>
            <a:endCxn id="1135" idx="0"/>
          </p:cNvCxnSpPr>
          <p:nvPr/>
        </p:nvCxnSpPr>
        <p:spPr>
          <a:xfrm flipH="1">
            <a:off x="1452250" y="2270625"/>
            <a:ext cx="2591100" cy="143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45" name="Google Shape;1145;p78"/>
          <p:cNvCxnSpPr>
            <a:stCxn id="1135" idx="6"/>
            <a:endCxn id="1134" idx="4"/>
          </p:cNvCxnSpPr>
          <p:nvPr/>
        </p:nvCxnSpPr>
        <p:spPr>
          <a:xfrm rot="10800000" flipH="1">
            <a:off x="1659325" y="2477625"/>
            <a:ext cx="2591100" cy="143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46" name="Google Shape;1146;p78"/>
          <p:cNvCxnSpPr>
            <a:stCxn id="1136" idx="0"/>
            <a:endCxn id="1133" idx="6"/>
          </p:cNvCxnSpPr>
          <p:nvPr/>
        </p:nvCxnSpPr>
        <p:spPr>
          <a:xfrm rot="10800000">
            <a:off x="1659250" y="2300325"/>
            <a:ext cx="2591100" cy="140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47" name="Google Shape;1147;p78"/>
          <p:cNvCxnSpPr>
            <a:stCxn id="1133" idx="4"/>
            <a:endCxn id="1136" idx="2"/>
          </p:cNvCxnSpPr>
          <p:nvPr/>
        </p:nvCxnSpPr>
        <p:spPr>
          <a:xfrm>
            <a:off x="1452325" y="2507200"/>
            <a:ext cx="2591100" cy="140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48" name="Google Shape;1148;p78"/>
          <p:cNvSpPr txBox="1"/>
          <p:nvPr/>
        </p:nvSpPr>
        <p:spPr>
          <a:xfrm>
            <a:off x="5306075" y="2084000"/>
            <a:ext cx="3613800" cy="27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 увеличением количества узлов анализ становится значительно сложнее, а количество вариантов перемещений сильно увеличивается.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Общее количество способов (для п.1):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1 -&gt; 2 -&gt; 3 -&gt; 4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1 -&gt; 2 -&gt; 4 -&gt; 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1 -&gt; 3 -&gt; 2 -&gt; 4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1 -&gt; 3 -&gt; 4 -&gt; 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1 -&gt; 4 -&gt; 2 -&gt; 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1 -&gt; 4 -&gt; 3 -&gt;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7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коммивояжера</a:t>
            </a:r>
            <a:endParaRPr/>
          </a:p>
        </p:txBody>
      </p:sp>
      <p:sp>
        <p:nvSpPr>
          <p:cNvPr id="1154" name="Google Shape;1154;p79"/>
          <p:cNvSpPr/>
          <p:nvPr/>
        </p:nvSpPr>
        <p:spPr>
          <a:xfrm>
            <a:off x="1245325" y="2093200"/>
            <a:ext cx="414000" cy="414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5" name="Google Shape;1155;p79"/>
          <p:cNvSpPr/>
          <p:nvPr/>
        </p:nvSpPr>
        <p:spPr>
          <a:xfrm>
            <a:off x="4043350" y="2063625"/>
            <a:ext cx="414000" cy="414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6" name="Google Shape;1156;p79"/>
          <p:cNvSpPr/>
          <p:nvPr/>
        </p:nvSpPr>
        <p:spPr>
          <a:xfrm>
            <a:off x="1245325" y="3708825"/>
            <a:ext cx="414000" cy="414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7" name="Google Shape;1157;p79"/>
          <p:cNvSpPr/>
          <p:nvPr/>
        </p:nvSpPr>
        <p:spPr>
          <a:xfrm>
            <a:off x="4043350" y="3708825"/>
            <a:ext cx="414000" cy="414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58" name="Google Shape;1158;p79"/>
          <p:cNvCxnSpPr>
            <a:stCxn id="1154" idx="6"/>
            <a:endCxn id="1155" idx="2"/>
          </p:cNvCxnSpPr>
          <p:nvPr/>
        </p:nvCxnSpPr>
        <p:spPr>
          <a:xfrm rot="10800000" flipH="1">
            <a:off x="1659325" y="2270500"/>
            <a:ext cx="2384100" cy="2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9" name="Google Shape;1159;p79"/>
          <p:cNvCxnSpPr>
            <a:stCxn id="1155" idx="3"/>
            <a:endCxn id="1157" idx="1"/>
          </p:cNvCxnSpPr>
          <p:nvPr/>
        </p:nvCxnSpPr>
        <p:spPr>
          <a:xfrm>
            <a:off x="4103979" y="2416996"/>
            <a:ext cx="0" cy="135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60" name="Google Shape;1160;p79"/>
          <p:cNvCxnSpPr>
            <a:stCxn id="1157" idx="7"/>
            <a:endCxn id="1155" idx="5"/>
          </p:cNvCxnSpPr>
          <p:nvPr/>
        </p:nvCxnSpPr>
        <p:spPr>
          <a:xfrm rot="10800000">
            <a:off x="4396721" y="2417054"/>
            <a:ext cx="0" cy="135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61" name="Google Shape;1161;p79"/>
          <p:cNvCxnSpPr>
            <a:stCxn id="1157" idx="1"/>
            <a:endCxn id="1156" idx="7"/>
          </p:cNvCxnSpPr>
          <p:nvPr/>
        </p:nvCxnSpPr>
        <p:spPr>
          <a:xfrm rot="10800000">
            <a:off x="1598679" y="3769454"/>
            <a:ext cx="2505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62" name="Google Shape;1162;p79"/>
          <p:cNvCxnSpPr>
            <a:endCxn id="1157" idx="3"/>
          </p:cNvCxnSpPr>
          <p:nvPr/>
        </p:nvCxnSpPr>
        <p:spPr>
          <a:xfrm>
            <a:off x="1598679" y="4062196"/>
            <a:ext cx="2505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63" name="Google Shape;1163;p79"/>
          <p:cNvCxnSpPr>
            <a:stCxn id="1156" idx="7"/>
            <a:endCxn id="1154" idx="5"/>
          </p:cNvCxnSpPr>
          <p:nvPr/>
        </p:nvCxnSpPr>
        <p:spPr>
          <a:xfrm rot="10800000">
            <a:off x="1598696" y="2446454"/>
            <a:ext cx="0" cy="132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64" name="Google Shape;1164;p79"/>
          <p:cNvCxnSpPr>
            <a:stCxn id="1154" idx="3"/>
            <a:endCxn id="1156" idx="1"/>
          </p:cNvCxnSpPr>
          <p:nvPr/>
        </p:nvCxnSpPr>
        <p:spPr>
          <a:xfrm>
            <a:off x="1305954" y="2446571"/>
            <a:ext cx="0" cy="132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65" name="Google Shape;1165;p79"/>
          <p:cNvCxnSpPr>
            <a:stCxn id="1155" idx="2"/>
            <a:endCxn id="1156" idx="0"/>
          </p:cNvCxnSpPr>
          <p:nvPr/>
        </p:nvCxnSpPr>
        <p:spPr>
          <a:xfrm flipH="1">
            <a:off x="1452250" y="2270625"/>
            <a:ext cx="2591100" cy="143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66" name="Google Shape;1166;p79"/>
          <p:cNvCxnSpPr>
            <a:stCxn id="1156" idx="6"/>
            <a:endCxn id="1155" idx="4"/>
          </p:cNvCxnSpPr>
          <p:nvPr/>
        </p:nvCxnSpPr>
        <p:spPr>
          <a:xfrm rot="10800000" flipH="1">
            <a:off x="1659325" y="2477625"/>
            <a:ext cx="2591100" cy="143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67" name="Google Shape;1167;p79"/>
          <p:cNvCxnSpPr>
            <a:stCxn id="1157" idx="0"/>
            <a:endCxn id="1154" idx="6"/>
          </p:cNvCxnSpPr>
          <p:nvPr/>
        </p:nvCxnSpPr>
        <p:spPr>
          <a:xfrm rot="10800000">
            <a:off x="1659250" y="2300325"/>
            <a:ext cx="2591100" cy="140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68" name="Google Shape;1168;p79"/>
          <p:cNvCxnSpPr>
            <a:stCxn id="1154" idx="4"/>
            <a:endCxn id="1157" idx="2"/>
          </p:cNvCxnSpPr>
          <p:nvPr/>
        </p:nvCxnSpPr>
        <p:spPr>
          <a:xfrm>
            <a:off x="1452325" y="2507200"/>
            <a:ext cx="2591100" cy="140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69" name="Google Shape;1169;p79"/>
          <p:cNvSpPr txBox="1"/>
          <p:nvPr/>
        </p:nvSpPr>
        <p:spPr>
          <a:xfrm>
            <a:off x="5040050" y="2084000"/>
            <a:ext cx="3879900" cy="27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Общее количество способов обхода для пункта 1 определяется </a:t>
            </a:r>
            <a:r>
              <a:rPr lang="ru" b="1">
                <a:latin typeface="Roboto"/>
                <a:ea typeface="Roboto"/>
                <a:cs typeface="Roboto"/>
                <a:sym typeface="Roboto"/>
              </a:rPr>
              <a:t>количеством перестановок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 и может быть определено, как </a:t>
            </a:r>
            <a:r>
              <a:rPr lang="ru" b="1">
                <a:latin typeface="Roboto"/>
                <a:ea typeface="Roboto"/>
                <a:cs typeface="Roboto"/>
                <a:sym typeface="Roboto"/>
              </a:rPr>
              <a:t>(n - 1)!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Для простого перебора имеем факториальную сложность </a:t>
            </a:r>
            <a:r>
              <a:rPr lang="ru" b="1">
                <a:latin typeface="Roboto"/>
                <a:ea typeface="Roboto"/>
                <a:cs typeface="Roboto"/>
                <a:sym typeface="Roboto"/>
              </a:rPr>
              <a:t>O(n!)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8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коммивояжера</a:t>
            </a:r>
            <a:endParaRPr/>
          </a:p>
        </p:txBody>
      </p:sp>
      <p:sp>
        <p:nvSpPr>
          <p:cNvPr id="1175" name="Google Shape;1175;p80"/>
          <p:cNvSpPr/>
          <p:nvPr/>
        </p:nvSpPr>
        <p:spPr>
          <a:xfrm>
            <a:off x="726525" y="2740250"/>
            <a:ext cx="384300" cy="384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6" name="Google Shape;1176;p80"/>
          <p:cNvSpPr/>
          <p:nvPr/>
        </p:nvSpPr>
        <p:spPr>
          <a:xfrm>
            <a:off x="726525" y="4318925"/>
            <a:ext cx="384300" cy="384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7" name="Google Shape;1177;p80"/>
          <p:cNvSpPr/>
          <p:nvPr/>
        </p:nvSpPr>
        <p:spPr>
          <a:xfrm>
            <a:off x="2892300" y="2740250"/>
            <a:ext cx="384300" cy="384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8" name="Google Shape;1178;p80"/>
          <p:cNvSpPr/>
          <p:nvPr/>
        </p:nvSpPr>
        <p:spPr>
          <a:xfrm>
            <a:off x="2892300" y="4318925"/>
            <a:ext cx="384300" cy="384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79" name="Google Shape;1179;p80"/>
          <p:cNvCxnSpPr>
            <a:endCxn id="1177" idx="2"/>
          </p:cNvCxnSpPr>
          <p:nvPr/>
        </p:nvCxnSpPr>
        <p:spPr>
          <a:xfrm>
            <a:off x="1110900" y="2932400"/>
            <a:ext cx="1781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0" name="Google Shape;1180;p80"/>
          <p:cNvCxnSpPr>
            <a:stCxn id="1175" idx="4"/>
            <a:endCxn id="1176" idx="0"/>
          </p:cNvCxnSpPr>
          <p:nvPr/>
        </p:nvCxnSpPr>
        <p:spPr>
          <a:xfrm>
            <a:off x="918675" y="3124550"/>
            <a:ext cx="0" cy="119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1" name="Google Shape;1181;p80"/>
          <p:cNvCxnSpPr>
            <a:stCxn id="1176" idx="6"/>
            <a:endCxn id="1178" idx="2"/>
          </p:cNvCxnSpPr>
          <p:nvPr/>
        </p:nvCxnSpPr>
        <p:spPr>
          <a:xfrm>
            <a:off x="1110825" y="4511075"/>
            <a:ext cx="1781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2" name="Google Shape;1182;p80"/>
          <p:cNvCxnSpPr>
            <a:stCxn id="1177" idx="4"/>
            <a:endCxn id="1178" idx="0"/>
          </p:cNvCxnSpPr>
          <p:nvPr/>
        </p:nvCxnSpPr>
        <p:spPr>
          <a:xfrm>
            <a:off x="3084450" y="3124550"/>
            <a:ext cx="0" cy="119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3" name="Google Shape;1183;p80"/>
          <p:cNvCxnSpPr>
            <a:stCxn id="1177" idx="3"/>
            <a:endCxn id="1176" idx="7"/>
          </p:cNvCxnSpPr>
          <p:nvPr/>
        </p:nvCxnSpPr>
        <p:spPr>
          <a:xfrm flipH="1">
            <a:off x="1054679" y="3068271"/>
            <a:ext cx="1893900" cy="130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4" name="Google Shape;1184;p80"/>
          <p:cNvCxnSpPr>
            <a:stCxn id="1175" idx="5"/>
            <a:endCxn id="1178" idx="1"/>
          </p:cNvCxnSpPr>
          <p:nvPr/>
        </p:nvCxnSpPr>
        <p:spPr>
          <a:xfrm>
            <a:off x="1054546" y="3068271"/>
            <a:ext cx="1893900" cy="130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5" name="Google Shape;1185;p80"/>
          <p:cNvSpPr/>
          <p:nvPr/>
        </p:nvSpPr>
        <p:spPr>
          <a:xfrm>
            <a:off x="4212350" y="3529550"/>
            <a:ext cx="384300" cy="384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86" name="Google Shape;1186;p80"/>
          <p:cNvCxnSpPr>
            <a:stCxn id="1177" idx="6"/>
            <a:endCxn id="1185" idx="1"/>
          </p:cNvCxnSpPr>
          <p:nvPr/>
        </p:nvCxnSpPr>
        <p:spPr>
          <a:xfrm>
            <a:off x="3276600" y="2932400"/>
            <a:ext cx="992100" cy="65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7" name="Google Shape;1187;p80"/>
          <p:cNvCxnSpPr>
            <a:stCxn id="1178" idx="6"/>
            <a:endCxn id="1185" idx="3"/>
          </p:cNvCxnSpPr>
          <p:nvPr/>
        </p:nvCxnSpPr>
        <p:spPr>
          <a:xfrm rot="10800000" flipH="1">
            <a:off x="3276600" y="3857675"/>
            <a:ext cx="992100" cy="65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8" name="Google Shape;1188;p80"/>
          <p:cNvCxnSpPr>
            <a:stCxn id="1185" idx="0"/>
            <a:endCxn id="1175" idx="0"/>
          </p:cNvCxnSpPr>
          <p:nvPr/>
        </p:nvCxnSpPr>
        <p:spPr>
          <a:xfrm rot="5400000" flipH="1">
            <a:off x="2267000" y="1392050"/>
            <a:ext cx="789300" cy="3485700"/>
          </a:xfrm>
          <a:prstGeom prst="curvedConnector3">
            <a:avLst>
              <a:gd name="adj1" fmla="val 13016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9" name="Google Shape;1189;p80"/>
          <p:cNvCxnSpPr>
            <a:stCxn id="1185" idx="4"/>
            <a:endCxn id="1176" idx="4"/>
          </p:cNvCxnSpPr>
          <p:nvPr/>
        </p:nvCxnSpPr>
        <p:spPr>
          <a:xfrm rot="5400000">
            <a:off x="2267000" y="2565650"/>
            <a:ext cx="789300" cy="3485700"/>
          </a:xfrm>
          <a:prstGeom prst="curvedConnector3">
            <a:avLst>
              <a:gd name="adj1" fmla="val 13017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190" name="Google Shape;1190;p80"/>
          <p:cNvGraphicFramePr/>
          <p:nvPr/>
        </p:nvGraphicFramePr>
        <p:xfrm>
          <a:off x="5554675" y="2152650"/>
          <a:ext cx="2845625" cy="2229625"/>
        </p:xfrm>
        <a:graphic>
          <a:graphicData uri="http://schemas.openxmlformats.org/drawingml/2006/table">
            <a:tbl>
              <a:tblPr>
                <a:noFill/>
                <a:tableStyleId>{F7BCD8D4-4FF5-49D8-A5C7-B0855D08C15C}</a:tableStyleId>
              </a:tblPr>
              <a:tblGrid>
                <a:gridCol w="56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25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11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17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13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15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15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13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11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18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18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15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19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15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14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21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91" name="Google Shape;1191;p80"/>
          <p:cNvSpPr txBox="1"/>
          <p:nvPr/>
        </p:nvSpPr>
        <p:spPr>
          <a:xfrm>
            <a:off x="5232175" y="21607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2" name="Google Shape;1192;p80"/>
          <p:cNvSpPr txBox="1"/>
          <p:nvPr/>
        </p:nvSpPr>
        <p:spPr>
          <a:xfrm>
            <a:off x="5232175" y="26179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3" name="Google Shape;1193;p80"/>
          <p:cNvSpPr txBox="1"/>
          <p:nvPr/>
        </p:nvSpPr>
        <p:spPr>
          <a:xfrm>
            <a:off x="5232175" y="30751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4" name="Google Shape;1194;p80"/>
          <p:cNvSpPr txBox="1"/>
          <p:nvPr/>
        </p:nvSpPr>
        <p:spPr>
          <a:xfrm>
            <a:off x="5232175" y="3490425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5" name="Google Shape;1195;p80"/>
          <p:cNvSpPr txBox="1"/>
          <p:nvPr/>
        </p:nvSpPr>
        <p:spPr>
          <a:xfrm>
            <a:off x="5232175" y="39363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6" name="Google Shape;1196;p80"/>
          <p:cNvSpPr txBox="1"/>
          <p:nvPr/>
        </p:nvSpPr>
        <p:spPr>
          <a:xfrm>
            <a:off x="5706450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7" name="Google Shape;1197;p80"/>
          <p:cNvSpPr txBox="1"/>
          <p:nvPr/>
        </p:nvSpPr>
        <p:spPr>
          <a:xfrm>
            <a:off x="6294875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8" name="Google Shape;1198;p80"/>
          <p:cNvSpPr txBox="1"/>
          <p:nvPr/>
        </p:nvSpPr>
        <p:spPr>
          <a:xfrm>
            <a:off x="6837088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9" name="Google Shape;1199;p80"/>
          <p:cNvSpPr txBox="1"/>
          <p:nvPr/>
        </p:nvSpPr>
        <p:spPr>
          <a:xfrm>
            <a:off x="7425513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0" name="Google Shape;1200;p80"/>
          <p:cNvSpPr txBox="1"/>
          <p:nvPr/>
        </p:nvSpPr>
        <p:spPr>
          <a:xfrm>
            <a:off x="7967738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1" name="Google Shape;1201;p80"/>
          <p:cNvSpPr txBox="1"/>
          <p:nvPr/>
        </p:nvSpPr>
        <p:spPr>
          <a:xfrm>
            <a:off x="406450" y="1825350"/>
            <a:ext cx="4633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Пусть граф представлен в виде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latin typeface="Roboto"/>
                <a:ea typeface="Roboto"/>
                <a:cs typeface="Roboto"/>
                <a:sym typeface="Roboto"/>
              </a:rPr>
              <a:t>матрицы смежности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8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коммивояжера</a:t>
            </a:r>
            <a:endParaRPr/>
          </a:p>
        </p:txBody>
      </p:sp>
      <p:graphicFrame>
        <p:nvGraphicFramePr>
          <p:cNvPr id="1207" name="Google Shape;1207;p81"/>
          <p:cNvGraphicFramePr/>
          <p:nvPr/>
        </p:nvGraphicFramePr>
        <p:xfrm>
          <a:off x="5554675" y="2152650"/>
          <a:ext cx="2845625" cy="2229625"/>
        </p:xfrm>
        <a:graphic>
          <a:graphicData uri="http://schemas.openxmlformats.org/drawingml/2006/table">
            <a:tbl>
              <a:tblPr>
                <a:noFill/>
                <a:tableStyleId>{F7BCD8D4-4FF5-49D8-A5C7-B0855D08C15C}</a:tableStyleId>
              </a:tblPr>
              <a:tblGrid>
                <a:gridCol w="56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25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11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17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13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15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15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13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11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18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18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15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19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15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14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21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08" name="Google Shape;1208;p81"/>
          <p:cNvSpPr txBox="1"/>
          <p:nvPr/>
        </p:nvSpPr>
        <p:spPr>
          <a:xfrm>
            <a:off x="5232175" y="21607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9" name="Google Shape;1209;p81"/>
          <p:cNvSpPr txBox="1"/>
          <p:nvPr/>
        </p:nvSpPr>
        <p:spPr>
          <a:xfrm>
            <a:off x="5232175" y="26179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0" name="Google Shape;1210;p81"/>
          <p:cNvSpPr txBox="1"/>
          <p:nvPr/>
        </p:nvSpPr>
        <p:spPr>
          <a:xfrm>
            <a:off x="5232175" y="30751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1" name="Google Shape;1211;p81"/>
          <p:cNvSpPr txBox="1"/>
          <p:nvPr/>
        </p:nvSpPr>
        <p:spPr>
          <a:xfrm>
            <a:off x="5232175" y="3490425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2" name="Google Shape;1212;p81"/>
          <p:cNvSpPr txBox="1"/>
          <p:nvPr/>
        </p:nvSpPr>
        <p:spPr>
          <a:xfrm>
            <a:off x="5232175" y="39363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3" name="Google Shape;1213;p81"/>
          <p:cNvSpPr txBox="1"/>
          <p:nvPr/>
        </p:nvSpPr>
        <p:spPr>
          <a:xfrm>
            <a:off x="5706450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4" name="Google Shape;1214;p81"/>
          <p:cNvSpPr txBox="1"/>
          <p:nvPr/>
        </p:nvSpPr>
        <p:spPr>
          <a:xfrm>
            <a:off x="6294875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5" name="Google Shape;1215;p81"/>
          <p:cNvSpPr txBox="1"/>
          <p:nvPr/>
        </p:nvSpPr>
        <p:spPr>
          <a:xfrm>
            <a:off x="6837088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6" name="Google Shape;1216;p81"/>
          <p:cNvSpPr txBox="1"/>
          <p:nvPr/>
        </p:nvSpPr>
        <p:spPr>
          <a:xfrm>
            <a:off x="7425513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7" name="Google Shape;1217;p81"/>
          <p:cNvSpPr txBox="1"/>
          <p:nvPr/>
        </p:nvSpPr>
        <p:spPr>
          <a:xfrm>
            <a:off x="7967738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8" name="Google Shape;1218;p81"/>
          <p:cNvSpPr txBox="1"/>
          <p:nvPr/>
        </p:nvSpPr>
        <p:spPr>
          <a:xfrm>
            <a:off x="458175" y="2010100"/>
            <a:ext cx="4330500" cy="25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Первый шаг - упрощение (приведение) матрицы.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Находим в каждой строке минимальный элемент и вычитаем его из всех значений этой строки.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Находим в каждом столбце минимальный элемент и вычитаем его из всех значений этого столбца.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Запомним суммы полученных минимумов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Ветвление</a:t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3761575" y="1766225"/>
            <a:ext cx="310500" cy="310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1680150" y="2347250"/>
            <a:ext cx="310500" cy="310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9"/>
          <p:cNvSpPr/>
          <p:nvPr/>
        </p:nvSpPr>
        <p:spPr>
          <a:xfrm>
            <a:off x="3053925" y="2347250"/>
            <a:ext cx="310500" cy="310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9"/>
          <p:cNvSpPr/>
          <p:nvPr/>
        </p:nvSpPr>
        <p:spPr>
          <a:xfrm>
            <a:off x="4427700" y="2347250"/>
            <a:ext cx="310500" cy="310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5736825" y="2347250"/>
            <a:ext cx="310500" cy="310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2" name="Google Shape;122;p19"/>
          <p:cNvCxnSpPr>
            <a:stCxn id="117" idx="2"/>
            <a:endCxn id="118" idx="7"/>
          </p:cNvCxnSpPr>
          <p:nvPr/>
        </p:nvCxnSpPr>
        <p:spPr>
          <a:xfrm flipH="1">
            <a:off x="1945075" y="1921475"/>
            <a:ext cx="1816500" cy="47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9"/>
          <p:cNvSpPr txBox="1"/>
          <p:nvPr/>
        </p:nvSpPr>
        <p:spPr>
          <a:xfrm>
            <a:off x="2283525" y="3022550"/>
            <a:ext cx="30963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Метод ветвей и границ: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latin typeface="Roboto"/>
                <a:ea typeface="Roboto"/>
                <a:cs typeface="Roboto"/>
                <a:sym typeface="Roboto"/>
              </a:rPr>
              <a:t>обход в ширину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4" name="Google Shape;124;p19"/>
          <p:cNvCxnSpPr>
            <a:stCxn id="117" idx="3"/>
            <a:endCxn id="119" idx="7"/>
          </p:cNvCxnSpPr>
          <p:nvPr/>
        </p:nvCxnSpPr>
        <p:spPr>
          <a:xfrm flipH="1">
            <a:off x="3318947" y="2031253"/>
            <a:ext cx="488100" cy="36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125;p19"/>
          <p:cNvCxnSpPr>
            <a:stCxn id="117" idx="5"/>
            <a:endCxn id="120" idx="1"/>
          </p:cNvCxnSpPr>
          <p:nvPr/>
        </p:nvCxnSpPr>
        <p:spPr>
          <a:xfrm>
            <a:off x="4026603" y="2031253"/>
            <a:ext cx="446700" cy="36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Google Shape;126;p19"/>
          <p:cNvCxnSpPr>
            <a:stCxn id="117" idx="6"/>
            <a:endCxn id="121" idx="1"/>
          </p:cNvCxnSpPr>
          <p:nvPr/>
        </p:nvCxnSpPr>
        <p:spPr>
          <a:xfrm>
            <a:off x="4072075" y="1921475"/>
            <a:ext cx="1710300" cy="47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19"/>
          <p:cNvSpPr txBox="1"/>
          <p:nvPr/>
        </p:nvSpPr>
        <p:spPr>
          <a:xfrm>
            <a:off x="2670125" y="1806025"/>
            <a:ext cx="3474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3184625" y="2024950"/>
            <a:ext cx="3474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4102800" y="2180125"/>
            <a:ext cx="3474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4872775" y="1872550"/>
            <a:ext cx="3474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8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коммивояжера</a:t>
            </a:r>
            <a:endParaRPr/>
          </a:p>
        </p:txBody>
      </p:sp>
      <p:graphicFrame>
        <p:nvGraphicFramePr>
          <p:cNvPr id="1224" name="Google Shape;1224;p82"/>
          <p:cNvGraphicFramePr/>
          <p:nvPr/>
        </p:nvGraphicFramePr>
        <p:xfrm>
          <a:off x="5554675" y="2152650"/>
          <a:ext cx="2845625" cy="2229625"/>
        </p:xfrm>
        <a:graphic>
          <a:graphicData uri="http://schemas.openxmlformats.org/drawingml/2006/table">
            <a:tbl>
              <a:tblPr>
                <a:noFill/>
                <a:tableStyleId>{F7BCD8D4-4FF5-49D8-A5C7-B0855D08C15C}</a:tableStyleId>
              </a:tblPr>
              <a:tblGrid>
                <a:gridCol w="56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25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11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17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13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15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15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13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11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18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18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15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19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15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14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21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25" name="Google Shape;1225;p82"/>
          <p:cNvSpPr txBox="1"/>
          <p:nvPr/>
        </p:nvSpPr>
        <p:spPr>
          <a:xfrm>
            <a:off x="5232175" y="21607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6" name="Google Shape;1226;p82"/>
          <p:cNvSpPr txBox="1"/>
          <p:nvPr/>
        </p:nvSpPr>
        <p:spPr>
          <a:xfrm>
            <a:off x="5232175" y="26179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7" name="Google Shape;1227;p82"/>
          <p:cNvSpPr txBox="1"/>
          <p:nvPr/>
        </p:nvSpPr>
        <p:spPr>
          <a:xfrm>
            <a:off x="5232175" y="30751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8" name="Google Shape;1228;p82"/>
          <p:cNvSpPr txBox="1"/>
          <p:nvPr/>
        </p:nvSpPr>
        <p:spPr>
          <a:xfrm>
            <a:off x="5232175" y="3490425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9" name="Google Shape;1229;p82"/>
          <p:cNvSpPr txBox="1"/>
          <p:nvPr/>
        </p:nvSpPr>
        <p:spPr>
          <a:xfrm>
            <a:off x="5232175" y="39363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0" name="Google Shape;1230;p82"/>
          <p:cNvSpPr txBox="1"/>
          <p:nvPr/>
        </p:nvSpPr>
        <p:spPr>
          <a:xfrm>
            <a:off x="5706450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1" name="Google Shape;1231;p82"/>
          <p:cNvSpPr txBox="1"/>
          <p:nvPr/>
        </p:nvSpPr>
        <p:spPr>
          <a:xfrm>
            <a:off x="6294875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2" name="Google Shape;1232;p82"/>
          <p:cNvSpPr txBox="1"/>
          <p:nvPr/>
        </p:nvSpPr>
        <p:spPr>
          <a:xfrm>
            <a:off x="6837088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3" name="Google Shape;1233;p82"/>
          <p:cNvSpPr txBox="1"/>
          <p:nvPr/>
        </p:nvSpPr>
        <p:spPr>
          <a:xfrm>
            <a:off x="7425513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4" name="Google Shape;1234;p82"/>
          <p:cNvSpPr txBox="1"/>
          <p:nvPr/>
        </p:nvSpPr>
        <p:spPr>
          <a:xfrm>
            <a:off x="7967738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5" name="Google Shape;1235;p82"/>
          <p:cNvSpPr txBox="1"/>
          <p:nvPr/>
        </p:nvSpPr>
        <p:spPr>
          <a:xfrm>
            <a:off x="458175" y="2010100"/>
            <a:ext cx="4330500" cy="25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Первый шаг - упрощение (приведение) матрицы.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Находим в каждой строке минимальный элемент и вычитаем его из всех значений этой строки.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Находим в каждом столбце минимальный элемент и вычитаем его из всех значений этого столбца.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Запомним суммы полученных минимумов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6" name="Google Shape;1236;p82"/>
          <p:cNvSpPr txBox="1"/>
          <p:nvPr/>
        </p:nvSpPr>
        <p:spPr>
          <a:xfrm>
            <a:off x="8509975" y="2160700"/>
            <a:ext cx="50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7" name="Google Shape;1237;p82"/>
          <p:cNvSpPr txBox="1"/>
          <p:nvPr/>
        </p:nvSpPr>
        <p:spPr>
          <a:xfrm>
            <a:off x="8509975" y="2616207"/>
            <a:ext cx="50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9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8" name="Google Shape;1238;p82"/>
          <p:cNvSpPr txBox="1"/>
          <p:nvPr/>
        </p:nvSpPr>
        <p:spPr>
          <a:xfrm>
            <a:off x="8509975" y="3071715"/>
            <a:ext cx="50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9" name="Google Shape;1239;p82"/>
          <p:cNvSpPr txBox="1"/>
          <p:nvPr/>
        </p:nvSpPr>
        <p:spPr>
          <a:xfrm>
            <a:off x="8509975" y="3485502"/>
            <a:ext cx="50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0" name="Google Shape;1240;p82"/>
          <p:cNvSpPr txBox="1"/>
          <p:nvPr/>
        </p:nvSpPr>
        <p:spPr>
          <a:xfrm>
            <a:off x="8509975" y="3929776"/>
            <a:ext cx="50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1" name="Google Shape;1241;p82"/>
          <p:cNvSpPr txBox="1"/>
          <p:nvPr/>
        </p:nvSpPr>
        <p:spPr>
          <a:xfrm>
            <a:off x="8509975" y="4510800"/>
            <a:ext cx="63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8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коммивояжера</a:t>
            </a:r>
            <a:endParaRPr/>
          </a:p>
        </p:txBody>
      </p:sp>
      <p:graphicFrame>
        <p:nvGraphicFramePr>
          <p:cNvPr id="1247" name="Google Shape;1247;p83"/>
          <p:cNvGraphicFramePr/>
          <p:nvPr/>
        </p:nvGraphicFramePr>
        <p:xfrm>
          <a:off x="5554675" y="2152650"/>
          <a:ext cx="2845625" cy="2229625"/>
        </p:xfrm>
        <a:graphic>
          <a:graphicData uri="http://schemas.openxmlformats.org/drawingml/2006/table">
            <a:tbl>
              <a:tblPr>
                <a:noFill/>
                <a:tableStyleId>{F7BCD8D4-4FF5-49D8-A5C7-B0855D08C15C}</a:tableStyleId>
              </a:tblPr>
              <a:tblGrid>
                <a:gridCol w="56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14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11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11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48" name="Google Shape;1248;p83"/>
          <p:cNvSpPr txBox="1"/>
          <p:nvPr/>
        </p:nvSpPr>
        <p:spPr>
          <a:xfrm>
            <a:off x="5232175" y="21607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9" name="Google Shape;1249;p83"/>
          <p:cNvSpPr txBox="1"/>
          <p:nvPr/>
        </p:nvSpPr>
        <p:spPr>
          <a:xfrm>
            <a:off x="5232175" y="26179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0" name="Google Shape;1250;p83"/>
          <p:cNvSpPr txBox="1"/>
          <p:nvPr/>
        </p:nvSpPr>
        <p:spPr>
          <a:xfrm>
            <a:off x="5232175" y="30751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1" name="Google Shape;1251;p83"/>
          <p:cNvSpPr txBox="1"/>
          <p:nvPr/>
        </p:nvSpPr>
        <p:spPr>
          <a:xfrm>
            <a:off x="5232175" y="3490425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2" name="Google Shape;1252;p83"/>
          <p:cNvSpPr txBox="1"/>
          <p:nvPr/>
        </p:nvSpPr>
        <p:spPr>
          <a:xfrm>
            <a:off x="5232175" y="39363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3" name="Google Shape;1253;p83"/>
          <p:cNvSpPr txBox="1"/>
          <p:nvPr/>
        </p:nvSpPr>
        <p:spPr>
          <a:xfrm>
            <a:off x="5706450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4" name="Google Shape;1254;p83"/>
          <p:cNvSpPr txBox="1"/>
          <p:nvPr/>
        </p:nvSpPr>
        <p:spPr>
          <a:xfrm>
            <a:off x="6294875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5" name="Google Shape;1255;p83"/>
          <p:cNvSpPr txBox="1"/>
          <p:nvPr/>
        </p:nvSpPr>
        <p:spPr>
          <a:xfrm>
            <a:off x="6837088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6" name="Google Shape;1256;p83"/>
          <p:cNvSpPr txBox="1"/>
          <p:nvPr/>
        </p:nvSpPr>
        <p:spPr>
          <a:xfrm>
            <a:off x="7425513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7" name="Google Shape;1257;p83"/>
          <p:cNvSpPr txBox="1"/>
          <p:nvPr/>
        </p:nvSpPr>
        <p:spPr>
          <a:xfrm>
            <a:off x="7967738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8" name="Google Shape;1258;p83"/>
          <p:cNvSpPr txBox="1"/>
          <p:nvPr/>
        </p:nvSpPr>
        <p:spPr>
          <a:xfrm>
            <a:off x="458175" y="2010100"/>
            <a:ext cx="4330500" cy="25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Первый шаг - упрощение (приведение) матрицы.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Находим в каждой строке минимальный элемент и вычитаем его из всех значений этой строки.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Находим в каждом столбце минимальный элемент и вычитаем его из всех значений этого столбца.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Запомним суммы полученных минимумов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9" name="Google Shape;1259;p83"/>
          <p:cNvSpPr txBox="1"/>
          <p:nvPr/>
        </p:nvSpPr>
        <p:spPr>
          <a:xfrm>
            <a:off x="8510100" y="3067363"/>
            <a:ext cx="63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8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коммивояжера</a:t>
            </a:r>
            <a:endParaRPr/>
          </a:p>
        </p:txBody>
      </p:sp>
      <p:graphicFrame>
        <p:nvGraphicFramePr>
          <p:cNvPr id="1265" name="Google Shape;1265;p84"/>
          <p:cNvGraphicFramePr/>
          <p:nvPr/>
        </p:nvGraphicFramePr>
        <p:xfrm>
          <a:off x="5554675" y="2152650"/>
          <a:ext cx="2845625" cy="2229625"/>
        </p:xfrm>
        <a:graphic>
          <a:graphicData uri="http://schemas.openxmlformats.org/drawingml/2006/table">
            <a:tbl>
              <a:tblPr>
                <a:noFill/>
                <a:tableStyleId>{F7BCD8D4-4FF5-49D8-A5C7-B0855D08C15C}</a:tableStyleId>
              </a:tblPr>
              <a:tblGrid>
                <a:gridCol w="56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14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11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11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66" name="Google Shape;1266;p84"/>
          <p:cNvSpPr txBox="1"/>
          <p:nvPr/>
        </p:nvSpPr>
        <p:spPr>
          <a:xfrm>
            <a:off x="5232175" y="21607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7" name="Google Shape;1267;p84"/>
          <p:cNvSpPr txBox="1"/>
          <p:nvPr/>
        </p:nvSpPr>
        <p:spPr>
          <a:xfrm>
            <a:off x="5232175" y="26179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8" name="Google Shape;1268;p84"/>
          <p:cNvSpPr txBox="1"/>
          <p:nvPr/>
        </p:nvSpPr>
        <p:spPr>
          <a:xfrm>
            <a:off x="5232175" y="30751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9" name="Google Shape;1269;p84"/>
          <p:cNvSpPr txBox="1"/>
          <p:nvPr/>
        </p:nvSpPr>
        <p:spPr>
          <a:xfrm>
            <a:off x="5232175" y="3490425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0" name="Google Shape;1270;p84"/>
          <p:cNvSpPr txBox="1"/>
          <p:nvPr/>
        </p:nvSpPr>
        <p:spPr>
          <a:xfrm>
            <a:off x="5232175" y="39363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1" name="Google Shape;1271;p84"/>
          <p:cNvSpPr txBox="1"/>
          <p:nvPr/>
        </p:nvSpPr>
        <p:spPr>
          <a:xfrm>
            <a:off x="5706450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2" name="Google Shape;1272;p84"/>
          <p:cNvSpPr txBox="1"/>
          <p:nvPr/>
        </p:nvSpPr>
        <p:spPr>
          <a:xfrm>
            <a:off x="6294875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3" name="Google Shape;1273;p84"/>
          <p:cNvSpPr txBox="1"/>
          <p:nvPr/>
        </p:nvSpPr>
        <p:spPr>
          <a:xfrm>
            <a:off x="6837088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4" name="Google Shape;1274;p84"/>
          <p:cNvSpPr txBox="1"/>
          <p:nvPr/>
        </p:nvSpPr>
        <p:spPr>
          <a:xfrm>
            <a:off x="7425513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5" name="Google Shape;1275;p84"/>
          <p:cNvSpPr txBox="1"/>
          <p:nvPr/>
        </p:nvSpPr>
        <p:spPr>
          <a:xfrm>
            <a:off x="7967738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6" name="Google Shape;1276;p84"/>
          <p:cNvSpPr txBox="1"/>
          <p:nvPr/>
        </p:nvSpPr>
        <p:spPr>
          <a:xfrm>
            <a:off x="458175" y="2010100"/>
            <a:ext cx="4330500" cy="25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Первый шаг - упрощение (приведение) матрицы.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Находим в каждой строке минимальный элемент и вычитаем его из всех значений этой строки.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Находим в каждом столбце минимальный элемент и вычитаем его из всех значений этого столбца.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Запомним суммы полученных минимумов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7" name="Google Shape;1277;p84"/>
          <p:cNvSpPr txBox="1"/>
          <p:nvPr/>
        </p:nvSpPr>
        <p:spPr>
          <a:xfrm>
            <a:off x="5706438" y="44396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8" name="Google Shape;1278;p84"/>
          <p:cNvSpPr txBox="1"/>
          <p:nvPr/>
        </p:nvSpPr>
        <p:spPr>
          <a:xfrm>
            <a:off x="6294863" y="44396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9" name="Google Shape;1279;p84"/>
          <p:cNvSpPr txBox="1"/>
          <p:nvPr/>
        </p:nvSpPr>
        <p:spPr>
          <a:xfrm>
            <a:off x="6837075" y="44396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0" name="Google Shape;1280;p84"/>
          <p:cNvSpPr txBox="1"/>
          <p:nvPr/>
        </p:nvSpPr>
        <p:spPr>
          <a:xfrm>
            <a:off x="7425500" y="44396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1" name="Google Shape;1281;p84"/>
          <p:cNvSpPr txBox="1"/>
          <p:nvPr/>
        </p:nvSpPr>
        <p:spPr>
          <a:xfrm>
            <a:off x="7967725" y="44396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2" name="Google Shape;1282;p84"/>
          <p:cNvSpPr txBox="1"/>
          <p:nvPr/>
        </p:nvSpPr>
        <p:spPr>
          <a:xfrm>
            <a:off x="8510100" y="3067363"/>
            <a:ext cx="63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3" name="Google Shape;1283;p84"/>
          <p:cNvSpPr txBox="1"/>
          <p:nvPr/>
        </p:nvSpPr>
        <p:spPr>
          <a:xfrm>
            <a:off x="8556113" y="44396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8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коммивояжера</a:t>
            </a:r>
            <a:endParaRPr/>
          </a:p>
        </p:txBody>
      </p:sp>
      <p:graphicFrame>
        <p:nvGraphicFramePr>
          <p:cNvPr id="1289" name="Google Shape;1289;p85"/>
          <p:cNvGraphicFramePr/>
          <p:nvPr/>
        </p:nvGraphicFramePr>
        <p:xfrm>
          <a:off x="5554675" y="2152650"/>
          <a:ext cx="2845625" cy="2229625"/>
        </p:xfrm>
        <a:graphic>
          <a:graphicData uri="http://schemas.openxmlformats.org/drawingml/2006/table">
            <a:tbl>
              <a:tblPr>
                <a:noFill/>
                <a:tableStyleId>{F7BCD8D4-4FF5-49D8-A5C7-B0855D08C15C}</a:tableStyleId>
              </a:tblPr>
              <a:tblGrid>
                <a:gridCol w="56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14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11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11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90" name="Google Shape;1290;p85"/>
          <p:cNvSpPr txBox="1"/>
          <p:nvPr/>
        </p:nvSpPr>
        <p:spPr>
          <a:xfrm>
            <a:off x="5232175" y="21607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1" name="Google Shape;1291;p85"/>
          <p:cNvSpPr txBox="1"/>
          <p:nvPr/>
        </p:nvSpPr>
        <p:spPr>
          <a:xfrm>
            <a:off x="5232175" y="26179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2" name="Google Shape;1292;p85"/>
          <p:cNvSpPr txBox="1"/>
          <p:nvPr/>
        </p:nvSpPr>
        <p:spPr>
          <a:xfrm>
            <a:off x="5232175" y="30751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3" name="Google Shape;1293;p85"/>
          <p:cNvSpPr txBox="1"/>
          <p:nvPr/>
        </p:nvSpPr>
        <p:spPr>
          <a:xfrm>
            <a:off x="5232175" y="3490425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4" name="Google Shape;1294;p85"/>
          <p:cNvSpPr txBox="1"/>
          <p:nvPr/>
        </p:nvSpPr>
        <p:spPr>
          <a:xfrm>
            <a:off x="5232175" y="39363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5" name="Google Shape;1295;p85"/>
          <p:cNvSpPr txBox="1"/>
          <p:nvPr/>
        </p:nvSpPr>
        <p:spPr>
          <a:xfrm>
            <a:off x="5706450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6" name="Google Shape;1296;p85"/>
          <p:cNvSpPr txBox="1"/>
          <p:nvPr/>
        </p:nvSpPr>
        <p:spPr>
          <a:xfrm>
            <a:off x="6294875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7" name="Google Shape;1297;p85"/>
          <p:cNvSpPr txBox="1"/>
          <p:nvPr/>
        </p:nvSpPr>
        <p:spPr>
          <a:xfrm>
            <a:off x="6837088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8" name="Google Shape;1298;p85"/>
          <p:cNvSpPr txBox="1"/>
          <p:nvPr/>
        </p:nvSpPr>
        <p:spPr>
          <a:xfrm>
            <a:off x="7425513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9" name="Google Shape;1299;p85"/>
          <p:cNvSpPr txBox="1"/>
          <p:nvPr/>
        </p:nvSpPr>
        <p:spPr>
          <a:xfrm>
            <a:off x="7967738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0" name="Google Shape;1300;p85"/>
          <p:cNvSpPr txBox="1"/>
          <p:nvPr/>
        </p:nvSpPr>
        <p:spPr>
          <a:xfrm>
            <a:off x="458175" y="2543500"/>
            <a:ext cx="4330500" cy="10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Получили приведенную матрицу и значение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φ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= 51 + 2 = 53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8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коммивояжера</a:t>
            </a:r>
            <a:endParaRPr/>
          </a:p>
        </p:txBody>
      </p:sp>
      <p:graphicFrame>
        <p:nvGraphicFramePr>
          <p:cNvPr id="1306" name="Google Shape;1306;p86"/>
          <p:cNvGraphicFramePr/>
          <p:nvPr/>
        </p:nvGraphicFramePr>
        <p:xfrm>
          <a:off x="5554675" y="2152650"/>
          <a:ext cx="2845625" cy="2229625"/>
        </p:xfrm>
        <a:graphic>
          <a:graphicData uri="http://schemas.openxmlformats.org/drawingml/2006/table">
            <a:tbl>
              <a:tblPr>
                <a:noFill/>
                <a:tableStyleId>{F7BCD8D4-4FF5-49D8-A5C7-B0855D08C15C}</a:tableStyleId>
              </a:tblPr>
              <a:tblGrid>
                <a:gridCol w="56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14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11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11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07" name="Google Shape;1307;p86"/>
          <p:cNvSpPr txBox="1"/>
          <p:nvPr/>
        </p:nvSpPr>
        <p:spPr>
          <a:xfrm>
            <a:off x="5232175" y="21607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8" name="Google Shape;1308;p86"/>
          <p:cNvSpPr txBox="1"/>
          <p:nvPr/>
        </p:nvSpPr>
        <p:spPr>
          <a:xfrm>
            <a:off x="5232175" y="26179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9" name="Google Shape;1309;p86"/>
          <p:cNvSpPr txBox="1"/>
          <p:nvPr/>
        </p:nvSpPr>
        <p:spPr>
          <a:xfrm>
            <a:off x="5232175" y="30751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0" name="Google Shape;1310;p86"/>
          <p:cNvSpPr txBox="1"/>
          <p:nvPr/>
        </p:nvSpPr>
        <p:spPr>
          <a:xfrm>
            <a:off x="5232175" y="3490425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1" name="Google Shape;1311;p86"/>
          <p:cNvSpPr txBox="1"/>
          <p:nvPr/>
        </p:nvSpPr>
        <p:spPr>
          <a:xfrm>
            <a:off x="5232175" y="39363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2" name="Google Shape;1312;p86"/>
          <p:cNvSpPr txBox="1"/>
          <p:nvPr/>
        </p:nvSpPr>
        <p:spPr>
          <a:xfrm>
            <a:off x="5706450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3" name="Google Shape;1313;p86"/>
          <p:cNvSpPr txBox="1"/>
          <p:nvPr/>
        </p:nvSpPr>
        <p:spPr>
          <a:xfrm>
            <a:off x="6294875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4" name="Google Shape;1314;p86"/>
          <p:cNvSpPr txBox="1"/>
          <p:nvPr/>
        </p:nvSpPr>
        <p:spPr>
          <a:xfrm>
            <a:off x="6837088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5" name="Google Shape;1315;p86"/>
          <p:cNvSpPr txBox="1"/>
          <p:nvPr/>
        </p:nvSpPr>
        <p:spPr>
          <a:xfrm>
            <a:off x="7425513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6" name="Google Shape;1316;p86"/>
          <p:cNvSpPr txBox="1"/>
          <p:nvPr/>
        </p:nvSpPr>
        <p:spPr>
          <a:xfrm>
            <a:off x="7967738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7" name="Google Shape;1317;p86"/>
          <p:cNvSpPr txBox="1"/>
          <p:nvPr/>
        </p:nvSpPr>
        <p:spPr>
          <a:xfrm>
            <a:off x="458175" y="2024875"/>
            <a:ext cx="43305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Мы начинаем движение в пункте 1. Установим всего его значения в </a:t>
            </a:r>
            <a:r>
              <a:rPr lang="ru" sz="1100" b="1"/>
              <a:t>ထ.</a:t>
            </a: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Для удобства, “недоступные” значения дальше будут просто закрашиваться (вместо значка </a:t>
            </a:r>
            <a:r>
              <a:rPr lang="ru" sz="1100" b="1"/>
              <a:t>ထ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Почему?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Мы начали в пункте 1, это значит, что в него более нет пути, так как его мы уже посетили.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8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коммивояжера</a:t>
            </a:r>
            <a:endParaRPr/>
          </a:p>
        </p:txBody>
      </p:sp>
      <p:graphicFrame>
        <p:nvGraphicFramePr>
          <p:cNvPr id="1323" name="Google Shape;1323;p87"/>
          <p:cNvGraphicFramePr/>
          <p:nvPr/>
        </p:nvGraphicFramePr>
        <p:xfrm>
          <a:off x="5554675" y="2152650"/>
          <a:ext cx="2845625" cy="2229625"/>
        </p:xfrm>
        <a:graphic>
          <a:graphicData uri="http://schemas.openxmlformats.org/drawingml/2006/table">
            <a:tbl>
              <a:tblPr>
                <a:noFill/>
                <a:tableStyleId>{F7BCD8D4-4FF5-49D8-A5C7-B0855D08C15C}</a:tableStyleId>
              </a:tblPr>
              <a:tblGrid>
                <a:gridCol w="56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14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11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11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24" name="Google Shape;1324;p87"/>
          <p:cNvSpPr txBox="1"/>
          <p:nvPr/>
        </p:nvSpPr>
        <p:spPr>
          <a:xfrm>
            <a:off x="5232175" y="21607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5" name="Google Shape;1325;p87"/>
          <p:cNvSpPr txBox="1"/>
          <p:nvPr/>
        </p:nvSpPr>
        <p:spPr>
          <a:xfrm>
            <a:off x="5232175" y="26179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6" name="Google Shape;1326;p87"/>
          <p:cNvSpPr txBox="1"/>
          <p:nvPr/>
        </p:nvSpPr>
        <p:spPr>
          <a:xfrm>
            <a:off x="5232175" y="30751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7" name="Google Shape;1327;p87"/>
          <p:cNvSpPr txBox="1"/>
          <p:nvPr/>
        </p:nvSpPr>
        <p:spPr>
          <a:xfrm>
            <a:off x="5232175" y="3490425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8" name="Google Shape;1328;p87"/>
          <p:cNvSpPr txBox="1"/>
          <p:nvPr/>
        </p:nvSpPr>
        <p:spPr>
          <a:xfrm>
            <a:off x="5232175" y="39363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9" name="Google Shape;1329;p87"/>
          <p:cNvSpPr txBox="1"/>
          <p:nvPr/>
        </p:nvSpPr>
        <p:spPr>
          <a:xfrm>
            <a:off x="5706450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0" name="Google Shape;1330;p87"/>
          <p:cNvSpPr txBox="1"/>
          <p:nvPr/>
        </p:nvSpPr>
        <p:spPr>
          <a:xfrm>
            <a:off x="6294875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1" name="Google Shape;1331;p87"/>
          <p:cNvSpPr txBox="1"/>
          <p:nvPr/>
        </p:nvSpPr>
        <p:spPr>
          <a:xfrm>
            <a:off x="6837088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2" name="Google Shape;1332;p87"/>
          <p:cNvSpPr txBox="1"/>
          <p:nvPr/>
        </p:nvSpPr>
        <p:spPr>
          <a:xfrm>
            <a:off x="7425513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3" name="Google Shape;1333;p87"/>
          <p:cNvSpPr txBox="1"/>
          <p:nvPr/>
        </p:nvSpPr>
        <p:spPr>
          <a:xfrm>
            <a:off x="7967738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4" name="Google Shape;1334;p87"/>
          <p:cNvSpPr txBox="1"/>
          <p:nvPr/>
        </p:nvSpPr>
        <p:spPr>
          <a:xfrm>
            <a:off x="458175" y="2024875"/>
            <a:ext cx="43305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Выберем пункт 2.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Установим в бесконечность столбец 2 и ячейку (2, 1)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Почему?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Если мы переместимся из 1 в 2, то нельзя больше посещать пункт 2, все пути сделали недоступными.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Также, если мы переместились из 1 в 2, перемещение из 2 в 1 нужно заблокировать.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8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коммивояжера</a:t>
            </a:r>
            <a:endParaRPr/>
          </a:p>
        </p:txBody>
      </p:sp>
      <p:graphicFrame>
        <p:nvGraphicFramePr>
          <p:cNvPr id="1340" name="Google Shape;1340;p88"/>
          <p:cNvGraphicFramePr/>
          <p:nvPr/>
        </p:nvGraphicFramePr>
        <p:xfrm>
          <a:off x="5554675" y="2152650"/>
          <a:ext cx="2845625" cy="2229625"/>
        </p:xfrm>
        <a:graphic>
          <a:graphicData uri="http://schemas.openxmlformats.org/drawingml/2006/table">
            <a:tbl>
              <a:tblPr>
                <a:noFill/>
                <a:tableStyleId>{F7BCD8D4-4FF5-49D8-A5C7-B0855D08C15C}</a:tableStyleId>
              </a:tblPr>
              <a:tblGrid>
                <a:gridCol w="56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14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11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11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41" name="Google Shape;1341;p88"/>
          <p:cNvSpPr txBox="1"/>
          <p:nvPr/>
        </p:nvSpPr>
        <p:spPr>
          <a:xfrm>
            <a:off x="5232175" y="21607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2" name="Google Shape;1342;p88"/>
          <p:cNvSpPr txBox="1"/>
          <p:nvPr/>
        </p:nvSpPr>
        <p:spPr>
          <a:xfrm>
            <a:off x="5232175" y="26179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3" name="Google Shape;1343;p88"/>
          <p:cNvSpPr txBox="1"/>
          <p:nvPr/>
        </p:nvSpPr>
        <p:spPr>
          <a:xfrm>
            <a:off x="5232175" y="30751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4" name="Google Shape;1344;p88"/>
          <p:cNvSpPr txBox="1"/>
          <p:nvPr/>
        </p:nvSpPr>
        <p:spPr>
          <a:xfrm>
            <a:off x="5232175" y="3490425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5" name="Google Shape;1345;p88"/>
          <p:cNvSpPr txBox="1"/>
          <p:nvPr/>
        </p:nvSpPr>
        <p:spPr>
          <a:xfrm>
            <a:off x="5232175" y="39363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6" name="Google Shape;1346;p88"/>
          <p:cNvSpPr txBox="1"/>
          <p:nvPr/>
        </p:nvSpPr>
        <p:spPr>
          <a:xfrm>
            <a:off x="5706450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7" name="Google Shape;1347;p88"/>
          <p:cNvSpPr txBox="1"/>
          <p:nvPr/>
        </p:nvSpPr>
        <p:spPr>
          <a:xfrm>
            <a:off x="6294875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8" name="Google Shape;1348;p88"/>
          <p:cNvSpPr txBox="1"/>
          <p:nvPr/>
        </p:nvSpPr>
        <p:spPr>
          <a:xfrm>
            <a:off x="6837088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9" name="Google Shape;1349;p88"/>
          <p:cNvSpPr txBox="1"/>
          <p:nvPr/>
        </p:nvSpPr>
        <p:spPr>
          <a:xfrm>
            <a:off x="7425513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0" name="Google Shape;1350;p88"/>
          <p:cNvSpPr txBox="1"/>
          <p:nvPr/>
        </p:nvSpPr>
        <p:spPr>
          <a:xfrm>
            <a:off x="7967738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1" name="Google Shape;1351;p88"/>
          <p:cNvSpPr txBox="1"/>
          <p:nvPr/>
        </p:nvSpPr>
        <p:spPr>
          <a:xfrm>
            <a:off x="458175" y="2024875"/>
            <a:ext cx="43305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Выберем пункт 2.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Установим в бесконечность столбец 2 и ячейку (2, 1)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Выполним приведение незакрашенной части матрицы. Запомним сумму.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8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коммивояжера</a:t>
            </a:r>
            <a:endParaRPr/>
          </a:p>
        </p:txBody>
      </p:sp>
      <p:graphicFrame>
        <p:nvGraphicFramePr>
          <p:cNvPr id="1357" name="Google Shape;1357;p89"/>
          <p:cNvGraphicFramePr/>
          <p:nvPr/>
        </p:nvGraphicFramePr>
        <p:xfrm>
          <a:off x="5554675" y="2152650"/>
          <a:ext cx="2845625" cy="2229625"/>
        </p:xfrm>
        <a:graphic>
          <a:graphicData uri="http://schemas.openxmlformats.org/drawingml/2006/table">
            <a:tbl>
              <a:tblPr>
                <a:noFill/>
                <a:tableStyleId>{F7BCD8D4-4FF5-49D8-A5C7-B0855D08C15C}</a:tableStyleId>
              </a:tblPr>
              <a:tblGrid>
                <a:gridCol w="56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14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11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11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58" name="Google Shape;1358;p89"/>
          <p:cNvSpPr txBox="1"/>
          <p:nvPr/>
        </p:nvSpPr>
        <p:spPr>
          <a:xfrm>
            <a:off x="5232175" y="21607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9" name="Google Shape;1359;p89"/>
          <p:cNvSpPr txBox="1"/>
          <p:nvPr/>
        </p:nvSpPr>
        <p:spPr>
          <a:xfrm>
            <a:off x="5232175" y="26179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0" name="Google Shape;1360;p89"/>
          <p:cNvSpPr txBox="1"/>
          <p:nvPr/>
        </p:nvSpPr>
        <p:spPr>
          <a:xfrm>
            <a:off x="5232175" y="30751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1" name="Google Shape;1361;p89"/>
          <p:cNvSpPr txBox="1"/>
          <p:nvPr/>
        </p:nvSpPr>
        <p:spPr>
          <a:xfrm>
            <a:off x="5232175" y="3490425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2" name="Google Shape;1362;p89"/>
          <p:cNvSpPr txBox="1"/>
          <p:nvPr/>
        </p:nvSpPr>
        <p:spPr>
          <a:xfrm>
            <a:off x="5232175" y="39363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3" name="Google Shape;1363;p89"/>
          <p:cNvSpPr txBox="1"/>
          <p:nvPr/>
        </p:nvSpPr>
        <p:spPr>
          <a:xfrm>
            <a:off x="5706450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4" name="Google Shape;1364;p89"/>
          <p:cNvSpPr txBox="1"/>
          <p:nvPr/>
        </p:nvSpPr>
        <p:spPr>
          <a:xfrm>
            <a:off x="6294875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5" name="Google Shape;1365;p89"/>
          <p:cNvSpPr txBox="1"/>
          <p:nvPr/>
        </p:nvSpPr>
        <p:spPr>
          <a:xfrm>
            <a:off x="6837088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6" name="Google Shape;1366;p89"/>
          <p:cNvSpPr txBox="1"/>
          <p:nvPr/>
        </p:nvSpPr>
        <p:spPr>
          <a:xfrm>
            <a:off x="7425513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7" name="Google Shape;1367;p89"/>
          <p:cNvSpPr txBox="1"/>
          <p:nvPr/>
        </p:nvSpPr>
        <p:spPr>
          <a:xfrm>
            <a:off x="7967738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8" name="Google Shape;1368;p89"/>
          <p:cNvSpPr txBox="1"/>
          <p:nvPr/>
        </p:nvSpPr>
        <p:spPr>
          <a:xfrm>
            <a:off x="458175" y="2024875"/>
            <a:ext cx="43305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Выберем пункт 2.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Установим в бесконечность столбец 2 и ячейку (2, 1)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Выполним приведение незакрашенной части матрицы. Запомним сумму.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9" name="Google Shape;1369;p89"/>
          <p:cNvSpPr txBox="1"/>
          <p:nvPr/>
        </p:nvSpPr>
        <p:spPr>
          <a:xfrm>
            <a:off x="8509975" y="2616207"/>
            <a:ext cx="50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0" name="Google Shape;1370;p89"/>
          <p:cNvSpPr txBox="1"/>
          <p:nvPr/>
        </p:nvSpPr>
        <p:spPr>
          <a:xfrm>
            <a:off x="8509975" y="3071715"/>
            <a:ext cx="50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1" name="Google Shape;1371;p89"/>
          <p:cNvSpPr txBox="1"/>
          <p:nvPr/>
        </p:nvSpPr>
        <p:spPr>
          <a:xfrm>
            <a:off x="8509975" y="3485502"/>
            <a:ext cx="50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2" name="Google Shape;1372;p89"/>
          <p:cNvSpPr txBox="1"/>
          <p:nvPr/>
        </p:nvSpPr>
        <p:spPr>
          <a:xfrm>
            <a:off x="8509975" y="3929776"/>
            <a:ext cx="50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3" name="Google Shape;1373;p89"/>
          <p:cNvSpPr txBox="1"/>
          <p:nvPr/>
        </p:nvSpPr>
        <p:spPr>
          <a:xfrm>
            <a:off x="8509975" y="4477376"/>
            <a:ext cx="50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9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коммивояжера</a:t>
            </a:r>
            <a:endParaRPr/>
          </a:p>
        </p:txBody>
      </p:sp>
      <p:graphicFrame>
        <p:nvGraphicFramePr>
          <p:cNvPr id="1379" name="Google Shape;1379;p90"/>
          <p:cNvGraphicFramePr/>
          <p:nvPr/>
        </p:nvGraphicFramePr>
        <p:xfrm>
          <a:off x="5554675" y="2152650"/>
          <a:ext cx="2845625" cy="2229625"/>
        </p:xfrm>
        <a:graphic>
          <a:graphicData uri="http://schemas.openxmlformats.org/drawingml/2006/table">
            <a:tbl>
              <a:tblPr>
                <a:noFill/>
                <a:tableStyleId>{F7BCD8D4-4FF5-49D8-A5C7-B0855D08C15C}</a:tableStyleId>
              </a:tblPr>
              <a:tblGrid>
                <a:gridCol w="56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14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11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80" name="Google Shape;1380;p90"/>
          <p:cNvSpPr txBox="1"/>
          <p:nvPr/>
        </p:nvSpPr>
        <p:spPr>
          <a:xfrm>
            <a:off x="5232175" y="21607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1" name="Google Shape;1381;p90"/>
          <p:cNvSpPr txBox="1"/>
          <p:nvPr/>
        </p:nvSpPr>
        <p:spPr>
          <a:xfrm>
            <a:off x="5232175" y="26179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2" name="Google Shape;1382;p90"/>
          <p:cNvSpPr txBox="1"/>
          <p:nvPr/>
        </p:nvSpPr>
        <p:spPr>
          <a:xfrm>
            <a:off x="5232175" y="30751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3" name="Google Shape;1383;p90"/>
          <p:cNvSpPr txBox="1"/>
          <p:nvPr/>
        </p:nvSpPr>
        <p:spPr>
          <a:xfrm>
            <a:off x="5232175" y="3490425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4" name="Google Shape;1384;p90"/>
          <p:cNvSpPr txBox="1"/>
          <p:nvPr/>
        </p:nvSpPr>
        <p:spPr>
          <a:xfrm>
            <a:off x="5232175" y="39363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5" name="Google Shape;1385;p90"/>
          <p:cNvSpPr txBox="1"/>
          <p:nvPr/>
        </p:nvSpPr>
        <p:spPr>
          <a:xfrm>
            <a:off x="5706450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6" name="Google Shape;1386;p90"/>
          <p:cNvSpPr txBox="1"/>
          <p:nvPr/>
        </p:nvSpPr>
        <p:spPr>
          <a:xfrm>
            <a:off x="6294875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7" name="Google Shape;1387;p90"/>
          <p:cNvSpPr txBox="1"/>
          <p:nvPr/>
        </p:nvSpPr>
        <p:spPr>
          <a:xfrm>
            <a:off x="6837088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8" name="Google Shape;1388;p90"/>
          <p:cNvSpPr txBox="1"/>
          <p:nvPr/>
        </p:nvSpPr>
        <p:spPr>
          <a:xfrm>
            <a:off x="7425513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9" name="Google Shape;1389;p90"/>
          <p:cNvSpPr txBox="1"/>
          <p:nvPr/>
        </p:nvSpPr>
        <p:spPr>
          <a:xfrm>
            <a:off x="7967738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0" name="Google Shape;1390;p90"/>
          <p:cNvSpPr txBox="1"/>
          <p:nvPr/>
        </p:nvSpPr>
        <p:spPr>
          <a:xfrm>
            <a:off x="458175" y="2024875"/>
            <a:ext cx="43305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Выберем пункт 2.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Установим в бесконечность столбец 2 и ячейку (2, 1)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Выполним приведение незакрашенной части матрицы. Запомним сумму.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1" name="Google Shape;1391;p90"/>
          <p:cNvSpPr txBox="1"/>
          <p:nvPr/>
        </p:nvSpPr>
        <p:spPr>
          <a:xfrm>
            <a:off x="8539525" y="3067364"/>
            <a:ext cx="50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p9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коммивояжера</a:t>
            </a:r>
            <a:endParaRPr/>
          </a:p>
        </p:txBody>
      </p:sp>
      <p:graphicFrame>
        <p:nvGraphicFramePr>
          <p:cNvPr id="1397" name="Google Shape;1397;p91"/>
          <p:cNvGraphicFramePr/>
          <p:nvPr/>
        </p:nvGraphicFramePr>
        <p:xfrm>
          <a:off x="5554675" y="2152650"/>
          <a:ext cx="2845625" cy="2229625"/>
        </p:xfrm>
        <a:graphic>
          <a:graphicData uri="http://schemas.openxmlformats.org/drawingml/2006/table">
            <a:tbl>
              <a:tblPr>
                <a:noFill/>
                <a:tableStyleId>{F7BCD8D4-4FF5-49D8-A5C7-B0855D08C15C}</a:tableStyleId>
              </a:tblPr>
              <a:tblGrid>
                <a:gridCol w="56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14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11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98" name="Google Shape;1398;p91"/>
          <p:cNvSpPr txBox="1"/>
          <p:nvPr/>
        </p:nvSpPr>
        <p:spPr>
          <a:xfrm>
            <a:off x="5232175" y="21607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9" name="Google Shape;1399;p91"/>
          <p:cNvSpPr txBox="1"/>
          <p:nvPr/>
        </p:nvSpPr>
        <p:spPr>
          <a:xfrm>
            <a:off x="5232175" y="26179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0" name="Google Shape;1400;p91"/>
          <p:cNvSpPr txBox="1"/>
          <p:nvPr/>
        </p:nvSpPr>
        <p:spPr>
          <a:xfrm>
            <a:off x="5232175" y="30751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1" name="Google Shape;1401;p91"/>
          <p:cNvSpPr txBox="1"/>
          <p:nvPr/>
        </p:nvSpPr>
        <p:spPr>
          <a:xfrm>
            <a:off x="5232175" y="3490425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2" name="Google Shape;1402;p91"/>
          <p:cNvSpPr txBox="1"/>
          <p:nvPr/>
        </p:nvSpPr>
        <p:spPr>
          <a:xfrm>
            <a:off x="5232175" y="39363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3" name="Google Shape;1403;p91"/>
          <p:cNvSpPr txBox="1"/>
          <p:nvPr/>
        </p:nvSpPr>
        <p:spPr>
          <a:xfrm>
            <a:off x="5706450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4" name="Google Shape;1404;p91"/>
          <p:cNvSpPr txBox="1"/>
          <p:nvPr/>
        </p:nvSpPr>
        <p:spPr>
          <a:xfrm>
            <a:off x="6294875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5" name="Google Shape;1405;p91"/>
          <p:cNvSpPr txBox="1"/>
          <p:nvPr/>
        </p:nvSpPr>
        <p:spPr>
          <a:xfrm>
            <a:off x="6837088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6" name="Google Shape;1406;p91"/>
          <p:cNvSpPr txBox="1"/>
          <p:nvPr/>
        </p:nvSpPr>
        <p:spPr>
          <a:xfrm>
            <a:off x="7425513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7" name="Google Shape;1407;p91"/>
          <p:cNvSpPr txBox="1"/>
          <p:nvPr/>
        </p:nvSpPr>
        <p:spPr>
          <a:xfrm>
            <a:off x="7967738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8" name="Google Shape;1408;p91"/>
          <p:cNvSpPr txBox="1"/>
          <p:nvPr/>
        </p:nvSpPr>
        <p:spPr>
          <a:xfrm>
            <a:off x="458175" y="2024875"/>
            <a:ext cx="43305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Выберем пункт 2.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Установим в бесконечность столбец 2 и ячейку (2, 1)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Выполним приведение незакрашенной части матрицы. Запомним сумму.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9" name="Google Shape;1409;p91"/>
          <p:cNvSpPr txBox="1"/>
          <p:nvPr/>
        </p:nvSpPr>
        <p:spPr>
          <a:xfrm>
            <a:off x="8539525" y="3067364"/>
            <a:ext cx="50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0" name="Google Shape;1410;p91"/>
          <p:cNvSpPr txBox="1"/>
          <p:nvPr/>
        </p:nvSpPr>
        <p:spPr>
          <a:xfrm>
            <a:off x="5706450" y="4401175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1" name="Google Shape;1411;p91"/>
          <p:cNvSpPr txBox="1"/>
          <p:nvPr/>
        </p:nvSpPr>
        <p:spPr>
          <a:xfrm>
            <a:off x="6837088" y="4401175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2" name="Google Shape;1412;p91"/>
          <p:cNvSpPr txBox="1"/>
          <p:nvPr/>
        </p:nvSpPr>
        <p:spPr>
          <a:xfrm>
            <a:off x="7425513" y="4401175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3" name="Google Shape;1413;p91"/>
          <p:cNvSpPr txBox="1"/>
          <p:nvPr/>
        </p:nvSpPr>
        <p:spPr>
          <a:xfrm>
            <a:off x="7967738" y="4401175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4" name="Google Shape;1414;p91"/>
          <p:cNvSpPr txBox="1"/>
          <p:nvPr/>
        </p:nvSpPr>
        <p:spPr>
          <a:xfrm>
            <a:off x="8539525" y="4382275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Ветвление</a:t>
            </a: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4752175" y="1918625"/>
            <a:ext cx="310500" cy="310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0"/>
          <p:cNvSpPr/>
          <p:nvPr/>
        </p:nvSpPr>
        <p:spPr>
          <a:xfrm>
            <a:off x="2670750" y="2499650"/>
            <a:ext cx="310500" cy="310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4044525" y="2499650"/>
            <a:ext cx="310500" cy="310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0"/>
          <p:cNvSpPr/>
          <p:nvPr/>
        </p:nvSpPr>
        <p:spPr>
          <a:xfrm>
            <a:off x="5418300" y="2499650"/>
            <a:ext cx="310500" cy="310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0"/>
          <p:cNvSpPr/>
          <p:nvPr/>
        </p:nvSpPr>
        <p:spPr>
          <a:xfrm>
            <a:off x="6727425" y="2499650"/>
            <a:ext cx="310500" cy="310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1" name="Google Shape;141;p20"/>
          <p:cNvCxnSpPr>
            <a:stCxn id="136" idx="2"/>
            <a:endCxn id="137" idx="7"/>
          </p:cNvCxnSpPr>
          <p:nvPr/>
        </p:nvCxnSpPr>
        <p:spPr>
          <a:xfrm flipH="1">
            <a:off x="2935675" y="2073875"/>
            <a:ext cx="1816500" cy="47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20"/>
          <p:cNvCxnSpPr>
            <a:stCxn id="136" idx="3"/>
            <a:endCxn id="138" idx="7"/>
          </p:cNvCxnSpPr>
          <p:nvPr/>
        </p:nvCxnSpPr>
        <p:spPr>
          <a:xfrm flipH="1">
            <a:off x="4309547" y="2183653"/>
            <a:ext cx="488100" cy="36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20"/>
          <p:cNvCxnSpPr>
            <a:stCxn id="136" idx="5"/>
            <a:endCxn id="139" idx="1"/>
          </p:cNvCxnSpPr>
          <p:nvPr/>
        </p:nvCxnSpPr>
        <p:spPr>
          <a:xfrm>
            <a:off x="5017203" y="2183653"/>
            <a:ext cx="446700" cy="36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20"/>
          <p:cNvCxnSpPr>
            <a:stCxn id="136" idx="6"/>
            <a:endCxn id="140" idx="1"/>
          </p:cNvCxnSpPr>
          <p:nvPr/>
        </p:nvCxnSpPr>
        <p:spPr>
          <a:xfrm>
            <a:off x="5062675" y="2073875"/>
            <a:ext cx="1710300" cy="47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5" name="Google Shape;145;p20"/>
          <p:cNvSpPr txBox="1"/>
          <p:nvPr/>
        </p:nvSpPr>
        <p:spPr>
          <a:xfrm>
            <a:off x="3660725" y="1958425"/>
            <a:ext cx="3474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4175225" y="2177350"/>
            <a:ext cx="3474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5093400" y="2332525"/>
            <a:ext cx="3474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5863375" y="2024950"/>
            <a:ext cx="3474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0"/>
          <p:cNvSpPr/>
          <p:nvPr/>
        </p:nvSpPr>
        <p:spPr>
          <a:xfrm>
            <a:off x="1506900" y="3398450"/>
            <a:ext cx="310500" cy="310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0"/>
          <p:cNvSpPr/>
          <p:nvPr/>
        </p:nvSpPr>
        <p:spPr>
          <a:xfrm>
            <a:off x="2138550" y="3398450"/>
            <a:ext cx="310500" cy="310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0"/>
          <p:cNvSpPr/>
          <p:nvPr/>
        </p:nvSpPr>
        <p:spPr>
          <a:xfrm>
            <a:off x="2807125" y="3398450"/>
            <a:ext cx="310500" cy="310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2" name="Google Shape;152;p20"/>
          <p:cNvCxnSpPr>
            <a:stCxn id="137" idx="3"/>
            <a:endCxn id="149" idx="7"/>
          </p:cNvCxnSpPr>
          <p:nvPr/>
        </p:nvCxnSpPr>
        <p:spPr>
          <a:xfrm flipH="1">
            <a:off x="1771822" y="2764678"/>
            <a:ext cx="944400" cy="67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0"/>
          <p:cNvCxnSpPr>
            <a:stCxn id="137" idx="4"/>
            <a:endCxn id="150" idx="7"/>
          </p:cNvCxnSpPr>
          <p:nvPr/>
        </p:nvCxnSpPr>
        <p:spPr>
          <a:xfrm flipH="1">
            <a:off x="2403600" y="2810150"/>
            <a:ext cx="422400" cy="63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0"/>
          <p:cNvCxnSpPr>
            <a:stCxn id="137" idx="4"/>
            <a:endCxn id="151" idx="0"/>
          </p:cNvCxnSpPr>
          <p:nvPr/>
        </p:nvCxnSpPr>
        <p:spPr>
          <a:xfrm>
            <a:off x="2826000" y="2810150"/>
            <a:ext cx="136500" cy="58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5" name="Google Shape;155;p20"/>
          <p:cNvSpPr txBox="1"/>
          <p:nvPr/>
        </p:nvSpPr>
        <p:spPr>
          <a:xfrm>
            <a:off x="2889663" y="3024475"/>
            <a:ext cx="3474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2293538" y="3010200"/>
            <a:ext cx="3474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1469800" y="3010200"/>
            <a:ext cx="3474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p9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коммивояжера</a:t>
            </a:r>
            <a:endParaRPr/>
          </a:p>
        </p:txBody>
      </p:sp>
      <p:graphicFrame>
        <p:nvGraphicFramePr>
          <p:cNvPr id="1420" name="Google Shape;1420;p92"/>
          <p:cNvGraphicFramePr/>
          <p:nvPr/>
        </p:nvGraphicFramePr>
        <p:xfrm>
          <a:off x="5554675" y="2152650"/>
          <a:ext cx="2845625" cy="2229625"/>
        </p:xfrm>
        <a:graphic>
          <a:graphicData uri="http://schemas.openxmlformats.org/drawingml/2006/table">
            <a:tbl>
              <a:tblPr>
                <a:noFill/>
                <a:tableStyleId>{F7BCD8D4-4FF5-49D8-A5C7-B0855D08C15C}</a:tableStyleId>
              </a:tblPr>
              <a:tblGrid>
                <a:gridCol w="56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14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11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21" name="Google Shape;1421;p92"/>
          <p:cNvSpPr txBox="1"/>
          <p:nvPr/>
        </p:nvSpPr>
        <p:spPr>
          <a:xfrm>
            <a:off x="5232175" y="21607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2" name="Google Shape;1422;p92"/>
          <p:cNvSpPr txBox="1"/>
          <p:nvPr/>
        </p:nvSpPr>
        <p:spPr>
          <a:xfrm>
            <a:off x="5232175" y="26179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3" name="Google Shape;1423;p92"/>
          <p:cNvSpPr txBox="1"/>
          <p:nvPr/>
        </p:nvSpPr>
        <p:spPr>
          <a:xfrm>
            <a:off x="5232175" y="30751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4" name="Google Shape;1424;p92"/>
          <p:cNvSpPr txBox="1"/>
          <p:nvPr/>
        </p:nvSpPr>
        <p:spPr>
          <a:xfrm>
            <a:off x="5232175" y="3490425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5" name="Google Shape;1425;p92"/>
          <p:cNvSpPr txBox="1"/>
          <p:nvPr/>
        </p:nvSpPr>
        <p:spPr>
          <a:xfrm>
            <a:off x="5232175" y="39363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6" name="Google Shape;1426;p92"/>
          <p:cNvSpPr txBox="1"/>
          <p:nvPr/>
        </p:nvSpPr>
        <p:spPr>
          <a:xfrm>
            <a:off x="5706450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7" name="Google Shape;1427;p92"/>
          <p:cNvSpPr txBox="1"/>
          <p:nvPr/>
        </p:nvSpPr>
        <p:spPr>
          <a:xfrm>
            <a:off x="6294875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8" name="Google Shape;1428;p92"/>
          <p:cNvSpPr txBox="1"/>
          <p:nvPr/>
        </p:nvSpPr>
        <p:spPr>
          <a:xfrm>
            <a:off x="6837088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9" name="Google Shape;1429;p92"/>
          <p:cNvSpPr txBox="1"/>
          <p:nvPr/>
        </p:nvSpPr>
        <p:spPr>
          <a:xfrm>
            <a:off x="7425513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0" name="Google Shape;1430;p92"/>
          <p:cNvSpPr txBox="1"/>
          <p:nvPr/>
        </p:nvSpPr>
        <p:spPr>
          <a:xfrm>
            <a:off x="7967738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1" name="Google Shape;1431;p92"/>
          <p:cNvSpPr txBox="1"/>
          <p:nvPr/>
        </p:nvSpPr>
        <p:spPr>
          <a:xfrm>
            <a:off x="458175" y="2024875"/>
            <a:ext cx="43305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Выберем пункт 2.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Установим в бесконечность столбец 2 и ячейку (2, 1)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Выполним приведение незакрашенной части матрицы. Запомним сумму.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2" name="Google Shape;1432;p92"/>
          <p:cNvSpPr txBox="1"/>
          <p:nvPr/>
        </p:nvSpPr>
        <p:spPr>
          <a:xfrm>
            <a:off x="6616725" y="4452925"/>
            <a:ext cx="187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 + 1 = 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p9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коммивояжера</a:t>
            </a:r>
            <a:endParaRPr/>
          </a:p>
        </p:txBody>
      </p:sp>
      <p:graphicFrame>
        <p:nvGraphicFramePr>
          <p:cNvPr id="1438" name="Google Shape;1438;p93"/>
          <p:cNvGraphicFramePr/>
          <p:nvPr/>
        </p:nvGraphicFramePr>
        <p:xfrm>
          <a:off x="5554675" y="2152650"/>
          <a:ext cx="2845625" cy="2229625"/>
        </p:xfrm>
        <a:graphic>
          <a:graphicData uri="http://schemas.openxmlformats.org/drawingml/2006/table">
            <a:tbl>
              <a:tblPr>
                <a:noFill/>
                <a:tableStyleId>{F7BCD8D4-4FF5-49D8-A5C7-B0855D08C15C}</a:tableStyleId>
              </a:tblPr>
              <a:tblGrid>
                <a:gridCol w="56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14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11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39" name="Google Shape;1439;p93"/>
          <p:cNvSpPr txBox="1"/>
          <p:nvPr/>
        </p:nvSpPr>
        <p:spPr>
          <a:xfrm>
            <a:off x="5232175" y="21607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0" name="Google Shape;1440;p93"/>
          <p:cNvSpPr txBox="1"/>
          <p:nvPr/>
        </p:nvSpPr>
        <p:spPr>
          <a:xfrm>
            <a:off x="5232175" y="26179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1" name="Google Shape;1441;p93"/>
          <p:cNvSpPr txBox="1"/>
          <p:nvPr/>
        </p:nvSpPr>
        <p:spPr>
          <a:xfrm>
            <a:off x="5232175" y="30751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2" name="Google Shape;1442;p93"/>
          <p:cNvSpPr txBox="1"/>
          <p:nvPr/>
        </p:nvSpPr>
        <p:spPr>
          <a:xfrm>
            <a:off x="5232175" y="3490425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3" name="Google Shape;1443;p93"/>
          <p:cNvSpPr txBox="1"/>
          <p:nvPr/>
        </p:nvSpPr>
        <p:spPr>
          <a:xfrm>
            <a:off x="5232175" y="39363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4" name="Google Shape;1444;p93"/>
          <p:cNvSpPr txBox="1"/>
          <p:nvPr/>
        </p:nvSpPr>
        <p:spPr>
          <a:xfrm>
            <a:off x="5706450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5" name="Google Shape;1445;p93"/>
          <p:cNvSpPr txBox="1"/>
          <p:nvPr/>
        </p:nvSpPr>
        <p:spPr>
          <a:xfrm>
            <a:off x="6294875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6" name="Google Shape;1446;p93"/>
          <p:cNvSpPr txBox="1"/>
          <p:nvPr/>
        </p:nvSpPr>
        <p:spPr>
          <a:xfrm>
            <a:off x="6837088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7" name="Google Shape;1447;p93"/>
          <p:cNvSpPr txBox="1"/>
          <p:nvPr/>
        </p:nvSpPr>
        <p:spPr>
          <a:xfrm>
            <a:off x="7425513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8" name="Google Shape;1448;p93"/>
          <p:cNvSpPr txBox="1"/>
          <p:nvPr/>
        </p:nvSpPr>
        <p:spPr>
          <a:xfrm>
            <a:off x="7967738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9" name="Google Shape;1449;p93"/>
          <p:cNvSpPr txBox="1"/>
          <p:nvPr/>
        </p:nvSpPr>
        <p:spPr>
          <a:xfrm>
            <a:off x="458175" y="2024875"/>
            <a:ext cx="43305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Roboto"/>
                <a:ea typeface="Roboto"/>
                <a:cs typeface="Roboto"/>
                <a:sym typeface="Roboto"/>
              </a:rPr>
              <a:t>Выберем пункт 2.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Roboto"/>
                <a:ea typeface="Roboto"/>
                <a:cs typeface="Roboto"/>
                <a:sym typeface="Roboto"/>
              </a:rPr>
              <a:t>Установим в бесконечность столбец 2 и ячейку (2, 1)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Roboto"/>
                <a:ea typeface="Roboto"/>
                <a:cs typeface="Roboto"/>
                <a:sym typeface="Roboto"/>
              </a:rPr>
              <a:t>Найдем сумму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Roboto"/>
                <a:ea typeface="Roboto"/>
                <a:cs typeface="Roboto"/>
                <a:sym typeface="Roboto"/>
              </a:rPr>
              <a:t>φ</a:t>
            </a:r>
            <a:r>
              <a:rPr lang="ru" baseline="-25000" dirty="0">
                <a:latin typeface="Roboto"/>
                <a:ea typeface="Roboto"/>
                <a:cs typeface="Roboto"/>
                <a:sym typeface="Roboto"/>
              </a:rPr>
              <a:t>12 </a:t>
            </a:r>
            <a:r>
              <a:rPr lang="ru" dirty="0">
                <a:latin typeface="Roboto"/>
                <a:ea typeface="Roboto"/>
                <a:cs typeface="Roboto"/>
                <a:sym typeface="Roboto"/>
              </a:rPr>
              <a:t>= φ</a:t>
            </a:r>
            <a:r>
              <a:rPr lang="ru" baseline="-25000" dirty="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ru" dirty="0">
                <a:latin typeface="Roboto"/>
                <a:ea typeface="Roboto"/>
                <a:cs typeface="Roboto"/>
                <a:sym typeface="Roboto"/>
              </a:rPr>
              <a:t> + C(1, 2) + φ = 53 + 14 +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lang="ru" dirty="0">
                <a:latin typeface="Roboto"/>
                <a:ea typeface="Roboto"/>
                <a:cs typeface="Roboto"/>
                <a:sym typeface="Roboto"/>
              </a:rPr>
              <a:t> = 7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2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0" name="Google Shape;1450;p93"/>
          <p:cNvSpPr txBox="1"/>
          <p:nvPr/>
        </p:nvSpPr>
        <p:spPr>
          <a:xfrm>
            <a:off x="6616725" y="4452925"/>
            <a:ext cx="187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 + 1 = 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9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коммивояжера</a:t>
            </a:r>
            <a:endParaRPr/>
          </a:p>
        </p:txBody>
      </p:sp>
      <p:graphicFrame>
        <p:nvGraphicFramePr>
          <p:cNvPr id="1456" name="Google Shape;1456;p94"/>
          <p:cNvGraphicFramePr/>
          <p:nvPr/>
        </p:nvGraphicFramePr>
        <p:xfrm>
          <a:off x="5554675" y="2152650"/>
          <a:ext cx="2845625" cy="2229625"/>
        </p:xfrm>
        <a:graphic>
          <a:graphicData uri="http://schemas.openxmlformats.org/drawingml/2006/table">
            <a:tbl>
              <a:tblPr>
                <a:noFill/>
                <a:tableStyleId>{F7BCD8D4-4FF5-49D8-A5C7-B0855D08C15C}</a:tableStyleId>
              </a:tblPr>
              <a:tblGrid>
                <a:gridCol w="56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14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11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57" name="Google Shape;1457;p94"/>
          <p:cNvSpPr txBox="1"/>
          <p:nvPr/>
        </p:nvSpPr>
        <p:spPr>
          <a:xfrm>
            <a:off x="5232175" y="21607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8" name="Google Shape;1458;p94"/>
          <p:cNvSpPr txBox="1"/>
          <p:nvPr/>
        </p:nvSpPr>
        <p:spPr>
          <a:xfrm>
            <a:off x="5232175" y="26179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9" name="Google Shape;1459;p94"/>
          <p:cNvSpPr txBox="1"/>
          <p:nvPr/>
        </p:nvSpPr>
        <p:spPr>
          <a:xfrm>
            <a:off x="5232175" y="30751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0" name="Google Shape;1460;p94"/>
          <p:cNvSpPr txBox="1"/>
          <p:nvPr/>
        </p:nvSpPr>
        <p:spPr>
          <a:xfrm>
            <a:off x="5232175" y="3490425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1" name="Google Shape;1461;p94"/>
          <p:cNvSpPr txBox="1"/>
          <p:nvPr/>
        </p:nvSpPr>
        <p:spPr>
          <a:xfrm>
            <a:off x="5232175" y="39363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2" name="Google Shape;1462;p94"/>
          <p:cNvSpPr txBox="1"/>
          <p:nvPr/>
        </p:nvSpPr>
        <p:spPr>
          <a:xfrm>
            <a:off x="5706450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3" name="Google Shape;1463;p94"/>
          <p:cNvSpPr txBox="1"/>
          <p:nvPr/>
        </p:nvSpPr>
        <p:spPr>
          <a:xfrm>
            <a:off x="6294875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4" name="Google Shape;1464;p94"/>
          <p:cNvSpPr txBox="1"/>
          <p:nvPr/>
        </p:nvSpPr>
        <p:spPr>
          <a:xfrm>
            <a:off x="6837088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5" name="Google Shape;1465;p94"/>
          <p:cNvSpPr txBox="1"/>
          <p:nvPr/>
        </p:nvSpPr>
        <p:spPr>
          <a:xfrm>
            <a:off x="7425513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6" name="Google Shape;1466;p94"/>
          <p:cNvSpPr txBox="1"/>
          <p:nvPr/>
        </p:nvSpPr>
        <p:spPr>
          <a:xfrm>
            <a:off x="7967738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7" name="Google Shape;1467;p94"/>
          <p:cNvSpPr txBox="1"/>
          <p:nvPr/>
        </p:nvSpPr>
        <p:spPr>
          <a:xfrm>
            <a:off x="458175" y="2024875"/>
            <a:ext cx="43305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Выберем пункт 3.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Установим в бесконечность столбец 3 и ячейку (3, 1)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Выполним приведение незакрашенной части матрицы. Запомним сумму.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p9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коммивояжера</a:t>
            </a:r>
            <a:endParaRPr/>
          </a:p>
        </p:txBody>
      </p:sp>
      <p:graphicFrame>
        <p:nvGraphicFramePr>
          <p:cNvPr id="1473" name="Google Shape;1473;p95"/>
          <p:cNvGraphicFramePr/>
          <p:nvPr/>
        </p:nvGraphicFramePr>
        <p:xfrm>
          <a:off x="5554675" y="2152650"/>
          <a:ext cx="2845625" cy="2229625"/>
        </p:xfrm>
        <a:graphic>
          <a:graphicData uri="http://schemas.openxmlformats.org/drawingml/2006/table">
            <a:tbl>
              <a:tblPr>
                <a:noFill/>
                <a:tableStyleId>{F7BCD8D4-4FF5-49D8-A5C7-B0855D08C15C}</a:tableStyleId>
              </a:tblPr>
              <a:tblGrid>
                <a:gridCol w="56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14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11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74" name="Google Shape;1474;p95"/>
          <p:cNvSpPr txBox="1"/>
          <p:nvPr/>
        </p:nvSpPr>
        <p:spPr>
          <a:xfrm>
            <a:off x="5232175" y="21607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5" name="Google Shape;1475;p95"/>
          <p:cNvSpPr txBox="1"/>
          <p:nvPr/>
        </p:nvSpPr>
        <p:spPr>
          <a:xfrm>
            <a:off x="5232175" y="26179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6" name="Google Shape;1476;p95"/>
          <p:cNvSpPr txBox="1"/>
          <p:nvPr/>
        </p:nvSpPr>
        <p:spPr>
          <a:xfrm>
            <a:off x="5232175" y="30751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7" name="Google Shape;1477;p95"/>
          <p:cNvSpPr txBox="1"/>
          <p:nvPr/>
        </p:nvSpPr>
        <p:spPr>
          <a:xfrm>
            <a:off x="5232175" y="3490425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8" name="Google Shape;1478;p95"/>
          <p:cNvSpPr txBox="1"/>
          <p:nvPr/>
        </p:nvSpPr>
        <p:spPr>
          <a:xfrm>
            <a:off x="5232175" y="39363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9" name="Google Shape;1479;p95"/>
          <p:cNvSpPr txBox="1"/>
          <p:nvPr/>
        </p:nvSpPr>
        <p:spPr>
          <a:xfrm>
            <a:off x="5706450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0" name="Google Shape;1480;p95"/>
          <p:cNvSpPr txBox="1"/>
          <p:nvPr/>
        </p:nvSpPr>
        <p:spPr>
          <a:xfrm>
            <a:off x="6294875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1" name="Google Shape;1481;p95"/>
          <p:cNvSpPr txBox="1"/>
          <p:nvPr/>
        </p:nvSpPr>
        <p:spPr>
          <a:xfrm>
            <a:off x="6837088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2" name="Google Shape;1482;p95"/>
          <p:cNvSpPr txBox="1"/>
          <p:nvPr/>
        </p:nvSpPr>
        <p:spPr>
          <a:xfrm>
            <a:off x="7425513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3" name="Google Shape;1483;p95"/>
          <p:cNvSpPr txBox="1"/>
          <p:nvPr/>
        </p:nvSpPr>
        <p:spPr>
          <a:xfrm>
            <a:off x="7967738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4" name="Google Shape;1484;p95"/>
          <p:cNvSpPr txBox="1"/>
          <p:nvPr/>
        </p:nvSpPr>
        <p:spPr>
          <a:xfrm>
            <a:off x="458175" y="2024875"/>
            <a:ext cx="43305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Выберем пункт 3.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Установим в бесконечность столбец 3 и ячейку (3, 1)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Выполним приведение незакрашенной части матрицы. Запомним сумму.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5" name="Google Shape;1485;p95"/>
          <p:cNvSpPr txBox="1"/>
          <p:nvPr/>
        </p:nvSpPr>
        <p:spPr>
          <a:xfrm>
            <a:off x="8509975" y="2616207"/>
            <a:ext cx="50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6" name="Google Shape;1486;p95"/>
          <p:cNvSpPr txBox="1"/>
          <p:nvPr/>
        </p:nvSpPr>
        <p:spPr>
          <a:xfrm>
            <a:off x="8509975" y="3071715"/>
            <a:ext cx="50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7" name="Google Shape;1487;p95"/>
          <p:cNvSpPr txBox="1"/>
          <p:nvPr/>
        </p:nvSpPr>
        <p:spPr>
          <a:xfrm>
            <a:off x="8509975" y="3485502"/>
            <a:ext cx="50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8" name="Google Shape;1488;p95"/>
          <p:cNvSpPr txBox="1"/>
          <p:nvPr/>
        </p:nvSpPr>
        <p:spPr>
          <a:xfrm>
            <a:off x="8509975" y="3929776"/>
            <a:ext cx="50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9" name="Google Shape;1489;p95"/>
          <p:cNvSpPr txBox="1"/>
          <p:nvPr/>
        </p:nvSpPr>
        <p:spPr>
          <a:xfrm>
            <a:off x="8509975" y="4450251"/>
            <a:ext cx="50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p9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коммивояжера</a:t>
            </a:r>
            <a:endParaRPr/>
          </a:p>
        </p:txBody>
      </p:sp>
      <p:graphicFrame>
        <p:nvGraphicFramePr>
          <p:cNvPr id="1495" name="Google Shape;1495;p96"/>
          <p:cNvGraphicFramePr/>
          <p:nvPr/>
        </p:nvGraphicFramePr>
        <p:xfrm>
          <a:off x="5554675" y="2152650"/>
          <a:ext cx="2845625" cy="2229625"/>
        </p:xfrm>
        <a:graphic>
          <a:graphicData uri="http://schemas.openxmlformats.org/drawingml/2006/table">
            <a:tbl>
              <a:tblPr>
                <a:noFill/>
                <a:tableStyleId>{F7BCD8D4-4FF5-49D8-A5C7-B0855D08C15C}</a:tableStyleId>
              </a:tblPr>
              <a:tblGrid>
                <a:gridCol w="56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14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11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96" name="Google Shape;1496;p96"/>
          <p:cNvSpPr txBox="1"/>
          <p:nvPr/>
        </p:nvSpPr>
        <p:spPr>
          <a:xfrm>
            <a:off x="5232175" y="21607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7" name="Google Shape;1497;p96"/>
          <p:cNvSpPr txBox="1"/>
          <p:nvPr/>
        </p:nvSpPr>
        <p:spPr>
          <a:xfrm>
            <a:off x="5232175" y="26179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8" name="Google Shape;1498;p96"/>
          <p:cNvSpPr txBox="1"/>
          <p:nvPr/>
        </p:nvSpPr>
        <p:spPr>
          <a:xfrm>
            <a:off x="5232175" y="30751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9" name="Google Shape;1499;p96"/>
          <p:cNvSpPr txBox="1"/>
          <p:nvPr/>
        </p:nvSpPr>
        <p:spPr>
          <a:xfrm>
            <a:off x="5232175" y="3490425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0" name="Google Shape;1500;p96"/>
          <p:cNvSpPr txBox="1"/>
          <p:nvPr/>
        </p:nvSpPr>
        <p:spPr>
          <a:xfrm>
            <a:off x="5232175" y="39363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1" name="Google Shape;1501;p96"/>
          <p:cNvSpPr txBox="1"/>
          <p:nvPr/>
        </p:nvSpPr>
        <p:spPr>
          <a:xfrm>
            <a:off x="5706450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2" name="Google Shape;1502;p96"/>
          <p:cNvSpPr txBox="1"/>
          <p:nvPr/>
        </p:nvSpPr>
        <p:spPr>
          <a:xfrm>
            <a:off x="6294875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3" name="Google Shape;1503;p96"/>
          <p:cNvSpPr txBox="1"/>
          <p:nvPr/>
        </p:nvSpPr>
        <p:spPr>
          <a:xfrm>
            <a:off x="6837088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4" name="Google Shape;1504;p96"/>
          <p:cNvSpPr txBox="1"/>
          <p:nvPr/>
        </p:nvSpPr>
        <p:spPr>
          <a:xfrm>
            <a:off x="7425513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5" name="Google Shape;1505;p96"/>
          <p:cNvSpPr txBox="1"/>
          <p:nvPr/>
        </p:nvSpPr>
        <p:spPr>
          <a:xfrm>
            <a:off x="7967738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6" name="Google Shape;1506;p96"/>
          <p:cNvSpPr txBox="1"/>
          <p:nvPr/>
        </p:nvSpPr>
        <p:spPr>
          <a:xfrm>
            <a:off x="458175" y="2024875"/>
            <a:ext cx="43305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Выберем пункт 3.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Установим в бесконечность столбец 3 и ячейку (3, 1)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Выполним приведение незакрашенной части матрицы. Запомним сумму.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7" name="Google Shape;1507;p96"/>
          <p:cNvSpPr txBox="1"/>
          <p:nvPr/>
        </p:nvSpPr>
        <p:spPr>
          <a:xfrm>
            <a:off x="8495200" y="3251126"/>
            <a:ext cx="50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9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коммивояжера</a:t>
            </a:r>
            <a:endParaRPr/>
          </a:p>
        </p:txBody>
      </p:sp>
      <p:graphicFrame>
        <p:nvGraphicFramePr>
          <p:cNvPr id="1513" name="Google Shape;1513;p97"/>
          <p:cNvGraphicFramePr/>
          <p:nvPr/>
        </p:nvGraphicFramePr>
        <p:xfrm>
          <a:off x="5554675" y="2152650"/>
          <a:ext cx="2845625" cy="2229625"/>
        </p:xfrm>
        <a:graphic>
          <a:graphicData uri="http://schemas.openxmlformats.org/drawingml/2006/table">
            <a:tbl>
              <a:tblPr>
                <a:noFill/>
                <a:tableStyleId>{F7BCD8D4-4FF5-49D8-A5C7-B0855D08C15C}</a:tableStyleId>
              </a:tblPr>
              <a:tblGrid>
                <a:gridCol w="56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14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11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14" name="Google Shape;1514;p97"/>
          <p:cNvSpPr txBox="1"/>
          <p:nvPr/>
        </p:nvSpPr>
        <p:spPr>
          <a:xfrm>
            <a:off x="5232175" y="21607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5" name="Google Shape;1515;p97"/>
          <p:cNvSpPr txBox="1"/>
          <p:nvPr/>
        </p:nvSpPr>
        <p:spPr>
          <a:xfrm>
            <a:off x="5232175" y="26179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6" name="Google Shape;1516;p97"/>
          <p:cNvSpPr txBox="1"/>
          <p:nvPr/>
        </p:nvSpPr>
        <p:spPr>
          <a:xfrm>
            <a:off x="5232175" y="30751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7" name="Google Shape;1517;p97"/>
          <p:cNvSpPr txBox="1"/>
          <p:nvPr/>
        </p:nvSpPr>
        <p:spPr>
          <a:xfrm>
            <a:off x="5232175" y="3490425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8" name="Google Shape;1518;p97"/>
          <p:cNvSpPr txBox="1"/>
          <p:nvPr/>
        </p:nvSpPr>
        <p:spPr>
          <a:xfrm>
            <a:off x="5232175" y="39363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9" name="Google Shape;1519;p97"/>
          <p:cNvSpPr txBox="1"/>
          <p:nvPr/>
        </p:nvSpPr>
        <p:spPr>
          <a:xfrm>
            <a:off x="5706450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0" name="Google Shape;1520;p97"/>
          <p:cNvSpPr txBox="1"/>
          <p:nvPr/>
        </p:nvSpPr>
        <p:spPr>
          <a:xfrm>
            <a:off x="6294875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1" name="Google Shape;1521;p97"/>
          <p:cNvSpPr txBox="1"/>
          <p:nvPr/>
        </p:nvSpPr>
        <p:spPr>
          <a:xfrm>
            <a:off x="6837088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2" name="Google Shape;1522;p97"/>
          <p:cNvSpPr txBox="1"/>
          <p:nvPr/>
        </p:nvSpPr>
        <p:spPr>
          <a:xfrm>
            <a:off x="7425513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3" name="Google Shape;1523;p97"/>
          <p:cNvSpPr txBox="1"/>
          <p:nvPr/>
        </p:nvSpPr>
        <p:spPr>
          <a:xfrm>
            <a:off x="7967738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4" name="Google Shape;1524;p97"/>
          <p:cNvSpPr txBox="1"/>
          <p:nvPr/>
        </p:nvSpPr>
        <p:spPr>
          <a:xfrm>
            <a:off x="458175" y="2024875"/>
            <a:ext cx="43305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Выберем пункт 3.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Установим в бесконечность столбец 3 и ячейку (3, 1)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Выполним приведение незакрашенной части матрицы. Запомним сумму.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5" name="Google Shape;1525;p97"/>
          <p:cNvSpPr txBox="1"/>
          <p:nvPr/>
        </p:nvSpPr>
        <p:spPr>
          <a:xfrm>
            <a:off x="8495200" y="3251126"/>
            <a:ext cx="50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6" name="Google Shape;1526;p97"/>
          <p:cNvSpPr txBox="1"/>
          <p:nvPr/>
        </p:nvSpPr>
        <p:spPr>
          <a:xfrm>
            <a:off x="5706438" y="44248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7" name="Google Shape;1527;p97"/>
          <p:cNvSpPr txBox="1"/>
          <p:nvPr/>
        </p:nvSpPr>
        <p:spPr>
          <a:xfrm>
            <a:off x="6294863" y="44248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8" name="Google Shape;1528;p97"/>
          <p:cNvSpPr txBox="1"/>
          <p:nvPr/>
        </p:nvSpPr>
        <p:spPr>
          <a:xfrm>
            <a:off x="7425500" y="44248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9" name="Google Shape;1529;p97"/>
          <p:cNvSpPr txBox="1"/>
          <p:nvPr/>
        </p:nvSpPr>
        <p:spPr>
          <a:xfrm>
            <a:off x="7967725" y="44248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0" name="Google Shape;1530;p97"/>
          <p:cNvSpPr txBox="1"/>
          <p:nvPr/>
        </p:nvSpPr>
        <p:spPr>
          <a:xfrm>
            <a:off x="8607688" y="44248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p9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коммивояжера</a:t>
            </a:r>
            <a:endParaRPr/>
          </a:p>
        </p:txBody>
      </p:sp>
      <p:graphicFrame>
        <p:nvGraphicFramePr>
          <p:cNvPr id="1536" name="Google Shape;1536;p98"/>
          <p:cNvGraphicFramePr/>
          <p:nvPr/>
        </p:nvGraphicFramePr>
        <p:xfrm>
          <a:off x="5554675" y="2152650"/>
          <a:ext cx="2845625" cy="2229625"/>
        </p:xfrm>
        <a:graphic>
          <a:graphicData uri="http://schemas.openxmlformats.org/drawingml/2006/table">
            <a:tbl>
              <a:tblPr>
                <a:noFill/>
                <a:tableStyleId>{F7BCD8D4-4FF5-49D8-A5C7-B0855D08C15C}</a:tableStyleId>
              </a:tblPr>
              <a:tblGrid>
                <a:gridCol w="56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14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11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37" name="Google Shape;1537;p98"/>
          <p:cNvSpPr txBox="1"/>
          <p:nvPr/>
        </p:nvSpPr>
        <p:spPr>
          <a:xfrm>
            <a:off x="5232175" y="21607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8" name="Google Shape;1538;p98"/>
          <p:cNvSpPr txBox="1"/>
          <p:nvPr/>
        </p:nvSpPr>
        <p:spPr>
          <a:xfrm>
            <a:off x="5232175" y="26179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9" name="Google Shape;1539;p98"/>
          <p:cNvSpPr txBox="1"/>
          <p:nvPr/>
        </p:nvSpPr>
        <p:spPr>
          <a:xfrm>
            <a:off x="5232175" y="30751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0" name="Google Shape;1540;p98"/>
          <p:cNvSpPr txBox="1"/>
          <p:nvPr/>
        </p:nvSpPr>
        <p:spPr>
          <a:xfrm>
            <a:off x="5232175" y="3490425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1" name="Google Shape;1541;p98"/>
          <p:cNvSpPr txBox="1"/>
          <p:nvPr/>
        </p:nvSpPr>
        <p:spPr>
          <a:xfrm>
            <a:off x="5232175" y="39363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2" name="Google Shape;1542;p98"/>
          <p:cNvSpPr txBox="1"/>
          <p:nvPr/>
        </p:nvSpPr>
        <p:spPr>
          <a:xfrm>
            <a:off x="5706450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3" name="Google Shape;1543;p98"/>
          <p:cNvSpPr txBox="1"/>
          <p:nvPr/>
        </p:nvSpPr>
        <p:spPr>
          <a:xfrm>
            <a:off x="6294875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4" name="Google Shape;1544;p98"/>
          <p:cNvSpPr txBox="1"/>
          <p:nvPr/>
        </p:nvSpPr>
        <p:spPr>
          <a:xfrm>
            <a:off x="6837088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5" name="Google Shape;1545;p98"/>
          <p:cNvSpPr txBox="1"/>
          <p:nvPr/>
        </p:nvSpPr>
        <p:spPr>
          <a:xfrm>
            <a:off x="7425513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6" name="Google Shape;1546;p98"/>
          <p:cNvSpPr txBox="1"/>
          <p:nvPr/>
        </p:nvSpPr>
        <p:spPr>
          <a:xfrm>
            <a:off x="7967738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7" name="Google Shape;1547;p98"/>
          <p:cNvSpPr txBox="1"/>
          <p:nvPr/>
        </p:nvSpPr>
        <p:spPr>
          <a:xfrm>
            <a:off x="458175" y="2024875"/>
            <a:ext cx="43305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Выберем пункт 3.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Установим в бесконечность столбец 3 и ячейку (3, 1)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Найдем сумму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φ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12 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= φ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 + C(1, 3) + φ = 53 + 0 + 8 = 61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8" name="Google Shape;1548;p98"/>
          <p:cNvSpPr txBox="1"/>
          <p:nvPr/>
        </p:nvSpPr>
        <p:spPr>
          <a:xfrm>
            <a:off x="5588100" y="4438625"/>
            <a:ext cx="185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 + 3 = 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p9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коммивояжера</a:t>
            </a:r>
            <a:endParaRPr/>
          </a:p>
        </p:txBody>
      </p:sp>
      <p:graphicFrame>
        <p:nvGraphicFramePr>
          <p:cNvPr id="1554" name="Google Shape;1554;p99"/>
          <p:cNvGraphicFramePr/>
          <p:nvPr/>
        </p:nvGraphicFramePr>
        <p:xfrm>
          <a:off x="5554675" y="2152650"/>
          <a:ext cx="2845625" cy="2229625"/>
        </p:xfrm>
        <a:graphic>
          <a:graphicData uri="http://schemas.openxmlformats.org/drawingml/2006/table">
            <a:tbl>
              <a:tblPr>
                <a:noFill/>
                <a:tableStyleId>{F7BCD8D4-4FF5-49D8-A5C7-B0855D08C15C}</a:tableStyleId>
              </a:tblPr>
              <a:tblGrid>
                <a:gridCol w="56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14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55" name="Google Shape;1555;p99"/>
          <p:cNvSpPr txBox="1"/>
          <p:nvPr/>
        </p:nvSpPr>
        <p:spPr>
          <a:xfrm>
            <a:off x="5232175" y="21607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6" name="Google Shape;1556;p99"/>
          <p:cNvSpPr txBox="1"/>
          <p:nvPr/>
        </p:nvSpPr>
        <p:spPr>
          <a:xfrm>
            <a:off x="5232175" y="26179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7" name="Google Shape;1557;p99"/>
          <p:cNvSpPr txBox="1"/>
          <p:nvPr/>
        </p:nvSpPr>
        <p:spPr>
          <a:xfrm>
            <a:off x="5232175" y="30751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8" name="Google Shape;1558;p99"/>
          <p:cNvSpPr txBox="1"/>
          <p:nvPr/>
        </p:nvSpPr>
        <p:spPr>
          <a:xfrm>
            <a:off x="5232175" y="3490425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9" name="Google Shape;1559;p99"/>
          <p:cNvSpPr txBox="1"/>
          <p:nvPr/>
        </p:nvSpPr>
        <p:spPr>
          <a:xfrm>
            <a:off x="5232175" y="39363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0" name="Google Shape;1560;p99"/>
          <p:cNvSpPr txBox="1"/>
          <p:nvPr/>
        </p:nvSpPr>
        <p:spPr>
          <a:xfrm>
            <a:off x="5706450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1" name="Google Shape;1561;p99"/>
          <p:cNvSpPr txBox="1"/>
          <p:nvPr/>
        </p:nvSpPr>
        <p:spPr>
          <a:xfrm>
            <a:off x="6294875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2" name="Google Shape;1562;p99"/>
          <p:cNvSpPr txBox="1"/>
          <p:nvPr/>
        </p:nvSpPr>
        <p:spPr>
          <a:xfrm>
            <a:off x="6837088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3" name="Google Shape;1563;p99"/>
          <p:cNvSpPr txBox="1"/>
          <p:nvPr/>
        </p:nvSpPr>
        <p:spPr>
          <a:xfrm>
            <a:off x="7425513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4" name="Google Shape;1564;p99"/>
          <p:cNvSpPr txBox="1"/>
          <p:nvPr/>
        </p:nvSpPr>
        <p:spPr>
          <a:xfrm>
            <a:off x="7967738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5" name="Google Shape;1565;p99"/>
          <p:cNvSpPr txBox="1"/>
          <p:nvPr/>
        </p:nvSpPr>
        <p:spPr>
          <a:xfrm>
            <a:off x="458175" y="2024875"/>
            <a:ext cx="43305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Выберем пункт 4.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Установим в бесконечность столбец 4 и ячейку (4, 1)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Выполним приведение незакрашенной части матрицы. Запомним сумму.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p10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коммивояжера</a:t>
            </a:r>
            <a:endParaRPr/>
          </a:p>
        </p:txBody>
      </p:sp>
      <p:graphicFrame>
        <p:nvGraphicFramePr>
          <p:cNvPr id="1571" name="Google Shape;1571;p100"/>
          <p:cNvGraphicFramePr/>
          <p:nvPr/>
        </p:nvGraphicFramePr>
        <p:xfrm>
          <a:off x="5554675" y="2152650"/>
          <a:ext cx="2845625" cy="2229625"/>
        </p:xfrm>
        <a:graphic>
          <a:graphicData uri="http://schemas.openxmlformats.org/drawingml/2006/table">
            <a:tbl>
              <a:tblPr>
                <a:noFill/>
                <a:tableStyleId>{F7BCD8D4-4FF5-49D8-A5C7-B0855D08C15C}</a:tableStyleId>
              </a:tblPr>
              <a:tblGrid>
                <a:gridCol w="56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14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72" name="Google Shape;1572;p100"/>
          <p:cNvSpPr txBox="1"/>
          <p:nvPr/>
        </p:nvSpPr>
        <p:spPr>
          <a:xfrm>
            <a:off x="5232175" y="21607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3" name="Google Shape;1573;p100"/>
          <p:cNvSpPr txBox="1"/>
          <p:nvPr/>
        </p:nvSpPr>
        <p:spPr>
          <a:xfrm>
            <a:off x="5232175" y="26179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4" name="Google Shape;1574;p100"/>
          <p:cNvSpPr txBox="1"/>
          <p:nvPr/>
        </p:nvSpPr>
        <p:spPr>
          <a:xfrm>
            <a:off x="5232175" y="30751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5" name="Google Shape;1575;p100"/>
          <p:cNvSpPr txBox="1"/>
          <p:nvPr/>
        </p:nvSpPr>
        <p:spPr>
          <a:xfrm>
            <a:off x="5232175" y="3490425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6" name="Google Shape;1576;p100"/>
          <p:cNvSpPr txBox="1"/>
          <p:nvPr/>
        </p:nvSpPr>
        <p:spPr>
          <a:xfrm>
            <a:off x="5232175" y="39363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7" name="Google Shape;1577;p100"/>
          <p:cNvSpPr txBox="1"/>
          <p:nvPr/>
        </p:nvSpPr>
        <p:spPr>
          <a:xfrm>
            <a:off x="5706450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8" name="Google Shape;1578;p100"/>
          <p:cNvSpPr txBox="1"/>
          <p:nvPr/>
        </p:nvSpPr>
        <p:spPr>
          <a:xfrm>
            <a:off x="6294875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9" name="Google Shape;1579;p100"/>
          <p:cNvSpPr txBox="1"/>
          <p:nvPr/>
        </p:nvSpPr>
        <p:spPr>
          <a:xfrm>
            <a:off x="6837088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0" name="Google Shape;1580;p100"/>
          <p:cNvSpPr txBox="1"/>
          <p:nvPr/>
        </p:nvSpPr>
        <p:spPr>
          <a:xfrm>
            <a:off x="7425513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1" name="Google Shape;1581;p100"/>
          <p:cNvSpPr txBox="1"/>
          <p:nvPr/>
        </p:nvSpPr>
        <p:spPr>
          <a:xfrm>
            <a:off x="7967738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2" name="Google Shape;1582;p100"/>
          <p:cNvSpPr txBox="1"/>
          <p:nvPr/>
        </p:nvSpPr>
        <p:spPr>
          <a:xfrm>
            <a:off x="458175" y="2024875"/>
            <a:ext cx="43305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Выберем пункт 4.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Установим в бесконечность столбец 4 и ячейку (4, 1)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Выполним приведение незакрашенной части матрицы. Запомним сумму.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3" name="Google Shape;1583;p100"/>
          <p:cNvSpPr txBox="1"/>
          <p:nvPr/>
        </p:nvSpPr>
        <p:spPr>
          <a:xfrm>
            <a:off x="8439475" y="2648835"/>
            <a:ext cx="52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4" name="Google Shape;1584;p100"/>
          <p:cNvSpPr txBox="1"/>
          <p:nvPr/>
        </p:nvSpPr>
        <p:spPr>
          <a:xfrm>
            <a:off x="8439475" y="3102820"/>
            <a:ext cx="52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5" name="Google Shape;1585;p100"/>
          <p:cNvSpPr txBox="1"/>
          <p:nvPr/>
        </p:nvSpPr>
        <p:spPr>
          <a:xfrm>
            <a:off x="8439475" y="3515225"/>
            <a:ext cx="52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6" name="Google Shape;1586;p100"/>
          <p:cNvSpPr txBox="1"/>
          <p:nvPr/>
        </p:nvSpPr>
        <p:spPr>
          <a:xfrm>
            <a:off x="8439475" y="3958014"/>
            <a:ext cx="52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7" name="Google Shape;1587;p100"/>
          <p:cNvSpPr txBox="1"/>
          <p:nvPr/>
        </p:nvSpPr>
        <p:spPr>
          <a:xfrm>
            <a:off x="8473625" y="4511520"/>
            <a:ext cx="52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p10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коммивояжера</a:t>
            </a:r>
            <a:endParaRPr/>
          </a:p>
        </p:txBody>
      </p:sp>
      <p:graphicFrame>
        <p:nvGraphicFramePr>
          <p:cNvPr id="1593" name="Google Shape;1593;p101"/>
          <p:cNvGraphicFramePr/>
          <p:nvPr/>
        </p:nvGraphicFramePr>
        <p:xfrm>
          <a:off x="5554675" y="2152650"/>
          <a:ext cx="2845625" cy="2229625"/>
        </p:xfrm>
        <a:graphic>
          <a:graphicData uri="http://schemas.openxmlformats.org/drawingml/2006/table">
            <a:tbl>
              <a:tblPr>
                <a:noFill/>
                <a:tableStyleId>{F7BCD8D4-4FF5-49D8-A5C7-B0855D08C15C}</a:tableStyleId>
              </a:tblPr>
              <a:tblGrid>
                <a:gridCol w="56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14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94" name="Google Shape;1594;p101"/>
          <p:cNvSpPr txBox="1"/>
          <p:nvPr/>
        </p:nvSpPr>
        <p:spPr>
          <a:xfrm>
            <a:off x="5232175" y="21607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5" name="Google Shape;1595;p101"/>
          <p:cNvSpPr txBox="1"/>
          <p:nvPr/>
        </p:nvSpPr>
        <p:spPr>
          <a:xfrm>
            <a:off x="5232175" y="26179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6" name="Google Shape;1596;p101"/>
          <p:cNvSpPr txBox="1"/>
          <p:nvPr/>
        </p:nvSpPr>
        <p:spPr>
          <a:xfrm>
            <a:off x="5232175" y="30751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7" name="Google Shape;1597;p101"/>
          <p:cNvSpPr txBox="1"/>
          <p:nvPr/>
        </p:nvSpPr>
        <p:spPr>
          <a:xfrm>
            <a:off x="5232175" y="3490425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8" name="Google Shape;1598;p101"/>
          <p:cNvSpPr txBox="1"/>
          <p:nvPr/>
        </p:nvSpPr>
        <p:spPr>
          <a:xfrm>
            <a:off x="5232175" y="39363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9" name="Google Shape;1599;p101"/>
          <p:cNvSpPr txBox="1"/>
          <p:nvPr/>
        </p:nvSpPr>
        <p:spPr>
          <a:xfrm>
            <a:off x="5706450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0" name="Google Shape;1600;p101"/>
          <p:cNvSpPr txBox="1"/>
          <p:nvPr/>
        </p:nvSpPr>
        <p:spPr>
          <a:xfrm>
            <a:off x="6294875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1" name="Google Shape;1601;p101"/>
          <p:cNvSpPr txBox="1"/>
          <p:nvPr/>
        </p:nvSpPr>
        <p:spPr>
          <a:xfrm>
            <a:off x="6837088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2" name="Google Shape;1602;p101"/>
          <p:cNvSpPr txBox="1"/>
          <p:nvPr/>
        </p:nvSpPr>
        <p:spPr>
          <a:xfrm>
            <a:off x="7425513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3" name="Google Shape;1603;p101"/>
          <p:cNvSpPr txBox="1"/>
          <p:nvPr/>
        </p:nvSpPr>
        <p:spPr>
          <a:xfrm>
            <a:off x="7967738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4" name="Google Shape;1604;p101"/>
          <p:cNvSpPr txBox="1"/>
          <p:nvPr/>
        </p:nvSpPr>
        <p:spPr>
          <a:xfrm>
            <a:off x="458175" y="2024875"/>
            <a:ext cx="43305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Выберем пункт 4.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Установим в бесконечность столбец 4 и ячейку (4, 1)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Выполним приведение незакрашенной части матрицы. Запомним сумму.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5" name="Google Shape;1605;p101"/>
          <p:cNvSpPr txBox="1"/>
          <p:nvPr/>
        </p:nvSpPr>
        <p:spPr>
          <a:xfrm>
            <a:off x="8554925" y="3075095"/>
            <a:ext cx="52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Ветвление</a:t>
            </a:r>
            <a:endParaRPr/>
          </a:p>
        </p:txBody>
      </p:sp>
      <p:sp>
        <p:nvSpPr>
          <p:cNvPr id="163" name="Google Shape;163;p21"/>
          <p:cNvSpPr/>
          <p:nvPr/>
        </p:nvSpPr>
        <p:spPr>
          <a:xfrm>
            <a:off x="4752175" y="1918625"/>
            <a:ext cx="310500" cy="310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1"/>
          <p:cNvSpPr/>
          <p:nvPr/>
        </p:nvSpPr>
        <p:spPr>
          <a:xfrm>
            <a:off x="2670750" y="2499650"/>
            <a:ext cx="310500" cy="310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1"/>
          <p:cNvSpPr/>
          <p:nvPr/>
        </p:nvSpPr>
        <p:spPr>
          <a:xfrm>
            <a:off x="4044525" y="2499650"/>
            <a:ext cx="310500" cy="310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1"/>
          <p:cNvSpPr/>
          <p:nvPr/>
        </p:nvSpPr>
        <p:spPr>
          <a:xfrm>
            <a:off x="5418300" y="2499650"/>
            <a:ext cx="310500" cy="310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1"/>
          <p:cNvSpPr/>
          <p:nvPr/>
        </p:nvSpPr>
        <p:spPr>
          <a:xfrm>
            <a:off x="6727425" y="2499650"/>
            <a:ext cx="310500" cy="310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8" name="Google Shape;168;p21"/>
          <p:cNvCxnSpPr>
            <a:stCxn id="163" idx="2"/>
            <a:endCxn id="164" idx="7"/>
          </p:cNvCxnSpPr>
          <p:nvPr/>
        </p:nvCxnSpPr>
        <p:spPr>
          <a:xfrm flipH="1">
            <a:off x="2935675" y="2073875"/>
            <a:ext cx="1816500" cy="47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Google Shape;169;p21"/>
          <p:cNvCxnSpPr>
            <a:stCxn id="163" idx="3"/>
            <a:endCxn id="165" idx="7"/>
          </p:cNvCxnSpPr>
          <p:nvPr/>
        </p:nvCxnSpPr>
        <p:spPr>
          <a:xfrm flipH="1">
            <a:off x="4309547" y="2183653"/>
            <a:ext cx="488100" cy="36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170;p21"/>
          <p:cNvCxnSpPr>
            <a:stCxn id="163" idx="5"/>
            <a:endCxn id="166" idx="1"/>
          </p:cNvCxnSpPr>
          <p:nvPr/>
        </p:nvCxnSpPr>
        <p:spPr>
          <a:xfrm>
            <a:off x="5017203" y="2183653"/>
            <a:ext cx="446700" cy="36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171;p21"/>
          <p:cNvCxnSpPr>
            <a:stCxn id="163" idx="6"/>
            <a:endCxn id="167" idx="1"/>
          </p:cNvCxnSpPr>
          <p:nvPr/>
        </p:nvCxnSpPr>
        <p:spPr>
          <a:xfrm>
            <a:off x="5062675" y="2073875"/>
            <a:ext cx="1710300" cy="47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2" name="Google Shape;172;p21"/>
          <p:cNvSpPr txBox="1"/>
          <p:nvPr/>
        </p:nvSpPr>
        <p:spPr>
          <a:xfrm>
            <a:off x="3660725" y="1958425"/>
            <a:ext cx="3474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1"/>
          <p:cNvSpPr txBox="1"/>
          <p:nvPr/>
        </p:nvSpPr>
        <p:spPr>
          <a:xfrm>
            <a:off x="4175225" y="2177350"/>
            <a:ext cx="3474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1"/>
          <p:cNvSpPr txBox="1"/>
          <p:nvPr/>
        </p:nvSpPr>
        <p:spPr>
          <a:xfrm>
            <a:off x="5093400" y="2332525"/>
            <a:ext cx="3474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1"/>
          <p:cNvSpPr txBox="1"/>
          <p:nvPr/>
        </p:nvSpPr>
        <p:spPr>
          <a:xfrm>
            <a:off x="5863375" y="2024950"/>
            <a:ext cx="3474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1"/>
          <p:cNvSpPr/>
          <p:nvPr/>
        </p:nvSpPr>
        <p:spPr>
          <a:xfrm>
            <a:off x="1506900" y="3398450"/>
            <a:ext cx="310500" cy="310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1"/>
          <p:cNvSpPr/>
          <p:nvPr/>
        </p:nvSpPr>
        <p:spPr>
          <a:xfrm>
            <a:off x="2138550" y="3398450"/>
            <a:ext cx="310500" cy="310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1"/>
          <p:cNvSpPr/>
          <p:nvPr/>
        </p:nvSpPr>
        <p:spPr>
          <a:xfrm>
            <a:off x="2807125" y="3398450"/>
            <a:ext cx="310500" cy="310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1"/>
          <p:cNvSpPr/>
          <p:nvPr/>
        </p:nvSpPr>
        <p:spPr>
          <a:xfrm>
            <a:off x="3710225" y="3398450"/>
            <a:ext cx="310500" cy="310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4378800" y="3398450"/>
            <a:ext cx="310500" cy="310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1"/>
          <p:cNvSpPr/>
          <p:nvPr/>
        </p:nvSpPr>
        <p:spPr>
          <a:xfrm>
            <a:off x="5762575" y="3398450"/>
            <a:ext cx="310500" cy="310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2" name="Google Shape;182;p21"/>
          <p:cNvCxnSpPr>
            <a:stCxn id="164" idx="3"/>
            <a:endCxn id="176" idx="7"/>
          </p:cNvCxnSpPr>
          <p:nvPr/>
        </p:nvCxnSpPr>
        <p:spPr>
          <a:xfrm flipH="1">
            <a:off x="1771822" y="2764678"/>
            <a:ext cx="944400" cy="67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21"/>
          <p:cNvCxnSpPr>
            <a:stCxn id="164" idx="4"/>
            <a:endCxn id="177" idx="7"/>
          </p:cNvCxnSpPr>
          <p:nvPr/>
        </p:nvCxnSpPr>
        <p:spPr>
          <a:xfrm flipH="1">
            <a:off x="2403600" y="2810150"/>
            <a:ext cx="422400" cy="63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" name="Google Shape;184;p21"/>
          <p:cNvCxnSpPr>
            <a:stCxn id="164" idx="4"/>
            <a:endCxn id="178" idx="0"/>
          </p:cNvCxnSpPr>
          <p:nvPr/>
        </p:nvCxnSpPr>
        <p:spPr>
          <a:xfrm>
            <a:off x="2826000" y="2810150"/>
            <a:ext cx="136500" cy="58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" name="Google Shape;185;p21"/>
          <p:cNvCxnSpPr>
            <a:stCxn id="165" idx="3"/>
            <a:endCxn id="179" idx="0"/>
          </p:cNvCxnSpPr>
          <p:nvPr/>
        </p:nvCxnSpPr>
        <p:spPr>
          <a:xfrm flipH="1">
            <a:off x="3865597" y="2764678"/>
            <a:ext cx="224400" cy="63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21"/>
          <p:cNvCxnSpPr>
            <a:stCxn id="165" idx="5"/>
            <a:endCxn id="180" idx="0"/>
          </p:cNvCxnSpPr>
          <p:nvPr/>
        </p:nvCxnSpPr>
        <p:spPr>
          <a:xfrm>
            <a:off x="4309553" y="2764678"/>
            <a:ext cx="224400" cy="63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" name="Google Shape;187;p21"/>
          <p:cNvCxnSpPr>
            <a:stCxn id="166" idx="5"/>
            <a:endCxn id="181" idx="0"/>
          </p:cNvCxnSpPr>
          <p:nvPr/>
        </p:nvCxnSpPr>
        <p:spPr>
          <a:xfrm>
            <a:off x="5683328" y="2764678"/>
            <a:ext cx="234600" cy="63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8" name="Google Shape;188;p21"/>
          <p:cNvSpPr txBox="1"/>
          <p:nvPr/>
        </p:nvSpPr>
        <p:spPr>
          <a:xfrm>
            <a:off x="5816250" y="2917575"/>
            <a:ext cx="3474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21"/>
          <p:cNvSpPr txBox="1"/>
          <p:nvPr/>
        </p:nvSpPr>
        <p:spPr>
          <a:xfrm>
            <a:off x="4409250" y="2855650"/>
            <a:ext cx="3474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21"/>
          <p:cNvSpPr txBox="1"/>
          <p:nvPr/>
        </p:nvSpPr>
        <p:spPr>
          <a:xfrm>
            <a:off x="3660725" y="2841375"/>
            <a:ext cx="3474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1"/>
          <p:cNvSpPr txBox="1"/>
          <p:nvPr/>
        </p:nvSpPr>
        <p:spPr>
          <a:xfrm>
            <a:off x="2889663" y="3024475"/>
            <a:ext cx="3474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21"/>
          <p:cNvSpPr txBox="1"/>
          <p:nvPr/>
        </p:nvSpPr>
        <p:spPr>
          <a:xfrm>
            <a:off x="2293538" y="3010200"/>
            <a:ext cx="3474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21"/>
          <p:cNvSpPr txBox="1"/>
          <p:nvPr/>
        </p:nvSpPr>
        <p:spPr>
          <a:xfrm>
            <a:off x="1469800" y="3010200"/>
            <a:ext cx="3474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10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коммивояжера</a:t>
            </a:r>
            <a:endParaRPr/>
          </a:p>
        </p:txBody>
      </p:sp>
      <p:graphicFrame>
        <p:nvGraphicFramePr>
          <p:cNvPr id="1611" name="Google Shape;1611;p102"/>
          <p:cNvGraphicFramePr/>
          <p:nvPr/>
        </p:nvGraphicFramePr>
        <p:xfrm>
          <a:off x="5554675" y="2152650"/>
          <a:ext cx="2845625" cy="2229625"/>
        </p:xfrm>
        <a:graphic>
          <a:graphicData uri="http://schemas.openxmlformats.org/drawingml/2006/table">
            <a:tbl>
              <a:tblPr>
                <a:noFill/>
                <a:tableStyleId>{F7BCD8D4-4FF5-49D8-A5C7-B0855D08C15C}</a:tableStyleId>
              </a:tblPr>
              <a:tblGrid>
                <a:gridCol w="56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14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12" name="Google Shape;1612;p102"/>
          <p:cNvSpPr txBox="1"/>
          <p:nvPr/>
        </p:nvSpPr>
        <p:spPr>
          <a:xfrm>
            <a:off x="5232175" y="21607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3" name="Google Shape;1613;p102"/>
          <p:cNvSpPr txBox="1"/>
          <p:nvPr/>
        </p:nvSpPr>
        <p:spPr>
          <a:xfrm>
            <a:off x="5232175" y="26179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4" name="Google Shape;1614;p102"/>
          <p:cNvSpPr txBox="1"/>
          <p:nvPr/>
        </p:nvSpPr>
        <p:spPr>
          <a:xfrm>
            <a:off x="5232175" y="30751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5" name="Google Shape;1615;p102"/>
          <p:cNvSpPr txBox="1"/>
          <p:nvPr/>
        </p:nvSpPr>
        <p:spPr>
          <a:xfrm>
            <a:off x="5232175" y="3490425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6" name="Google Shape;1616;p102"/>
          <p:cNvSpPr txBox="1"/>
          <p:nvPr/>
        </p:nvSpPr>
        <p:spPr>
          <a:xfrm>
            <a:off x="5232175" y="39363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7" name="Google Shape;1617;p102"/>
          <p:cNvSpPr txBox="1"/>
          <p:nvPr/>
        </p:nvSpPr>
        <p:spPr>
          <a:xfrm>
            <a:off x="5706450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8" name="Google Shape;1618;p102"/>
          <p:cNvSpPr txBox="1"/>
          <p:nvPr/>
        </p:nvSpPr>
        <p:spPr>
          <a:xfrm>
            <a:off x="6294875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9" name="Google Shape;1619;p102"/>
          <p:cNvSpPr txBox="1"/>
          <p:nvPr/>
        </p:nvSpPr>
        <p:spPr>
          <a:xfrm>
            <a:off x="6837088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0" name="Google Shape;1620;p102"/>
          <p:cNvSpPr txBox="1"/>
          <p:nvPr/>
        </p:nvSpPr>
        <p:spPr>
          <a:xfrm>
            <a:off x="7425513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1" name="Google Shape;1621;p102"/>
          <p:cNvSpPr txBox="1"/>
          <p:nvPr/>
        </p:nvSpPr>
        <p:spPr>
          <a:xfrm>
            <a:off x="7967738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2" name="Google Shape;1622;p102"/>
          <p:cNvSpPr txBox="1"/>
          <p:nvPr/>
        </p:nvSpPr>
        <p:spPr>
          <a:xfrm>
            <a:off x="458175" y="2024875"/>
            <a:ext cx="43305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Выберем пункт 4.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Установим в бесконечность столбец 4 и ячейку (4, 1)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Выполним приведение незакрашенной части матрицы. Запомним сумму.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3" name="Google Shape;1623;p102"/>
          <p:cNvSpPr txBox="1"/>
          <p:nvPr/>
        </p:nvSpPr>
        <p:spPr>
          <a:xfrm>
            <a:off x="8554925" y="3075095"/>
            <a:ext cx="52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4" name="Google Shape;1624;p102"/>
          <p:cNvSpPr txBox="1"/>
          <p:nvPr/>
        </p:nvSpPr>
        <p:spPr>
          <a:xfrm>
            <a:off x="5666700" y="4424875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5" name="Google Shape;1625;p102"/>
          <p:cNvSpPr txBox="1"/>
          <p:nvPr/>
        </p:nvSpPr>
        <p:spPr>
          <a:xfrm>
            <a:off x="6255125" y="4424875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6" name="Google Shape;1626;p102"/>
          <p:cNvSpPr txBox="1"/>
          <p:nvPr/>
        </p:nvSpPr>
        <p:spPr>
          <a:xfrm>
            <a:off x="6797338" y="4424875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7" name="Google Shape;1627;p102"/>
          <p:cNvSpPr txBox="1"/>
          <p:nvPr/>
        </p:nvSpPr>
        <p:spPr>
          <a:xfrm>
            <a:off x="7927988" y="4424875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8" name="Google Shape;1628;p102"/>
          <p:cNvSpPr txBox="1"/>
          <p:nvPr/>
        </p:nvSpPr>
        <p:spPr>
          <a:xfrm>
            <a:off x="8597688" y="4424875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Google Shape;1633;p10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коммивояжера</a:t>
            </a:r>
            <a:endParaRPr/>
          </a:p>
        </p:txBody>
      </p:sp>
      <p:graphicFrame>
        <p:nvGraphicFramePr>
          <p:cNvPr id="1634" name="Google Shape;1634;p103"/>
          <p:cNvGraphicFramePr/>
          <p:nvPr/>
        </p:nvGraphicFramePr>
        <p:xfrm>
          <a:off x="5554675" y="2152650"/>
          <a:ext cx="2845625" cy="2229625"/>
        </p:xfrm>
        <a:graphic>
          <a:graphicData uri="http://schemas.openxmlformats.org/drawingml/2006/table">
            <a:tbl>
              <a:tblPr>
                <a:noFill/>
                <a:tableStyleId>{F7BCD8D4-4FF5-49D8-A5C7-B0855D08C15C}</a:tableStyleId>
              </a:tblPr>
              <a:tblGrid>
                <a:gridCol w="56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14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35" name="Google Shape;1635;p103"/>
          <p:cNvSpPr txBox="1"/>
          <p:nvPr/>
        </p:nvSpPr>
        <p:spPr>
          <a:xfrm>
            <a:off x="5232175" y="21607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6" name="Google Shape;1636;p103"/>
          <p:cNvSpPr txBox="1"/>
          <p:nvPr/>
        </p:nvSpPr>
        <p:spPr>
          <a:xfrm>
            <a:off x="5232175" y="26179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7" name="Google Shape;1637;p103"/>
          <p:cNvSpPr txBox="1"/>
          <p:nvPr/>
        </p:nvSpPr>
        <p:spPr>
          <a:xfrm>
            <a:off x="5232175" y="30751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8" name="Google Shape;1638;p103"/>
          <p:cNvSpPr txBox="1"/>
          <p:nvPr/>
        </p:nvSpPr>
        <p:spPr>
          <a:xfrm>
            <a:off x="5232175" y="3490425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9" name="Google Shape;1639;p103"/>
          <p:cNvSpPr txBox="1"/>
          <p:nvPr/>
        </p:nvSpPr>
        <p:spPr>
          <a:xfrm>
            <a:off x="5232175" y="39363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0" name="Google Shape;1640;p103"/>
          <p:cNvSpPr txBox="1"/>
          <p:nvPr/>
        </p:nvSpPr>
        <p:spPr>
          <a:xfrm>
            <a:off x="5706450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1" name="Google Shape;1641;p103"/>
          <p:cNvSpPr txBox="1"/>
          <p:nvPr/>
        </p:nvSpPr>
        <p:spPr>
          <a:xfrm>
            <a:off x="6294875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2" name="Google Shape;1642;p103"/>
          <p:cNvSpPr txBox="1"/>
          <p:nvPr/>
        </p:nvSpPr>
        <p:spPr>
          <a:xfrm>
            <a:off x="6837088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3" name="Google Shape;1643;p103"/>
          <p:cNvSpPr txBox="1"/>
          <p:nvPr/>
        </p:nvSpPr>
        <p:spPr>
          <a:xfrm>
            <a:off x="7425513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4" name="Google Shape;1644;p103"/>
          <p:cNvSpPr txBox="1"/>
          <p:nvPr/>
        </p:nvSpPr>
        <p:spPr>
          <a:xfrm>
            <a:off x="7967738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5" name="Google Shape;1645;p103"/>
          <p:cNvSpPr txBox="1"/>
          <p:nvPr/>
        </p:nvSpPr>
        <p:spPr>
          <a:xfrm>
            <a:off x="458175" y="2024875"/>
            <a:ext cx="43305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Выберем пункт 4.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Установим в бесконечность столбец 4 и ячейку (4, 1)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Найдем сумму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φ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14 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= φ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 + C(1, 4) + φ = 53 + 6 + 2 = 61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6" name="Google Shape;1646;p103"/>
          <p:cNvSpPr txBox="1"/>
          <p:nvPr/>
        </p:nvSpPr>
        <p:spPr>
          <a:xfrm>
            <a:off x="6517000" y="4543425"/>
            <a:ext cx="141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 + 0 =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p10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коммивояжера</a:t>
            </a:r>
            <a:endParaRPr/>
          </a:p>
        </p:txBody>
      </p:sp>
      <p:graphicFrame>
        <p:nvGraphicFramePr>
          <p:cNvPr id="1652" name="Google Shape;1652;p104"/>
          <p:cNvGraphicFramePr/>
          <p:nvPr/>
        </p:nvGraphicFramePr>
        <p:xfrm>
          <a:off x="5554675" y="2152650"/>
          <a:ext cx="2845625" cy="2229625"/>
        </p:xfrm>
        <a:graphic>
          <a:graphicData uri="http://schemas.openxmlformats.org/drawingml/2006/table">
            <a:tbl>
              <a:tblPr>
                <a:noFill/>
                <a:tableStyleId>{F7BCD8D4-4FF5-49D8-A5C7-B0855D08C15C}</a:tableStyleId>
              </a:tblPr>
              <a:tblGrid>
                <a:gridCol w="56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14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53" name="Google Shape;1653;p104"/>
          <p:cNvSpPr txBox="1"/>
          <p:nvPr/>
        </p:nvSpPr>
        <p:spPr>
          <a:xfrm>
            <a:off x="5232175" y="21607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4" name="Google Shape;1654;p104"/>
          <p:cNvSpPr txBox="1"/>
          <p:nvPr/>
        </p:nvSpPr>
        <p:spPr>
          <a:xfrm>
            <a:off x="5232175" y="26179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5" name="Google Shape;1655;p104"/>
          <p:cNvSpPr txBox="1"/>
          <p:nvPr/>
        </p:nvSpPr>
        <p:spPr>
          <a:xfrm>
            <a:off x="5232175" y="30751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6" name="Google Shape;1656;p104"/>
          <p:cNvSpPr txBox="1"/>
          <p:nvPr/>
        </p:nvSpPr>
        <p:spPr>
          <a:xfrm>
            <a:off x="5232175" y="3490425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7" name="Google Shape;1657;p104"/>
          <p:cNvSpPr txBox="1"/>
          <p:nvPr/>
        </p:nvSpPr>
        <p:spPr>
          <a:xfrm>
            <a:off x="5232175" y="39363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8" name="Google Shape;1658;p104"/>
          <p:cNvSpPr txBox="1"/>
          <p:nvPr/>
        </p:nvSpPr>
        <p:spPr>
          <a:xfrm>
            <a:off x="5706450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9" name="Google Shape;1659;p104"/>
          <p:cNvSpPr txBox="1"/>
          <p:nvPr/>
        </p:nvSpPr>
        <p:spPr>
          <a:xfrm>
            <a:off x="6294875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0" name="Google Shape;1660;p104"/>
          <p:cNvSpPr txBox="1"/>
          <p:nvPr/>
        </p:nvSpPr>
        <p:spPr>
          <a:xfrm>
            <a:off x="6837088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1" name="Google Shape;1661;p104"/>
          <p:cNvSpPr txBox="1"/>
          <p:nvPr/>
        </p:nvSpPr>
        <p:spPr>
          <a:xfrm>
            <a:off x="7425513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2" name="Google Shape;1662;p104"/>
          <p:cNvSpPr txBox="1"/>
          <p:nvPr/>
        </p:nvSpPr>
        <p:spPr>
          <a:xfrm>
            <a:off x="7967738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3" name="Google Shape;1663;p104"/>
          <p:cNvSpPr txBox="1"/>
          <p:nvPr/>
        </p:nvSpPr>
        <p:spPr>
          <a:xfrm>
            <a:off x="458175" y="2024875"/>
            <a:ext cx="43305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Выберем пункт 5.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Установим в бесконечность столбец 5 и ячейку (5, 1)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Выполним приведение незакрашенной части матрицы. Запомним сумму.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Google Shape;1668;p10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коммивояжера</a:t>
            </a:r>
            <a:endParaRPr/>
          </a:p>
        </p:txBody>
      </p:sp>
      <p:graphicFrame>
        <p:nvGraphicFramePr>
          <p:cNvPr id="1669" name="Google Shape;1669;p105"/>
          <p:cNvGraphicFramePr/>
          <p:nvPr/>
        </p:nvGraphicFramePr>
        <p:xfrm>
          <a:off x="5554675" y="2152650"/>
          <a:ext cx="2845625" cy="2229625"/>
        </p:xfrm>
        <a:graphic>
          <a:graphicData uri="http://schemas.openxmlformats.org/drawingml/2006/table">
            <a:tbl>
              <a:tblPr>
                <a:noFill/>
                <a:tableStyleId>{F7BCD8D4-4FF5-49D8-A5C7-B0855D08C15C}</a:tableStyleId>
              </a:tblPr>
              <a:tblGrid>
                <a:gridCol w="56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14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70" name="Google Shape;1670;p105"/>
          <p:cNvSpPr txBox="1"/>
          <p:nvPr/>
        </p:nvSpPr>
        <p:spPr>
          <a:xfrm>
            <a:off x="5232175" y="21607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1" name="Google Shape;1671;p105"/>
          <p:cNvSpPr txBox="1"/>
          <p:nvPr/>
        </p:nvSpPr>
        <p:spPr>
          <a:xfrm>
            <a:off x="5232175" y="26179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2" name="Google Shape;1672;p105"/>
          <p:cNvSpPr txBox="1"/>
          <p:nvPr/>
        </p:nvSpPr>
        <p:spPr>
          <a:xfrm>
            <a:off x="5232175" y="30751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3" name="Google Shape;1673;p105"/>
          <p:cNvSpPr txBox="1"/>
          <p:nvPr/>
        </p:nvSpPr>
        <p:spPr>
          <a:xfrm>
            <a:off x="5232175" y="3490425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4" name="Google Shape;1674;p105"/>
          <p:cNvSpPr txBox="1"/>
          <p:nvPr/>
        </p:nvSpPr>
        <p:spPr>
          <a:xfrm>
            <a:off x="5232175" y="39363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5" name="Google Shape;1675;p105"/>
          <p:cNvSpPr txBox="1"/>
          <p:nvPr/>
        </p:nvSpPr>
        <p:spPr>
          <a:xfrm>
            <a:off x="5706450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6" name="Google Shape;1676;p105"/>
          <p:cNvSpPr txBox="1"/>
          <p:nvPr/>
        </p:nvSpPr>
        <p:spPr>
          <a:xfrm>
            <a:off x="6294875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7" name="Google Shape;1677;p105"/>
          <p:cNvSpPr txBox="1"/>
          <p:nvPr/>
        </p:nvSpPr>
        <p:spPr>
          <a:xfrm>
            <a:off x="6837088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8" name="Google Shape;1678;p105"/>
          <p:cNvSpPr txBox="1"/>
          <p:nvPr/>
        </p:nvSpPr>
        <p:spPr>
          <a:xfrm>
            <a:off x="7425513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9" name="Google Shape;1679;p105"/>
          <p:cNvSpPr txBox="1"/>
          <p:nvPr/>
        </p:nvSpPr>
        <p:spPr>
          <a:xfrm>
            <a:off x="7967738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0" name="Google Shape;1680;p105"/>
          <p:cNvSpPr txBox="1"/>
          <p:nvPr/>
        </p:nvSpPr>
        <p:spPr>
          <a:xfrm>
            <a:off x="458175" y="2024875"/>
            <a:ext cx="43305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Выберем пункт 5.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Установим в бесконечность столбец 5 и ячейку (5, 1)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Выполним приведение незакрашенной части матрицы. Запомним сумму.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1" name="Google Shape;1681;p105"/>
          <p:cNvSpPr txBox="1"/>
          <p:nvPr/>
        </p:nvSpPr>
        <p:spPr>
          <a:xfrm>
            <a:off x="8508300" y="2648835"/>
            <a:ext cx="48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2" name="Google Shape;1682;p105"/>
          <p:cNvSpPr txBox="1"/>
          <p:nvPr/>
        </p:nvSpPr>
        <p:spPr>
          <a:xfrm>
            <a:off x="8508300" y="3102820"/>
            <a:ext cx="48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3" name="Google Shape;1683;p105"/>
          <p:cNvSpPr txBox="1"/>
          <p:nvPr/>
        </p:nvSpPr>
        <p:spPr>
          <a:xfrm>
            <a:off x="8508300" y="3515225"/>
            <a:ext cx="48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4" name="Google Shape;1684;p105"/>
          <p:cNvSpPr txBox="1"/>
          <p:nvPr/>
        </p:nvSpPr>
        <p:spPr>
          <a:xfrm>
            <a:off x="8508300" y="3958014"/>
            <a:ext cx="48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5" name="Google Shape;1685;p105"/>
          <p:cNvSpPr txBox="1"/>
          <p:nvPr/>
        </p:nvSpPr>
        <p:spPr>
          <a:xfrm>
            <a:off x="8508300" y="4441835"/>
            <a:ext cx="48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p10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коммивояжера</a:t>
            </a:r>
            <a:endParaRPr/>
          </a:p>
        </p:txBody>
      </p:sp>
      <p:graphicFrame>
        <p:nvGraphicFramePr>
          <p:cNvPr id="1691" name="Google Shape;1691;p106"/>
          <p:cNvGraphicFramePr/>
          <p:nvPr/>
        </p:nvGraphicFramePr>
        <p:xfrm>
          <a:off x="5554675" y="2152650"/>
          <a:ext cx="2845625" cy="2229625"/>
        </p:xfrm>
        <a:graphic>
          <a:graphicData uri="http://schemas.openxmlformats.org/drawingml/2006/table">
            <a:tbl>
              <a:tblPr>
                <a:noFill/>
                <a:tableStyleId>{F7BCD8D4-4FF5-49D8-A5C7-B0855D08C15C}</a:tableStyleId>
              </a:tblPr>
              <a:tblGrid>
                <a:gridCol w="56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14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92" name="Google Shape;1692;p106"/>
          <p:cNvSpPr txBox="1"/>
          <p:nvPr/>
        </p:nvSpPr>
        <p:spPr>
          <a:xfrm>
            <a:off x="5232175" y="21607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3" name="Google Shape;1693;p106"/>
          <p:cNvSpPr txBox="1"/>
          <p:nvPr/>
        </p:nvSpPr>
        <p:spPr>
          <a:xfrm>
            <a:off x="5232175" y="26179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4" name="Google Shape;1694;p106"/>
          <p:cNvSpPr txBox="1"/>
          <p:nvPr/>
        </p:nvSpPr>
        <p:spPr>
          <a:xfrm>
            <a:off x="5232175" y="30751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5" name="Google Shape;1695;p106"/>
          <p:cNvSpPr txBox="1"/>
          <p:nvPr/>
        </p:nvSpPr>
        <p:spPr>
          <a:xfrm>
            <a:off x="5232175" y="3490425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6" name="Google Shape;1696;p106"/>
          <p:cNvSpPr txBox="1"/>
          <p:nvPr/>
        </p:nvSpPr>
        <p:spPr>
          <a:xfrm>
            <a:off x="5232175" y="39363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7" name="Google Shape;1697;p106"/>
          <p:cNvSpPr txBox="1"/>
          <p:nvPr/>
        </p:nvSpPr>
        <p:spPr>
          <a:xfrm>
            <a:off x="5706450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8" name="Google Shape;1698;p106"/>
          <p:cNvSpPr txBox="1"/>
          <p:nvPr/>
        </p:nvSpPr>
        <p:spPr>
          <a:xfrm>
            <a:off x="6294875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9" name="Google Shape;1699;p106"/>
          <p:cNvSpPr txBox="1"/>
          <p:nvPr/>
        </p:nvSpPr>
        <p:spPr>
          <a:xfrm>
            <a:off x="6837088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0" name="Google Shape;1700;p106"/>
          <p:cNvSpPr txBox="1"/>
          <p:nvPr/>
        </p:nvSpPr>
        <p:spPr>
          <a:xfrm>
            <a:off x="7425513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1" name="Google Shape;1701;p106"/>
          <p:cNvSpPr txBox="1"/>
          <p:nvPr/>
        </p:nvSpPr>
        <p:spPr>
          <a:xfrm>
            <a:off x="7967738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2" name="Google Shape;1702;p106"/>
          <p:cNvSpPr txBox="1"/>
          <p:nvPr/>
        </p:nvSpPr>
        <p:spPr>
          <a:xfrm>
            <a:off x="458175" y="2024875"/>
            <a:ext cx="43305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Выберем пункт 5.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Установим в бесконечность столбец 5 и ячейку (5, 1)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Выполним приведение незакрашенной части матрицы. Запомним сумму.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3" name="Google Shape;1703;p106"/>
          <p:cNvSpPr txBox="1"/>
          <p:nvPr/>
        </p:nvSpPr>
        <p:spPr>
          <a:xfrm>
            <a:off x="8515700" y="3075110"/>
            <a:ext cx="48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4" name="Google Shape;1704;p106"/>
          <p:cNvSpPr txBox="1"/>
          <p:nvPr/>
        </p:nvSpPr>
        <p:spPr>
          <a:xfrm>
            <a:off x="5706450" y="4432275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5" name="Google Shape;1705;p106"/>
          <p:cNvSpPr txBox="1"/>
          <p:nvPr/>
        </p:nvSpPr>
        <p:spPr>
          <a:xfrm>
            <a:off x="6294875" y="4432275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6" name="Google Shape;1706;p106"/>
          <p:cNvSpPr txBox="1"/>
          <p:nvPr/>
        </p:nvSpPr>
        <p:spPr>
          <a:xfrm>
            <a:off x="6837088" y="4432275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7" name="Google Shape;1707;p106"/>
          <p:cNvSpPr txBox="1"/>
          <p:nvPr/>
        </p:nvSpPr>
        <p:spPr>
          <a:xfrm>
            <a:off x="7425513" y="4432275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8" name="Google Shape;1708;p106"/>
          <p:cNvSpPr txBox="1"/>
          <p:nvPr/>
        </p:nvSpPr>
        <p:spPr>
          <a:xfrm>
            <a:off x="8556163" y="4432275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p10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коммивояжера</a:t>
            </a:r>
            <a:endParaRPr/>
          </a:p>
        </p:txBody>
      </p:sp>
      <p:graphicFrame>
        <p:nvGraphicFramePr>
          <p:cNvPr id="1714" name="Google Shape;1714;p107"/>
          <p:cNvGraphicFramePr/>
          <p:nvPr/>
        </p:nvGraphicFramePr>
        <p:xfrm>
          <a:off x="5554675" y="2152650"/>
          <a:ext cx="2845625" cy="2229625"/>
        </p:xfrm>
        <a:graphic>
          <a:graphicData uri="http://schemas.openxmlformats.org/drawingml/2006/table">
            <a:tbl>
              <a:tblPr>
                <a:noFill/>
                <a:tableStyleId>{F7BCD8D4-4FF5-49D8-A5C7-B0855D08C15C}</a:tableStyleId>
              </a:tblPr>
              <a:tblGrid>
                <a:gridCol w="56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14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15" name="Google Shape;1715;p107"/>
          <p:cNvSpPr txBox="1"/>
          <p:nvPr/>
        </p:nvSpPr>
        <p:spPr>
          <a:xfrm>
            <a:off x="5232175" y="21607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6" name="Google Shape;1716;p107"/>
          <p:cNvSpPr txBox="1"/>
          <p:nvPr/>
        </p:nvSpPr>
        <p:spPr>
          <a:xfrm>
            <a:off x="5232175" y="26179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7" name="Google Shape;1717;p107"/>
          <p:cNvSpPr txBox="1"/>
          <p:nvPr/>
        </p:nvSpPr>
        <p:spPr>
          <a:xfrm>
            <a:off x="5232175" y="30751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8" name="Google Shape;1718;p107"/>
          <p:cNvSpPr txBox="1"/>
          <p:nvPr/>
        </p:nvSpPr>
        <p:spPr>
          <a:xfrm>
            <a:off x="5232175" y="3490425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9" name="Google Shape;1719;p107"/>
          <p:cNvSpPr txBox="1"/>
          <p:nvPr/>
        </p:nvSpPr>
        <p:spPr>
          <a:xfrm>
            <a:off x="5232175" y="39363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0" name="Google Shape;1720;p107"/>
          <p:cNvSpPr txBox="1"/>
          <p:nvPr/>
        </p:nvSpPr>
        <p:spPr>
          <a:xfrm>
            <a:off x="5706450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1" name="Google Shape;1721;p107"/>
          <p:cNvSpPr txBox="1"/>
          <p:nvPr/>
        </p:nvSpPr>
        <p:spPr>
          <a:xfrm>
            <a:off x="6294875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2" name="Google Shape;1722;p107"/>
          <p:cNvSpPr txBox="1"/>
          <p:nvPr/>
        </p:nvSpPr>
        <p:spPr>
          <a:xfrm>
            <a:off x="6837088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3" name="Google Shape;1723;p107"/>
          <p:cNvSpPr txBox="1"/>
          <p:nvPr/>
        </p:nvSpPr>
        <p:spPr>
          <a:xfrm>
            <a:off x="7425513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4" name="Google Shape;1724;p107"/>
          <p:cNvSpPr txBox="1"/>
          <p:nvPr/>
        </p:nvSpPr>
        <p:spPr>
          <a:xfrm>
            <a:off x="7967738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5" name="Google Shape;1725;p107"/>
          <p:cNvSpPr txBox="1"/>
          <p:nvPr/>
        </p:nvSpPr>
        <p:spPr>
          <a:xfrm>
            <a:off x="458175" y="2024875"/>
            <a:ext cx="43305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Выберем пункт 5.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Установим в бесконечность столбец 5 и ячейку (5, 1)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Находим сумму: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φ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14 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= φ</a:t>
            </a:r>
            <a:r>
              <a:rPr lang="ru" baseline="-250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 + C(1, 5) + φ = 53 + 2 + 6 = 61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6" name="Google Shape;1726;p107"/>
          <p:cNvSpPr txBox="1"/>
          <p:nvPr/>
        </p:nvSpPr>
        <p:spPr>
          <a:xfrm>
            <a:off x="5706450" y="4582700"/>
            <a:ext cx="298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6 + 0 = 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p10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коммивояжера</a:t>
            </a:r>
            <a:endParaRPr/>
          </a:p>
        </p:txBody>
      </p:sp>
      <p:graphicFrame>
        <p:nvGraphicFramePr>
          <p:cNvPr id="1732" name="Google Shape;1732;p108"/>
          <p:cNvGraphicFramePr/>
          <p:nvPr/>
        </p:nvGraphicFramePr>
        <p:xfrm>
          <a:off x="5554675" y="2152650"/>
          <a:ext cx="2845625" cy="2229625"/>
        </p:xfrm>
        <a:graphic>
          <a:graphicData uri="http://schemas.openxmlformats.org/drawingml/2006/table">
            <a:tbl>
              <a:tblPr>
                <a:noFill/>
                <a:tableStyleId>{F7BCD8D4-4FF5-49D8-A5C7-B0855D08C15C}</a:tableStyleId>
              </a:tblPr>
              <a:tblGrid>
                <a:gridCol w="56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11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11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33" name="Google Shape;1733;p108"/>
          <p:cNvSpPr txBox="1"/>
          <p:nvPr/>
        </p:nvSpPr>
        <p:spPr>
          <a:xfrm>
            <a:off x="5232175" y="21607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4" name="Google Shape;1734;p108"/>
          <p:cNvSpPr txBox="1"/>
          <p:nvPr/>
        </p:nvSpPr>
        <p:spPr>
          <a:xfrm>
            <a:off x="5232175" y="26179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5" name="Google Shape;1735;p108"/>
          <p:cNvSpPr txBox="1"/>
          <p:nvPr/>
        </p:nvSpPr>
        <p:spPr>
          <a:xfrm>
            <a:off x="5232175" y="30751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6" name="Google Shape;1736;p108"/>
          <p:cNvSpPr txBox="1"/>
          <p:nvPr/>
        </p:nvSpPr>
        <p:spPr>
          <a:xfrm>
            <a:off x="5232175" y="3490425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7" name="Google Shape;1737;p108"/>
          <p:cNvSpPr txBox="1"/>
          <p:nvPr/>
        </p:nvSpPr>
        <p:spPr>
          <a:xfrm>
            <a:off x="5232175" y="39363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8" name="Google Shape;1738;p108"/>
          <p:cNvSpPr txBox="1"/>
          <p:nvPr/>
        </p:nvSpPr>
        <p:spPr>
          <a:xfrm>
            <a:off x="5706450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9" name="Google Shape;1739;p108"/>
          <p:cNvSpPr txBox="1"/>
          <p:nvPr/>
        </p:nvSpPr>
        <p:spPr>
          <a:xfrm>
            <a:off x="6294875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0" name="Google Shape;1740;p108"/>
          <p:cNvSpPr txBox="1"/>
          <p:nvPr/>
        </p:nvSpPr>
        <p:spPr>
          <a:xfrm>
            <a:off x="6837088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1" name="Google Shape;1741;p108"/>
          <p:cNvSpPr txBox="1"/>
          <p:nvPr/>
        </p:nvSpPr>
        <p:spPr>
          <a:xfrm>
            <a:off x="7425513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2" name="Google Shape;1742;p108"/>
          <p:cNvSpPr txBox="1"/>
          <p:nvPr/>
        </p:nvSpPr>
        <p:spPr>
          <a:xfrm>
            <a:off x="7967738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3" name="Google Shape;1743;p108"/>
          <p:cNvSpPr/>
          <p:nvPr/>
        </p:nvSpPr>
        <p:spPr>
          <a:xfrm>
            <a:off x="1965775" y="1847525"/>
            <a:ext cx="694800" cy="400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4" name="Google Shape;1744;p108"/>
          <p:cNvSpPr/>
          <p:nvPr/>
        </p:nvSpPr>
        <p:spPr>
          <a:xfrm>
            <a:off x="654950" y="2502425"/>
            <a:ext cx="694800" cy="4002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76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5" name="Google Shape;1745;p108"/>
          <p:cNvSpPr/>
          <p:nvPr/>
        </p:nvSpPr>
        <p:spPr>
          <a:xfrm>
            <a:off x="1538975" y="2502425"/>
            <a:ext cx="694800" cy="400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61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6" name="Google Shape;1746;p108"/>
          <p:cNvSpPr/>
          <p:nvPr/>
        </p:nvSpPr>
        <p:spPr>
          <a:xfrm>
            <a:off x="2504275" y="2502425"/>
            <a:ext cx="694800" cy="400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61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7" name="Google Shape;1747;p108"/>
          <p:cNvSpPr/>
          <p:nvPr/>
        </p:nvSpPr>
        <p:spPr>
          <a:xfrm>
            <a:off x="3385575" y="2502425"/>
            <a:ext cx="694800" cy="400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61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48" name="Google Shape;1748;p108"/>
          <p:cNvCxnSpPr>
            <a:stCxn id="1743" idx="2"/>
            <a:endCxn id="1744" idx="0"/>
          </p:cNvCxnSpPr>
          <p:nvPr/>
        </p:nvCxnSpPr>
        <p:spPr>
          <a:xfrm flipH="1">
            <a:off x="1002475" y="2047625"/>
            <a:ext cx="963300" cy="45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9" name="Google Shape;1749;p108"/>
          <p:cNvCxnSpPr>
            <a:stCxn id="1743" idx="3"/>
            <a:endCxn id="1745" idx="0"/>
          </p:cNvCxnSpPr>
          <p:nvPr/>
        </p:nvCxnSpPr>
        <p:spPr>
          <a:xfrm flipH="1">
            <a:off x="1886326" y="2189117"/>
            <a:ext cx="181200" cy="31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0" name="Google Shape;1750;p108"/>
          <p:cNvCxnSpPr>
            <a:stCxn id="1743" idx="5"/>
            <a:endCxn id="1746" idx="0"/>
          </p:cNvCxnSpPr>
          <p:nvPr/>
        </p:nvCxnSpPr>
        <p:spPr>
          <a:xfrm>
            <a:off x="2558824" y="2189117"/>
            <a:ext cx="292800" cy="31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1" name="Google Shape;1751;p108"/>
          <p:cNvCxnSpPr>
            <a:stCxn id="1743" idx="6"/>
            <a:endCxn id="1747" idx="0"/>
          </p:cNvCxnSpPr>
          <p:nvPr/>
        </p:nvCxnSpPr>
        <p:spPr>
          <a:xfrm>
            <a:off x="2660575" y="2047625"/>
            <a:ext cx="1072500" cy="45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2" name="Google Shape;1752;p108"/>
          <p:cNvSpPr txBox="1"/>
          <p:nvPr/>
        </p:nvSpPr>
        <p:spPr>
          <a:xfrm>
            <a:off x="249450" y="3623450"/>
            <a:ext cx="4338000" cy="10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Выбираем решение с минимальной стоимостью.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Подходят три решения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p10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коммивояжера</a:t>
            </a:r>
            <a:endParaRPr/>
          </a:p>
        </p:txBody>
      </p:sp>
      <p:graphicFrame>
        <p:nvGraphicFramePr>
          <p:cNvPr id="1758" name="Google Shape;1758;p109"/>
          <p:cNvGraphicFramePr/>
          <p:nvPr/>
        </p:nvGraphicFramePr>
        <p:xfrm>
          <a:off x="5554675" y="2152650"/>
          <a:ext cx="2845625" cy="2229625"/>
        </p:xfrm>
        <a:graphic>
          <a:graphicData uri="http://schemas.openxmlformats.org/drawingml/2006/table">
            <a:tbl>
              <a:tblPr>
                <a:noFill/>
                <a:tableStyleId>{F7BCD8D4-4FF5-49D8-A5C7-B0855D08C15C}</a:tableStyleId>
              </a:tblPr>
              <a:tblGrid>
                <a:gridCol w="56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59" name="Google Shape;1759;p109"/>
          <p:cNvSpPr txBox="1"/>
          <p:nvPr/>
        </p:nvSpPr>
        <p:spPr>
          <a:xfrm>
            <a:off x="5232175" y="21607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0" name="Google Shape;1760;p109"/>
          <p:cNvSpPr txBox="1"/>
          <p:nvPr/>
        </p:nvSpPr>
        <p:spPr>
          <a:xfrm>
            <a:off x="5232175" y="26179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1" name="Google Shape;1761;p109"/>
          <p:cNvSpPr txBox="1"/>
          <p:nvPr/>
        </p:nvSpPr>
        <p:spPr>
          <a:xfrm>
            <a:off x="5232175" y="30751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2" name="Google Shape;1762;p109"/>
          <p:cNvSpPr txBox="1"/>
          <p:nvPr/>
        </p:nvSpPr>
        <p:spPr>
          <a:xfrm>
            <a:off x="5232175" y="3490425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3" name="Google Shape;1763;p109"/>
          <p:cNvSpPr txBox="1"/>
          <p:nvPr/>
        </p:nvSpPr>
        <p:spPr>
          <a:xfrm>
            <a:off x="5232175" y="39363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4" name="Google Shape;1764;p109"/>
          <p:cNvSpPr txBox="1"/>
          <p:nvPr/>
        </p:nvSpPr>
        <p:spPr>
          <a:xfrm>
            <a:off x="5706450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5" name="Google Shape;1765;p109"/>
          <p:cNvSpPr txBox="1"/>
          <p:nvPr/>
        </p:nvSpPr>
        <p:spPr>
          <a:xfrm>
            <a:off x="6294875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6" name="Google Shape;1766;p109"/>
          <p:cNvSpPr txBox="1"/>
          <p:nvPr/>
        </p:nvSpPr>
        <p:spPr>
          <a:xfrm>
            <a:off x="6837088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7" name="Google Shape;1767;p109"/>
          <p:cNvSpPr txBox="1"/>
          <p:nvPr/>
        </p:nvSpPr>
        <p:spPr>
          <a:xfrm>
            <a:off x="7425513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8" name="Google Shape;1768;p109"/>
          <p:cNvSpPr txBox="1"/>
          <p:nvPr/>
        </p:nvSpPr>
        <p:spPr>
          <a:xfrm>
            <a:off x="7967738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9" name="Google Shape;1769;p109"/>
          <p:cNvSpPr txBox="1"/>
          <p:nvPr/>
        </p:nvSpPr>
        <p:spPr>
          <a:xfrm>
            <a:off x="436500" y="1950975"/>
            <a:ext cx="4237800" cy="28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Сперва возьмем вариант, что мы выбрали после пункта 1 пункт 3.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Выпишем для него приведенную матрицу.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Google Shape;1774;p11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коммивояжера</a:t>
            </a:r>
            <a:endParaRPr/>
          </a:p>
        </p:txBody>
      </p:sp>
      <p:graphicFrame>
        <p:nvGraphicFramePr>
          <p:cNvPr id="1775" name="Google Shape;1775;p110"/>
          <p:cNvGraphicFramePr/>
          <p:nvPr/>
        </p:nvGraphicFramePr>
        <p:xfrm>
          <a:off x="5554675" y="2152650"/>
          <a:ext cx="2845625" cy="2229625"/>
        </p:xfrm>
        <a:graphic>
          <a:graphicData uri="http://schemas.openxmlformats.org/drawingml/2006/table">
            <a:tbl>
              <a:tblPr>
                <a:noFill/>
                <a:tableStyleId>{F7BCD8D4-4FF5-49D8-A5C7-B0855D08C15C}</a:tableStyleId>
              </a:tblPr>
              <a:tblGrid>
                <a:gridCol w="56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76" name="Google Shape;1776;p110"/>
          <p:cNvSpPr txBox="1"/>
          <p:nvPr/>
        </p:nvSpPr>
        <p:spPr>
          <a:xfrm>
            <a:off x="5232175" y="21607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7" name="Google Shape;1777;p110"/>
          <p:cNvSpPr txBox="1"/>
          <p:nvPr/>
        </p:nvSpPr>
        <p:spPr>
          <a:xfrm>
            <a:off x="5232175" y="26179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8" name="Google Shape;1778;p110"/>
          <p:cNvSpPr txBox="1"/>
          <p:nvPr/>
        </p:nvSpPr>
        <p:spPr>
          <a:xfrm>
            <a:off x="5232175" y="30751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9" name="Google Shape;1779;p110"/>
          <p:cNvSpPr txBox="1"/>
          <p:nvPr/>
        </p:nvSpPr>
        <p:spPr>
          <a:xfrm>
            <a:off x="5232175" y="3490425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0" name="Google Shape;1780;p110"/>
          <p:cNvSpPr txBox="1"/>
          <p:nvPr/>
        </p:nvSpPr>
        <p:spPr>
          <a:xfrm>
            <a:off x="5232175" y="39363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1" name="Google Shape;1781;p110"/>
          <p:cNvSpPr txBox="1"/>
          <p:nvPr/>
        </p:nvSpPr>
        <p:spPr>
          <a:xfrm>
            <a:off x="5706450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2" name="Google Shape;1782;p110"/>
          <p:cNvSpPr txBox="1"/>
          <p:nvPr/>
        </p:nvSpPr>
        <p:spPr>
          <a:xfrm>
            <a:off x="6294875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3" name="Google Shape;1783;p110"/>
          <p:cNvSpPr txBox="1"/>
          <p:nvPr/>
        </p:nvSpPr>
        <p:spPr>
          <a:xfrm>
            <a:off x="6837088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4" name="Google Shape;1784;p110"/>
          <p:cNvSpPr txBox="1"/>
          <p:nvPr/>
        </p:nvSpPr>
        <p:spPr>
          <a:xfrm>
            <a:off x="7425513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5" name="Google Shape;1785;p110"/>
          <p:cNvSpPr txBox="1"/>
          <p:nvPr/>
        </p:nvSpPr>
        <p:spPr>
          <a:xfrm>
            <a:off x="7967738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6" name="Google Shape;1786;p110"/>
          <p:cNvSpPr txBox="1"/>
          <p:nvPr/>
        </p:nvSpPr>
        <p:spPr>
          <a:xfrm>
            <a:off x="436500" y="1950975"/>
            <a:ext cx="4237800" cy="28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Сперва возьмем вариант, что мы выбрали после пункта 1 пункт 3.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Выпишем для него приведенную матрицу.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Для удобства также будем закрашивать элементы.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1" name="Google Shape;1791;p11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коммивояжера</a:t>
            </a:r>
            <a:endParaRPr/>
          </a:p>
        </p:txBody>
      </p:sp>
      <p:graphicFrame>
        <p:nvGraphicFramePr>
          <p:cNvPr id="1792" name="Google Shape;1792;p111"/>
          <p:cNvGraphicFramePr/>
          <p:nvPr/>
        </p:nvGraphicFramePr>
        <p:xfrm>
          <a:off x="5554675" y="2152650"/>
          <a:ext cx="2845625" cy="2229625"/>
        </p:xfrm>
        <a:graphic>
          <a:graphicData uri="http://schemas.openxmlformats.org/drawingml/2006/table">
            <a:tbl>
              <a:tblPr>
                <a:noFill/>
                <a:tableStyleId>{F7BCD8D4-4FF5-49D8-A5C7-B0855D08C15C}</a:tableStyleId>
              </a:tblPr>
              <a:tblGrid>
                <a:gridCol w="56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9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ထ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93" name="Google Shape;1793;p111"/>
          <p:cNvSpPr txBox="1"/>
          <p:nvPr/>
        </p:nvSpPr>
        <p:spPr>
          <a:xfrm>
            <a:off x="5232175" y="21607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4" name="Google Shape;1794;p111"/>
          <p:cNvSpPr txBox="1"/>
          <p:nvPr/>
        </p:nvSpPr>
        <p:spPr>
          <a:xfrm>
            <a:off x="5232175" y="26179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5" name="Google Shape;1795;p111"/>
          <p:cNvSpPr txBox="1"/>
          <p:nvPr/>
        </p:nvSpPr>
        <p:spPr>
          <a:xfrm>
            <a:off x="5232175" y="307510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6" name="Google Shape;1796;p111"/>
          <p:cNvSpPr txBox="1"/>
          <p:nvPr/>
        </p:nvSpPr>
        <p:spPr>
          <a:xfrm>
            <a:off x="5232175" y="3490425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7" name="Google Shape;1797;p111"/>
          <p:cNvSpPr txBox="1"/>
          <p:nvPr/>
        </p:nvSpPr>
        <p:spPr>
          <a:xfrm>
            <a:off x="5232175" y="39363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8" name="Google Shape;1798;p111"/>
          <p:cNvSpPr txBox="1"/>
          <p:nvPr/>
        </p:nvSpPr>
        <p:spPr>
          <a:xfrm>
            <a:off x="5706450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9" name="Google Shape;1799;p111"/>
          <p:cNvSpPr txBox="1"/>
          <p:nvPr/>
        </p:nvSpPr>
        <p:spPr>
          <a:xfrm>
            <a:off x="6294875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0" name="Google Shape;1800;p111"/>
          <p:cNvSpPr txBox="1"/>
          <p:nvPr/>
        </p:nvSpPr>
        <p:spPr>
          <a:xfrm>
            <a:off x="6837088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1" name="Google Shape;1801;p111"/>
          <p:cNvSpPr txBox="1"/>
          <p:nvPr/>
        </p:nvSpPr>
        <p:spPr>
          <a:xfrm>
            <a:off x="7425513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2" name="Google Shape;1802;p111"/>
          <p:cNvSpPr txBox="1"/>
          <p:nvPr/>
        </p:nvSpPr>
        <p:spPr>
          <a:xfrm>
            <a:off x="7967738" y="1752450"/>
            <a:ext cx="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3" name="Google Shape;1803;p111"/>
          <p:cNvSpPr txBox="1"/>
          <p:nvPr/>
        </p:nvSpPr>
        <p:spPr>
          <a:xfrm>
            <a:off x="436500" y="1950975"/>
            <a:ext cx="4237800" cy="28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Выберем далее пункт 2.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Закрасим столбец 2 и ячейку (2, 3).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Выполним приведение незакрашенной части матрицы. Запомним сумму.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6407</Words>
  <Application>Microsoft Office PowerPoint</Application>
  <PresentationFormat>Экран (16:9)</PresentationFormat>
  <Paragraphs>3558</Paragraphs>
  <Slides>113</Slides>
  <Notes>113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113</vt:i4>
      </vt:variant>
    </vt:vector>
  </HeadingPairs>
  <TitlesOfParts>
    <vt:vector size="116" baseType="lpstr">
      <vt:lpstr>Roboto</vt:lpstr>
      <vt:lpstr>Arial</vt:lpstr>
      <vt:lpstr>Material</vt:lpstr>
      <vt:lpstr>Метод ветвей и границ</vt:lpstr>
      <vt:lpstr>Метод ветвей и границ</vt:lpstr>
      <vt:lpstr>Ветвление</vt:lpstr>
      <vt:lpstr>Ветвление</vt:lpstr>
      <vt:lpstr>Ветвление</vt:lpstr>
      <vt:lpstr>Ветвление</vt:lpstr>
      <vt:lpstr>Ветвление</vt:lpstr>
      <vt:lpstr>Ветвление</vt:lpstr>
      <vt:lpstr>Ветвление</vt:lpstr>
      <vt:lpstr>Ветвление</vt:lpstr>
      <vt:lpstr>Ветвление</vt:lpstr>
      <vt:lpstr>Определение границ</vt:lpstr>
      <vt:lpstr>Отсечение ветвей</vt:lpstr>
      <vt:lpstr>Планирование задач с учетом срока выполнения</vt:lpstr>
      <vt:lpstr>Верхняя граница</vt:lpstr>
      <vt:lpstr>Нижняя граница</vt:lpstr>
      <vt:lpstr>Решение задачи</vt:lpstr>
      <vt:lpstr>Решение задачи</vt:lpstr>
      <vt:lpstr>Решение задачи</vt:lpstr>
      <vt:lpstr>Решение задачи</vt:lpstr>
      <vt:lpstr>Решение задачи</vt:lpstr>
      <vt:lpstr>Решение задачи</vt:lpstr>
      <vt:lpstr>Решение задачи</vt:lpstr>
      <vt:lpstr>Решение задачи</vt:lpstr>
      <vt:lpstr>Решение задачи</vt:lpstr>
      <vt:lpstr>Решение задачи</vt:lpstr>
      <vt:lpstr>Решение задачи</vt:lpstr>
      <vt:lpstr>Решение задачи</vt:lpstr>
      <vt:lpstr>Решение задачи</vt:lpstr>
      <vt:lpstr>Решение задачи</vt:lpstr>
      <vt:lpstr>Решение задачи</vt:lpstr>
      <vt:lpstr>Решение задачи</vt:lpstr>
      <vt:lpstr>Решение задачи</vt:lpstr>
      <vt:lpstr>Решение задачи</vt:lpstr>
      <vt:lpstr>Решение задачи</vt:lpstr>
      <vt:lpstr>Задача о распределении обязанностей</vt:lpstr>
      <vt:lpstr>Задача о распределении обязанностей</vt:lpstr>
      <vt:lpstr>Задача о распределении обязанностей</vt:lpstr>
      <vt:lpstr>Задача о распределении обязанностей</vt:lpstr>
      <vt:lpstr>Задача о распределении обязанностей</vt:lpstr>
      <vt:lpstr>Задача о распределении обязанностей</vt:lpstr>
      <vt:lpstr>Задача о распределении обязанностей</vt:lpstr>
      <vt:lpstr>Задача о распределении обязанностей</vt:lpstr>
      <vt:lpstr>Задача о распределении обязанностей</vt:lpstr>
      <vt:lpstr>Задача о распределении обязанностей</vt:lpstr>
      <vt:lpstr>Задача о распределении обязанностей</vt:lpstr>
      <vt:lpstr>Задача о распределении обязанностей</vt:lpstr>
      <vt:lpstr>Задача о распределении обязанностей</vt:lpstr>
      <vt:lpstr>Задача о распределении обязанностей</vt:lpstr>
      <vt:lpstr>Задача о распределении обязанностей</vt:lpstr>
      <vt:lpstr>Задача о распределении обязанностей</vt:lpstr>
      <vt:lpstr>Задача о распределении обязанностей</vt:lpstr>
      <vt:lpstr>Задача о распределении обязанностей</vt:lpstr>
      <vt:lpstr>Задача о распределении обязанностей</vt:lpstr>
      <vt:lpstr>Задача о распределении обязанностей</vt:lpstr>
      <vt:lpstr>Задача о распределении обязанностей</vt:lpstr>
      <vt:lpstr>Задача о распределении обязанностей</vt:lpstr>
      <vt:lpstr>Задача о распределении обязанностей</vt:lpstr>
      <vt:lpstr>Задача о распределении обязанностей</vt:lpstr>
      <vt:lpstr>Задача о распределении обязанностей</vt:lpstr>
      <vt:lpstr>Задача о распределении обязанностей</vt:lpstr>
      <vt:lpstr>Задача о распределении обязанностей</vt:lpstr>
      <vt:lpstr>Задача коммивояжера</vt:lpstr>
      <vt:lpstr>Задача коммивояжера</vt:lpstr>
      <vt:lpstr>Задача коммивояжера</vt:lpstr>
      <vt:lpstr>Задача коммивояжера</vt:lpstr>
      <vt:lpstr>Задача коммивояжера</vt:lpstr>
      <vt:lpstr>Задача коммивояжера</vt:lpstr>
      <vt:lpstr>Задача коммивояжера</vt:lpstr>
      <vt:lpstr>Задача коммивояжера</vt:lpstr>
      <vt:lpstr>Задача коммивояжера</vt:lpstr>
      <vt:lpstr>Задача коммивояжера</vt:lpstr>
      <vt:lpstr>Задача коммивояжера</vt:lpstr>
      <vt:lpstr>Задача коммивояжера</vt:lpstr>
      <vt:lpstr>Задача коммивояжера</vt:lpstr>
      <vt:lpstr>Задача коммивояжера</vt:lpstr>
      <vt:lpstr>Задача коммивояжера</vt:lpstr>
      <vt:lpstr>Задача коммивояжера</vt:lpstr>
      <vt:lpstr>Задача коммивояжера</vt:lpstr>
      <vt:lpstr>Задача коммивояжера</vt:lpstr>
      <vt:lpstr>Задача коммивояжера</vt:lpstr>
      <vt:lpstr>Задача коммивояжера</vt:lpstr>
      <vt:lpstr>Задача коммивояжера</vt:lpstr>
      <vt:lpstr>Задача коммивояжера</vt:lpstr>
      <vt:lpstr>Задача коммивояжера</vt:lpstr>
      <vt:lpstr>Задача коммивояжера</vt:lpstr>
      <vt:lpstr>Задача коммивояжера</vt:lpstr>
      <vt:lpstr>Задача коммивояжера</vt:lpstr>
      <vt:lpstr>Задача коммивояжера</vt:lpstr>
      <vt:lpstr>Задача коммивояжера</vt:lpstr>
      <vt:lpstr>Задача коммивояжера</vt:lpstr>
      <vt:lpstr>Задача коммивояжера</vt:lpstr>
      <vt:lpstr>Задача коммивояжера</vt:lpstr>
      <vt:lpstr>Задача коммивояжера</vt:lpstr>
      <vt:lpstr>Задача коммивояжера</vt:lpstr>
      <vt:lpstr>Задача коммивояжера</vt:lpstr>
      <vt:lpstr>Задача коммивояжера</vt:lpstr>
      <vt:lpstr>Задача коммивояжера</vt:lpstr>
      <vt:lpstr>Задача коммивояжера</vt:lpstr>
      <vt:lpstr>Задача коммивояжера</vt:lpstr>
      <vt:lpstr>Задача коммивояжера</vt:lpstr>
      <vt:lpstr>Задача коммивояжера</vt:lpstr>
      <vt:lpstr>Задача коммивояжера</vt:lpstr>
      <vt:lpstr>Задача коммивояжера</vt:lpstr>
      <vt:lpstr>Задача коммивояжера</vt:lpstr>
      <vt:lpstr>Задача коммивояжера</vt:lpstr>
      <vt:lpstr>Задача коммивояжера</vt:lpstr>
      <vt:lpstr>Задача коммивояжера</vt:lpstr>
      <vt:lpstr>Задача коммивояжера</vt:lpstr>
      <vt:lpstr>Задача коммивояжера</vt:lpstr>
      <vt:lpstr>Задача коммивояжера</vt:lpstr>
      <vt:lpstr>Задача коммивояжера</vt:lpstr>
      <vt:lpstr>Самостоятельная работа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ветвей и границ</dc:title>
  <cp:lastModifiedBy>310-P</cp:lastModifiedBy>
  <cp:revision>4</cp:revision>
  <dcterms:modified xsi:type="dcterms:W3CDTF">2023-10-16T06:22:07Z</dcterms:modified>
</cp:coreProperties>
</file>