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Roboto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EC233F-91C6-4984-A09E-1B4FB2F4541D}">
  <a:tblStyle styleId="{60EC233F-91C6-4984-A09E-1B4FB2F45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2eccfb2b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2eccfb2bc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2eccfb2b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2eccfb2b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2eccfb2b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2eccfb2b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2eccfb2b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2eccfb2b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2eccfb2b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2eccfb2b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2eccfb2b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2eccfb2b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2eccfb2b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2eccfb2b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2eccfb2bc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2eccfb2bc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2eccfb2b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2eccfb2b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eccfb2bc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2eccfb2bc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2eccfb2b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2eccfb2b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2eccfb2bc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2eccfb2bc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2eccfb2bc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2eccfb2bc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2eccfb2bc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2eccfb2bc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2eccfb2b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2eccfb2b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2eccfb2b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2eccfb2b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2eccfb2bc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2eccfb2bc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2eccfb2bc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2eccfb2bc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2eccfb2bc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2eccfb2bc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2eccfb2b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2eccfb2b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2eccfb2bc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2eccfb2bc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2eccfb2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2eccfb2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2eccfb2bc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2eccfb2bc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2eccfb2b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2eccfb2b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2eccfb2bc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2eccfb2bc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2eccfb2bc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2eccfb2bc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2eccfb2bc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2eccfb2bc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2eccfb2b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2eccfb2b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2eccfb2bc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2eccfb2bc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2eccfb2bc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82eccfb2bc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2eccfb2bc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2eccfb2bc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2eccfb2bc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2eccfb2bc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2eccfb2b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2eccfb2b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2eccfb2bc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2eccfb2bc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2eccfb2bc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82eccfb2bc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2eccfb2b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2eccfb2b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2eccfb2b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2eccfb2b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2eccfb2b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2eccfb2bc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2eccfb2bc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2eccfb2bc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2eccfb2b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2eccfb2b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315600"/>
            <a:ext cx="8222100" cy="14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27700" y="2752891"/>
            <a:ext cx="82221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и авторизация.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Cookies.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пользовательских паролей.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Cookies</a:t>
            </a:r>
            <a:endParaRPr/>
          </a:p>
        </p:txBody>
      </p:sp>
      <p:pic>
        <p:nvPicPr>
          <p:cNvPr id="124" name="Google Shape;124;p22" descr="https://www.wisecleaner.com/images/think-tank/292/cook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78700"/>
            <a:ext cx="571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6584575" y="2017500"/>
            <a:ext cx="2394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Сервер может установить куки с помощью заголовка Set-Cookie в теле ответа.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Клиент может послать куки запрос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ом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с помощью заголовка Cookies.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Примерная схема аутентификации на основе Cookies: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клиент посылает на сервер свои данные для доступа (обычно логин и пароль);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проверяет данные и создает идентификатор сессии;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идентификатор сессии сохраняется у клиента в виде cookie;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выполнении последующих запросов, клиент посылает идентификатор в заголовке cookie;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проверяет идентификатор и на основании проверки делается вывод о возможности доступа к ресурсам.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46557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594622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24"/>
          <p:cNvCxnSpPr/>
          <p:nvPr/>
        </p:nvCxnSpPr>
        <p:spPr>
          <a:xfrm>
            <a:off x="3059500" y="3199900"/>
            <a:ext cx="23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4"/>
          <p:cNvSpPr txBox="1"/>
          <p:nvPr/>
        </p:nvSpPr>
        <p:spPr>
          <a:xfrm>
            <a:off x="3135700" y="2534175"/>
            <a:ext cx="21285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username = vasya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password = qwerty123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83150" y="1884475"/>
            <a:ext cx="78528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 отправляет запрос.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2240350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5664775" y="1980550"/>
            <a:ext cx="1108500" cy="13745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5"/>
          <p:cNvCxnSpPr/>
          <p:nvPr/>
        </p:nvCxnSpPr>
        <p:spPr>
          <a:xfrm rot="10800000" flipH="1">
            <a:off x="4578400" y="2771375"/>
            <a:ext cx="8055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5"/>
          <p:cNvSpPr txBox="1"/>
          <p:nvPr/>
        </p:nvSpPr>
        <p:spPr>
          <a:xfrm>
            <a:off x="4511900" y="3562025"/>
            <a:ext cx="2497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Проверка пользовательских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83150" y="1884475"/>
            <a:ext cx="78528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проверяет данные.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240350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4747300" y="1872550"/>
          <a:ext cx="4046500" cy="1834400"/>
        </p:xfrm>
        <a:graphic>
          <a:graphicData uri="http://schemas.openxmlformats.org/drawingml/2006/table">
            <a:tbl>
              <a:tblPr>
                <a:noFill/>
                <a:tableStyleId>{60EC233F-91C6-4984-A09E-1B4FB2F4541D}</a:tableStyleId>
              </a:tblPr>
              <a:tblGrid>
                <a:gridCol w="10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Session 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vasya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aa7231hbajA943AB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9" name="Google Shape;159;p26"/>
          <p:cNvSpPr txBox="1"/>
          <p:nvPr/>
        </p:nvSpPr>
        <p:spPr>
          <a:xfrm>
            <a:off x="362125" y="1756550"/>
            <a:ext cx="390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случае успеха, сервер генерирует Id сессии и сохраняет его во внутреннее хранилище или базу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</a:t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38937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602242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>
            <a:off x="3059500" y="3199900"/>
            <a:ext cx="23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8" name="Google Shape;168;p27"/>
          <p:cNvSpPr txBox="1"/>
          <p:nvPr/>
        </p:nvSpPr>
        <p:spPr>
          <a:xfrm>
            <a:off x="2594075" y="2653925"/>
            <a:ext cx="35325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Set-Cookie: session=</a:t>
            </a:r>
            <a:r>
              <a:rPr lang="ru"/>
              <a:t>aa7231hbajA943AB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483150" y="1884475"/>
            <a:ext cx="78528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отдает Session id в заголовке ответа. Клиент сохраняет Cookie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38937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602242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3059500" y="3199900"/>
            <a:ext cx="23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8"/>
          <p:cNvSpPr txBox="1"/>
          <p:nvPr/>
        </p:nvSpPr>
        <p:spPr>
          <a:xfrm>
            <a:off x="330750" y="1884475"/>
            <a:ext cx="7852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 отправляет идентификатор сессии вместе с запросом.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может легко проверить идентификатор и определить пользователя.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670275" y="2730125"/>
            <a:ext cx="35325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Cookie: session=</a:t>
            </a:r>
            <a:r>
              <a:rPr lang="ru"/>
              <a:t>aa7231hbajA943AB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</a:t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38937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602242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30750" y="1884475"/>
            <a:ext cx="7852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Если клиент хочет выполнить выход из системы, то этот процесс можно просто свести к удалению кук из браузера.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995325" y="3988175"/>
            <a:ext cx="1455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Logout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5365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аутентификации на основе Cookies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Достоинства: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удобство использования;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возможность управления временем жизни cookie;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возможность передать дополнительные данные;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хо</a:t>
            </a:r>
            <a:r>
              <a:rPr lang="ru" dirty="0"/>
              <a:t>рошо известный, </a:t>
            </a:r>
            <a:r>
              <a:rPr lang="ru-RU" dirty="0"/>
              <a:t>проверенный временем механизм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5365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аутентификации на основе Cookies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злоумышленник может украсть куки и завладеть сессией пользователя;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могут быть причиной утечки конфиденциальной информации;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поддерживаются (или поддерживаются не полностью) некоторыми браузерами и устройствами.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- это процесс проверки подлинности пользователя, который пытается получить доступ к системе или ресурсу.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Asp .Net Core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Asp .Net Core поддерживается аутентификация на основе Cookies.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Однако, Asp не сохраняет идентификатор сессии, а вместо этого выполняет шифрование необходимых данных.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получении зашифрованных данных в виде cookie, сервер выполняет расшифровку данных и получение необходимых значений.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Asp .Net Core</a:t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2240350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5664775" y="1980550"/>
            <a:ext cx="1108500" cy="13745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33"/>
          <p:cNvCxnSpPr/>
          <p:nvPr/>
        </p:nvCxnSpPr>
        <p:spPr>
          <a:xfrm rot="10800000" flipH="1">
            <a:off x="4578400" y="2771375"/>
            <a:ext cx="8055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3"/>
          <p:cNvSpPr txBox="1"/>
          <p:nvPr/>
        </p:nvSpPr>
        <p:spPr>
          <a:xfrm>
            <a:off x="4511900" y="3562025"/>
            <a:ext cx="2497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Проверка пользовательских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83150" y="1884475"/>
            <a:ext cx="78528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проверяет данные.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Asp .Net Core</a:t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2240350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83150" y="1884475"/>
            <a:ext cx="78528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берет необходимые сведения о пользователе и шифрует их.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5025250" y="2328375"/>
            <a:ext cx="34809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user_id: 1013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fullname: Иванов Иван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login: vasya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role: user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expires: 30.10.2024 10:01:50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5099150" y="3938925"/>
            <a:ext cx="38430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abasdha7s9&amp;sdhaondoasd7SdyagdbasidbasiodbasaS^&amp;3283y2913ASDad32893ASda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81300" y="4744450"/>
            <a:ext cx="3547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(в примере просто случайная строка)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34"/>
          <p:cNvCxnSpPr>
            <a:stCxn id="224" idx="2"/>
          </p:cNvCxnSpPr>
          <p:nvPr/>
        </p:nvCxnSpPr>
        <p:spPr>
          <a:xfrm>
            <a:off x="6765700" y="3658575"/>
            <a:ext cx="48000" cy="2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Asp .Net Core</a:t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38937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6022425" y="26973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3059500" y="3276100"/>
            <a:ext cx="23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6" name="Google Shape;236;p35"/>
          <p:cNvSpPr txBox="1"/>
          <p:nvPr/>
        </p:nvSpPr>
        <p:spPr>
          <a:xfrm>
            <a:off x="2524275" y="2869950"/>
            <a:ext cx="4608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Set-Cookie: session=</a:t>
            </a:r>
            <a:r>
              <a:rPr lang="ru" sz="1200"/>
              <a:t>&lt;зашифрованные данные&gt;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483150" y="1884475"/>
            <a:ext cx="78528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Далее сервер отдает данные о клиенте в виде заголовка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на основе Cookies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Asp .Net Core</a:t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389375" y="29259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6022425" y="2925975"/>
            <a:ext cx="2128500" cy="118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p36"/>
          <p:cNvCxnSpPr/>
          <p:nvPr/>
        </p:nvCxnSpPr>
        <p:spPr>
          <a:xfrm>
            <a:off x="3059500" y="3504700"/>
            <a:ext cx="23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6"/>
          <p:cNvSpPr txBox="1"/>
          <p:nvPr/>
        </p:nvSpPr>
        <p:spPr>
          <a:xfrm>
            <a:off x="2676675" y="3098550"/>
            <a:ext cx="46089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Cookie: session=</a:t>
            </a:r>
            <a:r>
              <a:rPr lang="ru" sz="1200"/>
              <a:t>&lt;зашифрованные данные&gt;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330750" y="1884475"/>
            <a:ext cx="78528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Клиент с запросами посылает информацию о сессии.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Сервер ее расшифровывает с помощью секретного ключа.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Если расшифровка неудачна, то клиент считается не аутентифицированным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пользовательских паролей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 как процесс аутентификации тесно связан с использованием пользовательских данных, рассмотрим отдельно хранение пользовательских паролей.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пользовательских паролей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 b="1">
                <a:solidFill>
                  <a:schemeClr val="dk2"/>
                </a:solidFill>
              </a:rPr>
              <a:t>Нельзя хранить пароли в открытом виде!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3476625" y="2740825"/>
            <a:ext cx="1925100" cy="1925100"/>
          </a:xfrm>
          <a:prstGeom prst="noSmoking">
            <a:avLst>
              <a:gd name="adj" fmla="val 1875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пользовательских паролей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Распространенная практика хранения паролей - использование специальных </a:t>
            </a:r>
            <a:r>
              <a:rPr lang="ru" b="1"/>
              <a:t>хэш-функций</a:t>
            </a:r>
            <a:r>
              <a:rPr lang="ru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качестве альтернативного варианта, пароли могут быть зашифрованы, а ключ для их расшифровки никому не доступен, кроме ответственных лиц.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Хэш-функции</a:t>
            </a: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Хеш-функция, или функция свертки — функция, осуществляющая преобразование массива входных данных произвольной длины в выходную битовую строку установленной длины, выполняемое определенным алгоритмом.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Преобразование, производимое хеш-функцией, называется хешированием.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(Wikipedia)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Хэш-функции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339950" y="2451200"/>
            <a:ext cx="2298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Исходная строка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(произвольной длины)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3683875" y="2475675"/>
            <a:ext cx="13155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"/>
                <a:ea typeface="Roboto"/>
                <a:cs typeface="Roboto"/>
                <a:sym typeface="Roboto"/>
              </a:rPr>
              <a:t>H(S)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5856075" y="2495550"/>
            <a:ext cx="2298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Хэш строки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(установленной длины)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Google Shape;281;p41"/>
          <p:cNvCxnSpPr/>
          <p:nvPr/>
        </p:nvCxnSpPr>
        <p:spPr>
          <a:xfrm>
            <a:off x="2638250" y="2835050"/>
            <a:ext cx="87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4704650" y="2835050"/>
            <a:ext cx="87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1"/>
          <p:cNvSpPr txBox="1"/>
          <p:nvPr/>
        </p:nvSpPr>
        <p:spPr>
          <a:xfrm>
            <a:off x="3398575" y="2958825"/>
            <a:ext cx="14484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(хэш-функция)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213950" y="4034975"/>
            <a:ext cx="67767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Двум различным входным данным S1 и S2 может соответствовать один и тот же хэш. Такие ситуации называются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коллизиями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Авторизация - это процесс определения прав доступа пользователя к определенным ресурсам или функциям в системе.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Хэш-функции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целом, хэш-функции, подходящие для хэширования паролей должны обладать следующими свойствами: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необратимость;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устойчивость к коллизиям;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случайность;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скорость;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Необратимость</a:t>
            </a:r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1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Подходящая хэш-функция должна быть необратимой. То есть, если мы имеем исходную строку, то мы всегда можем рассчитать хэш. Но если мы имеем хэш, то мы не можем с его помощью рассчитать исходную строку.</a:t>
            </a:r>
            <a:endParaRPr/>
          </a:p>
        </p:txBody>
      </p:sp>
      <p:sp>
        <p:nvSpPr>
          <p:cNvPr id="297" name="Google Shape;297;p43"/>
          <p:cNvSpPr txBox="1"/>
          <p:nvPr/>
        </p:nvSpPr>
        <p:spPr>
          <a:xfrm>
            <a:off x="471900" y="3567100"/>
            <a:ext cx="2298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Хэш строки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(установленной длины)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3815825" y="3591575"/>
            <a:ext cx="13155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ru" sz="2800" baseline="30000"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ru" sz="2800">
                <a:latin typeface="Roboto"/>
                <a:ea typeface="Roboto"/>
                <a:cs typeface="Roboto"/>
                <a:sym typeface="Roboto"/>
              </a:rPr>
              <a:t>(S)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064225" y="3611450"/>
            <a:ext cx="2298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Исходная строка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(произвольной длины)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" name="Google Shape;300;p43"/>
          <p:cNvCxnSpPr/>
          <p:nvPr/>
        </p:nvCxnSpPr>
        <p:spPr>
          <a:xfrm>
            <a:off x="2770200" y="3950950"/>
            <a:ext cx="87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3"/>
          <p:cNvCxnSpPr/>
          <p:nvPr/>
        </p:nvCxnSpPr>
        <p:spPr>
          <a:xfrm>
            <a:off x="5141400" y="3950950"/>
            <a:ext cx="87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3"/>
          <p:cNvSpPr txBox="1"/>
          <p:nvPr/>
        </p:nvSpPr>
        <p:spPr>
          <a:xfrm>
            <a:off x="3298275" y="4074725"/>
            <a:ext cx="21135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(обратной функции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не существует)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5248375" y="3625750"/>
            <a:ext cx="650400" cy="650400"/>
          </a:xfrm>
          <a:prstGeom prst="noSmoking">
            <a:avLst>
              <a:gd name="adj" fmla="val 1875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Устойчивость к коллизиям</a:t>
            </a:r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Хэш-функция должна быть устойчивой к коллизиям.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Вероятность того, что два разных пароля дадут один и тот же хэш должна быть исчезающе маленькой.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Случайность</a:t>
            </a: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Получаемый хэш должен изменяться совершенно случайным образом даже при минимальном изменении исходной строки.</a:t>
            </a:r>
            <a:endParaRPr/>
          </a:p>
        </p:txBody>
      </p:sp>
      <p:sp>
        <p:nvSpPr>
          <p:cNvPr id="316" name="Google Shape;316;p45"/>
          <p:cNvSpPr txBox="1"/>
          <p:nvPr/>
        </p:nvSpPr>
        <p:spPr>
          <a:xfrm>
            <a:off x="691250" y="2991725"/>
            <a:ext cx="80028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SHA-256: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Привет, Мир! =&gt; 8717414940713f278a427c2abc95f06cd9db926d9d172e44bf2649512071e261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Привет, мир! =&gt; 9a0af011605a6ab9022f248fb797064a42782210ac91e834348b3ef089313e5f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 использования хэш-функций</a:t>
            </a:r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 регистрации пользователь указывает пароль. Пароль не сохраняется в открытом виде, вместо этого сохраняется его хэш.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 входе в систему пользователь указывает пароль. Вычисляется хэш от указанного пароля и сравнивается с хэшем в базе данных. Если значения совпали, то значит пароль - правильный.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Пароль передается по зашифрованному каналу связи. Пароль в открытом виде нигде не сохраняется. Никто не должен знать пароль кроме пользователя.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использовать хэширование паролей, то при утечке данных злоумышленник не сможет их восстановить, поскольку хэш-функция является необратимой.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Единственное возможное для него решение - использование таблицы заранее рассчитанных хэшей для наиболее распространенных паролей.</a:t>
            </a: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Кража учетных данных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паролей</a:t>
            </a:r>
            <a:endParaRPr/>
          </a:p>
        </p:txBody>
      </p:sp>
      <p:graphicFrame>
        <p:nvGraphicFramePr>
          <p:cNvPr id="334" name="Google Shape;334;p48"/>
          <p:cNvGraphicFramePr/>
          <p:nvPr/>
        </p:nvGraphicFramePr>
        <p:xfrm>
          <a:off x="231525" y="1871950"/>
          <a:ext cx="5938275" cy="2590650"/>
        </p:xfrm>
        <a:graphic>
          <a:graphicData uri="http://schemas.openxmlformats.org/drawingml/2006/table">
            <a:tbl>
              <a:tblPr>
                <a:noFill/>
                <a:tableStyleId>{60EC233F-91C6-4984-A09E-1B4FB2F4541D}</a:tableStyleId>
              </a:tblPr>
              <a:tblGrid>
                <a:gridCol w="140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Username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Password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vasya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65e84be33532fb784c48129675f9eff3a682b27168c0ea744b2cf58ee02337c5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natasha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404cdd7bc109c432f8cc2443b45bcfe95980f5107215c645236e577929ac3e52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petya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ccd758e72a8a8cb5f140bab26837f363908550f2558ed86d229ec9016fed49b9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vova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65e84be33532fb784c48129675f9eff3a682b27168c0ea744b2cf58ee02337c5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5" name="Google Shape;335;p48"/>
          <p:cNvSpPr txBox="1"/>
          <p:nvPr/>
        </p:nvSpPr>
        <p:spPr>
          <a:xfrm>
            <a:off x="6362475" y="1993050"/>
            <a:ext cx="26982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Здесь две проблемы: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79999" lvl="0" indent="-174625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одинаковый хэш - одинаковый пароль;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79999" lvl="0" indent="-174625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быстро перебирать хэши в надежде найти что-то простое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паролей</a:t>
            </a:r>
            <a:endParaRPr/>
          </a:p>
        </p:txBody>
      </p:sp>
      <p:graphicFrame>
        <p:nvGraphicFramePr>
          <p:cNvPr id="341" name="Google Shape;341;p49"/>
          <p:cNvGraphicFramePr/>
          <p:nvPr/>
        </p:nvGraphicFramePr>
        <p:xfrm>
          <a:off x="231525" y="1871950"/>
          <a:ext cx="5938275" cy="2590650"/>
        </p:xfrm>
        <a:graphic>
          <a:graphicData uri="http://schemas.openxmlformats.org/drawingml/2006/table">
            <a:tbl>
              <a:tblPr>
                <a:noFill/>
                <a:tableStyleId>{60EC233F-91C6-4984-A09E-1B4FB2F4541D}</a:tableStyleId>
              </a:tblPr>
              <a:tblGrid>
                <a:gridCol w="140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Username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Password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vasya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65e84be33532fb784c48129675f9eff3a682b27168c0ea744b2cf58ee02337c5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natasha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404cdd7bc109c432f8cc2443b45bcfe95980f5107215c645236e577929ac3e52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petya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ccd758e72a8a8cb5f140bab26837f363908550f2558ed86d229ec9016fed49b9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vova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65e84be33532fb784c48129675f9eff3a682b27168c0ea744b2cf58ee02337c5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2" name="Google Shape;342;p49"/>
          <p:cNvSpPr txBox="1"/>
          <p:nvPr/>
        </p:nvSpPr>
        <p:spPr>
          <a:xfrm>
            <a:off x="6526000" y="2698100"/>
            <a:ext cx="22446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Vasya и Vova имеют одинаковые пароли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паролей</a:t>
            </a:r>
            <a:endParaRPr/>
          </a:p>
        </p:txBody>
      </p:sp>
      <p:graphicFrame>
        <p:nvGraphicFramePr>
          <p:cNvPr id="348" name="Google Shape;348;p50"/>
          <p:cNvGraphicFramePr/>
          <p:nvPr/>
        </p:nvGraphicFramePr>
        <p:xfrm>
          <a:off x="231525" y="1871950"/>
          <a:ext cx="5938275" cy="2590650"/>
        </p:xfrm>
        <a:graphic>
          <a:graphicData uri="http://schemas.openxmlformats.org/drawingml/2006/table">
            <a:tbl>
              <a:tblPr>
                <a:noFill/>
                <a:tableStyleId>{60EC233F-91C6-4984-A09E-1B4FB2F4541D}</a:tableStyleId>
              </a:tblPr>
              <a:tblGrid>
                <a:gridCol w="140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Username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Password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vasya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65e84be33532fb784c48129675f9eff3a682b27168c0ea744b2cf58ee02337c5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natasha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404cdd7bc109c432f8cc2443b45bcfe95980f5107215c645236e577929ac3e52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petya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ccd758e72a8a8cb5f140bab26837f363908550f2558ed86d229ec9016fed49b9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vova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65e84be33532fb784c48129675f9eff3a682b27168c0ea744b2cf58ee02337c5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9" name="Google Shape;349;p50"/>
          <p:cNvSpPr txBox="1"/>
          <p:nvPr/>
        </p:nvSpPr>
        <p:spPr>
          <a:xfrm>
            <a:off x="6434950" y="2187900"/>
            <a:ext cx="2430600" cy="2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Поиском по заранее рассчитанной таблице мы нашли, что пароль -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qwerty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Теперь мы знаем пароль у всех пользователей с таким же хэшом.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Повышение безопасности</a:t>
            </a:r>
            <a:endParaRPr/>
          </a:p>
        </p:txBody>
      </p:sp>
      <p:sp>
        <p:nvSpPr>
          <p:cNvPr id="355" name="Google Shape;355;p5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можем серьезно затруднить получение паролей по их хэшу следующими способами: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запретить пользователям использовать простые пароли;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использовать соль.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и авторизация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Можно сказать, что аутентификация - это процесс проверки личности пользователя, а авторизация - это процесс определения того, что пользователь может делать в системе.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Соль</a:t>
            </a: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в том, чтобы вместо функции от исходной строки H(password), вычислять функцию H(password + salt), где salt будет некоторой дополнительной сгенерированной строкой.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Также, для повышения безопасности можно вычислять H(password + salt + secret), где secret - некоторая длинная никому неизвестная строка.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Соль</a:t>
            </a:r>
            <a:endParaRPr/>
          </a:p>
        </p:txBody>
      </p:sp>
      <p:graphicFrame>
        <p:nvGraphicFramePr>
          <p:cNvPr id="367" name="Google Shape;367;p53"/>
          <p:cNvGraphicFramePr/>
          <p:nvPr/>
        </p:nvGraphicFramePr>
        <p:xfrm>
          <a:off x="471900" y="1782750"/>
          <a:ext cx="8313075" cy="2303740"/>
        </p:xfrm>
        <a:graphic>
          <a:graphicData uri="http://schemas.openxmlformats.org/drawingml/2006/table">
            <a:tbl>
              <a:tblPr>
                <a:noFill/>
                <a:tableStyleId>{60EC233F-91C6-4984-A09E-1B4FB2F4541D}</a:tableStyleId>
              </a:tblPr>
              <a:tblGrid>
                <a:gridCol w="1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username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password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salt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vasya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3a5745a05f87ddee1db68b217dc043bfa206d1c7aaa1dd0a7dd76b852a733597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123456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vova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c80d9a8cf5b4d041e9988f9fe71be9cf08d5d27f9fe0694536132120191f8e73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456123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…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" name="Google Shape;368;p53"/>
          <p:cNvSpPr txBox="1"/>
          <p:nvPr/>
        </p:nvSpPr>
        <p:spPr>
          <a:xfrm>
            <a:off x="427350" y="4121450"/>
            <a:ext cx="81465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vasya и vova имеют одинаковые пароли, но за счет использования соли у них записан различный хэш.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Злоумышленнику придется вычислять хэши для всех паролей с учетом конкретной соли.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аутентификации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Выделяют два основных способа аутентификации: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основе Cookies;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основе токенов;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Cookies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Cookies (куки) - это небольшие текстовые фрагменты, которые веб-сайты сохраняют на в браузере пользователя.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Куки представлены в </a:t>
            </a:r>
            <a:r>
              <a:rPr lang="ru-RU" dirty="0"/>
              <a:t>виде</a:t>
            </a:r>
            <a:r>
              <a:rPr lang="ru" dirty="0"/>
              <a:t> пар ключ-значение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Cookies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Куки могут быть использованы для решения множества различных задач, например для: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аутентификации пользователя;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сохранения состояния приложения;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персонализации;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аналитики;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демонстрации рекламы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Срок жизни cookies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cookies может быть задан срок жизни.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куки могут быть бессрочными, и не иметь срока жизни;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кукам может быть установлен срок жизни - дата и время, когда куки должны быть удалены;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срок жизни кук может быть задан до закрытия браузера. В этом случае куки называются сессионными.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Политика конфиденциальности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Куки могут хранить конфиденциальные данные, поэтому законами некоторых стран принято уведомлять пользователя об их использовании.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650" y="3215650"/>
            <a:ext cx="4493175" cy="17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450" y="3413218"/>
            <a:ext cx="2539074" cy="14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1333</Words>
  <Application>Microsoft Office PowerPoint</Application>
  <PresentationFormat>Экран (16:9)</PresentationFormat>
  <Paragraphs>252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4" baseType="lpstr">
      <vt:lpstr>Roboto</vt:lpstr>
      <vt:lpstr>Arial</vt:lpstr>
      <vt:lpstr>Material</vt:lpstr>
      <vt:lpstr>Аутентификация на основе Cookies</vt:lpstr>
      <vt:lpstr>Аутентификация</vt:lpstr>
      <vt:lpstr>Авторизация</vt:lpstr>
      <vt:lpstr>Аутентификация и авторизация</vt:lpstr>
      <vt:lpstr>Способы аутентификации</vt:lpstr>
      <vt:lpstr>Cookies</vt:lpstr>
      <vt:lpstr>Cookies</vt:lpstr>
      <vt:lpstr>Срок жизни cookies</vt:lpstr>
      <vt:lpstr>Политика конфиденциальности</vt:lpstr>
      <vt:lpstr>Передача Cookies</vt:lpstr>
      <vt:lpstr>Аутентификация на основе Cookies</vt:lpstr>
      <vt:lpstr>Аутентификация на основе Cookies</vt:lpstr>
      <vt:lpstr>Аутентификация на основе Cookies</vt:lpstr>
      <vt:lpstr>Аутентификация на основе Cookies</vt:lpstr>
      <vt:lpstr>Аутентификация на основе Cookies</vt:lpstr>
      <vt:lpstr>Аутентификация на основе Cookies</vt:lpstr>
      <vt:lpstr>Аутентификация на основе Cookies</vt:lpstr>
      <vt:lpstr>Достоинства аутентификации на основе Cookies</vt:lpstr>
      <vt:lpstr>Недостатки аутентификации на основе Cookies</vt:lpstr>
      <vt:lpstr>Аутентификация на основе Cookies  в Asp .Net Core</vt:lpstr>
      <vt:lpstr>Аутентификация на основе Cookies  в Asp .Net Core</vt:lpstr>
      <vt:lpstr>Аутентификация на основе Cookies  в Asp .Net Core</vt:lpstr>
      <vt:lpstr>Аутентификация на основе Cookies  в Asp .Net Core</vt:lpstr>
      <vt:lpstr>Аутентификация на основе Cookies  в Asp .Net Core</vt:lpstr>
      <vt:lpstr>Хранение пользовательских паролей</vt:lpstr>
      <vt:lpstr>Хранение пользовательских паролей</vt:lpstr>
      <vt:lpstr>Хранение пользовательских паролей</vt:lpstr>
      <vt:lpstr>Хэш-функции</vt:lpstr>
      <vt:lpstr>Хэш-функции</vt:lpstr>
      <vt:lpstr>Хэш-функции</vt:lpstr>
      <vt:lpstr>Необратимость</vt:lpstr>
      <vt:lpstr>Устойчивость к коллизиям</vt:lpstr>
      <vt:lpstr>Случайность</vt:lpstr>
      <vt:lpstr>Общая схема использования хэш-функций</vt:lpstr>
      <vt:lpstr>Кража учетных данных</vt:lpstr>
      <vt:lpstr>Получение паролей</vt:lpstr>
      <vt:lpstr>Получение паролей</vt:lpstr>
      <vt:lpstr>Получение паролей</vt:lpstr>
      <vt:lpstr>Повышение безопасности</vt:lpstr>
      <vt:lpstr>Соль</vt:lpstr>
      <vt:lpstr>Соль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на основе Cookies</dc:title>
  <cp:lastModifiedBy>310-P</cp:lastModifiedBy>
  <cp:revision>4</cp:revision>
  <dcterms:modified xsi:type="dcterms:W3CDTF">2023-09-26T12:06:47Z</dcterms:modified>
</cp:coreProperties>
</file>