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28" r:id="rId14"/>
    <p:sldId id="268" r:id="rId15"/>
    <p:sldId id="269" r:id="rId16"/>
    <p:sldId id="270" r:id="rId17"/>
    <p:sldId id="271" r:id="rId18"/>
    <p:sldId id="32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303" r:id="rId28"/>
    <p:sldId id="301" r:id="rId29"/>
    <p:sldId id="302" r:id="rId30"/>
    <p:sldId id="280" r:id="rId31"/>
    <p:sldId id="279" r:id="rId32"/>
    <p:sldId id="282" r:id="rId33"/>
    <p:sldId id="284" r:id="rId34"/>
    <p:sldId id="285" r:id="rId35"/>
    <p:sldId id="286" r:id="rId36"/>
    <p:sldId id="283" r:id="rId37"/>
    <p:sldId id="287" r:id="rId38"/>
    <p:sldId id="288" r:id="rId39"/>
    <p:sldId id="289" r:id="rId40"/>
    <p:sldId id="290" r:id="rId41"/>
    <p:sldId id="292" r:id="rId42"/>
    <p:sldId id="294" r:id="rId43"/>
    <p:sldId id="295" r:id="rId44"/>
    <p:sldId id="291" r:id="rId45"/>
    <p:sldId id="299" r:id="rId46"/>
    <p:sldId id="297" r:id="rId47"/>
    <p:sldId id="298" r:id="rId48"/>
    <p:sldId id="296" r:id="rId49"/>
    <p:sldId id="300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07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577680-94BF-407A-B418-6E870FD243F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D858D-6CE0-4B45-B311-A71A9D011A6D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Транспортная задача. Метод потенциалов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Составление первоначального плана. </a:t>
            </a:r>
          </a:p>
          <a:p>
            <a:r>
              <a:rPr lang="ru-RU" dirty="0"/>
              <a:t>Решение задачи с помощью метода потенциалов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Задача может быть решена симплекс-методом. Однако, для решения транспортной задачи, как правило, применяют более простой </a:t>
            </a:r>
            <a:r>
              <a:rPr lang="ru-RU" i="1" dirty="0"/>
              <a:t>метод потенциалов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Составить первоначальный план (метод северо-западного угла или метод наименьшей стоимости)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Улучшить первоначальный план с помощью метода потенциалов.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начинаем заполнять с левого верхнего угла (северо-запад);</a:t>
            </a:r>
          </a:p>
          <a:p>
            <a:r>
              <a:rPr lang="ru-RU" dirty="0"/>
              <a:t>за счет запасов первого поставщика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ru-RU" dirty="0"/>
              <a:t> удовлетворяем потребности всех</a:t>
            </a:r>
            <a:r>
              <a:rPr lang="en-US" dirty="0"/>
              <a:t> </a:t>
            </a:r>
            <a:r>
              <a:rPr lang="ru-RU" dirty="0"/>
              <a:t>потребителей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ru-RU" dirty="0"/>
              <a:t>…;</a:t>
            </a:r>
          </a:p>
          <a:p>
            <a:r>
              <a:rPr lang="ru-RU" dirty="0"/>
              <a:t>когда запасов окажется меньше, чем требует потребитель, возьмем для него весь остаток текущего поставщика, и столько, сколько необходимо от следующего;</a:t>
            </a:r>
          </a:p>
          <a:p>
            <a:r>
              <a:rPr lang="ru-RU" dirty="0"/>
              <a:t>повторим действия для следующего поставщика.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9154434"/>
              </p:ext>
            </p:extLst>
          </p:nvPr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73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5517232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100*4 + 40*8 + 20*10 + 30*2 + 30*6 + 60*5 = 1460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наименьшей стоимости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из доступных клеток выбираем клетку с наименьшим тарифом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ru-RU" dirty="0"/>
              <a:t>;</a:t>
            </a:r>
          </a:p>
          <a:p>
            <a:r>
              <a:rPr lang="ru-RU" dirty="0"/>
              <a:t>если есть несколько клеток с одинаковым значением, то выбираем произвольную;</a:t>
            </a:r>
          </a:p>
          <a:p>
            <a:r>
              <a:rPr lang="ru-RU" dirty="0"/>
              <a:t>записываем наименьшее из значений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;</a:t>
            </a:r>
          </a:p>
          <a:p>
            <a:r>
              <a:rPr lang="ru-RU" dirty="0"/>
              <a:t>если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ru-RU" dirty="0"/>
              <a:t>то более не учитываем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строку;</a:t>
            </a:r>
          </a:p>
          <a:p>
            <a:r>
              <a:rPr lang="ru-RU" dirty="0"/>
              <a:t>если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&gt;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ru-RU" dirty="0"/>
              <a:t>то более не учитываем </a:t>
            </a:r>
            <a:r>
              <a:rPr lang="en-US" dirty="0"/>
              <a:t>j </a:t>
            </a:r>
            <a:r>
              <a:rPr lang="ru-RU" dirty="0"/>
              <a:t>столбец;</a:t>
            </a:r>
          </a:p>
          <a:p>
            <a:r>
              <a:rPr lang="ru-RU" dirty="0"/>
              <a:t>повторяем действия, пока не будут исчерпаны все ресурсы;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северо-западного угла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6255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Транспортная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Пусть </a:t>
            </a:r>
            <a:r>
              <a:rPr lang="en-US" dirty="0"/>
              <a:t>m </a:t>
            </a:r>
            <a:r>
              <a:rPr lang="ru-RU" dirty="0"/>
              <a:t>поставщиков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m</a:t>
            </a:r>
            <a:r>
              <a:rPr lang="ru-RU" dirty="0"/>
              <a:t> поставляют некоторый одинаковый груз. Количество груза у каждого из поставщиков составляет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Этот груз заказали </a:t>
            </a:r>
            <a:r>
              <a:rPr lang="en-US" dirty="0"/>
              <a:t>n </a:t>
            </a:r>
            <a:r>
              <a:rPr lang="ru-RU" dirty="0"/>
              <a:t>потребителей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ru-RU" dirty="0"/>
              <a:t>, каждый из которых имеет потребность в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/>
              <a:t>единиц.</a:t>
            </a:r>
          </a:p>
          <a:p>
            <a:pPr>
              <a:buNone/>
            </a:pPr>
            <a:r>
              <a:rPr lang="ru-RU" dirty="0"/>
              <a:t>    Для каждой пары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ru-RU" dirty="0"/>
              <a:t>известен тариф перевозок (стоимость перевозок единицы груза)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ru-RU" dirty="0"/>
              <a:t>    Требуется найти оптимальный план перевозок, который бы позволил минимизировать расходы.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123728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31640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Базисные ячейки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Введем несколько определений:</a:t>
            </a:r>
          </a:p>
          <a:p>
            <a:r>
              <a:rPr lang="ru-RU" dirty="0"/>
              <a:t>клетки таблицы, которые являются заполненными называются </a:t>
            </a:r>
            <a:r>
              <a:rPr lang="ru-RU" i="1" dirty="0"/>
              <a:t>базисными</a:t>
            </a:r>
            <a:r>
              <a:rPr lang="ru-RU" dirty="0"/>
              <a:t>;</a:t>
            </a:r>
          </a:p>
          <a:p>
            <a:r>
              <a:rPr lang="ru-RU" dirty="0"/>
              <a:t>если количество базисных клеток меньше, чем </a:t>
            </a:r>
            <a:r>
              <a:rPr lang="en-US" dirty="0"/>
              <a:t>m + n – 1, </a:t>
            </a:r>
            <a:r>
              <a:rPr lang="ru-RU" dirty="0"/>
              <a:t>то такой план называется вырожденным;</a:t>
            </a:r>
          </a:p>
          <a:p>
            <a:r>
              <a:rPr lang="ru-RU" dirty="0"/>
              <a:t>вырожденный план необходимо дополнить непустыми клетками, записав в них 0;</a:t>
            </a:r>
          </a:p>
          <a:p>
            <a:r>
              <a:rPr lang="ru-RU" dirty="0"/>
              <a:t>дополнение нулями должно происходить по определенным правилам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транспортной таблице выделяют циклы – замкнутые линии, соединяющие базисные клетки так, чтобы две соседние вершины находились в одном столбце или строке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47664" y="3140968"/>
          <a:ext cx="6096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3347864" y="3717032"/>
            <a:ext cx="2664296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012160" y="3717032"/>
            <a:ext cx="0" cy="108012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347864" y="4797152"/>
            <a:ext cx="2664296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347864" y="3717032"/>
            <a:ext cx="0" cy="108012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циклы могут иметь самопересечения, если точкой такого пересечения не является клетка цикла (его «вершина»)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нулями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Дополнение плана непустыми клетками должно происходить таким образом, чтобы его базисные клетки не содержали циклов.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699792" y="2924944"/>
          <a:ext cx="3528390" cy="251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8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нулями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Дополнение плана непустыми клетками должно происходить таким образом, чтобы его базисные клетки не содержали циклов.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1600" y="2924944"/>
          <a:ext cx="3528390" cy="251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8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79712" y="3933056"/>
            <a:ext cx="8640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932040" y="2924944"/>
          <a:ext cx="3528390" cy="251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8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8224" y="544522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544522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Плохо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Транспортная таблица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Транспортную задачу оформляют в виде транспортной таблицы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99592" y="2276872"/>
          <a:ext cx="7272811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n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n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11</a:t>
            </a:r>
            <a:endParaRPr lang="ru-RU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12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21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22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544522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baseline="-25000" dirty="0" err="1"/>
              <a:t>mn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2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812360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4088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  <a:endParaRPr lang="ru-RU" sz="1400" baseline="-250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123728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22675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5656" y="29249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331640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Сопоставим с каждым из поставщиков </a:t>
            </a:r>
            <a:r>
              <a:rPr lang="en-US" dirty="0"/>
              <a:t>Ai</a:t>
            </a:r>
            <a:r>
              <a:rPr lang="ru-RU" dirty="0"/>
              <a:t> и потребителей </a:t>
            </a:r>
            <a:r>
              <a:rPr lang="en-US" dirty="0" err="1"/>
              <a:t>Bj</a:t>
            </a:r>
            <a:r>
              <a:rPr lang="en-US" dirty="0"/>
              <a:t> </a:t>
            </a:r>
            <a:r>
              <a:rPr lang="ru-RU" dirty="0"/>
              <a:t>величины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vj</a:t>
            </a:r>
            <a:r>
              <a:rPr lang="ru-RU" dirty="0"/>
              <a:t>, называемые потенциалами.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Для </a:t>
            </a:r>
            <a:r>
              <a:rPr lang="ru-RU" i="1" dirty="0"/>
              <a:t>базисных</a:t>
            </a:r>
            <a:r>
              <a:rPr lang="ru-RU" dirty="0"/>
              <a:t> (непустых) клеток данные величины должны удовлетворять следующему соотношению: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71800" y="4077072"/>
          <a:ext cx="312666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Формула" r:id="rId3" imgW="698400" imgH="241200" progId="Equation.3">
                  <p:embed/>
                </p:oleObj>
              </mc:Choice>
              <mc:Fallback>
                <p:oleObj name="Формула" r:id="rId3" imgW="6984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77072"/>
                        <a:ext cx="312666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Для дальнейших расчетов, один из потенциалов можно приравнять к нулю, а остальные вычислить из полученной системы.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План считается оптимальным тогда, когда для всех </a:t>
            </a:r>
            <a:r>
              <a:rPr lang="ru-RU" b="1" dirty="0"/>
              <a:t>свободных</a:t>
            </a:r>
            <a:r>
              <a:rPr lang="en-US" b="1" dirty="0"/>
              <a:t> (</a:t>
            </a:r>
            <a:r>
              <a:rPr lang="ru-RU" b="1" dirty="0"/>
              <a:t>пустых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клеток величина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больше или равна нулю.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71800" y="2420888"/>
          <a:ext cx="3410232" cy="69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Формула" r:id="rId3" imgW="1180800" imgH="241200" progId="Equation.3">
                  <p:embed/>
                </p:oleObj>
              </mc:Choice>
              <mc:Fallback>
                <p:oleObj name="Формула" r:id="rId3" imgW="1180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3410232" cy="69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Расчет потенциалов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Возьмем таблицу, полученную с помощью метода северо-западного угла: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27584" y="2276872"/>
          <a:ext cx="72728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40352" y="35730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0352" y="48691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Расчет потенциалов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Для базисных ячеек запишем систему</a:t>
            </a:r>
            <a:r>
              <a:rPr lang="en-US" dirty="0"/>
              <a:t> </a:t>
            </a:r>
            <a:r>
              <a:rPr lang="ru-RU" dirty="0"/>
              <a:t>и решим ее, приравняв </a:t>
            </a:r>
            <a:r>
              <a:rPr lang="en-US" dirty="0"/>
              <a:t>u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к нулю: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187624" y="2276872"/>
          <a:ext cx="1670794" cy="305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Формула" r:id="rId3" imgW="749160" imgH="1371600" progId="Equation.3">
                  <p:embed/>
                </p:oleObj>
              </mc:Choice>
              <mc:Fallback>
                <p:oleObj name="Формула" r:id="rId3" imgW="74916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2"/>
                        <a:ext cx="1670794" cy="3058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004048" y="2276872"/>
          <a:ext cx="1189038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Формула" r:id="rId5" imgW="533160" imgH="1600200" progId="Equation.3">
                  <p:embed/>
                </p:oleObj>
              </mc:Choice>
              <mc:Fallback>
                <p:oleObj name="Формула" r:id="rId5" imgW="533160" imgH="160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76872"/>
                        <a:ext cx="1189038" cy="356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Расчет потенциалов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Добавим в таблицу новую строку и новый столбец: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7" name="Содержимое 3"/>
          <p:cNvGraphicFramePr>
            <a:graphicFrameLocks/>
          </p:cNvGraphicFramePr>
          <p:nvPr/>
        </p:nvGraphicFramePr>
        <p:xfrm>
          <a:off x="611560" y="2132856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9872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19672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672" y="22675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1600" y="29249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827584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1.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Проверим, является ли план оптимальным</a:t>
            </a:r>
            <a:br>
              <a:rPr lang="ru-RU" dirty="0"/>
            </a:br>
            <a:r>
              <a:rPr lang="ru-RU" dirty="0"/>
              <a:t>(все </a:t>
            </a:r>
            <a:r>
              <a:rPr lang="en-US" dirty="0"/>
              <a:t>c &gt;= 0</a:t>
            </a:r>
            <a:r>
              <a:rPr lang="ru-RU" dirty="0"/>
              <a:t>)</a:t>
            </a:r>
          </a:p>
        </p:txBody>
      </p:sp>
      <p:graphicFrame>
        <p:nvGraphicFramePr>
          <p:cNvPr id="21" name="Содержимое 3"/>
          <p:cNvGraphicFramePr>
            <a:graphicFrameLocks/>
          </p:cNvGraphicFramePr>
          <p:nvPr/>
        </p:nvGraphicFramePr>
        <p:xfrm>
          <a:off x="971600" y="220486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79912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814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94826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6003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94826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9912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0032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814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94826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1979712" y="27089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233958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1640" y="29969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187624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732240" y="1988840"/>
            <a:ext cx="50405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8224" y="16288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– (9 + 0) = -4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</a:t>
            </a:r>
            <a:r>
              <a:rPr lang="en-US" dirty="0"/>
              <a:t>2</a:t>
            </a:r>
            <a:r>
              <a:rPr lang="ru-RU" dirty="0"/>
              <a:t>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Найдем пустую клетку с наименьшим отрицательным значением </a:t>
            </a:r>
            <a:r>
              <a:rPr lang="el-GR" dirty="0"/>
              <a:t>Δ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. </a:t>
            </a:r>
            <a:endParaRPr lang="ru-RU" dirty="0"/>
          </a:p>
        </p:txBody>
      </p:sp>
      <p:graphicFrame>
        <p:nvGraphicFramePr>
          <p:cNvPr id="21" name="Содержимое 3"/>
          <p:cNvGraphicFramePr>
            <a:graphicFrameLocks/>
          </p:cNvGraphicFramePr>
          <p:nvPr/>
        </p:nvGraphicFramePr>
        <p:xfrm>
          <a:off x="1043604" y="2132856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5191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3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4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6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1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203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4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026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191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3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4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2026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205171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51716" y="22675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3644" y="29249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9628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3.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Построим цикл, такой, чтобы выбранная клетка была единственной небазисной</a:t>
            </a:r>
            <a:r>
              <a:rPr lang="en-US" dirty="0"/>
              <a:t>. </a:t>
            </a:r>
            <a:endParaRPr lang="ru-RU" dirty="0"/>
          </a:p>
        </p:txBody>
      </p:sp>
      <p:graphicFrame>
        <p:nvGraphicFramePr>
          <p:cNvPr id="21" name="Содержимое 3"/>
          <p:cNvGraphicFramePr>
            <a:graphicFrameLocks/>
          </p:cNvGraphicFramePr>
          <p:nvPr/>
        </p:nvGraphicFramePr>
        <p:xfrm>
          <a:off x="1043604" y="2132856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5191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3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4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6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1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203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4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026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191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3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4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2026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205171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51716" y="22675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3644" y="29249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9628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732240" y="3789040"/>
            <a:ext cx="0" cy="1224136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724128" y="5013176"/>
            <a:ext cx="1008112" cy="0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724128" y="3789040"/>
            <a:ext cx="0" cy="1224136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724128" y="3789040"/>
            <a:ext cx="1008112" cy="0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4.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Выделим минимальное значение среди ячеек-вершин цикла</a:t>
            </a:r>
            <a:r>
              <a:rPr lang="en-US" dirty="0"/>
              <a:t>. </a:t>
            </a:r>
            <a:endParaRPr lang="ru-RU" dirty="0"/>
          </a:p>
        </p:txBody>
      </p:sp>
      <p:graphicFrame>
        <p:nvGraphicFramePr>
          <p:cNvPr id="21" name="Содержимое 3"/>
          <p:cNvGraphicFramePr>
            <a:graphicFrameLocks/>
          </p:cNvGraphicFramePr>
          <p:nvPr/>
        </p:nvGraphicFramePr>
        <p:xfrm>
          <a:off x="1043604" y="2132856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5191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3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4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6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1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3203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4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026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191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3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4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2026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205171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51716" y="22675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3644" y="29249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9628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732240" y="3789040"/>
            <a:ext cx="0" cy="1224136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724128" y="5013176"/>
            <a:ext cx="1008112" cy="0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724128" y="3789040"/>
            <a:ext cx="0" cy="1224136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724128" y="3789040"/>
            <a:ext cx="1008112" cy="0"/>
          </a:xfrm>
          <a:prstGeom prst="line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Суммарные величины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Суммарные запасы всех поставщиков: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Суммарная потребность всех потребителей: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19872" y="1772816"/>
          <a:ext cx="165618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Формула" r:id="rId3" imgW="583920" imgH="431640" progId="Equation.3">
                  <p:embed/>
                </p:oleObj>
              </mc:Choice>
              <mc:Fallback>
                <p:oleObj name="Формула" r:id="rId3" imgW="583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772816"/>
                        <a:ext cx="1656184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91880" y="3861048"/>
          <a:ext cx="15859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Формула" r:id="rId5" imgW="558720" imgH="431640" progId="Equation.3">
                  <p:embed/>
                </p:oleObj>
              </mc:Choice>
              <mc:Fallback>
                <p:oleObj name="Формула" r:id="rId5" imgW="5587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861048"/>
                        <a:ext cx="158591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5.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Сумма в столбцах и строках должна оставаться неизменной, поэтому если мы уменьшаем одно значение, то мы должны обязательно увеличить другое.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Расставляем на ячейках знаки «+» и «-», соответствующие тому, следует ли значение уменьшать или увеличивать.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Пустую ячейку мы делаем базисной, поэтому в ней будет стоять символ «+»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5.</a:t>
            </a:r>
          </a:p>
        </p:txBody>
      </p:sp>
      <p:graphicFrame>
        <p:nvGraphicFramePr>
          <p:cNvPr id="38" name="Содержимое 3"/>
          <p:cNvGraphicFramePr>
            <a:graphicFrameLocks/>
          </p:cNvGraphicFramePr>
          <p:nvPr/>
        </p:nvGraphicFramePr>
        <p:xfrm>
          <a:off x="899592" y="184482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b="1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0790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8802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9613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87625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78802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9613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87625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0790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478802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687625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1907704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7704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59632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1115616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6588228" y="3501008"/>
            <a:ext cx="0" cy="1224136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5580116" y="4725144"/>
            <a:ext cx="1008112" cy="0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5580116" y="3501008"/>
            <a:ext cx="0" cy="1224136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5580116" y="3501008"/>
            <a:ext cx="1008112" cy="0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7626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04252" y="47251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96140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96140" y="3429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6.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Производим вычисления.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-20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0+20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-8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30</a:t>
                      </a:r>
                      <a:r>
                        <a:rPr lang="ru-RU" baseline="0" dirty="0"/>
                        <a:t>+20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60</a:t>
                      </a:r>
                      <a:r>
                        <a:rPr lang="ru-RU" baseline="0" dirty="0"/>
                        <a:t>-20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907704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115616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626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4252" y="47251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6140" y="3429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40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6.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dirty="0"/>
              <a:t>Производим вычисления.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899592" y="184482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30689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43651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907704" y="234888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197954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263691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115616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626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4252" y="47251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6140" y="3429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6140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+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7.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Ячейку с нулем оставляем пустой и заново рассчитываем потенциалы</a:t>
            </a:r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899592" y="220486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790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907704" y="27089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7704" y="233958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29969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15616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7.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200" dirty="0"/>
              <a:t>    Если нулевых ячеек оказалось несколько, то свободной следует оставить ту, у которой наибольший тариф</a:t>
            </a:r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899592" y="2204864"/>
          <a:ext cx="7272812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790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ru-RU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ru-RU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70790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baseline="-250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907704" y="27089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7704" y="233958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29969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1115616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плана. Шаг 7.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Возвращаемся к шагу 1. Если полученное решение является оптимальным, то задача решена.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Проверить, является ли задача решенной. Если нет, то выполнить еще одну или несколько итераций, чтобы найти оптимальное решение.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18573"/>
              </p:ext>
            </p:extLst>
          </p:nvPr>
        </p:nvGraphicFramePr>
        <p:xfrm>
          <a:off x="1619672" y="2132856"/>
          <a:ext cx="6233839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80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160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100</a:t>
                      </a:r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30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90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40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2483768" y="26462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3768" y="2276872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293423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691680" y="27902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475656" y="1556792"/>
          <a:ext cx="6233839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339752" y="207014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39752" y="170080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23581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47664" y="22141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3968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4088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2200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2320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396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6408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2200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320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8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2200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2320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Открытая и закрытая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a = b, </a:t>
            </a:r>
            <a:r>
              <a:rPr lang="ru-RU" dirty="0"/>
              <a:t>то задача называется закрытой;</a:t>
            </a:r>
          </a:p>
          <a:p>
            <a:r>
              <a:rPr lang="ru-RU" dirty="0"/>
              <a:t>если </a:t>
            </a:r>
            <a:r>
              <a:rPr lang="en-US" dirty="0"/>
              <a:t>a ≠ b</a:t>
            </a:r>
            <a:r>
              <a:rPr lang="ru-RU" dirty="0"/>
              <a:t>, то задача называется открытой;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закрытости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Найдем суммы:</a:t>
            </a:r>
          </a:p>
          <a:p>
            <a:pPr>
              <a:buNone/>
            </a:pPr>
            <a:r>
              <a:rPr lang="en-US" dirty="0"/>
              <a:t>b = 220 + 150 + 250 + 180 = 800</a:t>
            </a:r>
          </a:p>
          <a:p>
            <a:pPr>
              <a:buNone/>
            </a:pPr>
            <a:r>
              <a:rPr lang="en-US" dirty="0"/>
              <a:t>a = 300 + 250 + 200 = 750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Имеем </a:t>
            </a:r>
            <a:r>
              <a:rPr lang="en-US" dirty="0"/>
              <a:t>b &gt; a, </a:t>
            </a:r>
            <a:r>
              <a:rPr lang="ru-RU" dirty="0"/>
              <a:t>задача является открытой. </a:t>
            </a:r>
          </a:p>
          <a:p>
            <a:pPr>
              <a:buNone/>
            </a:pPr>
            <a:r>
              <a:rPr lang="ru-RU" dirty="0"/>
              <a:t>Дополним ее фиктивным поставщиком 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закрытости задачи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475656" y="1556792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339752" y="207014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39752" y="170080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23581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547664" y="22141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28529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2200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2320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3968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2200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0" y="41490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968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2200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320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Составим первоначальный план перевозок методом наименьшей стоимости.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Составим первоначальный план перевозок методом наименьшей стоимости.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количества клеток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Полученное число базисных клеток: 6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Количество </a:t>
            </a:r>
            <a:r>
              <a:rPr lang="en-US" dirty="0"/>
              <a:t>m + n – 1 = 4 + 4 – 1 = 7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Необходимо добавить еще одну клетку.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Открытая и закрытая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a = b, </a:t>
            </a:r>
            <a:r>
              <a:rPr lang="ru-RU" dirty="0"/>
              <a:t>то задача называется закрытой;</a:t>
            </a:r>
          </a:p>
          <a:p>
            <a:r>
              <a:rPr lang="ru-RU" dirty="0"/>
              <a:t>если </a:t>
            </a:r>
            <a:r>
              <a:rPr lang="en-US" dirty="0"/>
              <a:t>a ≠ b</a:t>
            </a:r>
            <a:r>
              <a:rPr lang="ru-RU" dirty="0"/>
              <a:t>, то задача называется открытой;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ru-RU" dirty="0"/>
              <a:t>Для открытой задачи:</a:t>
            </a:r>
          </a:p>
          <a:p>
            <a:r>
              <a:rPr lang="ru-RU" dirty="0"/>
              <a:t>если</a:t>
            </a:r>
            <a:r>
              <a:rPr lang="en-US" dirty="0"/>
              <a:t> a &gt; b, </a:t>
            </a:r>
            <a:r>
              <a:rPr lang="ru-RU" dirty="0"/>
              <a:t>то будут удовлетворены все потребители, но часть груза останется на складах;</a:t>
            </a:r>
          </a:p>
          <a:p>
            <a:r>
              <a:rPr lang="ru-RU" dirty="0"/>
              <a:t>если  </a:t>
            </a:r>
            <a:r>
              <a:rPr lang="en-US" dirty="0"/>
              <a:t>a &lt; b, </a:t>
            </a:r>
            <a:r>
              <a:rPr lang="ru-RU" dirty="0"/>
              <a:t>то груза не хватит наиболее экономически невыгодным потребителям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клетки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187624" y="1484784"/>
          <a:ext cx="6233839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потенциалов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524000" y="1655762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55762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484784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19981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628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28616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4290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7251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ru-RU" sz="2200" dirty="0"/>
              <a:t>Находим</a:t>
            </a:r>
            <a:r>
              <a:rPr lang="en-US" sz="2200" dirty="0"/>
              <a:t> </a:t>
            </a:r>
            <a:r>
              <a:rPr lang="ru-RU" sz="2200" dirty="0"/>
              <a:t>пустой элемент с минимальной отрицательной величиной </a:t>
            </a:r>
            <a:r>
              <a:rPr lang="el-GR" sz="2200" dirty="0"/>
              <a:t>Δ</a:t>
            </a:r>
            <a:r>
              <a:rPr lang="en-US" sz="2200" dirty="0" err="1"/>
              <a:t>c</a:t>
            </a:r>
            <a:r>
              <a:rPr lang="en-US" sz="2200" baseline="-25000" dirty="0" err="1"/>
              <a:t>ij</a:t>
            </a:r>
            <a:endParaRPr lang="en-US" sz="2200" baseline="-250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96008" y="1583754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008" y="1583754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259632" y="1412776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123728" y="19261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1556792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22141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75656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270892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270892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270892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56" y="270892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33569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2040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152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6256" y="40050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3928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625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539552" y="3068960"/>
            <a:ext cx="511256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96" y="284364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3-(5+0)=-2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dirty="0"/>
              <a:t>Строим цикл: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5652120" y="3501008"/>
            <a:ext cx="1008112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6660232" y="3501008"/>
            <a:ext cx="0" cy="1152128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4788024" y="4653136"/>
            <a:ext cx="1872208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788024" y="4653136"/>
            <a:ext cx="0" cy="648072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4788024" y="5301208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5652120" y="3501008"/>
            <a:ext cx="0" cy="1800200"/>
          </a:xfrm>
          <a:prstGeom prst="line">
            <a:avLst/>
          </a:prstGeom>
          <a:ln w="381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dirty="0"/>
              <a:t>Изменяем значения на минимальную величину (0):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328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4581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88024" y="515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04248" y="32849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0032" y="45811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8144" y="51571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ru-RU" dirty="0"/>
              <a:t>Базисной станет ячейка (1,3) вместо ячейки (4,3)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оптимальности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Вычислим потенциалы: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859564"/>
              </p:ext>
            </p:extLst>
          </p:nvPr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/>
                        <a:t>-</a:t>
                      </a:r>
                      <a:r>
                        <a:rPr lang="ru-RU" b="1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оптимальности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План не является оптимальным: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827584" y="5085184"/>
            <a:ext cx="57606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471585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0 - (6-5) = -1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Повторная итерация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Повторим действия.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Открытая и закрытая 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Открытую задачу можно свести к закрытой: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a &gt; b, </a:t>
            </a:r>
            <a:r>
              <a:rPr lang="ru-RU" dirty="0"/>
              <a:t>то добавляем фиктивного потребителя с потребностью </a:t>
            </a:r>
            <a:r>
              <a:rPr lang="en-US" dirty="0"/>
              <a:t>b – a;</a:t>
            </a:r>
          </a:p>
          <a:p>
            <a:r>
              <a:rPr lang="ru-RU" dirty="0"/>
              <a:t>если </a:t>
            </a:r>
            <a:r>
              <a:rPr lang="en-US" dirty="0"/>
              <a:t>a &lt; b, </a:t>
            </a:r>
            <a:r>
              <a:rPr lang="ru-RU" dirty="0"/>
              <a:t>то добавляем фиктивного поставщика с запасом товаров </a:t>
            </a:r>
            <a:r>
              <a:rPr lang="en-US" dirty="0"/>
              <a:t>a – b.</a:t>
            </a:r>
          </a:p>
          <a:p>
            <a:endParaRPr lang="en-US" dirty="0"/>
          </a:p>
          <a:p>
            <a:pPr>
              <a:buNone/>
            </a:pPr>
            <a:r>
              <a:rPr lang="ru-RU" dirty="0"/>
              <a:t>    В обоих случаях фиктивные коэффициенты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ru-RU" dirty="0"/>
              <a:t> полагаем равными нулю. 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Повторная итерация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248" y="52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0032" y="4581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2292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4248" y="45811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Повторная итерация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100+50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100-50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50-50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0+50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-5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248" y="52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0032" y="4581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2292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4248" y="45811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таблица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524000" y="1871786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Формула" r:id="rId3" imgW="0" imgH="0" progId="Equation.3">
                  <p:embed/>
                </p:oleObj>
              </mc:Choice>
              <mc:Fallback>
                <p:oleObj name="Формула" r:id="rId3" imgW="0" imgH="0" progId="Equation.3">
                  <p:embed/>
                  <p:pic>
                    <p:nvPicPr>
                      <p:cNvPr id="0" name="Содержимое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71786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187624" y="1700808"/>
          <a:ext cx="6912767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 rowSpan="2"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 gridSpan="2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0</a:t>
                      </a:r>
                      <a:endParaRPr lang="ru-RU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0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250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endParaRPr lang="ru-RU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-4</a:t>
                      </a:r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50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4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5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6</a:t>
                      </a:r>
                      <a:endParaRPr lang="ru-RU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2051720" y="22141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844824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50218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Запасы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03648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248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8144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429309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144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49411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Продолжать, пока не будет получено оптимальное решение.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функция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Пусть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– </a:t>
            </a:r>
            <a:r>
              <a:rPr lang="ru-RU" dirty="0"/>
              <a:t>количество груза, который отправляет поставщик </a:t>
            </a: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потребителю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. </a:t>
            </a:r>
            <a:r>
              <a:rPr lang="ru-RU" dirty="0"/>
              <a:t>Тогда суммарные расходы можно посчитать как: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Функцию </a:t>
            </a:r>
            <a:r>
              <a:rPr lang="en-US" dirty="0"/>
              <a:t>z </a:t>
            </a:r>
            <a:r>
              <a:rPr lang="ru-RU" dirty="0"/>
              <a:t>называют </a:t>
            </a:r>
            <a:r>
              <a:rPr lang="ru-RU" i="1" dirty="0"/>
              <a:t>целевой функцией</a:t>
            </a:r>
            <a:r>
              <a:rPr lang="ru-RU" dirty="0"/>
              <a:t>.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43808" y="2708920"/>
          <a:ext cx="31718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Формула" r:id="rId3" imgW="939600" imgH="444240" progId="Equation.3">
                  <p:embed/>
                </p:oleObj>
              </mc:Choice>
              <mc:Fallback>
                <p:oleObj name="Формула" r:id="rId3" imgW="9396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08920"/>
                        <a:ext cx="3171825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функция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Необходимо найти такие значения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, </a:t>
            </a:r>
            <a:r>
              <a:rPr lang="ru-RU" dirty="0"/>
              <a:t>чтобы величина </a:t>
            </a:r>
            <a:r>
              <a:rPr lang="en-US" dirty="0"/>
              <a:t>z </a:t>
            </a:r>
            <a:r>
              <a:rPr lang="ru-RU" dirty="0"/>
              <a:t>была минимальна, при действующих ограничениях: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55776" y="2204864"/>
          <a:ext cx="3342679" cy="115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Формула" r:id="rId3" imgW="1282680" imgH="444240" progId="Equation.3">
                  <p:embed/>
                </p:oleObj>
              </mc:Choice>
              <mc:Fallback>
                <p:oleObj name="Формула" r:id="rId3" imgW="12826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04864"/>
                        <a:ext cx="3342679" cy="115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40000" y="3660775"/>
          <a:ext cx="33766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Формула" r:id="rId5" imgW="1295280" imgH="431640" progId="Equation.3">
                  <p:embed/>
                </p:oleObj>
              </mc:Choice>
              <mc:Fallback>
                <p:oleObj name="Формула" r:id="rId5" imgW="1295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660775"/>
                        <a:ext cx="3376613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671</TotalTime>
  <Words>3024</Words>
  <Application>Microsoft Office PowerPoint</Application>
  <PresentationFormat>Экран (4:3)</PresentationFormat>
  <Paragraphs>1922</Paragraphs>
  <Slides>73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1" baseType="lpstr"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Формула</vt:lpstr>
      <vt:lpstr>Транспортная задача. Метод потенциалов</vt:lpstr>
      <vt:lpstr>Транспортная задача</vt:lpstr>
      <vt:lpstr>Транспортная таблица</vt:lpstr>
      <vt:lpstr>Суммарные величины</vt:lpstr>
      <vt:lpstr>Открытая и закрытая задача</vt:lpstr>
      <vt:lpstr>Открытая и закрытая задача</vt:lpstr>
      <vt:lpstr>Открытая и закрытая задача</vt:lpstr>
      <vt:lpstr>Целевая функция</vt:lpstr>
      <vt:lpstr>Целевая функция</vt:lpstr>
      <vt:lpstr>Решение задачи</vt:lpstr>
      <vt:lpstr>План решения</vt:lpstr>
      <vt:lpstr>Метод северо-западного угла</vt:lpstr>
      <vt:lpstr>Метод северо-западного угла</vt:lpstr>
      <vt:lpstr>Метод северо-западного угла</vt:lpstr>
      <vt:lpstr>Метод северо-западного угла</vt:lpstr>
      <vt:lpstr>Метод северо-западного угла</vt:lpstr>
      <vt:lpstr>Метод наименьшей стоимости</vt:lpstr>
      <vt:lpstr>Метод северо-западного угла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Базисные ячейки</vt:lpstr>
      <vt:lpstr>Циклы</vt:lpstr>
      <vt:lpstr>Циклы</vt:lpstr>
      <vt:lpstr>Дополнение нулями</vt:lpstr>
      <vt:lpstr>Дополнение нулями</vt:lpstr>
      <vt:lpstr>Улучшение плана</vt:lpstr>
      <vt:lpstr>Улучшение плана</vt:lpstr>
      <vt:lpstr>Оптимальный план</vt:lpstr>
      <vt:lpstr>Улучшение плана. Расчет потенциалов</vt:lpstr>
      <vt:lpstr>Улучшение плана. Расчет потенциалов</vt:lpstr>
      <vt:lpstr>Улучшение плана. Расчет потенциалов</vt:lpstr>
      <vt:lpstr>Улучшение плана. Шаг 1.</vt:lpstr>
      <vt:lpstr>Улучшение плана. Шаг 2.</vt:lpstr>
      <vt:lpstr>Улучшение плана. Шаг 3.</vt:lpstr>
      <vt:lpstr>Улучшение плана. Шаг 4.</vt:lpstr>
      <vt:lpstr>Улучшение плана. Шаг 5.</vt:lpstr>
      <vt:lpstr>Улучшение плана. Шаг 5.</vt:lpstr>
      <vt:lpstr>Улучшение плана. Шаг 6.</vt:lpstr>
      <vt:lpstr>Улучшение плана. Шаг 6.</vt:lpstr>
      <vt:lpstr>Улучшение плана. Шаг 7.</vt:lpstr>
      <vt:lpstr>Улучшение плана. Шаг 7.</vt:lpstr>
      <vt:lpstr>Улучшение плана. Шаг 7.</vt:lpstr>
      <vt:lpstr>Задание</vt:lpstr>
      <vt:lpstr>Результат</vt:lpstr>
      <vt:lpstr>Пример</vt:lpstr>
      <vt:lpstr>Проверка закрытости задачи</vt:lpstr>
      <vt:lpstr>Проверка закрытости задачи</vt:lpstr>
      <vt:lpstr>Первоначальный план</vt:lpstr>
      <vt:lpstr>Первоначальный план</vt:lpstr>
      <vt:lpstr>Первоначальный план</vt:lpstr>
      <vt:lpstr>Первоначальный план</vt:lpstr>
      <vt:lpstr>Первоначальный план</vt:lpstr>
      <vt:lpstr>Первоначальный план</vt:lpstr>
      <vt:lpstr>Первоначальный план</vt:lpstr>
      <vt:lpstr>Проверка количества клеток</vt:lpstr>
      <vt:lpstr>Добавление клетки</vt:lpstr>
      <vt:lpstr>Вычисление потенциалов</vt:lpstr>
      <vt:lpstr>Поиск элемента</vt:lpstr>
      <vt:lpstr>Поиск элемента</vt:lpstr>
      <vt:lpstr>Цикл</vt:lpstr>
      <vt:lpstr>Цикл</vt:lpstr>
      <vt:lpstr>Цикл</vt:lpstr>
      <vt:lpstr>Проверка оптимальности</vt:lpstr>
      <vt:lpstr>Проверка оптимальности</vt:lpstr>
      <vt:lpstr>Повторная итерация</vt:lpstr>
      <vt:lpstr>Повторная итерация</vt:lpstr>
      <vt:lpstr>Повторная итерация</vt:lpstr>
      <vt:lpstr>Новая таблица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Транспортная задача. Метод потенциалов</dc:title>
  <dc:creator>Виталий Михайлов</dc:creator>
  <cp:lastModifiedBy>310-P</cp:lastModifiedBy>
  <cp:revision>16</cp:revision>
  <dcterms:created xsi:type="dcterms:W3CDTF">2021-10-06T04:16:26Z</dcterms:created>
  <dcterms:modified xsi:type="dcterms:W3CDTF">2023-11-13T12:10:21Z</dcterms:modified>
</cp:coreProperties>
</file>