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5143500" type="screen16x9"/>
  <p:notesSz cx="6858000" cy="9144000"/>
  <p:embeddedFontLst>
    <p:embeddedFont>
      <p:font typeface="Gill Sans" panose="020B0604020202020204" charset="0"/>
      <p:regular r:id="rId59"/>
      <p:bold r:id="rId60"/>
    </p:embeddedFont>
    <p:embeddedFont>
      <p:font typeface="Robo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56CBF6-EF13-4473-990D-CECFED77CC89}">
  <a:tblStyle styleId="{A256CBF6-EF13-4473-990D-CECFED77CC89}" styleName="Table_0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2EE"/>
          </a:solidFill>
        </a:fill>
      </a:tcStyle>
    </a:wholeTbl>
    <a:band1H>
      <a:tcTxStyle/>
      <a:tcStyle>
        <a:tcBdr/>
        <a:fill>
          <a:solidFill>
            <a:srgbClr val="E0E5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5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A5B592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A5B592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B59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B59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1e55509e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1e55509e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1e55509e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1e55509e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1e55509e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1e55509e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1e55509e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1e55509e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1e55509e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1e55509e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1e55509e0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1e55509e0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1e55509e0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1e55509e0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1e55509e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1e55509e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1e55509e0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1e55509e0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1e55509e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1e55509e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1e55509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1e55509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1e55509e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1e55509e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1e55509e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1e55509e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1e55509e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1e55509e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1e55509e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1e55509e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1e55509e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1e55509e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1e55509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1e55509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1e55509e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1e55509e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e55509e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e55509e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1e55509e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1e55509e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1e55509e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1e55509e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e55509e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1e55509e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1e55509e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1e55509e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1e55509e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1e55509e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1e55509e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1e55509e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1e55509e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1e55509e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1e55509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1e55509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1e55509e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1e55509e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1e55509e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1e55509e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1e55509e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1e55509e0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1e55509e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1e55509e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1e55509e0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1e55509e0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1e55509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1e55509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e55509e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e55509e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1e55509e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1e55509e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1e55509e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1e55509e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1e55509e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1e55509e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1e55509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1e55509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1e55509e0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1e55509e0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1e55509e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1e55509e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91e55509e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91e55509e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1e55509e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1e55509e0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1e55509e0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1e55509e0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e55509e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e55509e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1e55509e0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1e55509e0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1e55509e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1e55509e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1e55509e0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1e55509e0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1e55509e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1e55509e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1e55509e0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1e55509e0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1e55509e0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1e55509e0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e55509e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e55509e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e55509e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e55509e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e55509e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1e55509e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1e55509e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1e55509e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Производственная задача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14"/>
            <a:ext cx="8222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Производственная задача.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Симплекс-метод.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Канонический вид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60950" y="19043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решить задачу линейного программирования, ее необходимо привести к каноническому виду: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переменные x</a:t>
            </a:r>
            <a:r>
              <a:rPr lang="ru" baseline="-25000"/>
              <a:t>i</a:t>
            </a:r>
            <a:r>
              <a:rPr lang="ru"/>
              <a:t> не должны быть отрицательными;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целевую функция необходимо минимизировать или максимизировать;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ограничения должны быть равенствами с положительной правой частью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Канонический вид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“Все ограничения должны быть равенствами с положительной правой частью”</a:t>
            </a:r>
            <a:endParaRPr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Неравенства могут быть заменены на равенства путем введения новых переменных.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неравенств</a:t>
            </a:r>
            <a:endParaRPr/>
          </a:p>
        </p:txBody>
      </p:sp>
      <p:pic>
        <p:nvPicPr>
          <p:cNvPr id="132" name="Google Shape;132;p23" descr="{&quot;mathml&quot;:&quot;&lt;math style=\&quot;font-family:stix;font-size:16px;\&quot; xmlns=\&quot;http://www.w3.org/1998/Math/MathML\&quot;&gt;&lt;mstyle mathsize=\&quot;16px\&quot;&gt;&lt;mn&gt;10&lt;/mn&gt;&lt;msub&gt;&lt;mi&gt;x&lt;/mi&gt;&lt;mn&gt;1&lt;/mn&gt;&lt;/msub&gt;&lt;mo&gt;+&lt;/mo&gt;&lt;mn&gt;5&lt;/mn&gt;&lt;msub&gt;&lt;mi&gt;x&lt;/mi&gt;&lt;mn&gt;2&lt;/mn&gt;&lt;/msub&gt;&lt;mo&gt;&amp;#x2264;&lt;/mo&gt;&lt;mn&gt;500&lt;/mn&gt;&lt;mspace linebreak=\&quot;newline\&quot;/&gt;&lt;mi&gt;&amp;#x43F;&lt;/mi&gt;&lt;mi&gt;&amp;#x440;&lt;/mi&gt;&lt;mi&gt;&amp;#x435;&lt;/mi&gt;&lt;mi&gt;&amp;#x43E;&lt;/mi&gt;&lt;mi&gt;&amp;#x431;&lt;/mi&gt;&lt;mi&gt;&amp;#x440;&lt;/mi&gt;&lt;mi&gt;&amp;#x430;&lt;/mi&gt;&lt;mi&gt;&amp;#x437;&lt;/mi&gt;&lt;mi&gt;&amp;#x443;&lt;/mi&gt;&lt;mi&gt;&amp;#x435;&lt;/mi&gt;&lt;mi&gt;&amp;#x442;&lt;/mi&gt;&lt;mi&gt;&amp;#x441;&lt;/mi&gt;&lt;mi&gt;&amp;#x44F;&lt;/mi&gt;&lt;mo&gt;&amp;#xA0;&lt;/mo&gt;&lt;mi&gt;&amp;#x432;&lt;/mi&gt;&lt;mspace linebreak=\&quot;newline\&quot;/&gt;&lt;mn&gt;10&lt;/mn&gt;&lt;msub&gt;&lt;mi&gt;x&lt;/mi&gt;&lt;mn&gt;1&lt;/mn&gt;&lt;/msub&gt;&lt;mo&gt;+&lt;/mo&gt;&lt;mn&gt;5&lt;/mn&gt;&lt;msub&gt;&lt;mi&gt;x&lt;/mi&gt;&lt;mn&gt;2&lt;/mn&gt;&lt;/msub&gt;&lt;mo&gt;+&lt;/mo&gt;&lt;msub&gt;&lt;mi&gt;s&lt;/mi&gt;&lt;mn&gt;1&lt;/mn&gt;&lt;/msub&gt;&lt;mo&gt;=&lt;/mo&gt;&lt;mn&gt;500&lt;/mn&gt;&lt;mspace linebreak=\&quot;newline\&quot;/&gt;&lt;/mstyle&gt;&lt;/math&gt;&quot;,&quot;truncated&quot;:false}" title="10 x subscript 1 plus 5 x subscript 2 less or equal than 500&#10;п р е о б р а з у е т с я space в&#10;10 x subscript 1 plus 5 x subscript 2 plus s subscript 1 equals 500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19" y="2138488"/>
            <a:ext cx="3754176" cy="20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неравенств</a:t>
            </a:r>
            <a:endParaRPr/>
          </a:p>
        </p:txBody>
      </p:sp>
      <p:pic>
        <p:nvPicPr>
          <p:cNvPr id="138" name="Google Shape;138;p24" descr="{&quot;mathml&quot;:&quot;&lt;math style=\&quot;font-family:stix;font-size:16px;\&quot; xmlns=\&quot;http://www.w3.org/1998/Math/MathML\&quot;&gt;&lt;mstyle mathsize=\&quot;16px\&quot;&gt;&lt;msub&gt;&lt;mi&gt;x&lt;/mi&gt;&lt;mn&gt;1&lt;/mn&gt;&lt;/msub&gt;&lt;mo&gt;+&lt;/mo&gt;&lt;mn&gt;2&lt;/mn&gt;&lt;msub&gt;&lt;mi&gt;x&lt;/mi&gt;&lt;mn&gt;2&lt;/mn&gt;&lt;/msub&gt;&lt;mo&gt;&amp;#x2264;&lt;/mo&gt;&lt;mo&gt;-&lt;/mo&gt;&lt;mn&gt;8&lt;/mn&gt;&lt;mo&gt;&amp;#xA0;&lt;/mo&gt;&lt;mo&gt;&amp;#xA0;&lt;/mo&gt;&lt;mspace linebreak=\&quot;newline\&quot;/&gt;&lt;msub&gt;&lt;mi&gt;x&lt;/mi&gt;&lt;mn&gt;1&lt;/mn&gt;&lt;/msub&gt;&lt;mo&gt;+&lt;/mo&gt;&lt;mn&gt;2&lt;/mn&gt;&lt;msub&gt;&lt;mi&gt;x&lt;/mi&gt;&lt;mn&gt;2&lt;/mn&gt;&lt;/msub&gt;&lt;mo&gt;&amp;#x2264;&lt;/mo&gt;&lt;mo&gt;-&lt;/mo&gt;&lt;mn&gt;8&lt;/mn&gt;&lt;mo&gt;&amp;#xA0;&lt;/mo&gt;&lt;menclose notation=\&quot;left\&quot;&gt;&lt;mo&gt;&amp;#xB7;&lt;/mo&gt;&lt;mo&gt;-&lt;/mo&gt;&lt;mn&gt;1&lt;/mn&gt;&lt;/menclose&gt;&lt;mspace linebreak=\&quot;newline\&quot;/&gt;&lt;mo&gt;-&lt;/mo&gt;&lt;msub&gt;&lt;mi&gt;x&lt;/mi&gt;&lt;mn&gt;1&lt;/mn&gt;&lt;/msub&gt;&lt;mo&gt;-&lt;/mo&gt;&lt;mn&gt;2&lt;/mn&gt;&lt;msub&gt;&lt;mi&gt;x&lt;/mi&gt;&lt;mn&gt;2&lt;/mn&gt;&lt;/msub&gt;&lt;mo&gt;&amp;#x2265;&lt;/mo&gt;&lt;mn&gt;8&lt;/mn&gt;&lt;mspace linebreak=\&quot;newline\&quot;/&gt;&lt;mo&gt;-&lt;/mo&gt;&lt;msub&gt;&lt;mi&gt;x&lt;/mi&gt;&lt;mn&gt;1&lt;/mn&gt;&lt;/msub&gt;&lt;mo&gt;-&lt;/mo&gt;&lt;mn&gt;2&lt;/mn&gt;&lt;msub&gt;&lt;mi&gt;x&lt;/mi&gt;&lt;mn&gt;2&lt;/mn&gt;&lt;/msub&gt;&lt;mo&gt;+&lt;/mo&gt;&lt;mi&gt;s&lt;/mi&gt;&lt;mo&gt;=&lt;/mo&gt;&lt;mn&gt;8&lt;/mn&gt;&lt;mspace linebreak=\&quot;newline\&quot;/&gt;&lt;mspace linebreak=\&quot;newline\&quot;/&gt;&lt;mspace linebreak=\&quot;newline\&quot;/&gt;&lt;/mstyle&gt;&lt;/math&gt;&quot;,&quot;truncated&quot;:false}" title="x subscript 1 plus 2 x subscript 2 less or equal than negative 8 space space&#10;x subscript 1 plus 2 x subscript 2 less or equal than negative 8 space left enclose times negative 1 end enclose&#10;minus x subscript 1 minus 2 x subscript 2 greater or equal than 8&#10;minus x subscript 1 minus 2 x subscript 2 plus s equals 8&#10;&#10;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80" y="2012985"/>
            <a:ext cx="3271574" cy="26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Диагонализация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будет иметь диагональный вид по добавленным переменным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</a:t>
            </a:r>
            <a:r>
              <a:rPr lang="ru" baseline="-25000"/>
              <a:t>1</a:t>
            </a:r>
            <a:r>
              <a:rPr lang="ru"/>
              <a:t>, s</a:t>
            </a:r>
            <a:r>
              <a:rPr lang="ru" baseline="-25000"/>
              <a:t>2</a:t>
            </a:r>
            <a:r>
              <a:rPr lang="ru"/>
              <a:t> .. s</a:t>
            </a:r>
            <a:r>
              <a:rPr lang="ru" baseline="-25000"/>
              <a:t>n</a:t>
            </a:r>
            <a:endParaRPr baseline="-2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Диагонализация</a:t>
            </a:r>
            <a:endParaRPr/>
          </a:p>
        </p:txBody>
      </p:sp>
      <p:pic>
        <p:nvPicPr>
          <p:cNvPr id="150" name="Google Shape;150;p26" descr="{&quot;mathml&quot;:&quot;&lt;math style=\&quot;font-family:stix;font-size:16px;\&quot; xmlns=\&quot;http://www.w3.org/1998/Math/MathML\&quot;&gt;&lt;mstyle mathsize=\&quot;16px\&quot;&gt;&lt;msub&gt;&lt;mi&gt;c&lt;/mi&gt;&lt;mn&gt;1&lt;/mn&gt;&lt;/msub&gt;&lt;msub&gt;&lt;mi&gt;x&lt;/mi&gt;&lt;mn&gt;1&lt;/mn&gt;&lt;/msub&gt;&lt;mo&gt;+&lt;/mo&gt;&lt;msub&gt;&lt;mi&gt;c&lt;/mi&gt;&lt;mn&gt;2&lt;/mn&gt;&lt;/msub&gt;&lt;msub&gt;&lt;mi&gt;x&lt;/mi&gt;&lt;mn&gt;2&lt;/mn&gt;&lt;/msub&gt;&lt;mo&gt;+&lt;/mo&gt;&lt;msub&gt;&lt;mi&gt;c&lt;/mi&gt;&lt;mn&gt;3&lt;/mn&gt;&lt;/msub&gt;&lt;msub&gt;&lt;mi&gt;x&lt;/mi&gt;&lt;mn&gt;3&lt;/mn&gt;&lt;/msub&gt;&lt;mo&gt;=&lt;/mo&gt;&lt;mi&gt;z&lt;/mi&gt;&lt;mspace linebreak=\&quot;newline\&quot;/&gt;&lt;msub&gt;&lt;mi&gt;a&lt;/mi&gt;&lt;mn&gt;11&lt;/mn&gt;&lt;/msub&gt;&lt;msub&gt;&lt;mi&gt;x&lt;/mi&gt;&lt;mn&gt;1&lt;/mn&gt;&lt;/msub&gt;&lt;mo&gt;+&lt;/mo&gt;&lt;msub&gt;&lt;mi&gt;a&lt;/mi&gt;&lt;mn&gt;12&lt;/mn&gt;&lt;/msub&gt;&lt;msub&gt;&lt;mi&gt;x&lt;/mi&gt;&lt;mn&gt;2&lt;/mn&gt;&lt;/msub&gt;&lt;mo&gt;+&lt;/mo&gt;&lt;msub&gt;&lt;mi&gt;a&lt;/mi&gt;&lt;mn&gt;13&lt;/mn&gt;&lt;/msub&gt;&lt;msub&gt;&lt;mi&gt;x&lt;/mi&gt;&lt;mn&gt;3&lt;/mn&gt;&lt;/msub&gt;&lt;mo&gt;+&lt;/mo&gt;&lt;msub&gt;&lt;mi&gt;a&lt;/mi&gt;&lt;mn&gt;14&lt;/mn&gt;&lt;/msub&gt;&lt;msub&gt;&lt;mi&gt;s&lt;/mi&gt;&lt;mn&gt;1&lt;/mn&gt;&lt;/msub&gt;&lt;mo&gt;+&lt;/mo&gt;&lt;mn&gt;0&lt;/mn&gt;&lt;mo&gt;&amp;#xB7;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1&lt;/mn&gt;&lt;/msub&gt;&lt;mspace linebreak=\&quot;newline\&quot;/&gt;&lt;msub&gt;&lt;mi&gt;a&lt;/mi&gt;&lt;mn&gt;21&lt;/mn&gt;&lt;/msub&gt;&lt;msub&gt;&lt;mi&gt;x&lt;/mi&gt;&lt;mn&gt;1&lt;/mn&gt;&lt;/msub&gt;&lt;mo&gt;+&lt;/mo&gt;&lt;msub&gt;&lt;mi&gt;a&lt;/mi&gt;&lt;mn&gt;22&lt;/mn&gt;&lt;/msub&gt;&lt;msub&gt;&lt;mi&gt;x&lt;/mi&gt;&lt;mn&gt;2&lt;/mn&gt;&lt;/msub&gt;&lt;mo&gt;+&lt;/mo&gt;&lt;msub&gt;&lt;mi&gt;a&lt;/mi&gt;&lt;mn&gt;23&lt;/mn&gt;&lt;/msub&gt;&lt;msub&gt;&lt;mi&gt;x&lt;/mi&gt;&lt;mn&gt;3&lt;/mn&gt;&lt;/msub&gt;&lt;mo&gt;+&lt;/mo&gt;&lt;mn&gt;0&lt;/mn&gt;&lt;mo&gt;&amp;#xB7;&lt;/mo&gt;&lt;msub&gt;&lt;mi&gt;s&lt;/mi&gt;&lt;mn&gt;1&lt;/mn&gt;&lt;/msub&gt;&lt;mo&gt;+&lt;/mo&gt;&lt;msub&gt;&lt;mi&gt;a&lt;/mi&gt;&lt;mn&gt;25&lt;/mn&gt;&lt;/msub&gt;&lt;mo&gt;&amp;#xB7;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2&lt;/mn&gt;&lt;/msub&gt;&lt;mspace linebreak=\&quot;newline\&quot;/&gt;&lt;msub&gt;&lt;mi&gt;a&lt;/mi&gt;&lt;mn&gt;31&lt;/mn&gt;&lt;/msub&gt;&lt;msub&gt;&lt;mi&gt;x&lt;/mi&gt;&lt;mn&gt;1&lt;/mn&gt;&lt;/msub&gt;&lt;mo&gt;+&lt;/mo&gt;&lt;msub&gt;&lt;mi&gt;a&lt;/mi&gt;&lt;mn&gt;32&lt;/mn&gt;&lt;/msub&gt;&lt;msub&gt;&lt;mi&gt;x&lt;/mi&gt;&lt;mn&gt;2&lt;/mn&gt;&lt;/msub&gt;&lt;mo&gt;+&lt;/mo&gt;&lt;msub&gt;&lt;mi&gt;a&lt;/mi&gt;&lt;mn&gt;33&lt;/mn&gt;&lt;/msub&gt;&lt;msub&gt;&lt;mi&gt;x&lt;/mi&gt;&lt;mn&gt;3&lt;/mn&gt;&lt;/msub&gt;&lt;mo&gt;+&lt;/mo&gt;&lt;mn&gt;0&lt;/mn&gt;&lt;mo&gt;&amp;#xB7;&lt;/mo&gt;&lt;msub&gt;&lt;mi&gt;s&lt;/mi&gt;&lt;mn&gt;1&lt;/mn&gt;&lt;/msub&gt;&lt;mo&gt;+&lt;/mo&gt;&lt;mn&gt;0&lt;/mn&gt;&lt;mo&gt;&amp;#xB7;&lt;/mo&gt;&lt;msub&gt;&lt;mi&gt;s&lt;/mi&gt;&lt;mn&gt;2&lt;/mn&gt;&lt;/msub&gt;&lt;mo&gt;+&lt;/mo&gt;&lt;msub&gt;&lt;mi&gt;a&lt;/mi&gt;&lt;mn&gt;36&lt;/mn&gt;&lt;/msub&gt;&lt;mo&gt;&amp;#xB7;&lt;/mo&gt;&lt;msub&gt;&lt;mi&gt;s&lt;/mi&gt;&lt;mn&gt;3&lt;/mn&gt;&lt;/msub&gt;&lt;mo&gt;=&lt;/mo&gt;&lt;msub&gt;&lt;mi&gt;b&lt;/mi&gt;&lt;mn&gt;3&lt;/mn&gt;&lt;/msub&gt;&lt;/mstyle&gt;&lt;/math&gt;&quot;,&quot;truncated&quot;:false}" title="c subscript 1 x subscript 1 plus c subscript 2 x subscript 2 plus c subscript 3 x subscript 3 equals z&#10;a subscript 11 x subscript 1 plus a subscript 12 x subscript 2 plus a subscript 13 x subscript 3 plus a subscript 14 s subscript 1 plus 0 times s subscript 2 plus 0 times s subscript 3 equals b subscript 1&#10;a subscript 21 x subscript 1 plus a subscript 22 x subscript 2 plus a subscript 23 x subscript 3 plus 0 times s subscript 1 plus a subscript 25 times s subscript 2 plus 0 times s subscript 3 equals b subscript 2&#10;a subscript 31 x subscript 1 plus a subscript 32 x subscript 2 plus a subscript 33 x subscript 3 plus 0 times s subscript 1 plus 0 times s subscript 2 plus a subscript 36 times s subscript 3 equals b subscript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1" y="1970169"/>
            <a:ext cx="7511801" cy="25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Диагонализация</a:t>
            </a:r>
            <a:endParaRPr/>
          </a:p>
        </p:txBody>
      </p:sp>
      <p:pic>
        <p:nvPicPr>
          <p:cNvPr id="156" name="Google Shape;156;p27" descr="{&quot;mathml&quot;:&quot;&lt;math style=\&quot;font-family:stix;font-size:16px;\&quot; xmlns=\&quot;http://www.w3.org/1998/Math/MathML\&quot;&gt;&lt;mstyle mathsize=\&quot;16px\&quot;&gt;&lt;mo&gt;-&lt;/mo&gt;&lt;msub&gt;&lt;mi&gt;c&lt;/mi&gt;&lt;mn&gt;1&lt;/mn&gt;&lt;/msub&gt;&lt;msub&gt;&lt;mi&gt;x&lt;/mi&gt;&lt;mn&gt;1&lt;/mn&gt;&lt;/msub&gt;&lt;mo&gt;-&lt;/mo&gt;&lt;msub&gt;&lt;mi&gt;c&lt;/mi&gt;&lt;mn&gt;2&lt;/mn&gt;&lt;/msub&gt;&lt;msub&gt;&lt;mi&gt;x&lt;/mi&gt;&lt;mn&gt;2&lt;/mn&gt;&lt;/msub&gt;&lt;mo&gt;-&lt;/mo&gt;&lt;msub&gt;&lt;mi&gt;c&lt;/mi&gt;&lt;mn&gt;3&lt;/mn&gt;&lt;/msub&gt;&lt;msub&gt;&lt;mi&gt;x&lt;/mi&gt;&lt;mn&gt;3&lt;/mn&gt;&lt;/msub&gt;&lt;mo&gt;&amp;#xA0;&lt;/mo&gt;&lt;mo&gt;+&lt;/mo&gt;&lt;mo&gt;&amp;#xA0;&lt;/mo&gt;&lt;mi&gt;z&lt;/mi&gt;&lt;mo&gt;&amp;#xA0;&lt;/mo&gt;&lt;mo&gt;+&lt;/mo&gt;&lt;mo&gt;&amp;#xA0;&lt;/mo&gt;&lt;mn&gt;0&lt;/mn&gt;&lt;mo&gt;&amp;#xB7;&lt;/mo&gt;&lt;msub&gt;&lt;mi&gt;s&lt;/mi&gt;&lt;mn&gt;1&lt;/mn&gt;&lt;/msub&gt;&lt;mo&gt;+&lt;/mo&gt;&lt;mn&gt;0&lt;/mn&gt;&lt;mo&gt;&amp;#xB7;&lt;/mo&gt;&lt;msub&gt;&lt;mi&gt;s&lt;/mi&gt;&lt;mn&gt;2&lt;/mn&gt;&lt;/msub&gt;&lt;mo&gt;+&lt;/mo&gt;&lt;mn&gt;0&lt;/mn&gt;&lt;mo&gt;&amp;#xB7;&lt;/mo&gt;&lt;msub&gt;&lt;mi&gt;s&lt;/mi&gt;&lt;mn&gt;3&lt;/mn&gt;&lt;/msub&gt;&lt;mo&gt;=&lt;/mo&gt;&lt;mn&gt;0&lt;/mn&gt;&lt;mspace linebreak=\&quot;newline\&quot;/&gt;&lt;msub&gt;&lt;mi&gt;a&lt;/mi&gt;&lt;mn&gt;11&lt;/mn&gt;&lt;/msub&gt;&lt;msub&gt;&lt;mi&gt;x&lt;/mi&gt;&lt;mn&gt;1&lt;/mn&gt;&lt;/msub&gt;&lt;mo&gt;+&lt;/mo&gt;&lt;msub&gt;&lt;mi&gt;a&lt;/mi&gt;&lt;mn&gt;12&lt;/mn&gt;&lt;/msub&gt;&lt;msub&gt;&lt;mi&gt;x&lt;/mi&gt;&lt;mn&gt;2&lt;/mn&gt;&lt;/msub&gt;&lt;mo&gt;+&lt;/mo&gt;&lt;msub&gt;&lt;mi&gt;a&lt;/mi&gt;&lt;mn&gt;13&lt;/mn&gt;&lt;/msub&gt;&lt;msub&gt;&lt;mi&gt;x&lt;/mi&gt;&lt;mn&gt;3&lt;/mn&gt;&lt;/msub&gt;&lt;mo&gt;+&lt;/mo&gt;&lt;mn&gt;0&lt;/mn&gt;&lt;mo&gt;&amp;#xB7;&lt;/mo&gt;&lt;mi&gt;z&lt;/mi&gt;&lt;mo&gt;+&lt;/mo&gt;&lt;msub&gt;&lt;mi&gt;s&lt;/mi&gt;&lt;mn&gt;1&lt;/mn&gt;&lt;/msub&gt;&lt;mo&gt;+&lt;/mo&gt;&lt;mn&gt;0&lt;/mn&gt;&lt;mo&gt;&amp;#xB7;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1&lt;/mn&gt;&lt;/msub&gt;&lt;mspace linebreak=\&quot;newline\&quot;/&gt;&lt;msub&gt;&lt;mi&gt;a&lt;/mi&gt;&lt;mn&gt;21&lt;/mn&gt;&lt;/msub&gt;&lt;msub&gt;&lt;mi&gt;x&lt;/mi&gt;&lt;mn&gt;1&lt;/mn&gt;&lt;/msub&gt;&lt;mo&gt;+&lt;/mo&gt;&lt;msub&gt;&lt;mi&gt;a&lt;/mi&gt;&lt;mn&gt;22&lt;/mn&gt;&lt;/msub&gt;&lt;msub&gt;&lt;mi&gt;x&lt;/mi&gt;&lt;mn&gt;2&lt;/mn&gt;&lt;/msub&gt;&lt;mo&gt;+&lt;/mo&gt;&lt;msub&gt;&lt;mi&gt;a&lt;/mi&gt;&lt;mn&gt;23&lt;/mn&gt;&lt;/msub&gt;&lt;msub&gt;&lt;mi&gt;x&lt;/mi&gt;&lt;mn&gt;3&lt;/mn&gt;&lt;/msub&gt;&lt;mo&gt;+&lt;/mo&gt;&lt;mn&gt;0&lt;/mn&gt;&lt;mo&gt;&amp;#xB7;&lt;/mo&gt;&lt;mi&gt;z&lt;/mi&gt;&lt;mo&gt;+&lt;/mo&gt;&lt;mn&gt;0&lt;/mn&gt;&lt;mo&gt;&amp;#xB7;&lt;/mo&gt;&lt;msub&gt;&lt;mi&gt;s&lt;/mi&gt;&lt;mn&gt;1&lt;/mn&gt;&lt;/msub&gt;&lt;mo&gt;+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2&lt;/mn&gt;&lt;/msub&gt;&lt;mspace linebreak=\&quot;newline\&quot;/&gt;&lt;msub&gt;&lt;mi&gt;a&lt;/mi&gt;&lt;mn&gt;31&lt;/mn&gt;&lt;/msub&gt;&lt;msub&gt;&lt;mi&gt;x&lt;/mi&gt;&lt;mn&gt;1&lt;/mn&gt;&lt;/msub&gt;&lt;mo&gt;+&lt;/mo&gt;&lt;msub&gt;&lt;mi&gt;a&lt;/mi&gt;&lt;mn&gt;32&lt;/mn&gt;&lt;/msub&gt;&lt;msub&gt;&lt;mi&gt;x&lt;/mi&gt;&lt;mn&gt;2&lt;/mn&gt;&lt;/msub&gt;&lt;mo&gt;+&lt;/mo&gt;&lt;msub&gt;&lt;mi&gt;a&lt;/mi&gt;&lt;mn&gt;33&lt;/mn&gt;&lt;/msub&gt;&lt;msub&gt;&lt;mi&gt;x&lt;/mi&gt;&lt;mn&gt;3&lt;/mn&gt;&lt;/msub&gt;&lt;mo&gt;+&lt;/mo&gt;&lt;mn&gt;0&lt;/mn&gt;&lt;mo&gt;&amp;#xB7;&lt;/mo&gt;&lt;mi&gt;z&lt;/mi&gt;&lt;mo&gt;+&lt;/mo&gt;&lt;mn&gt;0&lt;/mn&gt;&lt;mo&gt;&amp;#xB7;&lt;/mo&gt;&lt;msub&gt;&lt;mi&gt;s&lt;/mi&gt;&lt;mn&gt;1&lt;/mn&gt;&lt;/msub&gt;&lt;mo&gt;+&lt;/mo&gt;&lt;mn&gt;0&lt;/mn&gt;&lt;mo&gt;&amp;#xB7;&lt;/mo&gt;&lt;msub&gt;&lt;mi&gt;s&lt;/mi&gt;&lt;mn&gt;2&lt;/mn&gt;&lt;/msub&gt;&lt;mo&gt;+&lt;/mo&gt;&lt;msub&gt;&lt;mi&gt;s&lt;/mi&gt;&lt;mn&gt;3&lt;/mn&gt;&lt;/msub&gt;&lt;mo&gt;=&lt;/mo&gt;&lt;msub&gt;&lt;mi&gt;b&lt;/mi&gt;&lt;mn&gt;3&lt;/mn&gt;&lt;/msub&gt;&lt;/mstyle&gt;&lt;/math&gt;&quot;,&quot;truncated&quot;:false}" title="negative c subscript 1 x subscript 1 minus c subscript 2 x subscript 2 minus c subscript 3 x subscript 3 space plus space z space plus space 0 times s subscript 1 plus 0 times s subscript 2 plus 0 times s subscript 3 equals 0&#10;a subscript 11 x subscript 1 plus a subscript 12 x subscript 2 plus a subscript 13 x subscript 3 plus 0 times z plus s subscript 1 plus 0 times s subscript 2 plus 0 times s subscript 3 equals b subscript 1&#10;a subscript 21 x subscript 1 plus a subscript 22 x subscript 2 plus a subscript 23 x subscript 3 plus 0 times z plus 0 times s subscript 1 plus s subscript 2 plus 0 times s subscript 3 equals b subscript 2&#10;a subscript 31 x subscript 1 plus a subscript 32 x subscript 2 plus a subscript 33 x subscript 3 plus 0 times z plus 0 times s subscript 1 plus 0 times s subscript 2 plus s subscript 3 equals b subscript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3" y="1970171"/>
            <a:ext cx="8087324" cy="2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Диагонализация</a:t>
            </a:r>
            <a:endParaRPr/>
          </a:p>
        </p:txBody>
      </p:sp>
      <p:cxnSp>
        <p:nvCxnSpPr>
          <p:cNvPr id="162" name="Google Shape;162;p28"/>
          <p:cNvCxnSpPr/>
          <p:nvPr/>
        </p:nvCxnSpPr>
        <p:spPr>
          <a:xfrm>
            <a:off x="4223500" y="2074825"/>
            <a:ext cx="3581100" cy="2510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3" name="Google Shape;163;p28" descr="{&quot;mathml&quot;:&quot;&lt;math style=\&quot;font-family:stix;font-size:16px;\&quot; xmlns=\&quot;http://www.w3.org/1998/Math/MathML\&quot;&gt;&lt;mstyle mathsize=\&quot;16px\&quot;&gt;&lt;mo&gt;-&lt;/mo&gt;&lt;msub&gt;&lt;mi&gt;c&lt;/mi&gt;&lt;mn&gt;1&lt;/mn&gt;&lt;/msub&gt;&lt;msub&gt;&lt;mi&gt;x&lt;/mi&gt;&lt;mn&gt;1&lt;/mn&gt;&lt;/msub&gt;&lt;mo&gt;-&lt;/mo&gt;&lt;msub&gt;&lt;mi&gt;c&lt;/mi&gt;&lt;mn&gt;2&lt;/mn&gt;&lt;/msub&gt;&lt;msub&gt;&lt;mi&gt;x&lt;/mi&gt;&lt;mn&gt;2&lt;/mn&gt;&lt;/msub&gt;&lt;mo&gt;-&lt;/mo&gt;&lt;msub&gt;&lt;mi&gt;c&lt;/mi&gt;&lt;mn&gt;3&lt;/mn&gt;&lt;/msub&gt;&lt;msub&gt;&lt;mi&gt;x&lt;/mi&gt;&lt;mn&gt;3&lt;/mn&gt;&lt;/msub&gt;&lt;mo&gt;&amp;#xA0;&lt;/mo&gt;&lt;mo&gt;+&lt;/mo&gt;&lt;mo&gt;&amp;#xA0;&lt;/mo&gt;&lt;mi&gt;z&lt;/mi&gt;&lt;mo&gt;&amp;#xA0;&lt;/mo&gt;&lt;mo&gt;+&lt;/mo&gt;&lt;mo&gt;&amp;#xA0;&lt;/mo&gt;&lt;mn&gt;0&lt;/mn&gt;&lt;mo&gt;&amp;#xB7;&lt;/mo&gt;&lt;msub&gt;&lt;mi&gt;s&lt;/mi&gt;&lt;mn&gt;1&lt;/mn&gt;&lt;/msub&gt;&lt;mo&gt;+&lt;/mo&gt;&lt;mn&gt;0&lt;/mn&gt;&lt;mo&gt;&amp;#xB7;&lt;/mo&gt;&lt;msub&gt;&lt;mi&gt;s&lt;/mi&gt;&lt;mn&gt;2&lt;/mn&gt;&lt;/msub&gt;&lt;mo&gt;+&lt;/mo&gt;&lt;mn&gt;0&lt;/mn&gt;&lt;mo&gt;&amp;#xB7;&lt;/mo&gt;&lt;msub&gt;&lt;mi&gt;s&lt;/mi&gt;&lt;mn&gt;3&lt;/mn&gt;&lt;/msub&gt;&lt;mo&gt;=&lt;/mo&gt;&lt;mn&gt;0&lt;/mn&gt;&lt;mspace linebreak=\&quot;newline\&quot;/&gt;&lt;msub&gt;&lt;mi&gt;a&lt;/mi&gt;&lt;mn&gt;11&lt;/mn&gt;&lt;/msub&gt;&lt;msub&gt;&lt;mi&gt;x&lt;/mi&gt;&lt;mn&gt;1&lt;/mn&gt;&lt;/msub&gt;&lt;mo&gt;+&lt;/mo&gt;&lt;msub&gt;&lt;mi&gt;a&lt;/mi&gt;&lt;mn&gt;12&lt;/mn&gt;&lt;/msub&gt;&lt;msub&gt;&lt;mi&gt;x&lt;/mi&gt;&lt;mn&gt;2&lt;/mn&gt;&lt;/msub&gt;&lt;mo&gt;+&lt;/mo&gt;&lt;msub&gt;&lt;mi&gt;a&lt;/mi&gt;&lt;mn&gt;13&lt;/mn&gt;&lt;/msub&gt;&lt;msub&gt;&lt;mi&gt;x&lt;/mi&gt;&lt;mn&gt;3&lt;/mn&gt;&lt;/msub&gt;&lt;mo&gt;+&lt;/mo&gt;&lt;mn&gt;0&lt;/mn&gt;&lt;mo&gt;&amp;#xB7;&lt;/mo&gt;&lt;mi&gt;z&lt;/mi&gt;&lt;mo&gt;+&lt;/mo&gt;&lt;msub&gt;&lt;mi&gt;s&lt;/mi&gt;&lt;mn&gt;1&lt;/mn&gt;&lt;/msub&gt;&lt;mo&gt;+&lt;/mo&gt;&lt;mn&gt;0&lt;/mn&gt;&lt;mo&gt;&amp;#xB7;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1&lt;/mn&gt;&lt;/msub&gt;&lt;mspace linebreak=\&quot;newline\&quot;/&gt;&lt;msub&gt;&lt;mi&gt;a&lt;/mi&gt;&lt;mn&gt;21&lt;/mn&gt;&lt;/msub&gt;&lt;msub&gt;&lt;mi&gt;x&lt;/mi&gt;&lt;mn&gt;1&lt;/mn&gt;&lt;/msub&gt;&lt;mo&gt;+&lt;/mo&gt;&lt;msub&gt;&lt;mi&gt;a&lt;/mi&gt;&lt;mn&gt;22&lt;/mn&gt;&lt;/msub&gt;&lt;msub&gt;&lt;mi&gt;x&lt;/mi&gt;&lt;mn&gt;2&lt;/mn&gt;&lt;/msub&gt;&lt;mo&gt;+&lt;/mo&gt;&lt;msub&gt;&lt;mi&gt;a&lt;/mi&gt;&lt;mn&gt;23&lt;/mn&gt;&lt;/msub&gt;&lt;msub&gt;&lt;mi&gt;x&lt;/mi&gt;&lt;mn&gt;3&lt;/mn&gt;&lt;/msub&gt;&lt;mo&gt;+&lt;/mo&gt;&lt;mn&gt;0&lt;/mn&gt;&lt;mo&gt;&amp;#xB7;&lt;/mo&gt;&lt;mi&gt;z&lt;/mi&gt;&lt;mo&gt;+&lt;/mo&gt;&lt;mn&gt;0&lt;/mn&gt;&lt;mo&gt;&amp;#xB7;&lt;/mo&gt;&lt;msub&gt;&lt;mi&gt;s&lt;/mi&gt;&lt;mn&gt;1&lt;/mn&gt;&lt;/msub&gt;&lt;mo&gt;+&lt;/mo&gt;&lt;msub&gt;&lt;mi&gt;s&lt;/mi&gt;&lt;mn&gt;2&lt;/mn&gt;&lt;/msub&gt;&lt;mo&gt;+&lt;/mo&gt;&lt;mn&gt;0&lt;/mn&gt;&lt;mo&gt;&amp;#xB7;&lt;/mo&gt;&lt;msub&gt;&lt;mi&gt;s&lt;/mi&gt;&lt;mn&gt;3&lt;/mn&gt;&lt;/msub&gt;&lt;mo&gt;=&lt;/mo&gt;&lt;msub&gt;&lt;mi&gt;b&lt;/mi&gt;&lt;mn&gt;2&lt;/mn&gt;&lt;/msub&gt;&lt;mspace linebreak=\&quot;newline\&quot;/&gt;&lt;msub&gt;&lt;mi&gt;a&lt;/mi&gt;&lt;mn&gt;31&lt;/mn&gt;&lt;/msub&gt;&lt;msub&gt;&lt;mi&gt;x&lt;/mi&gt;&lt;mn&gt;1&lt;/mn&gt;&lt;/msub&gt;&lt;mo&gt;+&lt;/mo&gt;&lt;msub&gt;&lt;mi&gt;a&lt;/mi&gt;&lt;mn&gt;32&lt;/mn&gt;&lt;/msub&gt;&lt;msub&gt;&lt;mi&gt;x&lt;/mi&gt;&lt;mn&gt;2&lt;/mn&gt;&lt;/msub&gt;&lt;mo&gt;+&lt;/mo&gt;&lt;msub&gt;&lt;mi&gt;a&lt;/mi&gt;&lt;mn&gt;33&lt;/mn&gt;&lt;/msub&gt;&lt;msub&gt;&lt;mi&gt;x&lt;/mi&gt;&lt;mn&gt;3&lt;/mn&gt;&lt;/msub&gt;&lt;mo&gt;+&lt;/mo&gt;&lt;mn&gt;0&lt;/mn&gt;&lt;mo&gt;&amp;#xB7;&lt;/mo&gt;&lt;mi&gt;z&lt;/mi&gt;&lt;mo&gt;+&lt;/mo&gt;&lt;mn&gt;0&lt;/mn&gt;&lt;mo&gt;&amp;#xB7;&lt;/mo&gt;&lt;msub&gt;&lt;mi&gt;s&lt;/mi&gt;&lt;mn&gt;1&lt;/mn&gt;&lt;/msub&gt;&lt;mo&gt;+&lt;/mo&gt;&lt;mn&gt;0&lt;/mn&gt;&lt;mo&gt;&amp;#xB7;&lt;/mo&gt;&lt;msub&gt;&lt;mi&gt;s&lt;/mi&gt;&lt;mn&gt;2&lt;/mn&gt;&lt;/msub&gt;&lt;mo&gt;+&lt;/mo&gt;&lt;msub&gt;&lt;mi&gt;s&lt;/mi&gt;&lt;mn&gt;3&lt;/mn&gt;&lt;/msub&gt;&lt;mo&gt;=&lt;/mo&gt;&lt;msub&gt;&lt;mi&gt;b&lt;/mi&gt;&lt;mn&gt;3&lt;/mn&gt;&lt;/msub&gt;&lt;/mstyle&gt;&lt;/math&gt;&quot;,&quot;truncated&quot;:false}" title="negative c subscript 1 x subscript 1 minus c subscript 2 x subscript 2 minus c subscript 3 x subscript 3 space plus space z space plus space 0 times s subscript 1 plus 0 times s subscript 2 plus 0 times s subscript 3 equals 0&#10;a subscript 11 x subscript 1 plus a subscript 12 x subscript 2 plus a subscript 13 x subscript 3 plus 0 times z plus s subscript 1 plus 0 times s subscript 2 plus 0 times s subscript 3 equals b subscript 1&#10;a subscript 21 x subscript 1 plus a subscript 22 x subscript 2 plus a subscript 23 x subscript 3 plus 0 times z plus 0 times s subscript 1 plus s subscript 2 plus 0 times s subscript 3 equals b subscript 2&#10;a subscript 31 x subscript 1 plus a subscript 32 x subscript 2 plus a subscript 33 x subscript 3 plus 0 times z plus 0 times s subscript 1 plus 0 times s subscript 2 plus s subscript 3 equals b subscript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3" y="1970171"/>
            <a:ext cx="8087324" cy="264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8"/>
          <p:cNvCxnSpPr/>
          <p:nvPr/>
        </p:nvCxnSpPr>
        <p:spPr>
          <a:xfrm>
            <a:off x="3965050" y="1742550"/>
            <a:ext cx="0" cy="3153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Базисные переменные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переменные, по которым проходит диагонализация – </a:t>
            </a:r>
            <a:r>
              <a:rPr lang="ru" b="1" dirty="0"/>
              <a:t>базисные переменные</a:t>
            </a:r>
            <a:r>
              <a:rPr lang="ru" dirty="0"/>
              <a:t>, </a:t>
            </a:r>
            <a:r>
              <a:rPr lang="ru-RU" dirty="0"/>
              <a:t>остальные переменные называют </a:t>
            </a:r>
            <a:r>
              <a:rPr lang="ru-RU" b="1" dirty="0"/>
              <a:t>свободными</a:t>
            </a:r>
            <a:r>
              <a:rPr lang="ru" dirty="0"/>
              <a:t>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коэффициенты перед базисными переменными равны 1 или 0;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каждая базисная переменная имеет коэффициент 1 только лишь в одном из уравнений;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если </a:t>
            </a:r>
            <a:r>
              <a:rPr lang="ru-RU" dirty="0"/>
              <a:t>свободные</a:t>
            </a:r>
            <a:r>
              <a:rPr lang="ru" dirty="0"/>
              <a:t> переменные приравнять к нулю, то мы получим одно из </a:t>
            </a:r>
            <a:r>
              <a:rPr lang="ru" b="1" dirty="0"/>
              <a:t>базисных решений</a:t>
            </a:r>
            <a:r>
              <a:rPr lang="ru" dirty="0"/>
              <a:t>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какое-то одно из базисных решений системы является оптимальным решением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можем преобразовывать систему, умножая уравнения на коэффициенты и складывая их между собой (метод Гаусса).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позволит нам получить различные наборы базисных переменных: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[s1, s2, s3, z], [x1, s2, s3, z], [s1, x1, s3, z], [s1, s2, s3, x1], [x2, s2, s3, z] 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Перебрав их все и найдя максимум (минимум) мы найдем оптимальное решение.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Выпуск деталей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 предприятие выпускает два вида деталей A и B. Для производства A необходимо 1 ед. ресурса R</a:t>
            </a:r>
            <a:r>
              <a:rPr lang="ru" baseline="-25000"/>
              <a:t>1</a:t>
            </a:r>
            <a:r>
              <a:rPr lang="ru"/>
              <a:t>, 2 ед. R</a:t>
            </a:r>
            <a:r>
              <a:rPr lang="ru" baseline="-25000"/>
              <a:t>2</a:t>
            </a:r>
            <a:r>
              <a:rPr lang="ru"/>
              <a:t> и 3 ед. R</a:t>
            </a:r>
            <a:r>
              <a:rPr lang="ru" baseline="-25000"/>
              <a:t>3</a:t>
            </a:r>
            <a:r>
              <a:rPr lang="ru"/>
              <a:t>. Для производства B: 3 ед. R</a:t>
            </a:r>
            <a:r>
              <a:rPr lang="ru" baseline="-25000"/>
              <a:t>1</a:t>
            </a:r>
            <a:r>
              <a:rPr lang="ru"/>
              <a:t>, 1 ед. R</a:t>
            </a:r>
            <a:r>
              <a:rPr lang="ru" baseline="-25000"/>
              <a:t>2</a:t>
            </a:r>
            <a:r>
              <a:rPr lang="ru"/>
              <a:t> и 2 ед. R</a:t>
            </a:r>
            <a:r>
              <a:rPr lang="ru" baseline="-25000"/>
              <a:t>3</a:t>
            </a:r>
            <a:r>
              <a:rPr lang="ru"/>
              <a:t>. Предприятие имеет в наличии 15 ед. R</a:t>
            </a:r>
            <a:r>
              <a:rPr lang="ru" baseline="-25000"/>
              <a:t>1</a:t>
            </a:r>
            <a:r>
              <a:rPr lang="ru"/>
              <a:t>, 20 ед. R</a:t>
            </a:r>
            <a:r>
              <a:rPr lang="ru" baseline="-25000"/>
              <a:t>2</a:t>
            </a:r>
            <a:r>
              <a:rPr lang="ru"/>
              <a:t> и 35 ед. R</a:t>
            </a:r>
            <a:r>
              <a:rPr lang="ru" baseline="-25000"/>
              <a:t>3</a:t>
            </a:r>
            <a:r>
              <a:rPr lang="ru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Сколько и каких единиц продукции нужно выпустить предприятию, чтобы его прибыль была максимальной, если одна единица A приносит прибыль в 5 рублей, B - 10 рублей?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выборе базисных переменных, мы выбираем m из n переменных.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Количество способов для выбора: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074" y="3064252"/>
            <a:ext cx="3434225" cy="13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реальных ситуациях, когда n и m могут быть достаточно большими числами, простой перебор будет катастрофически неэффективным.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решения задачи используем симплекс-метод.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Рассмотрим задачу: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426" y="2379352"/>
            <a:ext cx="4885301" cy="25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Приведение к каноническому виду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823" y="1978825"/>
            <a:ext cx="3715950" cy="2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5035700" y="2281575"/>
            <a:ext cx="37158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Задача, приведенная к каноническому виду.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Чтобы преобразовать неравенства в равенства мы ввели переменные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Приведение к каноническому виду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823" y="1978825"/>
            <a:ext cx="3715950" cy="2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5035700" y="2281575"/>
            <a:ext cx="37158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Система имеет диагональный вид по переменным z,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То есть z,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базисные переменные.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800" y="2037900"/>
            <a:ext cx="3365400" cy="260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/>
        </p:nvSpPr>
        <p:spPr>
          <a:xfrm>
            <a:off x="4659125" y="2141275"/>
            <a:ext cx="3979800" cy="25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Введем в базис переменную с самым маленьким отрицательным коэффициентом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первом уравнении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Для этого: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360000" lvl="0" indent="-178901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сложим 1 уравнение и 3 уравнение;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360000" lvl="0" indent="-178901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разделим уравнение 3 на 5 и вычтем его из уравнения 2;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360000" lvl="0" indent="-178901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из уравнения 2 вычтем полученное в прошлом пункте уравнение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958725" y="2037900"/>
            <a:ext cx="868500" cy="660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4572000" y="2141275"/>
            <a:ext cx="4066800" cy="25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Теперь базисными переменными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стали z, x</a:t>
            </a:r>
            <a:r>
              <a:rPr lang="ru" sz="1600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 и s</a:t>
            </a:r>
            <a:r>
              <a:rPr lang="ru" sz="1600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aseline="-2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38" y="1857839"/>
            <a:ext cx="3398861" cy="29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300" y="1838575"/>
            <a:ext cx="3607575" cy="31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4806800" y="1986225"/>
            <a:ext cx="41202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Снова</a:t>
            </a: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 выберем переменную с самым маленьким отрицательным коэффициентом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Изменим базисные переменные еще раз, вводя в базис переменную x</a:t>
            </a:r>
            <a:r>
              <a:rPr lang="ru" sz="1600" baseline="-25000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aseline="-25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943950" y="1875450"/>
            <a:ext cx="868500" cy="660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300" y="1838575"/>
            <a:ext cx="3607575" cy="31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/>
        </p:nvSpPr>
        <p:spPr>
          <a:xfrm>
            <a:off x="4806800" y="1986225"/>
            <a:ext cx="41202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Выберем переменную с самым маленьким отрицательным коэффициентом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Изменим базисные переменные еще раз, вводя в базис переменную x</a:t>
            </a:r>
            <a:r>
              <a:rPr lang="ru" sz="1600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Вы можете проделать это в качестве упражнения </a:t>
            </a: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самостоятельно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5CFCE-6BEE-4413-B08A-9154D2DD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Выпуск деталей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E580651-EEAE-4065-B935-8EC8564F2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4774"/>
              </p:ext>
            </p:extLst>
          </p:nvPr>
        </p:nvGraphicFramePr>
        <p:xfrm>
          <a:off x="738753" y="1810608"/>
          <a:ext cx="7399296" cy="24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24">
                  <a:extLst>
                    <a:ext uri="{9D8B030D-6E8A-4147-A177-3AD203B41FA5}">
                      <a16:colId xmlns:a16="http://schemas.microsoft.com/office/drawing/2014/main" val="70219521"/>
                    </a:ext>
                  </a:extLst>
                </a:gridCol>
                <a:gridCol w="1849824">
                  <a:extLst>
                    <a:ext uri="{9D8B030D-6E8A-4147-A177-3AD203B41FA5}">
                      <a16:colId xmlns:a16="http://schemas.microsoft.com/office/drawing/2014/main" val="2980894801"/>
                    </a:ext>
                  </a:extLst>
                </a:gridCol>
                <a:gridCol w="1849824">
                  <a:extLst>
                    <a:ext uri="{9D8B030D-6E8A-4147-A177-3AD203B41FA5}">
                      <a16:colId xmlns:a16="http://schemas.microsoft.com/office/drawing/2014/main" val="2510572053"/>
                    </a:ext>
                  </a:extLst>
                </a:gridCol>
                <a:gridCol w="1849824">
                  <a:extLst>
                    <a:ext uri="{9D8B030D-6E8A-4147-A177-3AD203B41FA5}">
                      <a16:colId xmlns:a16="http://schemas.microsoft.com/office/drawing/2014/main" val="3097471453"/>
                    </a:ext>
                  </a:extLst>
                </a:gridCol>
              </a:tblGrid>
              <a:tr h="617545">
                <a:tc>
                  <a:txBody>
                    <a:bodyPr/>
                    <a:lstStyle/>
                    <a:p>
                      <a:pPr algn="ctr"/>
                      <a:endParaRPr lang="ru-RU" sz="1700" dirty="0"/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/>
                        <a:t>Деталь </a:t>
                      </a:r>
                      <a:r>
                        <a:rPr lang="en-US" sz="1700" b="1" dirty="0"/>
                        <a:t>A</a:t>
                      </a:r>
                      <a:endParaRPr lang="ru-RU" sz="1700" b="1" dirty="0"/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/>
                        <a:t>Деталь </a:t>
                      </a:r>
                      <a:r>
                        <a:rPr lang="en-US" sz="1700" b="1" dirty="0"/>
                        <a:t>B</a:t>
                      </a:r>
                      <a:endParaRPr lang="ru-RU" sz="1700" b="1" dirty="0"/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solidFill>
                            <a:schemeClr val="bg1"/>
                          </a:solidFill>
                        </a:rPr>
                        <a:t>Есть всего</a:t>
                      </a:r>
                    </a:p>
                  </a:txBody>
                  <a:tcPr marL="110989" marR="110989" marT="55495" marB="5549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21765"/>
                  </a:ext>
                </a:extLst>
              </a:tr>
              <a:tr h="617545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/>
                        <a:t>Ресурс 1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3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10989" marR="110989" marT="55495" marB="5549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74071"/>
                  </a:ext>
                </a:extLst>
              </a:tr>
              <a:tr h="617545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/>
                        <a:t>Ресурс 2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2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110989" marR="110989" marT="55495" marB="5549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69978"/>
                  </a:ext>
                </a:extLst>
              </a:tr>
              <a:tr h="617545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/>
                        <a:t>Ресурс 3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3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2</a:t>
                      </a:r>
                    </a:p>
                  </a:txBody>
                  <a:tcPr marL="110989" marR="110989" marT="55495" marB="55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 marL="110989" marR="110989" marT="55495" marB="5549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49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9B577D-30EF-4493-A516-B6DCF3E21005}"/>
              </a:ext>
            </a:extLst>
          </p:cNvPr>
          <p:cNvSpPr txBox="1"/>
          <p:nvPr/>
        </p:nvSpPr>
        <p:spPr>
          <a:xfrm>
            <a:off x="1043553" y="4404775"/>
            <a:ext cx="678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Деталь </a:t>
            </a:r>
            <a:r>
              <a:rPr lang="en-US" dirty="0"/>
              <a:t>A </a:t>
            </a:r>
            <a:r>
              <a:rPr lang="ru-RU" dirty="0"/>
              <a:t>стоит 5 единиц. Деталь </a:t>
            </a:r>
            <a:r>
              <a:rPr lang="en-US" dirty="0"/>
              <a:t>B </a:t>
            </a:r>
            <a:r>
              <a:rPr lang="ru-RU" dirty="0"/>
              <a:t>стоит 10 единиц.</a:t>
            </a:r>
          </a:p>
          <a:p>
            <a:r>
              <a:rPr lang="ru-RU" dirty="0"/>
              <a:t>Сколько нужно выпускать деталей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B, </a:t>
            </a:r>
            <a:r>
              <a:rPr lang="ru-RU" dirty="0"/>
              <a:t>чтобы прибыль была максимальной?</a:t>
            </a:r>
          </a:p>
        </p:txBody>
      </p:sp>
    </p:spTree>
    <p:extLst>
      <p:ext uri="{BB962C8B-B14F-4D97-AF65-F5344CB8AC3E}">
        <p14:creationId xmlns:p14="http://schemas.microsoft.com/office/powerpoint/2010/main" val="100098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4806800" y="1986225"/>
            <a:ext cx="41202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В полученном ответе </a:t>
            </a:r>
            <a:r>
              <a:rPr lang="ru" sz="1600" b="1" i="1" dirty="0">
                <a:latin typeface="Roboto"/>
                <a:ea typeface="Roboto"/>
                <a:cs typeface="Roboto"/>
                <a:sym typeface="Roboto"/>
              </a:rPr>
              <a:t>все коэффициенты в первом уравнении неотрицательны</a:t>
            </a: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.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latin typeface="Roboto"/>
                <a:ea typeface="Roboto"/>
                <a:cs typeface="Roboto"/>
                <a:sym typeface="Roboto"/>
              </a:rPr>
              <a:t>Значит мы нашли решение.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Базисные переменные: z, x</a:t>
            </a:r>
            <a:r>
              <a:rPr lang="ru" sz="1600" baseline="-250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, x</a:t>
            </a:r>
            <a:r>
              <a:rPr lang="ru" sz="1600" baseline="-25000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aseline="-25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Приравниваем все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свободные</a:t>
            </a: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 переменные к 0, чтобы получить ответ.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723" y="1810323"/>
            <a:ext cx="3261550" cy="319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/>
          <p:nvPr/>
        </p:nvSpPr>
        <p:spPr>
          <a:xfrm>
            <a:off x="884875" y="1845900"/>
            <a:ext cx="902100" cy="1033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1786975" y="1845900"/>
            <a:ext cx="902100" cy="1033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082" y="1838199"/>
            <a:ext cx="1232966" cy="299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4108000" y="1941900"/>
            <a:ext cx="41202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Roboto"/>
                <a:ea typeface="Roboto"/>
                <a:cs typeface="Roboto"/>
                <a:sym typeface="Roboto"/>
              </a:rPr>
              <a:t>Мы нашли оптимальное решение.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Симплекс-таблица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практике, вместо работы с системой уравнений, удобно использовать симплекс-таблицу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Симплекс-таблица</a:t>
            </a:r>
            <a:endParaRPr/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183506" y="2145432"/>
          <a:ext cx="6361900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73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5481" y="2399905"/>
            <a:ext cx="2343895" cy="181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Симплекс-таблица</a:t>
            </a:r>
            <a:endParaRPr/>
          </a:p>
        </p:txBody>
      </p:sp>
      <p:graphicFrame>
        <p:nvGraphicFramePr>
          <p:cNvPr id="281" name="Google Shape;281;p45"/>
          <p:cNvGraphicFramePr/>
          <p:nvPr/>
        </p:nvGraphicFramePr>
        <p:xfrm>
          <a:off x="259706" y="19930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45"/>
          <p:cNvSpPr txBox="1"/>
          <p:nvPr/>
        </p:nvSpPr>
        <p:spPr>
          <a:xfrm>
            <a:off x="6362400" y="2011025"/>
            <a:ext cx="2705400" cy="2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Будем использовать таблицу для решения 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</a:t>
            </a:r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Найти в нижней строке минимальное отрицательное значение. Если все значения в последней строке являются положительными, то мы нашли оптимальное решение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</a:t>
            </a:r>
            <a:endParaRPr/>
          </a:p>
        </p:txBody>
      </p:sp>
      <p:graphicFrame>
        <p:nvGraphicFramePr>
          <p:cNvPr id="294" name="Google Shape;294;p47"/>
          <p:cNvGraphicFramePr/>
          <p:nvPr/>
        </p:nvGraphicFramePr>
        <p:xfrm>
          <a:off x="1555106" y="20692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</a:t>
            </a:r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Проверить в столбце наличие положительных значений. Если ни в одном столбце (с отрицательной величиной в последней строке) нет положительного значения, то оптимального решения не существует.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</a:t>
            </a:r>
            <a:endParaRPr/>
          </a:p>
        </p:txBody>
      </p:sp>
      <p:graphicFrame>
        <p:nvGraphicFramePr>
          <p:cNvPr id="306" name="Google Shape;306;p49"/>
          <p:cNvGraphicFramePr/>
          <p:nvPr/>
        </p:nvGraphicFramePr>
        <p:xfrm>
          <a:off x="1555106" y="20692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>
                          <a:solidFill>
                            <a:schemeClr val="accent2"/>
                          </a:solidFill>
                        </a:rPr>
                        <a:t>5</a:t>
                      </a:r>
                      <a:endParaRPr sz="1800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</a:t>
            </a:r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Выделить подходящий столбец.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Производственная задача</a:t>
            </a:r>
            <a:endParaRPr/>
          </a:p>
        </p:txBody>
      </p:sp>
      <p:pic>
        <p:nvPicPr>
          <p:cNvPr id="80" name="Google Shape;80;p15" descr="{&quot;mathml&quot;:&quot;&lt;math style=\&quot;font-family:stix;font-size:16px;\&quot; xmlns=\&quot;http://www.w3.org/1998/Math/MathML\&quot;&gt;&lt;mstyle mathsize=\&quot;16px\&quot;&gt;&lt;mi&gt;p&lt;/mi&gt;&lt;mo&gt;=&lt;/mo&gt;&lt;mn&gt;5&lt;/mn&gt;&lt;msub&gt;&lt;mi&gt;x&lt;/mi&gt;&lt;mn&gt;1&lt;/mn&gt;&lt;/msub&gt;&lt;mo&gt;+&lt;/mo&gt;&lt;mn&gt;10&lt;/mn&gt;&lt;msub&gt;&lt;mi&gt;x&lt;/mi&gt;&lt;mn&gt;2&lt;/mn&gt;&lt;/msub&gt;&lt;mo&gt;;&lt;/mo&gt;&lt;mspace linebreak=\&quot;newline\&quot;/&gt;&lt;msub&gt;&lt;mi&gt;x&lt;/mi&gt;&lt;mn&gt;1&lt;/mn&gt;&lt;/msub&gt;&lt;mo&gt;+&lt;/mo&gt;&lt;mn&gt;3&lt;/mn&gt;&lt;msub&gt;&lt;mi&gt;x&lt;/mi&gt;&lt;mn&gt;2&lt;/mn&gt;&lt;/msub&gt;&lt;mo&gt;&amp;#x2264;&lt;/mo&gt;&lt;mn&gt;15&lt;/mn&gt;&lt;mspace linebreak=\&quot;newline\&quot;/&gt;&lt;mn&gt;2&lt;/mn&gt;&lt;msub&gt;&lt;mi&gt;x&lt;/mi&gt;&lt;mn&gt;1&lt;/mn&gt;&lt;/msub&gt;&lt;mo&gt;+&lt;/mo&gt;&lt;msub&gt;&lt;mi&gt;x&lt;/mi&gt;&lt;mn&gt;2&lt;/mn&gt;&lt;/msub&gt;&lt;mo&gt;&amp;#x2264;&lt;/mo&gt;&lt;mn&gt;20&lt;/mn&gt;&lt;mspace linebreak=\&quot;newline\&quot;/&gt;&lt;mn&gt;3&lt;/mn&gt;&lt;msub&gt;&lt;mi&gt;x&lt;/mi&gt;&lt;mn&gt;1&lt;/mn&gt;&lt;/msub&gt;&lt;mo&gt;+&lt;/mo&gt;&lt;mn&gt;2&lt;/mn&gt;&lt;msub&gt;&lt;mi&gt;x&lt;/mi&gt;&lt;mn&gt;2&lt;/mn&gt;&lt;/msub&gt;&lt;mo&gt;&amp;#x2264;&lt;/mo&gt;&lt;mn&gt;35&lt;/mn&gt;&lt;mspace linebreak=\&quot;newline\&quot;/&gt;&lt;msub&gt;&lt;mi&gt;x&lt;/mi&gt;&lt;mn&gt;1&lt;/mn&gt;&lt;/msub&gt;&lt;mo&gt;,&lt;/mo&gt;&lt;msub&gt;&lt;mi&gt;x&lt;/mi&gt;&lt;mn&gt;2&lt;/mn&gt;&lt;/msub&gt;&lt;mo&gt;&amp;#x2265;&lt;/mo&gt;&lt;mn&gt;0&lt;/mn&gt;&lt;/mstyle&gt;&lt;/math&gt;&quot;,&quot;truncated&quot;:false}" title="p equals 5 x subscript 1 plus 10 x subscript 2 semicolon&#10;x subscript 1 plus 3 x subscript 2 less or equal than 15&#10;2 x subscript 1 plus x subscript 2 less or equal than 20&#10;3 x subscript 1 plus 2 x subscript 2 less or equal than 35&#10;x subscript 1 comma x subscript 2 greater or equal than 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25" y="1825950"/>
            <a:ext cx="2171000" cy="31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083200" y="2121775"/>
            <a:ext cx="4511400" cy="2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Данная задача называется </a:t>
            </a:r>
            <a:r>
              <a:rPr lang="ru" sz="1600" b="1" dirty="0">
                <a:latin typeface="Roboto"/>
                <a:ea typeface="Roboto"/>
                <a:cs typeface="Roboto"/>
                <a:sym typeface="Roboto"/>
              </a:rPr>
              <a:t>производственной задачей</a:t>
            </a: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 и относится к задачам линейного программирования.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"/>
                <a:ea typeface="Roboto"/>
                <a:cs typeface="Roboto"/>
                <a:sym typeface="Roboto"/>
              </a:rPr>
              <a:t>Производственная задача является задачей оптимизации.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</a:t>
            </a:r>
            <a:endParaRPr/>
          </a:p>
        </p:txBody>
      </p:sp>
      <p:graphicFrame>
        <p:nvGraphicFramePr>
          <p:cNvPr id="318" name="Google Shape;318;p51"/>
          <p:cNvGraphicFramePr/>
          <p:nvPr/>
        </p:nvGraphicFramePr>
        <p:xfrm>
          <a:off x="1555106" y="20692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</a:t>
            </a: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Разделить свободные члены на соответствующие </a:t>
            </a:r>
            <a:r>
              <a:rPr lang="ru" b="1"/>
              <a:t>положительные </a:t>
            </a:r>
            <a:r>
              <a:rPr lang="ru"/>
              <a:t>числа в выбранном столбце. Выбрать </a:t>
            </a:r>
            <a:r>
              <a:rPr lang="ru" b="1"/>
              <a:t>наименьшее </a:t>
            </a:r>
            <a:r>
              <a:rPr lang="ru"/>
              <a:t>частное.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Взять элемент на пересечении выбранного столбца и строки с наименьшим частным.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</a:t>
            </a:r>
            <a:endParaRPr/>
          </a:p>
        </p:txBody>
      </p:sp>
      <p:graphicFrame>
        <p:nvGraphicFramePr>
          <p:cNvPr id="330" name="Google Shape;330;p53"/>
          <p:cNvGraphicFramePr/>
          <p:nvPr/>
        </p:nvGraphicFramePr>
        <p:xfrm>
          <a:off x="488306" y="20692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1" name="Google Shape;331;p53"/>
          <p:cNvSpPr txBox="1"/>
          <p:nvPr/>
        </p:nvSpPr>
        <p:spPr>
          <a:xfrm>
            <a:off x="6697025" y="3047125"/>
            <a:ext cx="1997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/ 1 =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6697025" y="3445775"/>
            <a:ext cx="2215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10 / 5 = 2 (наименьшее)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</a:t>
            </a:r>
            <a:endParaRPr/>
          </a:p>
        </p:txBody>
      </p:sp>
      <p:graphicFrame>
        <p:nvGraphicFramePr>
          <p:cNvPr id="338" name="Google Shape;338;p54"/>
          <p:cNvGraphicFramePr/>
          <p:nvPr/>
        </p:nvGraphicFramePr>
        <p:xfrm>
          <a:off x="488306" y="2069232"/>
          <a:ext cx="6014875" cy="217095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6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 u="none" strike="noStrike" cap="none"/>
                        <a:t>5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9" name="Google Shape;339;p54"/>
          <p:cNvSpPr txBox="1"/>
          <p:nvPr/>
        </p:nvSpPr>
        <p:spPr>
          <a:xfrm>
            <a:off x="6697025" y="3047125"/>
            <a:ext cx="1997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/ 1 =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6697025" y="3445775"/>
            <a:ext cx="22152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10 / 5 = 2 (наименьшее)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54"/>
          <p:cNvSpPr txBox="1"/>
          <p:nvPr/>
        </p:nvSpPr>
        <p:spPr>
          <a:xfrm>
            <a:off x="1632400" y="4454750"/>
            <a:ext cx="5478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Выбранный элемент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также называется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опорным элементом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</a:t>
            </a:r>
            <a:endParaRPr/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поменять местами переменные x</a:t>
            </a:r>
            <a:r>
              <a:rPr lang="ru" baseline="-25000"/>
              <a:t>i</a:t>
            </a:r>
            <a:r>
              <a:rPr lang="ru"/>
              <a:t> и x</a:t>
            </a:r>
            <a:r>
              <a:rPr lang="ru" baseline="-25000"/>
              <a:t>j</a:t>
            </a:r>
            <a:r>
              <a:rPr lang="ru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место выбранного элемента поставить обратную величину;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остальных местах выбранной строки записать соответствующие элементы, деленные на выбранный элемент;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остальные места выбранного столбца поставить соответствующие элементы, деленные на выбранный со знаком минус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</a:t>
            </a:r>
            <a:endParaRPr/>
          </a:p>
        </p:txBody>
      </p:sp>
      <p:graphicFrame>
        <p:nvGraphicFramePr>
          <p:cNvPr id="353" name="Google Shape;353;p56"/>
          <p:cNvGraphicFramePr/>
          <p:nvPr/>
        </p:nvGraphicFramePr>
        <p:xfrm>
          <a:off x="1586406" y="757074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4" name="Google Shape;354;p56"/>
          <p:cNvGraphicFramePr/>
          <p:nvPr/>
        </p:nvGraphicFramePr>
        <p:xfrm>
          <a:off x="1586406" y="28458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</a:t>
            </a:r>
            <a:endParaRPr/>
          </a:p>
        </p:txBody>
      </p:sp>
      <p:graphicFrame>
        <p:nvGraphicFramePr>
          <p:cNvPr id="360" name="Google Shape;360;p57"/>
          <p:cNvGraphicFramePr/>
          <p:nvPr/>
        </p:nvGraphicFramePr>
        <p:xfrm>
          <a:off x="367206" y="2922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1" name="Google Shape;361;p57"/>
          <p:cNvGraphicFramePr/>
          <p:nvPr/>
        </p:nvGraphicFramePr>
        <p:xfrm>
          <a:off x="367206" y="859321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2" name="Google Shape;362;p57"/>
          <p:cNvSpPr txBox="1"/>
          <p:nvPr/>
        </p:nvSpPr>
        <p:spPr>
          <a:xfrm>
            <a:off x="6611400" y="1235125"/>
            <a:ext cx="2532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на место выбранного элемента поставить обратную величину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8" name="Google Shape;368;p58"/>
          <p:cNvGraphicFramePr/>
          <p:nvPr/>
        </p:nvGraphicFramePr>
        <p:xfrm>
          <a:off x="367206" y="2922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9" name="Google Shape;369;p58"/>
          <p:cNvGraphicFramePr/>
          <p:nvPr/>
        </p:nvGraphicFramePr>
        <p:xfrm>
          <a:off x="367206" y="925771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Google Shape;370;p58"/>
          <p:cNvSpPr txBox="1"/>
          <p:nvPr/>
        </p:nvSpPr>
        <p:spPr>
          <a:xfrm>
            <a:off x="6689650" y="982025"/>
            <a:ext cx="2303700" cy="3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 остальные места выбранной строки записываем соответствующие элементы, деленные на опорный элемент (или умноженные на обратный элемент)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6" name="Google Shape;376;p59"/>
          <p:cNvGraphicFramePr/>
          <p:nvPr/>
        </p:nvGraphicFramePr>
        <p:xfrm>
          <a:off x="367206" y="2922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r>
                        <a:rPr lang="ru" sz="1800" u="none" strike="noStrike" cap="none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7" name="Google Shape;377;p59"/>
          <p:cNvGraphicFramePr/>
          <p:nvPr/>
        </p:nvGraphicFramePr>
        <p:xfrm>
          <a:off x="367206" y="894233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8" name="Google Shape;378;p59"/>
          <p:cNvSpPr txBox="1"/>
          <p:nvPr/>
        </p:nvSpPr>
        <p:spPr>
          <a:xfrm>
            <a:off x="6689650" y="982025"/>
            <a:ext cx="2303700" cy="3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 остальные места выбранного столбца поставить соответствующие элементы, деленные на выбранный со знаком минус (или умноженные на обратный со знаком минус)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</a:t>
            </a:r>
            <a:endParaRPr/>
          </a:p>
        </p:txBody>
      </p:sp>
      <p:sp>
        <p:nvSpPr>
          <p:cNvPr id="384" name="Google Shape;384;p6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Оставшиеся ячейки преобразовать, взяв сумму их значения и произведения соответствующего элемента выбранного столбца, элемента выбранной строки и выбранного ранее числа.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Производственная задача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</a:t>
            </a:r>
            <a:r>
              <a:rPr lang="ru" baseline="-25000"/>
              <a:t>j</a:t>
            </a:r>
            <a:r>
              <a:rPr lang="ru"/>
              <a:t> - количество выпущенных деталей A</a:t>
            </a:r>
            <a:r>
              <a:rPr lang="ru" baseline="-25000"/>
              <a:t>j</a:t>
            </a:r>
            <a:r>
              <a:rPr lang="ru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</a:t>
            </a:r>
            <a:r>
              <a:rPr lang="ru" baseline="-25000"/>
              <a:t>j</a:t>
            </a:r>
            <a:r>
              <a:rPr lang="ru"/>
              <a:t> - стоимость единицы A</a:t>
            </a:r>
            <a:r>
              <a:rPr lang="ru" baseline="-25000"/>
              <a:t>j</a:t>
            </a:r>
            <a:r>
              <a:rPr lang="ru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</a:t>
            </a:r>
            <a:r>
              <a:rPr lang="ru" baseline="-25000"/>
              <a:t>i</a:t>
            </a:r>
            <a:r>
              <a:rPr lang="ru"/>
              <a:t> - общее количество ресурса R</a:t>
            </a:r>
            <a:r>
              <a:rPr lang="ru" baseline="-25000"/>
              <a:t>i</a:t>
            </a:r>
            <a:r>
              <a:rPr lang="ru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</a:t>
            </a:r>
            <a:r>
              <a:rPr lang="ru" baseline="-25000"/>
              <a:t>ij</a:t>
            </a:r>
            <a:r>
              <a:rPr lang="ru"/>
              <a:t> - производственные коэффициенты,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 - количество видов деталей;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 - количество видов ресурсов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</a:t>
            </a:r>
            <a:endParaRPr/>
          </a:p>
        </p:txBody>
      </p:sp>
      <p:graphicFrame>
        <p:nvGraphicFramePr>
          <p:cNvPr id="390" name="Google Shape;390;p61"/>
          <p:cNvGraphicFramePr/>
          <p:nvPr/>
        </p:nvGraphicFramePr>
        <p:xfrm>
          <a:off x="976806" y="2541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r>
                        <a:rPr lang="ru" sz="1800" u="none" strike="noStrike" cap="none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1" name="Google Shape;391;p61"/>
          <p:cNvSpPr txBox="1"/>
          <p:nvPr/>
        </p:nvSpPr>
        <p:spPr>
          <a:xfrm>
            <a:off x="2030825" y="1791875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+ 5 * (-1/5) * (2/5)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61"/>
          <p:cNvCxnSpPr/>
          <p:nvPr/>
        </p:nvCxnSpPr>
        <p:spPr>
          <a:xfrm>
            <a:off x="3226675" y="2119125"/>
            <a:ext cx="1218300" cy="11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61"/>
          <p:cNvSpPr txBox="1"/>
          <p:nvPr/>
        </p:nvSpPr>
        <p:spPr>
          <a:xfrm>
            <a:off x="4966875" y="1791863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+ 5 * (-1/5) 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61"/>
          <p:cNvCxnSpPr>
            <a:stCxn id="393" idx="2"/>
          </p:cNvCxnSpPr>
          <p:nvPr/>
        </p:nvCxnSpPr>
        <p:spPr>
          <a:xfrm>
            <a:off x="5911875" y="2264363"/>
            <a:ext cx="231300" cy="10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61"/>
          <p:cNvSpPr txBox="1"/>
          <p:nvPr/>
        </p:nvSpPr>
        <p:spPr>
          <a:xfrm>
            <a:off x="6596000" y="4499038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 + 5 * 1 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61"/>
          <p:cNvCxnSpPr/>
          <p:nvPr/>
        </p:nvCxnSpPr>
        <p:spPr>
          <a:xfrm rot="10800000">
            <a:off x="6564025" y="4201300"/>
            <a:ext cx="273300" cy="2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61"/>
          <p:cNvSpPr txBox="1"/>
          <p:nvPr/>
        </p:nvSpPr>
        <p:spPr>
          <a:xfrm>
            <a:off x="2890825" y="4533313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-3 + 5 * 1 * 2/5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" name="Google Shape;398;p61"/>
          <p:cNvCxnSpPr/>
          <p:nvPr/>
        </p:nvCxnSpPr>
        <p:spPr>
          <a:xfrm rot="10800000" flipH="1">
            <a:off x="4031500" y="4231075"/>
            <a:ext cx="5832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</a:t>
            </a:r>
            <a:endParaRPr/>
          </a:p>
        </p:txBody>
      </p:sp>
      <p:graphicFrame>
        <p:nvGraphicFramePr>
          <p:cNvPr id="404" name="Google Shape;404;p62"/>
          <p:cNvGraphicFramePr/>
          <p:nvPr>
            <p:extLst>
              <p:ext uri="{D42A27DB-BD31-4B8C-83A1-F6EECF244321}">
                <p14:modId xmlns:p14="http://schemas.microsoft.com/office/powerpoint/2010/main" val="1160697133"/>
              </p:ext>
            </p:extLst>
          </p:nvPr>
        </p:nvGraphicFramePr>
        <p:xfrm>
          <a:off x="976806" y="2541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r>
                        <a:rPr lang="ru" sz="1800" u="none" strike="noStrike" cap="none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/>
                        <a:t>3/5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/>
                        <a:t>2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 u="none" strike="noStrike" cap="none" dirty="0"/>
                        <a:t>-1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 dirty="0"/>
                        <a:t>10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Google Shape;405;p62"/>
          <p:cNvSpPr txBox="1"/>
          <p:nvPr/>
        </p:nvSpPr>
        <p:spPr>
          <a:xfrm>
            <a:off x="2030825" y="1791875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+ 5 * (-1/5) * (2/5)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62"/>
          <p:cNvCxnSpPr/>
          <p:nvPr/>
        </p:nvCxnSpPr>
        <p:spPr>
          <a:xfrm>
            <a:off x="3226675" y="2119125"/>
            <a:ext cx="1218300" cy="11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62"/>
          <p:cNvSpPr txBox="1"/>
          <p:nvPr/>
        </p:nvSpPr>
        <p:spPr>
          <a:xfrm>
            <a:off x="4966875" y="1791863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+ 5 * (-1/5) 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62"/>
          <p:cNvCxnSpPr>
            <a:stCxn id="407" idx="2"/>
          </p:cNvCxnSpPr>
          <p:nvPr/>
        </p:nvCxnSpPr>
        <p:spPr>
          <a:xfrm>
            <a:off x="5911875" y="2264363"/>
            <a:ext cx="231300" cy="10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62"/>
          <p:cNvSpPr txBox="1"/>
          <p:nvPr/>
        </p:nvSpPr>
        <p:spPr>
          <a:xfrm>
            <a:off x="6596000" y="4499038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 + 5 * 1 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62"/>
          <p:cNvCxnSpPr/>
          <p:nvPr/>
        </p:nvCxnSpPr>
        <p:spPr>
          <a:xfrm rot="10800000">
            <a:off x="6564025" y="4201300"/>
            <a:ext cx="273300" cy="2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62"/>
          <p:cNvSpPr txBox="1"/>
          <p:nvPr/>
        </p:nvSpPr>
        <p:spPr>
          <a:xfrm>
            <a:off x="2890825" y="4533313"/>
            <a:ext cx="1890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-3 + 5 * 1 * 2/5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62"/>
          <p:cNvCxnSpPr/>
          <p:nvPr/>
        </p:nvCxnSpPr>
        <p:spPr>
          <a:xfrm rot="10800000" flipH="1">
            <a:off x="4031500" y="4231075"/>
            <a:ext cx="5832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</a:t>
            </a:r>
            <a:endParaRPr/>
          </a:p>
        </p:txBody>
      </p:sp>
      <p:graphicFrame>
        <p:nvGraphicFramePr>
          <p:cNvPr id="418" name="Google Shape;418;p63"/>
          <p:cNvGraphicFramePr/>
          <p:nvPr>
            <p:extLst>
              <p:ext uri="{D42A27DB-BD31-4B8C-83A1-F6EECF244321}">
                <p14:modId xmlns:p14="http://schemas.microsoft.com/office/powerpoint/2010/main" val="4143392003"/>
              </p:ext>
            </p:extLst>
          </p:nvPr>
        </p:nvGraphicFramePr>
        <p:xfrm>
          <a:off x="1567506" y="23121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r>
                        <a:rPr lang="ru" sz="1800" u="none" strike="noStrike" cap="none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 dirty="0"/>
                        <a:t>-1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/>
                        <a:t>10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7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Вернуться к шагу 1.</a:t>
            </a:r>
            <a:endParaRPr/>
          </a:p>
        </p:txBody>
      </p:sp>
      <p:graphicFrame>
        <p:nvGraphicFramePr>
          <p:cNvPr id="425" name="Google Shape;425;p64"/>
          <p:cNvGraphicFramePr/>
          <p:nvPr>
            <p:extLst>
              <p:ext uri="{D42A27DB-BD31-4B8C-83A1-F6EECF244321}">
                <p14:modId xmlns:p14="http://schemas.microsoft.com/office/powerpoint/2010/main" val="2390131634"/>
              </p:ext>
            </p:extLst>
          </p:nvPr>
        </p:nvGraphicFramePr>
        <p:xfrm>
          <a:off x="1534956" y="28766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s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r>
                        <a:rPr lang="ru" sz="1800" u="none" strike="noStrike" cap="none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2/5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 dirty="0"/>
                        <a:t>-1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/>
                        <a:t>10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431" name="Google Shape;431;p6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Полученный результат</a:t>
            </a:r>
            <a:endParaRPr/>
          </a:p>
        </p:txBody>
      </p:sp>
      <p:graphicFrame>
        <p:nvGraphicFramePr>
          <p:cNvPr id="432" name="Google Shape;432;p65"/>
          <p:cNvGraphicFramePr/>
          <p:nvPr/>
        </p:nvGraphicFramePr>
        <p:xfrm>
          <a:off x="1534956" y="26480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-1/3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1/5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-2/3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40/3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graphicFrame>
        <p:nvGraphicFramePr>
          <p:cNvPr id="438" name="Google Shape;438;p66"/>
          <p:cNvGraphicFramePr/>
          <p:nvPr/>
        </p:nvGraphicFramePr>
        <p:xfrm>
          <a:off x="87156" y="2419446"/>
          <a:ext cx="6096000" cy="1752640"/>
        </p:xfrm>
        <a:graphic>
          <a:graphicData uri="http://schemas.openxmlformats.org/drawingml/2006/table">
            <a:tbl>
              <a:tblPr firstRow="1" bandRow="1">
                <a:noFill/>
                <a:tableStyleId>{A256CBF6-EF13-4473-990D-CECFED77CC89}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Базисные переменные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2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ru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0" u="none" strike="noStrike" cap="none" baseline="-25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0" u="none" strike="noStrike" cap="none">
                          <a:solidFill>
                            <a:srgbClr val="000000"/>
                          </a:solidFill>
                        </a:rPr>
                        <a:t>Свободные члены</a:t>
                      </a:r>
                      <a:endParaRPr sz="1800" b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2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-1/3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10/3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x</a:t>
                      </a:r>
                      <a:r>
                        <a:rPr lang="ru" sz="1800" u="none" strike="noStrike" cap="none" baseline="-25000"/>
                        <a:t>1</a:t>
                      </a:r>
                      <a:endParaRPr sz="1800" u="none" strike="noStrike" cap="none" baseline="-250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1/5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-2/3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z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2/3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5/3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none" strike="noStrike" cap="none"/>
                        <a:t>40/3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39" name="Google Shape;43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00" y="2028150"/>
            <a:ext cx="2576899" cy="2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445" name="Google Shape;445;p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999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Решить симплекс-методом задачу из начала презентации.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Использовать при решении симплекс-таблицы.</a:t>
            </a:r>
            <a:endParaRPr/>
          </a:p>
        </p:txBody>
      </p:sp>
      <p:pic>
        <p:nvPicPr>
          <p:cNvPr id="446" name="Google Shape;44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8067" y="1994655"/>
            <a:ext cx="2630141" cy="255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Производственная задача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Производственная задача имеет вид: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 descr="{&quot;mathml&quot;:&quot;&lt;math style=\&quot;font-family:stix;font-size:16px;\&quot; xmlns=\&quot;http://www.w3.org/1998/Math/MathML\&quot;&gt;&lt;mstyle mathsize=\&quot;16px\&quot;&gt;&lt;mi&gt;f&lt;/mi&gt;&lt;mfenced&gt;&lt;mi&gt;x&lt;/mi&gt;&lt;/mfenced&gt;&lt;mo&gt;=&lt;/mo&gt;&lt;msub&gt;&lt;mi&gt;c&lt;/mi&gt;&lt;mn&gt;1&lt;/mn&gt;&lt;/msub&gt;&lt;msub&gt;&lt;mi&gt;x&lt;/mi&gt;&lt;mn&gt;1&lt;/mn&gt;&lt;/msub&gt;&lt;mo&gt;+&lt;/mo&gt;&lt;msub&gt;&lt;mi&gt;c&lt;/mi&gt;&lt;mn&gt;2&lt;/mn&gt;&lt;/msub&gt;&lt;msub&gt;&lt;mi&gt;x&lt;/mi&gt;&lt;mn&gt;2&lt;/mn&gt;&lt;/msub&gt;&lt;mo&gt;+&lt;/mo&gt;&lt;mo&gt;.&lt;/mo&gt;&lt;mo&gt;.&lt;/mo&gt;&lt;mo&gt;.&lt;/mo&gt;&lt;mo&gt;+&lt;/mo&gt;&lt;msub&gt;&lt;mi&gt;c&lt;/mi&gt;&lt;mi&gt;n&lt;/mi&gt;&lt;/msub&gt;&lt;msub&gt;&lt;mi&gt;x&lt;/mi&gt;&lt;mi&gt;n&lt;/mi&gt;&lt;/msub&gt;&lt;mo&gt;&amp;#x2192;&lt;/mo&gt;&lt;mi&gt;m&lt;/mi&gt;&lt;mi&gt;a&lt;/mi&gt;&lt;mi&gt;x&lt;/mi&gt;&lt;mspace linebreak=\&quot;newline\&quot;/&gt;&lt;msub&gt;&lt;mi&gt;a&lt;/mi&gt;&lt;mn&gt;11&lt;/mn&gt;&lt;/msub&gt;&lt;msub&gt;&lt;mi&gt;x&lt;/mi&gt;&lt;mn&gt;1&lt;/mn&gt;&lt;/msub&gt;&lt;mo&gt;+&lt;/mo&gt;&lt;msub&gt;&lt;mi&gt;a&lt;/mi&gt;&lt;mn&gt;12&lt;/mn&gt;&lt;/msub&gt;&lt;msub&gt;&lt;mi&gt;x&lt;/mi&gt;&lt;mn&gt;2&lt;/mn&gt;&lt;/msub&gt;&lt;mo&gt;+&lt;/mo&gt;&lt;mo&gt;.&lt;/mo&gt;&lt;mo&gt;.&lt;/mo&gt;&lt;mo&gt;.&lt;/mo&gt;&lt;mo&gt;+&lt;/mo&gt;&lt;msub&gt;&lt;mi&gt;a&lt;/mi&gt;&lt;mrow&gt;&lt;mn&gt;1&lt;/mn&gt;&lt;mi&gt;n&lt;/mi&gt;&lt;/mrow&gt;&lt;/msub&gt;&lt;msub&gt;&lt;mi&gt;x&lt;/mi&gt;&lt;mi&gt;n&lt;/mi&gt;&lt;/msub&gt;&lt;mo&gt;&amp;#x2264;&lt;/mo&gt;&lt;msub&gt;&lt;mi&gt;b&lt;/mi&gt;&lt;mn&gt;1&lt;/mn&gt;&lt;/msub&gt;&lt;mspace linebreak=\&quot;newline\&quot;/&gt;&lt;msub&gt;&lt;mi&gt;a&lt;/mi&gt;&lt;mn&gt;21&lt;/mn&gt;&lt;/msub&gt;&lt;msub&gt;&lt;mi&gt;x&lt;/mi&gt;&lt;mn&gt;1&lt;/mn&gt;&lt;/msub&gt;&lt;mo&gt;+&lt;/mo&gt;&lt;msub&gt;&lt;mi&gt;a&lt;/mi&gt;&lt;mn&gt;22&lt;/mn&gt;&lt;/msub&gt;&lt;msub&gt;&lt;mi&gt;x&lt;/mi&gt;&lt;mn&gt;2&lt;/mn&gt;&lt;/msub&gt;&lt;mo&gt;+&lt;/mo&gt;&lt;mo&gt;.&lt;/mo&gt;&lt;mo&gt;.&lt;/mo&gt;&lt;mo&gt;.&lt;/mo&gt;&lt;mo&gt;+&lt;/mo&gt;&lt;msub&gt;&lt;mi&gt;a&lt;/mi&gt;&lt;mrow&gt;&lt;mn&gt;2&lt;/mn&gt;&lt;mi&gt;n&lt;/mi&gt;&lt;/mrow&gt;&lt;/msub&gt;&lt;msub&gt;&lt;mi&gt;x&lt;/mi&gt;&lt;mi&gt;n&lt;/mi&gt;&lt;/msub&gt;&lt;mo&gt;&amp;#x2264;&lt;/mo&gt;&lt;msub&gt;&lt;mi&gt;b&lt;/mi&gt;&lt;mn&gt;1&lt;/mn&gt;&lt;/msub&gt;&lt;mspace linebreak=\&quot;newline\&quot;/&gt;&lt;mo&gt;.&lt;/mo&gt;&lt;mo&gt;.&lt;/mo&gt;&lt;mo&gt;.&lt;/mo&gt;&lt;mspace linebreak=\&quot;newline\&quot;/&gt;&lt;msub&gt;&lt;mi&gt;a&lt;/mi&gt;&lt;mrow&gt;&lt;mi&gt;m&lt;/mi&gt;&lt;mn&gt;1&lt;/mn&gt;&lt;/mrow&gt;&lt;/msub&gt;&lt;msub&gt;&lt;mi&gt;x&lt;/mi&gt;&lt;mn&gt;1&lt;/mn&gt;&lt;/msub&gt;&lt;mo&gt;+&lt;/mo&gt;&lt;msub&gt;&lt;mi&gt;a&lt;/mi&gt;&lt;mrow&gt;&lt;mi&gt;m&lt;/mi&gt;&lt;mn&gt;2&lt;/mn&gt;&lt;/mrow&gt;&lt;/msub&gt;&lt;msub&gt;&lt;mi&gt;x&lt;/mi&gt;&lt;mn&gt;2&lt;/mn&gt;&lt;/msub&gt;&lt;mo&gt;+&lt;/mo&gt;&lt;mo&gt;.&lt;/mo&gt;&lt;mo&gt;.&lt;/mo&gt;&lt;mo&gt;.&lt;/mo&gt;&lt;mo&gt;+&lt;/mo&gt;&lt;msub&gt;&lt;mi&gt;a&lt;/mi&gt;&lt;mrow&gt;&lt;mi&gt;m&lt;/mi&gt;&lt;mi&gt;n&lt;/mi&gt;&lt;/mrow&gt;&lt;/msub&gt;&lt;msub&gt;&lt;mi&gt;x&lt;/mi&gt;&lt;mi&gt;n&lt;/mi&gt;&lt;/msub&gt;&lt;mo&gt;&amp;#x2264;&lt;/mo&gt;&lt;msub&gt;&lt;mi&gt;b&lt;/mi&gt;&lt;mn&gt;1&lt;/mn&gt;&lt;/msub&gt;&lt;mspace linebreak=\&quot;newline\&quot;/&gt;&lt;msub&gt;&lt;mi&gt;x&lt;/mi&gt;&lt;mn&gt;1&lt;/mn&gt;&lt;/msub&gt;&lt;mo&gt;,&lt;/mo&gt;&lt;msub&gt;&lt;mi&gt;x&lt;/mi&gt;&lt;mn&gt;2&lt;/mn&gt;&lt;/msub&gt;&lt;mo&gt;.&lt;/mo&gt;&lt;mo&gt;.&lt;/mo&gt;&lt;mo&gt;&amp;#xA0;&lt;/mo&gt;&lt;mo&gt;&amp;#x2265;&lt;/mo&gt;&lt;mn&gt;0&lt;/mn&gt;&lt;/mstyle&gt;&lt;/math&gt;&quot;,&quot;truncated&quot;:false}" title="f open parentheses x close parentheses equals c subscript 1 x subscript 1 plus c subscript 2 x subscript 2 plus... plus c subscript n x subscript n rightwards arrow m a x&#10;a subscript 11 x subscript 1 plus a subscript 12 x subscript 2 plus... plus a subscript 1 n end subscript x subscript n less or equal than b subscript 1&#10;a subscript 21 x subscript 1 plus a subscript 22 x subscript 2 plus... plus a subscript 2 n end subscript x subscript n less or equal than b subscript 1&#10;...&#10;a subscript m 1 end subscript x subscript 1 plus a subscript m 2 end subscript x subscript 2 plus... plus a subscript m n end subscript x subscript n less or equal than b subscript 1&#10;x subscript 1 comma x subscript 2.. space greater or equal than 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11" y="2334753"/>
            <a:ext cx="4050582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Производственная задача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8" descr="{&quot;mathml&quot;:&quot;&lt;math style=\&quot;font-family:stix;font-size:16px;\&quot; xmlns=\&quot;http://www.w3.org/1998/Math/MathML\&quot;&gt;&lt;mstyle mathsize=\&quot;16px\&quot;&gt;&lt;mi&gt;Z&lt;/mi&gt;&lt;mo&gt;=&lt;/mo&gt;&lt;munderover&gt;&lt;mo&gt;&amp;#x2211;&lt;/mo&gt;&lt;mrow&gt;&lt;mi&gt;j&lt;/mi&gt;&lt;mo&gt;=&lt;/mo&gt;&lt;mn&gt;1&lt;/mn&gt;&lt;/mrow&gt;&lt;mi&gt;n&lt;/mi&gt;&lt;/munderover&gt;&lt;msub&gt;&lt;mi&gt;c&lt;/mi&gt;&lt;mi&gt;j&lt;/mi&gt;&lt;/msub&gt;&lt;msub&gt;&lt;mi&gt;x&lt;/mi&gt;&lt;mi&gt;j&lt;/mi&gt;&lt;/msub&gt;&lt;mo&gt;&amp;#x2192;&lt;/mo&gt;&lt;mi&gt;m&lt;/mi&gt;&lt;mi&gt;a&lt;/mi&gt;&lt;mi&gt;x&lt;/mi&gt;&lt;mspace linebreak=\&quot;newline\&quot;/&gt;&lt;munderover&gt;&lt;mo&gt;&amp;#x2211;&lt;/mo&gt;&lt;mrow&gt;&lt;mi&gt;j&lt;/mi&gt;&lt;mo&gt;=&lt;/mo&gt;&lt;mn&gt;1&lt;/mn&gt;&lt;/mrow&gt;&lt;mi&gt;n&lt;/mi&gt;&lt;/munderover&gt;&lt;msub&gt;&lt;mi&gt;a&lt;/mi&gt;&lt;mrow&gt;&lt;mi&gt;i&lt;/mi&gt;&lt;mi&gt;j&lt;/mi&gt;&lt;/mrow&gt;&lt;/msub&gt;&lt;msub&gt;&lt;mi&gt;x&lt;/mi&gt;&lt;mi&gt;j&lt;/mi&gt;&lt;/msub&gt;&lt;mo&gt;&amp;#x2264;&lt;/mo&gt;&lt;msub&gt;&lt;mi&gt;b&lt;/mi&gt;&lt;mi&gt;i&lt;/mi&gt;&lt;/msub&gt;&lt;mo&gt;,&lt;/mo&gt;&lt;mo&gt;&amp;#xA0;&lt;/mo&gt;&lt;mi&gt;i&lt;/mi&gt;&lt;mo&gt;&amp;#xA0;&lt;/mo&gt;&lt;mo&gt;=&lt;/mo&gt;&lt;mo&gt;&amp;#xA0;&lt;/mo&gt;&lt;mn&gt;1&lt;/mn&gt;&lt;mo&gt;,&lt;/mo&gt;&lt;mo&gt;&amp;#xA0;&lt;/mo&gt;&lt;mn&gt;2&lt;/mn&gt;&lt;mo&gt;&amp;#xA0;&lt;/mo&gt;&lt;mo&gt;.&lt;/mo&gt;&lt;mo&gt;.&lt;/mo&gt;&lt;mo&gt;&amp;#xA0;&lt;/mo&gt;&lt;mi&gt;m&lt;/mi&gt;&lt;mspace linebreak=\&quot;newline\&quot;/&gt;&lt;msub&gt;&lt;mi&gt;x&lt;/mi&gt;&lt;mi&gt;j&lt;/mi&gt;&lt;/msub&gt;&lt;mo&gt;&amp;#x2265;&lt;/mo&gt;&lt;mn&gt;0&lt;/mn&gt;&lt;mo&gt;,&lt;/mo&gt;&lt;mo&gt;&amp;#xA0;&lt;/mo&gt;&lt;mi&gt;j&lt;/mi&gt;&lt;mo&gt;&amp;#xA0;&lt;/mo&gt;&lt;mo&gt;=&lt;/mo&gt;&lt;mo&gt;&amp;#xA0;&lt;/mo&gt;&lt;mn&gt;1&lt;/mn&gt;&lt;mo&gt;,&lt;/mo&gt;&lt;mo&gt;&amp;#xA0;&lt;/mo&gt;&lt;mn&gt;2&lt;/mn&gt;&lt;mo&gt;&amp;#xA0;&lt;/mo&gt;&lt;mo&gt;.&lt;/mo&gt;&lt;mo&gt;.&lt;/mo&gt;&lt;mo&gt;&amp;#xA0;&lt;/mo&gt;&lt;mi&gt;n&lt;/mi&gt;&lt;/mstyle&gt;&lt;/math&gt;&quot;,&quot;truncated&quot;:false}" title="Z equals sum from j equals 1 to n of c subscript j x subscript j rightwards arrow m a x&#10;sum from j equals 1 to n of a subscript i j end subscript x subscript j less or equal than b subscript i comma space i space equals space 1 comma space 2 space.. space m&#10;x subscript j greater or equal than 0 comma space j space equals space 1 comma space 2 space.. space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723" y="1987201"/>
            <a:ext cx="3836549" cy="27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линейного программирования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Производственная задача является задачей линейного программирования.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Существуют и другие задачи, которые могут быть сведены к виду, указанному на предыдущем слайде.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Задача минимизации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случае, если нужно минимизировать значение: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 descr="{&quot;mathml&quot;:&quot;&lt;math style=\&quot;font-family:stix;font-size:16px;\&quot; xmlns=\&quot;http://www.w3.org/1998/Math/MathML\&quot;&gt;&lt;mstyle mathsize=\&quot;16px\&quot;&gt;&lt;mi&gt;Z&lt;/mi&gt;&lt;mo&gt;=&lt;/mo&gt;&lt;munderover&gt;&lt;mo&gt;&amp;#x2211;&lt;/mo&gt;&lt;mrow&gt;&lt;mi&gt;j&lt;/mi&gt;&lt;mo&gt;=&lt;/mo&gt;&lt;mn&gt;1&lt;/mn&gt;&lt;/mrow&gt;&lt;mi&gt;n&lt;/mi&gt;&lt;/munderover&gt;&lt;msub&gt;&lt;mi&gt;c&lt;/mi&gt;&lt;mi&gt;j&lt;/mi&gt;&lt;/msub&gt;&lt;msub&gt;&lt;mi&gt;x&lt;/mi&gt;&lt;mi&gt;j&lt;/mi&gt;&lt;/msub&gt;&lt;mo&gt;&amp;#x2192;&lt;/mo&gt;&lt;mi&gt;m&lt;/mi&gt;&lt;mi&gt;i&lt;/mi&gt;&lt;mi&gt;n&lt;/mi&gt;&lt;mspace linebreak=\&quot;newline\&quot;/&gt;&lt;munderover&gt;&lt;mo&gt;&amp;#x2211;&lt;/mo&gt;&lt;mrow&gt;&lt;mi&gt;j&lt;/mi&gt;&lt;mo&gt;=&lt;/mo&gt;&lt;mn&gt;1&lt;/mn&gt;&lt;/mrow&gt;&lt;mi&gt;n&lt;/mi&gt;&lt;/munderover&gt;&lt;msub&gt;&lt;mi&gt;a&lt;/mi&gt;&lt;mrow&gt;&lt;mi&gt;i&lt;/mi&gt;&lt;mi&gt;j&lt;/mi&gt;&lt;/mrow&gt;&lt;/msub&gt;&lt;msub&gt;&lt;mi&gt;x&lt;/mi&gt;&lt;mi&gt;j&lt;/mi&gt;&lt;/msub&gt;&lt;mo&gt;&amp;#x2265;&lt;/mo&gt;&lt;msub&gt;&lt;mi&gt;b&lt;/mi&gt;&lt;mi&gt;i&lt;/mi&gt;&lt;/msub&gt;&lt;mo&gt;,&lt;/mo&gt;&lt;mo&gt;&amp;#xA0;&lt;/mo&gt;&lt;mi&gt;i&lt;/mi&gt;&lt;mo&gt;&amp;#xA0;&lt;/mo&gt;&lt;mo&gt;=&lt;/mo&gt;&lt;mo&gt;&amp;#xA0;&lt;/mo&gt;&lt;mn&gt;1&lt;/mn&gt;&lt;mo&gt;,&lt;/mo&gt;&lt;mo&gt;&amp;#xA0;&lt;/mo&gt;&lt;mn&gt;2&lt;/mn&gt;&lt;mo&gt;&amp;#xA0;&lt;/mo&gt;&lt;mo&gt;.&lt;/mo&gt;&lt;mo&gt;.&lt;/mo&gt;&lt;mo&gt;&amp;#xA0;&lt;/mo&gt;&lt;mi&gt;m&lt;/mi&gt;&lt;mspace linebreak=\&quot;newline\&quot;/&gt;&lt;msub&gt;&lt;mi&gt;x&lt;/mi&gt;&lt;mi&gt;j&lt;/mi&gt;&lt;/msub&gt;&lt;mo&gt;&amp;#x2265;&lt;/mo&gt;&lt;mn&gt;0&lt;/mn&gt;&lt;mo&gt;,&lt;/mo&gt;&lt;mo&gt;&amp;#xA0;&lt;/mo&gt;&lt;mi&gt;j&lt;/mi&gt;&lt;mo&gt;&amp;#xA0;&lt;/mo&gt;&lt;mo&gt;=&lt;/mo&gt;&lt;mo&gt;&amp;#xA0;&lt;/mo&gt;&lt;mn&gt;1&lt;/mn&gt;&lt;mo&gt;,&lt;/mo&gt;&lt;mo&gt;&amp;#xA0;&lt;/mo&gt;&lt;mn&gt;2&lt;/mn&gt;&lt;mo&gt;&amp;#xA0;&lt;/mo&gt;&lt;mo&gt;.&lt;/mo&gt;&lt;mo&gt;.&lt;/mo&gt;&lt;mo&gt;&amp;#xA0;&lt;/mo&gt;&lt;mi&gt;n&lt;/mi&gt;&lt;/mstyle&gt;&lt;/math&gt;&quot;,&quot;truncated&quot;:false}" title="Z equals sum from j equals 1 to n of c subscript j x subscript j rightwards arrow m i n&#10;sum from j equals 1 to n of a subscript i j end subscript x subscript j greater or equal than b subscript i comma space i space equals space 1 comma space 2 space.. space m&#10;x subscript j greater or equal than 0 comma space j space equals space 1 comma space 2 space.. space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650" y="2230575"/>
            <a:ext cx="3642199" cy="2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1551</Words>
  <Application>Microsoft Office PowerPoint</Application>
  <PresentationFormat>Экран (16:9)</PresentationFormat>
  <Paragraphs>513</Paragraphs>
  <Slides>56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0" baseType="lpstr">
      <vt:lpstr>Arial</vt:lpstr>
      <vt:lpstr>Gill Sans</vt:lpstr>
      <vt:lpstr>Roboto</vt:lpstr>
      <vt:lpstr>Material</vt:lpstr>
      <vt:lpstr>Производственная задача</vt:lpstr>
      <vt:lpstr>Выпуск деталей</vt:lpstr>
      <vt:lpstr>Выпуск деталей</vt:lpstr>
      <vt:lpstr>Производственная задача</vt:lpstr>
      <vt:lpstr>Производственная задача</vt:lpstr>
      <vt:lpstr>Производственная задача</vt:lpstr>
      <vt:lpstr>Производственная задача</vt:lpstr>
      <vt:lpstr>Задача линейного программирования</vt:lpstr>
      <vt:lpstr>Задача минимизации</vt:lpstr>
      <vt:lpstr>Канонический вид</vt:lpstr>
      <vt:lpstr>Канонический вид</vt:lpstr>
      <vt:lpstr>Преобразование неравенств</vt:lpstr>
      <vt:lpstr>Преобразование неравенств</vt:lpstr>
      <vt:lpstr>Диагонализация</vt:lpstr>
      <vt:lpstr>Диагонализация</vt:lpstr>
      <vt:lpstr>Диагонализация</vt:lpstr>
      <vt:lpstr>Диагонализация</vt:lpstr>
      <vt:lpstr>Базисные переменные</vt:lpstr>
      <vt:lpstr>Простой перебор</vt:lpstr>
      <vt:lpstr>Простой перебор</vt:lpstr>
      <vt:lpstr>Простой перебор</vt:lpstr>
      <vt:lpstr>Решение задачи</vt:lpstr>
      <vt:lpstr>Решение задачи</vt:lpstr>
      <vt:lpstr>Приведение к каноническому виду</vt:lpstr>
      <vt:lpstr>Приведение к каноническому виду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Ответ</vt:lpstr>
      <vt:lpstr>Симплекс-таблица</vt:lpstr>
      <vt:lpstr>Симплекс-таблица</vt:lpstr>
      <vt:lpstr>Симплекс-таблица</vt:lpstr>
      <vt:lpstr>Шаг 1</vt:lpstr>
      <vt:lpstr>Шаг 1</vt:lpstr>
      <vt:lpstr>Шаг 2</vt:lpstr>
      <vt:lpstr>Шаг 2</vt:lpstr>
      <vt:lpstr>Шаг 3</vt:lpstr>
      <vt:lpstr>Шаг 3</vt:lpstr>
      <vt:lpstr>Шаг 4</vt:lpstr>
      <vt:lpstr>Шаг 4</vt:lpstr>
      <vt:lpstr>Шаг 4</vt:lpstr>
      <vt:lpstr>Шаг 5</vt:lpstr>
      <vt:lpstr>Шаг 5</vt:lpstr>
      <vt:lpstr>Шаг 5</vt:lpstr>
      <vt:lpstr>Презентация PowerPoint</vt:lpstr>
      <vt:lpstr>Презентация PowerPoint</vt:lpstr>
      <vt:lpstr>Шаг 6</vt:lpstr>
      <vt:lpstr>Шаг 6</vt:lpstr>
      <vt:lpstr>Шаг 6</vt:lpstr>
      <vt:lpstr>Шаг 6</vt:lpstr>
      <vt:lpstr>Шаг 7</vt:lpstr>
      <vt:lpstr>Результат</vt:lpstr>
      <vt:lpstr>Результат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задача</dc:title>
  <cp:lastModifiedBy>310-P</cp:lastModifiedBy>
  <cp:revision>9</cp:revision>
  <dcterms:modified xsi:type="dcterms:W3CDTF">2023-10-23T10:14:58Z</dcterms:modified>
</cp:coreProperties>
</file>