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embeddedFontLst>
    <p:embeddedFont>
      <p:font typeface="Roboto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658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1e32c7db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1e32c7db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1e32c7db8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1e32c7db8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1e32c7db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1e32c7db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1e32c7db8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91e32c7db8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1e32c7db8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1e32c7db8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1e32c7db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91e32c7db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1e32c7db8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91e32c7db8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1e32c7db8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1e32c7db8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1e32c7db8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1e32c7db8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1e32c7db8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91e32c7db8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1e32c7db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1e32c7db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1e32c7db8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91e32c7db8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1e32c7db8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91e32c7db8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1e32c7db8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91e32c7db8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1e32c7db8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91e32c7db8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91e32c7db8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91e32c7db8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91e32c7db8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91e32c7db8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91e32c7db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91e32c7db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91e32c7db8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91e32c7db8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91e32c7db8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91e32c7db8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91e32c7db8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91e32c7db8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1e32c7db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1e32c7db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91e32c7db8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91e32c7db8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91e32c7db8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91e32c7db8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1e32c7db8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1e32c7db8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1e32c7db8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1e32c7db8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1e32c7db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1e32c7db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1e32c7db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1e32c7db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1e32c7db8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1e32c7db8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1e32c7db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1e32c7db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wt.io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293275"/>
            <a:ext cx="8222100" cy="145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Аутентификация на основе Json Web Token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Полезная нагрузка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Также могут содержаться другие утверждения о пользователе, например: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role;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email;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fullname;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birthday;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любая другая необходимая информация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Подпись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Подпись используется для проверки подлинности токена.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Подпись вычисляется на основании заголовка и полезной нагрузки с использованием некоторого секретного ключа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Подпись</a:t>
            </a:r>
            <a:endParaRPr/>
          </a:p>
        </p:txBody>
      </p:sp>
      <p:sp>
        <p:nvSpPr>
          <p:cNvPr id="134" name="Google Shape;134;p24"/>
          <p:cNvSpPr/>
          <p:nvPr/>
        </p:nvSpPr>
        <p:spPr>
          <a:xfrm>
            <a:off x="810125" y="1978250"/>
            <a:ext cx="1773600" cy="669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4"/>
          <p:cNvSpPr/>
          <p:nvPr/>
        </p:nvSpPr>
        <p:spPr>
          <a:xfrm>
            <a:off x="810125" y="2712650"/>
            <a:ext cx="1773600" cy="968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4"/>
          <p:cNvSpPr/>
          <p:nvPr/>
        </p:nvSpPr>
        <p:spPr>
          <a:xfrm>
            <a:off x="810125" y="3745550"/>
            <a:ext cx="1773600" cy="669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Signature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3037325" y="2039675"/>
            <a:ext cx="37542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Информация о токене и алгоритмах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3085775" y="2930600"/>
            <a:ext cx="37542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Информация о субъекте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3085775" y="3821525"/>
            <a:ext cx="37542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F(Header, Payload, Secret)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Кодирование токена</a:t>
            </a:r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Токен кодируется с помощью Base64 кодирования: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отдельно кодируются заголовок и полезная нагрузка;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подпись вычисляется по отношению к закодированным значениям;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вычисленная подпись не кодируется;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все три полученных части (закодированные header и payload, вычисленная подпись) соединяются через точки.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Отправка токена</a:t>
            </a:r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Закодированный токен обычно отправляется http-заголовком Authorize: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/>
              <a:t>Authori</a:t>
            </a:r>
            <a:r>
              <a:rPr lang="en-US" dirty="0" err="1"/>
              <a:t>zation</a:t>
            </a:r>
            <a:r>
              <a:rPr lang="ru" dirty="0"/>
              <a:t>: Bearer &lt;ТОКЕН&gt;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JWT.IO</a:t>
            </a:r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Изучить работу токенов, их кодирование и декодирование можно на сайте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200" u="sng">
                <a:solidFill>
                  <a:schemeClr val="hlink"/>
                </a:solidFill>
                <a:hlinkClick r:id="rId3"/>
              </a:rPr>
              <a:t>https://jwt.io/</a:t>
            </a:r>
            <a:endParaRPr sz="3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Вычисление подписи</a:t>
            </a:r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Вычисление подписи может быть основано на: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симметричном шифровании;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асимметричном шифровании;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Симметричная подпись</a:t>
            </a:r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Основано на симметричном шифровании: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для зашифровки и расшифровки используется один и тот же ключ.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Симметричная подпись</a:t>
            </a:r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Общая идея: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ключ известен только тому, кто генерирует и проверяет подпись;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 создании подписи секретный ключ применяется к строке заголовка и полезной нагрузки;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 результату применяется хэш-функция;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полученный хэш добавляется в качестве подписи к JWT;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Симметричная подпись</a:t>
            </a:r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Проверка токена: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используя информацию о токене и алгоритме, и имея секретный ключ, сервер может заново вычислить подпись на основании полученных данных (Header + Payload);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если вычисленная подпись совпадает с фактической - токен действителен;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если нет - данные скомпрометированы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Аутентификация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Аутентификация - это процесс проверки подлинности пользователя, который пытается получить доступ к системе или ресурсу.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Симметричная подпись</a:t>
            </a:r>
            <a:endParaRPr/>
          </a:p>
        </p:txBody>
      </p:sp>
      <p:sp>
        <p:nvSpPr>
          <p:cNvPr id="187" name="Google Shape;187;p32"/>
          <p:cNvSpPr/>
          <p:nvPr/>
        </p:nvSpPr>
        <p:spPr>
          <a:xfrm>
            <a:off x="471900" y="2889525"/>
            <a:ext cx="1914000" cy="68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Сервер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32"/>
          <p:cNvSpPr/>
          <p:nvPr/>
        </p:nvSpPr>
        <p:spPr>
          <a:xfrm>
            <a:off x="6576100" y="2849325"/>
            <a:ext cx="1958400" cy="7677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Клиент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9" name="Google Shape;189;p32"/>
          <p:cNvCxnSpPr>
            <a:stCxn id="188" idx="1"/>
            <a:endCxn id="187" idx="3"/>
          </p:cNvCxnSpPr>
          <p:nvPr/>
        </p:nvCxnSpPr>
        <p:spPr>
          <a:xfrm rot="10800000">
            <a:off x="2386000" y="3233175"/>
            <a:ext cx="419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0" name="Google Shape;190;p32"/>
          <p:cNvSpPr txBox="1"/>
          <p:nvPr/>
        </p:nvSpPr>
        <p:spPr>
          <a:xfrm>
            <a:off x="2735550" y="2852600"/>
            <a:ext cx="35400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Клиент указывает данные для входа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Симметричная подпись</a:t>
            </a:r>
            <a:endParaRPr/>
          </a:p>
        </p:txBody>
      </p:sp>
      <p:sp>
        <p:nvSpPr>
          <p:cNvPr id="196" name="Google Shape;196;p33"/>
          <p:cNvSpPr/>
          <p:nvPr/>
        </p:nvSpPr>
        <p:spPr>
          <a:xfrm>
            <a:off x="471900" y="2889525"/>
            <a:ext cx="1914000" cy="68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Сервер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3"/>
          <p:cNvSpPr/>
          <p:nvPr/>
        </p:nvSpPr>
        <p:spPr>
          <a:xfrm>
            <a:off x="6576100" y="2849325"/>
            <a:ext cx="1958400" cy="7677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Клиент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8" name="Google Shape;198;p33"/>
          <p:cNvCxnSpPr>
            <a:stCxn id="197" idx="1"/>
            <a:endCxn id="196" idx="3"/>
          </p:cNvCxnSpPr>
          <p:nvPr/>
        </p:nvCxnSpPr>
        <p:spPr>
          <a:xfrm rot="10800000">
            <a:off x="2386000" y="3233175"/>
            <a:ext cx="419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99" name="Google Shape;199;p33"/>
          <p:cNvSpPr txBox="1"/>
          <p:nvPr/>
        </p:nvSpPr>
        <p:spPr>
          <a:xfrm>
            <a:off x="2711000" y="3288525"/>
            <a:ext cx="3540000" cy="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Сервер отдает токен.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Подпись вычислена с помощью симметричного ключа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Симметричная подпись</a:t>
            </a:r>
            <a:endParaRPr/>
          </a:p>
        </p:txBody>
      </p:sp>
      <p:sp>
        <p:nvSpPr>
          <p:cNvPr id="205" name="Google Shape;205;p34"/>
          <p:cNvSpPr/>
          <p:nvPr/>
        </p:nvSpPr>
        <p:spPr>
          <a:xfrm>
            <a:off x="471900" y="2889525"/>
            <a:ext cx="1914000" cy="68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Сервер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4"/>
          <p:cNvSpPr/>
          <p:nvPr/>
        </p:nvSpPr>
        <p:spPr>
          <a:xfrm>
            <a:off x="6576100" y="2849325"/>
            <a:ext cx="1958400" cy="7677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Клиент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7" name="Google Shape;207;p34"/>
          <p:cNvCxnSpPr>
            <a:stCxn id="206" idx="1"/>
            <a:endCxn id="205" idx="3"/>
          </p:cNvCxnSpPr>
          <p:nvPr/>
        </p:nvCxnSpPr>
        <p:spPr>
          <a:xfrm rot="10800000">
            <a:off x="2386000" y="3233175"/>
            <a:ext cx="419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8" name="Google Shape;208;p34"/>
          <p:cNvSpPr txBox="1"/>
          <p:nvPr/>
        </p:nvSpPr>
        <p:spPr>
          <a:xfrm>
            <a:off x="2711000" y="2364275"/>
            <a:ext cx="3540000" cy="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Для доступа к ресурсам сервера, клиент отправляет токен заголовком Authorize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Симметричная подпись</a:t>
            </a:r>
            <a:endParaRPr/>
          </a:p>
        </p:txBody>
      </p:sp>
      <p:sp>
        <p:nvSpPr>
          <p:cNvPr id="214" name="Google Shape;214;p35"/>
          <p:cNvSpPr/>
          <p:nvPr/>
        </p:nvSpPr>
        <p:spPr>
          <a:xfrm>
            <a:off x="471900" y="2889525"/>
            <a:ext cx="1914000" cy="68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Сервер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5"/>
          <p:cNvSpPr/>
          <p:nvPr/>
        </p:nvSpPr>
        <p:spPr>
          <a:xfrm>
            <a:off x="6576100" y="2849325"/>
            <a:ext cx="1958400" cy="7677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Клиент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6" name="Google Shape;216;p35"/>
          <p:cNvCxnSpPr>
            <a:stCxn id="215" idx="1"/>
            <a:endCxn id="214" idx="3"/>
          </p:cNvCxnSpPr>
          <p:nvPr/>
        </p:nvCxnSpPr>
        <p:spPr>
          <a:xfrm rot="10800000">
            <a:off x="2386000" y="3233175"/>
            <a:ext cx="419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17" name="Google Shape;217;p35"/>
          <p:cNvSpPr txBox="1"/>
          <p:nvPr/>
        </p:nvSpPr>
        <p:spPr>
          <a:xfrm>
            <a:off x="2711000" y="3288525"/>
            <a:ext cx="3540000" cy="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Сервер заново вычисляет подпись. Если вычисленная подпись не совпала с той, что в токене - данные скомпрометированы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Симметричная подпись</a:t>
            </a:r>
            <a:endParaRPr/>
          </a:p>
        </p:txBody>
      </p:sp>
      <p:sp>
        <p:nvSpPr>
          <p:cNvPr id="223" name="Google Shape;223;p36"/>
          <p:cNvSpPr/>
          <p:nvPr/>
        </p:nvSpPr>
        <p:spPr>
          <a:xfrm>
            <a:off x="471900" y="2889525"/>
            <a:ext cx="1914000" cy="68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Сервер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6"/>
          <p:cNvSpPr/>
          <p:nvPr/>
        </p:nvSpPr>
        <p:spPr>
          <a:xfrm>
            <a:off x="6576100" y="2849325"/>
            <a:ext cx="1958400" cy="7677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Клиент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5" name="Google Shape;225;p36"/>
          <p:cNvCxnSpPr>
            <a:stCxn id="224" idx="1"/>
            <a:endCxn id="223" idx="3"/>
          </p:cNvCxnSpPr>
          <p:nvPr/>
        </p:nvCxnSpPr>
        <p:spPr>
          <a:xfrm rot="10800000">
            <a:off x="2386000" y="3233175"/>
            <a:ext cx="419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26" name="Google Shape;226;p36"/>
          <p:cNvSpPr txBox="1"/>
          <p:nvPr/>
        </p:nvSpPr>
        <p:spPr>
          <a:xfrm>
            <a:off x="2711000" y="3288525"/>
            <a:ext cx="3540000" cy="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 зависимости от результатов проверки клиент будет допущен или не допущен до защищенного ресурса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Асимметричная подпись</a:t>
            </a:r>
            <a:endParaRPr/>
          </a:p>
        </p:txBody>
      </p:sp>
      <p:sp>
        <p:nvSpPr>
          <p:cNvPr id="232" name="Google Shape;232;p3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Основана на асимметричном шифровании.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Имеется пара ключей: </a:t>
            </a:r>
            <a:r>
              <a:rPr lang="ru" b="1"/>
              <a:t>публичный </a:t>
            </a:r>
            <a:r>
              <a:rPr lang="ru"/>
              <a:t>и </a:t>
            </a:r>
            <a:r>
              <a:rPr lang="ru" b="1"/>
              <a:t>приватный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Асимметричная подпись</a:t>
            </a:r>
            <a:endParaRPr/>
          </a:p>
        </p:txBody>
      </p:sp>
      <p:sp>
        <p:nvSpPr>
          <p:cNvPr id="238" name="Google Shape;238;p3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Общая идея: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приватный ключ позволяет создать подпись, публичный - проверить;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публичный ключ может быть опубликован, приватный ключ известен только издателю токена;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то есть, проверить подпись может любой владелец публичного ключа, создать подпись - только издатель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Асимметричная подпись</a:t>
            </a:r>
            <a:endParaRPr/>
          </a:p>
        </p:txBody>
      </p:sp>
      <p:sp>
        <p:nvSpPr>
          <p:cNvPr id="244" name="Google Shape;244;p3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Общая идея: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сервер вычисляет подпись с помощью приватного ключа и отдает токен;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сервер или другой ресурс могут проверить подлинность токена с помощью публичного ключа;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Асимметричная подпись</a:t>
            </a:r>
            <a:endParaRPr/>
          </a:p>
        </p:txBody>
      </p:sp>
      <p:sp>
        <p:nvSpPr>
          <p:cNvPr id="250" name="Google Shape;250;p40"/>
          <p:cNvSpPr/>
          <p:nvPr/>
        </p:nvSpPr>
        <p:spPr>
          <a:xfrm>
            <a:off x="546875" y="1884450"/>
            <a:ext cx="1914000" cy="68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Сервер аутентификации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40"/>
          <p:cNvSpPr/>
          <p:nvPr/>
        </p:nvSpPr>
        <p:spPr>
          <a:xfrm>
            <a:off x="1911250" y="2916275"/>
            <a:ext cx="1914000" cy="47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Сервис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40"/>
          <p:cNvSpPr/>
          <p:nvPr/>
        </p:nvSpPr>
        <p:spPr>
          <a:xfrm>
            <a:off x="1911250" y="3460350"/>
            <a:ext cx="1914000" cy="47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Сервис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40"/>
          <p:cNvSpPr/>
          <p:nvPr/>
        </p:nvSpPr>
        <p:spPr>
          <a:xfrm>
            <a:off x="1911250" y="4004425"/>
            <a:ext cx="1914000" cy="47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…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40"/>
          <p:cNvSpPr/>
          <p:nvPr/>
        </p:nvSpPr>
        <p:spPr>
          <a:xfrm>
            <a:off x="1911250" y="4548500"/>
            <a:ext cx="1914000" cy="47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Сервис 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40"/>
          <p:cNvSpPr/>
          <p:nvPr/>
        </p:nvSpPr>
        <p:spPr>
          <a:xfrm>
            <a:off x="6651075" y="1844250"/>
            <a:ext cx="1958400" cy="7677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Клиент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6" name="Google Shape;256;p40"/>
          <p:cNvCxnSpPr>
            <a:stCxn id="255" idx="1"/>
            <a:endCxn id="250" idx="3"/>
          </p:cNvCxnSpPr>
          <p:nvPr/>
        </p:nvCxnSpPr>
        <p:spPr>
          <a:xfrm rot="10800000">
            <a:off x="2460975" y="2228100"/>
            <a:ext cx="419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7" name="Google Shape;257;p40"/>
          <p:cNvSpPr txBox="1"/>
          <p:nvPr/>
        </p:nvSpPr>
        <p:spPr>
          <a:xfrm>
            <a:off x="2810525" y="1847525"/>
            <a:ext cx="35400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Клиент указывает данные для входа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Асимметричная подпись</a:t>
            </a:r>
            <a:endParaRPr/>
          </a:p>
        </p:txBody>
      </p:sp>
      <p:sp>
        <p:nvSpPr>
          <p:cNvPr id="263" name="Google Shape;263;p41"/>
          <p:cNvSpPr/>
          <p:nvPr/>
        </p:nvSpPr>
        <p:spPr>
          <a:xfrm>
            <a:off x="546875" y="1884450"/>
            <a:ext cx="1914000" cy="68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Сервер аутентификации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41"/>
          <p:cNvSpPr/>
          <p:nvPr/>
        </p:nvSpPr>
        <p:spPr>
          <a:xfrm>
            <a:off x="1911250" y="2916275"/>
            <a:ext cx="1914000" cy="47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Сервис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41"/>
          <p:cNvSpPr/>
          <p:nvPr/>
        </p:nvSpPr>
        <p:spPr>
          <a:xfrm>
            <a:off x="1911250" y="3460350"/>
            <a:ext cx="1914000" cy="47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Сервис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41"/>
          <p:cNvSpPr/>
          <p:nvPr/>
        </p:nvSpPr>
        <p:spPr>
          <a:xfrm>
            <a:off x="1911250" y="4004425"/>
            <a:ext cx="1914000" cy="47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…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41"/>
          <p:cNvSpPr/>
          <p:nvPr/>
        </p:nvSpPr>
        <p:spPr>
          <a:xfrm>
            <a:off x="1911250" y="4548500"/>
            <a:ext cx="1914000" cy="47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Сервис 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41"/>
          <p:cNvSpPr/>
          <p:nvPr/>
        </p:nvSpPr>
        <p:spPr>
          <a:xfrm>
            <a:off x="6651075" y="1844250"/>
            <a:ext cx="1958400" cy="7677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Клиент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9" name="Google Shape;269;p41"/>
          <p:cNvCxnSpPr>
            <a:stCxn id="268" idx="1"/>
            <a:endCxn id="263" idx="3"/>
          </p:cNvCxnSpPr>
          <p:nvPr/>
        </p:nvCxnSpPr>
        <p:spPr>
          <a:xfrm rot="10800000">
            <a:off x="2460975" y="2228100"/>
            <a:ext cx="419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270" name="Google Shape;270;p41"/>
          <p:cNvSpPr txBox="1"/>
          <p:nvPr/>
        </p:nvSpPr>
        <p:spPr>
          <a:xfrm>
            <a:off x="2812950" y="2207250"/>
            <a:ext cx="3540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Сервер отдает токен. Токен подписан приватным ключом.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Способы аутентификации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выделить два наиболее распространенных способа аутентификации: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основе Cookies;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основе токенов;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Асимметричная подпись</a:t>
            </a:r>
            <a:endParaRPr/>
          </a:p>
        </p:txBody>
      </p:sp>
      <p:sp>
        <p:nvSpPr>
          <p:cNvPr id="276" name="Google Shape;276;p42"/>
          <p:cNvSpPr/>
          <p:nvPr/>
        </p:nvSpPr>
        <p:spPr>
          <a:xfrm>
            <a:off x="546875" y="1884450"/>
            <a:ext cx="1914000" cy="68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Сервер аутентификации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42"/>
          <p:cNvSpPr/>
          <p:nvPr/>
        </p:nvSpPr>
        <p:spPr>
          <a:xfrm>
            <a:off x="1911250" y="2916275"/>
            <a:ext cx="1914000" cy="47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Сервис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42"/>
          <p:cNvSpPr/>
          <p:nvPr/>
        </p:nvSpPr>
        <p:spPr>
          <a:xfrm>
            <a:off x="1911250" y="3460350"/>
            <a:ext cx="1914000" cy="47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Сервис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42"/>
          <p:cNvSpPr/>
          <p:nvPr/>
        </p:nvSpPr>
        <p:spPr>
          <a:xfrm>
            <a:off x="1911250" y="4004425"/>
            <a:ext cx="1914000" cy="47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…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42"/>
          <p:cNvSpPr/>
          <p:nvPr/>
        </p:nvSpPr>
        <p:spPr>
          <a:xfrm>
            <a:off x="1911250" y="4548500"/>
            <a:ext cx="1914000" cy="47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Сервис 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42"/>
          <p:cNvSpPr/>
          <p:nvPr/>
        </p:nvSpPr>
        <p:spPr>
          <a:xfrm>
            <a:off x="6651075" y="1844250"/>
            <a:ext cx="1958400" cy="7677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Клиент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2" name="Google Shape;282;p42"/>
          <p:cNvCxnSpPr/>
          <p:nvPr/>
        </p:nvCxnSpPr>
        <p:spPr>
          <a:xfrm flipH="1">
            <a:off x="4633650" y="2608700"/>
            <a:ext cx="2032200" cy="86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3" name="Google Shape;283;p42"/>
          <p:cNvSpPr txBox="1"/>
          <p:nvPr/>
        </p:nvSpPr>
        <p:spPr>
          <a:xfrm>
            <a:off x="4249300" y="3576800"/>
            <a:ext cx="4552500" cy="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Клиент обращается к другим сервисам системы, которые могут проверить подлинность подписи с помощью публичного ключа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Поддержка JWT в приложениях Asp.Net Core</a:t>
            </a:r>
            <a:endParaRPr/>
          </a:p>
        </p:txBody>
      </p:sp>
      <p:sp>
        <p:nvSpPr>
          <p:cNvPr id="289" name="Google Shape;289;p4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Выполните руководство (см. папку Share/Презентации)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Json Web Token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аутентификации на основе токенов часто используют Json Web Token (JWT).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Json Web Token представляет компактный и самодостаточный формат для обмена информацией между двумя сторонами в виде объекта JSON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Json Web Token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Json Web Token состоит из трех частей: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заголовок (header);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полезная нагрузка (payload);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подпись (signature);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Заголовок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Заголовок содержит информацию о типе токена и используемом алгоритме подписи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</a:rPr>
              <a:t>{</a:t>
            </a:r>
            <a:endParaRPr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</a:rPr>
              <a:t>  "alg": "HS256",</a:t>
            </a:r>
            <a:endParaRPr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</a:rPr>
              <a:t>  "typ": "JWT"</a:t>
            </a:r>
            <a:endParaRPr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b="1">
                <a:solidFill>
                  <a:schemeClr val="dk2"/>
                </a:solidFill>
              </a:rPr>
              <a:t>}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Полезная нагрузка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Полезная нагрузка содержит утверждения (</a:t>
            </a:r>
            <a:r>
              <a:rPr lang="ru" b="1"/>
              <a:t>claims</a:t>
            </a:r>
            <a:r>
              <a:rPr lang="ru"/>
              <a:t>) о пользователе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</a:rPr>
              <a:t>{</a:t>
            </a:r>
            <a:endParaRPr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</a:rPr>
              <a:t>  "id": 34,</a:t>
            </a:r>
            <a:endParaRPr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</a:rPr>
              <a:t>  "name": "Ivan Ivanov",</a:t>
            </a:r>
            <a:endParaRPr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</a:rPr>
              <a:t>  "role": “client”,</a:t>
            </a:r>
            <a:endParaRPr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</a:rPr>
              <a:t>  "expires": “1697958611”</a:t>
            </a:r>
            <a:endParaRPr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b="1">
                <a:solidFill>
                  <a:schemeClr val="dk2"/>
                </a:solidFill>
              </a:rPr>
              <a:t>}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Полезная нагрузка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Часто используются следующие утверждения: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issuer (“iss”) - издатель токена;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expires (“exp”) - “срок годности” токена в виде временной метки Unix;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audience (“aud”) - указывает на аудиторию, для которой предназначен токен (может быть идентификатором приложения, URL-адресом или иным идентификатором);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Полезная нагрузка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Часто используются следующие утверждения: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not before (“nbf”) - указывает на время, до которого токен не является действительным (временная метка Unix);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JWT ID (“jti”) - уникальный идентификатор токена (например для отслеживания);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subject (“sub”) - указывает субъект токена, может быть, например, именем пользователя или идентификатором;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803</Words>
  <Application>Microsoft Office PowerPoint</Application>
  <PresentationFormat>Экран (16:9)</PresentationFormat>
  <Paragraphs>147</Paragraphs>
  <Slides>31</Slides>
  <Notes>31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4" baseType="lpstr">
      <vt:lpstr>Arial</vt:lpstr>
      <vt:lpstr>Roboto</vt:lpstr>
      <vt:lpstr>Material</vt:lpstr>
      <vt:lpstr>Аутентификация на основе Json Web Token</vt:lpstr>
      <vt:lpstr>Аутентификация</vt:lpstr>
      <vt:lpstr>Способы аутентификации</vt:lpstr>
      <vt:lpstr>Json Web Token</vt:lpstr>
      <vt:lpstr>Json Web Token</vt:lpstr>
      <vt:lpstr>Заголовок</vt:lpstr>
      <vt:lpstr>Полезная нагрузка</vt:lpstr>
      <vt:lpstr>Полезная нагрузка</vt:lpstr>
      <vt:lpstr>Полезная нагрузка</vt:lpstr>
      <vt:lpstr>Полезная нагрузка</vt:lpstr>
      <vt:lpstr>Подпись</vt:lpstr>
      <vt:lpstr>Подпись</vt:lpstr>
      <vt:lpstr>Кодирование токена</vt:lpstr>
      <vt:lpstr>Отправка токена</vt:lpstr>
      <vt:lpstr>JWT.IO</vt:lpstr>
      <vt:lpstr>Вычисление подписи</vt:lpstr>
      <vt:lpstr>Симметричная подпись</vt:lpstr>
      <vt:lpstr>Симметричная подпись</vt:lpstr>
      <vt:lpstr>Симметричная подпись</vt:lpstr>
      <vt:lpstr>Симметричная подпись</vt:lpstr>
      <vt:lpstr>Симметричная подпись</vt:lpstr>
      <vt:lpstr>Симметричная подпись</vt:lpstr>
      <vt:lpstr>Симметричная подпись</vt:lpstr>
      <vt:lpstr>Симметричная подпись</vt:lpstr>
      <vt:lpstr>Асимметричная подпись</vt:lpstr>
      <vt:lpstr>Асимметричная подпись</vt:lpstr>
      <vt:lpstr>Асимметричная подпись</vt:lpstr>
      <vt:lpstr>Асимметричная подпись</vt:lpstr>
      <vt:lpstr>Асимметричная подпись</vt:lpstr>
      <vt:lpstr>Асимметричная подпись</vt:lpstr>
      <vt:lpstr>Поддержка JWT в приложениях Asp.Net 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Аутентификация на основе Json Web Token</dc:title>
  <cp:lastModifiedBy>310-P</cp:lastModifiedBy>
  <cp:revision>2</cp:revision>
  <dcterms:modified xsi:type="dcterms:W3CDTF">2023-10-23T05:02:02Z</dcterms:modified>
</cp:coreProperties>
</file>