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64" r:id="rId2"/>
    <p:sldId id="270" r:id="rId3"/>
    <p:sldId id="258" r:id="rId4"/>
    <p:sldId id="256" r:id="rId5"/>
    <p:sldId id="266" r:id="rId6"/>
    <p:sldId id="260" r:id="rId7"/>
    <p:sldId id="263" r:id="rId8"/>
    <p:sldId id="261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56" autoAdjust="0"/>
  </p:normalViewPr>
  <p:slideViewPr>
    <p:cSldViewPr snapToGrid="0">
      <p:cViewPr varScale="1">
        <p:scale>
          <a:sx n="99" d="100"/>
          <a:sy n="99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/>
              <a:t>Результат с первичными</a:t>
            </a:r>
            <a:r>
              <a:rPr lang="ru-RU" sz="2000" baseline="0" dirty="0"/>
              <a:t> тестовыми данными</a:t>
            </a:r>
            <a:endParaRPr lang="ru-RU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6329555555555556"/>
          <c:y val="8.3056896551724144E-2"/>
          <c:w val="0.46556938271604931"/>
          <c:h val="0.72243524904214551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Ответ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EA-4343-B437-83ED16AEBCAE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EA-4343-B437-83ED16AEBCAE}"/>
              </c:ext>
            </c:extLst>
          </c:dPt>
          <c:dLbls>
            <c:dLbl>
              <c:idx val="0"/>
              <c:layout>
                <c:manualLayout>
                  <c:x val="6.2565802469135692E-2"/>
                  <c:y val="2.1507662835249042E-3"/>
                </c:manualLayout>
              </c:layout>
              <c:tx>
                <c:rich>
                  <a:bodyPr/>
                  <a:lstStyle/>
                  <a:p>
                    <a:fld id="{BEA9B4FD-E39B-4E4D-AB86-8869C56F92B6}" type="VALUE">
                      <a:rPr lang="en-US" smtClean="0"/>
                      <a:pPr/>
                      <a:t>[ЗНАЧЕНИЕ]</a:t>
                    </a:fld>
                    <a:r>
                      <a:rPr lang="en-US" baseline="0" dirty="0"/>
                      <a:t>
</a:t>
                    </a:r>
                    <a:fld id="{69BA318C-0A53-435D-A9E2-35C0CE5E7802}" type="PERCENTAGE">
                      <a:rPr lang="en-US" baseline="0"/>
                      <a:pPr/>
                      <a:t>[ПРОЦЕНТ]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1EA-4343-B437-83ED16AEBCAE}"/>
                </c:ext>
              </c:extLst>
            </c:dLbl>
            <c:dLbl>
              <c:idx val="1"/>
              <c:layout>
                <c:manualLayout>
                  <c:x val="-6.2716049382716105E-2"/>
                  <c:y val="0.15176721350181388"/>
                </c:manualLayout>
              </c:layout>
              <c:tx>
                <c:rich>
                  <a:bodyPr/>
                  <a:lstStyle/>
                  <a:p>
                    <a:fld id="{57E68880-9FDC-4EEB-B08C-F44FB4C30325}" type="VALUE">
                      <a:rPr lang="en-US" smtClean="0"/>
                      <a:pPr/>
                      <a:t>[ЗНАЧЕНИЕ]</a:t>
                    </a:fld>
                    <a:r>
                      <a:rPr lang="en-US" baseline="0" dirty="0"/>
                      <a:t>
</a:t>
                    </a:r>
                    <a:fld id="{C6E3C201-1CC6-47CD-90B8-3F53D2FF0507}" type="PERCENTAGE">
                      <a:rPr lang="en-US" baseline="0" smtClean="0"/>
                      <a:pPr/>
                      <a:t>[ПРОЦЕНТ]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1EA-4343-B437-83ED16AEBCAE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Лист1!$A$2:$A$3</c:f>
              <c:strCache>
                <c:ptCount val="2"/>
                <c:pt idx="0">
                  <c:v>Правильный ответ</c:v>
                </c:pt>
                <c:pt idx="1">
                  <c:v>Ошибочный ответ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118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63-4AF9-82A8-FAFB2C07C3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9999999999999996E-2"/>
          <c:y val="0.91531146861848023"/>
          <c:w val="0.9"/>
          <c:h val="8.46885057471264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CB75-5618-4025-A57B-15E071F91F39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7D99-51C2-494E-929D-0FCD2C9B4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48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CB75-5618-4025-A57B-15E071F91F39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7D99-51C2-494E-929D-0FCD2C9B4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29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CB75-5618-4025-A57B-15E071F91F39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7D99-51C2-494E-929D-0FCD2C9B4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874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CB75-5618-4025-A57B-15E071F91F39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7D99-51C2-494E-929D-0FCD2C9B48D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78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CB75-5618-4025-A57B-15E071F91F39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7D99-51C2-494E-929D-0FCD2C9B4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245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CB75-5618-4025-A57B-15E071F91F39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7D99-51C2-494E-929D-0FCD2C9B4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30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CB75-5618-4025-A57B-15E071F91F39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7D99-51C2-494E-929D-0FCD2C9B4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903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CB75-5618-4025-A57B-15E071F91F39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7D99-51C2-494E-929D-0FCD2C9B4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829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CB75-5618-4025-A57B-15E071F91F39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7D99-51C2-494E-929D-0FCD2C9B4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86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CB75-5618-4025-A57B-15E071F91F39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7D99-51C2-494E-929D-0FCD2C9B4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45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CB75-5618-4025-A57B-15E071F91F39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7D99-51C2-494E-929D-0FCD2C9B4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71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CB75-5618-4025-A57B-15E071F91F39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7D99-51C2-494E-929D-0FCD2C9B4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64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CB75-5618-4025-A57B-15E071F91F39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7D99-51C2-494E-929D-0FCD2C9B4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98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CB75-5618-4025-A57B-15E071F91F39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7D99-51C2-494E-929D-0FCD2C9B4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95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CB75-5618-4025-A57B-15E071F91F39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7D99-51C2-494E-929D-0FCD2C9B4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77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CB75-5618-4025-A57B-15E071F91F39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7D99-51C2-494E-929D-0FCD2C9B4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94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CB75-5618-4025-A57B-15E071F91F39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7D99-51C2-494E-929D-0FCD2C9B4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64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71CB75-5618-4025-A57B-15E071F91F39}" type="datetimeFigureOut">
              <a:rPr lang="ru-RU" smtClean="0"/>
              <a:t>03.12.2022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F7D99-51C2-494E-929D-0FCD2C9B4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082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x-vgg/vgg_face2" TargetMode="External"/><Relationship Id="rId2" Type="http://schemas.openxmlformats.org/officeDocument/2006/relationships/hyperlink" Target="https://github.com/timesler/facenet-pytorch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opencv/openc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4D1FBC9-73E5-4309-BB45-D9A6DEF96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9091"/>
            <a:ext cx="9144000" cy="5255580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4000"/>
              </a:spcBef>
              <a:spcAft>
                <a:spcPts val="4000"/>
              </a:spcAft>
            </a:pPr>
            <a:r>
              <a:rPr lang="ru-RU" sz="4900" b="1" dirty="0"/>
              <a:t>Хакатон ПРОСТО </a:t>
            </a:r>
            <a:r>
              <a:rPr lang="en-US" sz="4900" b="1" dirty="0"/>
              <a:t>x</a:t>
            </a:r>
            <a:r>
              <a:rPr lang="ru-RU" sz="4900" b="1" dirty="0"/>
              <a:t> ЛЭТИ</a:t>
            </a:r>
            <a:br>
              <a:rPr lang="ru-RU" sz="4000" dirty="0"/>
            </a:br>
            <a:r>
              <a:rPr lang="ru-RU" sz="4400" dirty="0"/>
              <a:t>Команда «Мужчины»</a:t>
            </a:r>
            <a:br>
              <a:rPr lang="ru-RU" sz="4000" dirty="0"/>
            </a:br>
            <a:br>
              <a:rPr lang="ru-RU" sz="4000" dirty="0"/>
            </a:br>
            <a:r>
              <a:rPr lang="ru-RU" sz="4000" dirty="0"/>
              <a:t>Кейс от Digital</a:t>
            </a:r>
            <a:r>
              <a:rPr lang="en-US" sz="4000" dirty="0"/>
              <a:t> D</a:t>
            </a:r>
            <a:r>
              <a:rPr lang="ru-RU" sz="4000" dirty="0"/>
              <a:t>esign</a:t>
            </a:r>
            <a:br>
              <a:rPr lang="en-US" sz="4000" dirty="0"/>
            </a:b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040513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80BC1-9959-3AC5-BBA3-2AB505F73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-1"/>
            <a:ext cx="9996257" cy="1080000"/>
          </a:xfrm>
        </p:spPr>
        <p:txBody>
          <a:bodyPr>
            <a:normAutofit fontScale="90000"/>
          </a:bodyPr>
          <a:lstStyle/>
          <a:p>
            <a:pPr marL="450000" algn="l"/>
            <a:r>
              <a:rPr lang="ru-RU" b="1" dirty="0"/>
              <a:t>Наша команда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C7A422-8EF7-A471-7191-256738EA9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382" y="1551455"/>
            <a:ext cx="10800000" cy="4140000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Крутов Александр Владимирович</a:t>
            </a:r>
            <a:endParaRPr lang="en-US" sz="24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Черкасов Евгений Борисович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Зинатов Рахим </a:t>
            </a:r>
            <a:r>
              <a:rPr lang="ru-RU" sz="24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Гамирович</a:t>
            </a:r>
            <a:endParaRPr lang="ru-RU" sz="24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Нестеренко Михаил Юрьевич</a:t>
            </a:r>
          </a:p>
        </p:txBody>
      </p:sp>
    </p:spTree>
    <p:extLst>
      <p:ext uri="{BB962C8B-B14F-4D97-AF65-F5344CB8AC3E}">
        <p14:creationId xmlns:p14="http://schemas.microsoft.com/office/powerpoint/2010/main" val="2179023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6E7806-A3BD-B353-9B5B-9F75B80AF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10767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80BC1-9959-3AC5-BBA3-2AB505F73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1"/>
            <a:ext cx="7200000" cy="1080000"/>
          </a:xfrm>
        </p:spPr>
        <p:txBody>
          <a:bodyPr>
            <a:normAutofit fontScale="90000"/>
          </a:bodyPr>
          <a:lstStyle/>
          <a:p>
            <a:pPr marL="450000" algn="l"/>
            <a:r>
              <a:rPr lang="ru-RU" b="1" dirty="0"/>
              <a:t>Проблемы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C7A422-8EF7-A471-7191-256738EA9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382" y="1522579"/>
            <a:ext cx="9000000" cy="4252580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проблематика данной задачи заключается в различных условиях освещения на фото.</a:t>
            </a:r>
          </a:p>
          <a:p>
            <a:pPr algn="l">
              <a:spcBef>
                <a:spcPts val="2400"/>
              </a:spcBef>
            </a:pP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Ключевая проблема распознавания лиц на фото это не низкая освещённость, а низкая контрастность. Поэтому увеличение яркости не решает эту проблему.</a:t>
            </a:r>
          </a:p>
          <a:p>
            <a:pPr algn="l">
              <a:spcBef>
                <a:spcPts val="2400"/>
              </a:spcBef>
            </a:pP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Решение: выравнивание контрастности на фото с помощью метода адаптивного выравнивания гистограммы </a:t>
            </a: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CLAHE</a:t>
            </a: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6264DB-1BE5-B92D-A3F1-B5D7657DE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039" y="1522579"/>
            <a:ext cx="1978143" cy="226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EEFD46-6146-75B5-8630-3AEBDDDD8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039" y="4054024"/>
            <a:ext cx="1981357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3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80BC1-9959-3AC5-BBA3-2AB505F73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1"/>
            <a:ext cx="7200000" cy="1080000"/>
          </a:xfrm>
        </p:spPr>
        <p:txBody>
          <a:bodyPr>
            <a:normAutofit fontScale="90000"/>
          </a:bodyPr>
          <a:lstStyle/>
          <a:p>
            <a:pPr marL="450000" algn="l"/>
            <a:r>
              <a:rPr lang="ru-RU" b="1" dirty="0"/>
              <a:t>Проблемы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C7A422-8EF7-A471-7191-256738EA9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382" y="1551455"/>
            <a:ext cx="9000000" cy="4387332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наборов данных для предварительных тестов в первый день хакатона. </a:t>
            </a:r>
          </a:p>
          <a:p>
            <a:pPr algn="l">
              <a:spcBef>
                <a:spcPts val="1200"/>
              </a:spcBef>
            </a:pP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Решение: взяли наборов данных с цветными изображениями и применяли фильтр перед его использованием.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ru-RU" sz="24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добавлении константы точность алгоритма увеличивается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F59F98-FC35-3536-DA4F-A373EC532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114" y="1253254"/>
            <a:ext cx="2390775" cy="2400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2007E44-243D-697C-B8E5-D0F8E595B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382" y="3985752"/>
            <a:ext cx="23717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8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80BC1-9959-3AC5-BBA3-2AB505F73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-1"/>
            <a:ext cx="9996257" cy="1080000"/>
          </a:xfrm>
        </p:spPr>
        <p:txBody>
          <a:bodyPr>
            <a:normAutofit fontScale="90000"/>
          </a:bodyPr>
          <a:lstStyle/>
          <a:p>
            <a:pPr marL="450000" algn="l"/>
            <a:r>
              <a:rPr lang="ru-RU" b="1" dirty="0"/>
              <a:t>Подход к решению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C7A422-8EF7-A471-7191-256738EA9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382" y="1551455"/>
            <a:ext cx="8640000" cy="4140000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и обсуждение задачи;</a:t>
            </a:r>
          </a:p>
          <a:p>
            <a:pPr marL="342900" indent="-34290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</a:t>
            </a: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теоретической информации;</a:t>
            </a:r>
          </a:p>
          <a:p>
            <a:pPr marL="342900" indent="-34290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 и анализ существующих решений;</a:t>
            </a:r>
          </a:p>
          <a:p>
            <a:pPr marL="342900" indent="-34290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проекта;</a:t>
            </a:r>
          </a:p>
          <a:p>
            <a:pPr marL="342900" indent="-34290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проекта;</a:t>
            </a:r>
          </a:p>
          <a:p>
            <a:pPr marL="342900" indent="-34290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Исправление ошибок и багов.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633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80BC1-9959-3AC5-BBA3-2AB505F73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-1"/>
            <a:ext cx="9996257" cy="1080000"/>
          </a:xfrm>
        </p:spPr>
        <p:txBody>
          <a:bodyPr>
            <a:normAutofit fontScale="90000"/>
          </a:bodyPr>
          <a:lstStyle/>
          <a:p>
            <a:pPr marL="450000" algn="l"/>
            <a:r>
              <a:rPr lang="ru-RU" b="1" dirty="0"/>
              <a:t>Масштабируемость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C7A422-8EF7-A471-7191-256738EA9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382" y="1551454"/>
            <a:ext cx="9000000" cy="4955223"/>
          </a:xfrm>
        </p:spPr>
        <p:txBody>
          <a:bodyPr>
            <a:normAutofit/>
          </a:bodyPr>
          <a:lstStyle/>
          <a:p>
            <a:pPr algn="l">
              <a:spcBef>
                <a:spcPts val="2400"/>
              </a:spcBef>
            </a:pP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бы в наличии был ещё месяц времени, то мы бы: </a:t>
            </a: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Могли создать модель, обученную на более подходящих данных;</a:t>
            </a: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более адаптивную и точную фильтрацию изображений;</a:t>
            </a: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Оптимизировать работу программы;</a:t>
            </a: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Улучшить архитектуру программы.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2400"/>
              </a:spcBef>
            </a:pP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бы наша команда была больше, вероятно мы бы:</a:t>
            </a: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Затратили меньше времени на выполнение работы;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504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80BC1-9959-3AC5-BBA3-2AB505F73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1"/>
            <a:ext cx="7200000" cy="1080000"/>
          </a:xfrm>
        </p:spPr>
        <p:txBody>
          <a:bodyPr>
            <a:normAutofit fontScale="90000"/>
          </a:bodyPr>
          <a:lstStyle/>
          <a:p>
            <a:pPr marL="450000" algn="l"/>
            <a:r>
              <a:rPr lang="ru-RU" b="1" dirty="0"/>
              <a:t>Результаты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C7A422-8EF7-A471-7191-256738EA9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382" y="1551455"/>
            <a:ext cx="8640000" cy="4140000"/>
          </a:xfrm>
        </p:spPr>
        <p:txBody>
          <a:bodyPr>
            <a:normAutofit/>
          </a:bodyPr>
          <a:lstStyle/>
          <a:p>
            <a:pPr marL="360000" algn="l">
              <a:lnSpc>
                <a:spcPct val="150000"/>
              </a:lnSpc>
              <a:spcBef>
                <a:spcPts val="2400"/>
              </a:spcBef>
            </a:pP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задачи была разработана программа, которая хорошо работает на изображениях в различных условиях освещения, считывающая набор</a:t>
            </a: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 изображений из файла, сравнивающая их, отображающая их схожесть, и записывающая полученный результат в файл.</a:t>
            </a:r>
            <a:endParaRPr lang="en-US" sz="24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724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80BC1-9959-3AC5-BBA3-2AB505F73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1"/>
            <a:ext cx="7200000" cy="1080000"/>
          </a:xfrm>
        </p:spPr>
        <p:txBody>
          <a:bodyPr>
            <a:normAutofit fontScale="90000"/>
          </a:bodyPr>
          <a:lstStyle/>
          <a:p>
            <a:pPr marL="450000" algn="l"/>
            <a:r>
              <a:rPr lang="ru-RU" b="1" dirty="0"/>
              <a:t>Результаты</a:t>
            </a:r>
          </a:p>
        </p:txBody>
      </p:sp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7417FCE5-AB03-CBFB-93AD-FEA5A878B1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7119846"/>
              </p:ext>
            </p:extLst>
          </p:nvPr>
        </p:nvGraphicFramePr>
        <p:xfrm>
          <a:off x="2046000" y="1079999"/>
          <a:ext cx="8100000" cy="5522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79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80BC1-9959-3AC5-BBA3-2AB505F73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1"/>
            <a:ext cx="9000000" cy="1080000"/>
          </a:xfrm>
        </p:spPr>
        <p:txBody>
          <a:bodyPr>
            <a:normAutofit fontScale="90000"/>
          </a:bodyPr>
          <a:lstStyle/>
          <a:p>
            <a:pPr marL="450000" algn="l"/>
            <a:r>
              <a:rPr lang="ru-RU" b="1" dirty="0"/>
              <a:t>Пути улучшения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C7A422-8EF7-A471-7191-256738EA9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382" y="1551455"/>
            <a:ext cx="8640000" cy="4140000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задания была применена уже обученная модель, адаптированная под поставленную задачу.</a:t>
            </a:r>
          </a:p>
          <a:p>
            <a:pPr algn="l">
              <a:spcBef>
                <a:spcPts val="1200"/>
              </a:spcBef>
            </a:pP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Улучшение: можно создать собственную модель, обученную под непосредственно нашу задачу, тем самым повысив точность.</a:t>
            </a:r>
          </a:p>
          <a:p>
            <a:pPr marL="342900" indent="-342900" algn="l">
              <a:spcBef>
                <a:spcPts val="3600"/>
              </a:spcBef>
              <a:buFont typeface="Arial" panose="020B0604020202020204" pitchFamily="34" charset="0"/>
              <a:buChar char="•"/>
            </a:pP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задания фильтр изображений применяется ко всем изображениям подряд.</a:t>
            </a:r>
          </a:p>
          <a:p>
            <a:pPr algn="l">
              <a:spcBef>
                <a:spcPts val="1200"/>
              </a:spcBef>
            </a:pP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Улучшение: можно сделать более адаптивную и точную фильтрацию изображений с помощью различных алгоритмов.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033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80BC1-9959-3AC5-BBA3-2AB505F73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-1"/>
            <a:ext cx="9996257" cy="1080000"/>
          </a:xfrm>
        </p:spPr>
        <p:txBody>
          <a:bodyPr>
            <a:normAutofit fontScale="90000"/>
          </a:bodyPr>
          <a:lstStyle/>
          <a:p>
            <a:pPr marL="450000" algn="l"/>
            <a:r>
              <a:rPr lang="ru-RU" b="1" dirty="0"/>
              <a:t>Стек технологий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C7A422-8EF7-A471-7191-256738EA9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382" y="1551455"/>
            <a:ext cx="10800000" cy="4140000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Использована библиотека </a:t>
            </a: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Facenet-pytorch</a:t>
            </a: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Использована модель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VGGF</a:t>
            </a: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ace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2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Использована предобработка</a:t>
            </a: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алгоритмами компьютерного зрения</a:t>
            </a: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</a:t>
            </a: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O</a:t>
            </a: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pen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cv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381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271</TotalTime>
  <Words>340</Words>
  <Application>Microsoft Office PowerPoint</Application>
  <PresentationFormat>Широкоэкранный</PresentationFormat>
  <Paragraphs>51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Ион</vt:lpstr>
      <vt:lpstr>Хакатон ПРОСТО x ЛЭТИ Команда «Мужчины»  Кейс от Digital Design </vt:lpstr>
      <vt:lpstr>Проблемы</vt:lpstr>
      <vt:lpstr>Проблемы</vt:lpstr>
      <vt:lpstr>Подход к решению</vt:lpstr>
      <vt:lpstr>Масштабируемость</vt:lpstr>
      <vt:lpstr>Результаты</vt:lpstr>
      <vt:lpstr>Результаты</vt:lpstr>
      <vt:lpstr>Пути улучшения</vt:lpstr>
      <vt:lpstr>Стек технологий</vt:lpstr>
      <vt:lpstr>Наша команда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Подход к решению</dc:title>
  <dc:creator>- -</dc:creator>
  <cp:lastModifiedBy>- -</cp:lastModifiedBy>
  <cp:revision>40</cp:revision>
  <dcterms:created xsi:type="dcterms:W3CDTF">2022-12-03T08:10:23Z</dcterms:created>
  <dcterms:modified xsi:type="dcterms:W3CDTF">2022-12-03T12:42:53Z</dcterms:modified>
</cp:coreProperties>
</file>