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91" r:id="rId2"/>
    <p:sldId id="260" r:id="rId3"/>
    <p:sldId id="286" r:id="rId4"/>
    <p:sldId id="261" r:id="rId5"/>
    <p:sldId id="262" r:id="rId6"/>
    <p:sldId id="263" r:id="rId7"/>
    <p:sldId id="264" r:id="rId8"/>
    <p:sldId id="282" r:id="rId9"/>
    <p:sldId id="267" r:id="rId10"/>
    <p:sldId id="268" r:id="rId11"/>
    <p:sldId id="287" r:id="rId12"/>
    <p:sldId id="288" r:id="rId13"/>
    <p:sldId id="290" r:id="rId14"/>
    <p:sldId id="258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04DAE7-FA39-442F-AD39-2639B874D166}" v="1" dt="2024-10-12T04:19:21.1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LLY MELIANA" userId="f6968ad0-8b5d-4e99-9150-cb111d1bc1bc" providerId="ADAL" clId="{1A04DAE7-FA39-442F-AD39-2639B874D166}"/>
    <pc:docChg chg="undo custSel addSld delSld modSld">
      <pc:chgData name="SELLY MELIANA" userId="f6968ad0-8b5d-4e99-9150-cb111d1bc1bc" providerId="ADAL" clId="{1A04DAE7-FA39-442F-AD39-2639B874D166}" dt="2024-10-12T04:19:21.134" v="4" actId="33524"/>
      <pc:docMkLst>
        <pc:docMk/>
      </pc:docMkLst>
      <pc:sldChg chg="add del">
        <pc:chgData name="SELLY MELIANA" userId="f6968ad0-8b5d-4e99-9150-cb111d1bc1bc" providerId="ADAL" clId="{1A04DAE7-FA39-442F-AD39-2639B874D166}" dt="2024-10-12T04:12:53.780" v="2" actId="47"/>
        <pc:sldMkLst>
          <pc:docMk/>
          <pc:sldMk cId="2048086593" sldId="294"/>
        </pc:sldMkLst>
      </pc:sldChg>
      <pc:sldChg chg="add del">
        <pc:chgData name="SELLY MELIANA" userId="f6968ad0-8b5d-4e99-9150-cb111d1bc1bc" providerId="ADAL" clId="{1A04DAE7-FA39-442F-AD39-2639B874D166}" dt="2024-10-12T04:12:54.853" v="3" actId="47"/>
        <pc:sldMkLst>
          <pc:docMk/>
          <pc:sldMk cId="99141020" sldId="295"/>
        </pc:sldMkLst>
      </pc:sldChg>
      <pc:sldChg chg="add del">
        <pc:chgData name="SELLY MELIANA" userId="f6968ad0-8b5d-4e99-9150-cb111d1bc1bc" providerId="ADAL" clId="{1A04DAE7-FA39-442F-AD39-2639B874D166}" dt="2024-10-12T04:12:54.853" v="3" actId="47"/>
        <pc:sldMkLst>
          <pc:docMk/>
          <pc:sldMk cId="4014596323" sldId="296"/>
        </pc:sldMkLst>
      </pc:sldChg>
      <pc:sldChg chg="modSp">
        <pc:chgData name="SELLY MELIANA" userId="f6968ad0-8b5d-4e99-9150-cb111d1bc1bc" providerId="ADAL" clId="{1A04DAE7-FA39-442F-AD39-2639B874D166}" dt="2024-10-12T04:19:21.134" v="4" actId="33524"/>
        <pc:sldMkLst>
          <pc:docMk/>
          <pc:sldMk cId="1909035795" sldId="297"/>
        </pc:sldMkLst>
        <pc:spChg chg="mod">
          <ac:chgData name="SELLY MELIANA" userId="f6968ad0-8b5d-4e99-9150-cb111d1bc1bc" providerId="ADAL" clId="{1A04DAE7-FA39-442F-AD39-2639B874D166}" dt="2024-10-12T04:19:21.134" v="4" actId="33524"/>
          <ac:spMkLst>
            <pc:docMk/>
            <pc:sldMk cId="1909035795" sldId="297"/>
            <ac:spMk id="3" creationId="{00000000-0000-0000-0000-000000000000}"/>
          </ac:spMkLst>
        </pc:spChg>
      </pc:sldChg>
    </pc:docChg>
  </pc:docChgLst>
  <pc:docChgLst>
    <pc:chgData name="SELLY MELIANA" userId="f6968ad0-8b5d-4e99-9150-cb111d1bc1bc" providerId="ADAL" clId="{0D08E3F2-8889-4468-8B00-6B24C0480804}"/>
    <pc:docChg chg="modSld">
      <pc:chgData name="SELLY MELIANA" userId="f6968ad0-8b5d-4e99-9150-cb111d1bc1bc" providerId="ADAL" clId="{0D08E3F2-8889-4468-8B00-6B24C0480804}" dt="2024-09-03T08:27:03.555" v="0" actId="20577"/>
      <pc:docMkLst>
        <pc:docMk/>
      </pc:docMkLst>
      <pc:sldChg chg="modSp">
        <pc:chgData name="SELLY MELIANA" userId="f6968ad0-8b5d-4e99-9150-cb111d1bc1bc" providerId="ADAL" clId="{0D08E3F2-8889-4468-8B00-6B24C0480804}" dt="2024-09-03T08:27:03.555" v="0" actId="20577"/>
        <pc:sldMkLst>
          <pc:docMk/>
          <pc:sldMk cId="1961142152" sldId="268"/>
        </pc:sldMkLst>
        <pc:spChg chg="mod">
          <ac:chgData name="SELLY MELIANA" userId="f6968ad0-8b5d-4e99-9150-cb111d1bc1bc" providerId="ADAL" clId="{0D08E3F2-8889-4468-8B00-6B24C0480804}" dt="2024-09-03T08:27:03.555" v="0" actId="20577"/>
          <ac:spMkLst>
            <pc:docMk/>
            <pc:sldMk cId="1961142152" sldId="268"/>
            <ac:spMk id="1126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DB9219-4A66-4B41-AFAD-B4DCC55121D3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99D96-90C2-44B4-8DCF-3216EB4C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857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6F5A-DA36-4202-8F3F-DA89D043191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4BABC4-D3F8-4FEC-A081-17F891AA9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49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Mystogan\Downloads\Compressed\2917_internet_ppt\template_main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785" b="11855"/>
          <a:stretch/>
        </p:blipFill>
        <p:spPr bwMode="auto">
          <a:xfrm>
            <a:off x="43394" y="3251531"/>
            <a:ext cx="3848669" cy="309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34684" y="1269242"/>
            <a:ext cx="7909316" cy="765053"/>
          </a:xfrm>
          <a:prstGeom prst="rect">
            <a:avLst/>
          </a:prstGeom>
        </p:spPr>
        <p:txBody>
          <a:bodyPr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34684" y="2227425"/>
            <a:ext cx="7909316" cy="42976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Font typeface="Wingdings" pitchFamily="28" charset="2"/>
              <a:buNone/>
              <a:defRPr sz="2000" b="0" baseline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Text Placeholder 15"/>
          <p:cNvSpPr>
            <a:spLocks noGrp="1"/>
          </p:cNvSpPr>
          <p:nvPr>
            <p:ph type="body" sz="quarter" idx="13"/>
          </p:nvPr>
        </p:nvSpPr>
        <p:spPr>
          <a:xfrm>
            <a:off x="1234684" y="2875084"/>
            <a:ext cx="7918022" cy="37800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Verdan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3E34E7C-67C8-447B-BFF2-5F493545B4A9}" type="datetime1">
              <a:rPr lang="en-US" smtClean="0"/>
              <a:t>10/12/2024</a:t>
            </a:fld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0FCE97-1E5D-3942-9893-29D29393C49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9144000" cy="126924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:\Users\Mystogan\Pictures\Untitled-1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705" y="216578"/>
            <a:ext cx="3264827" cy="64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624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65760" y="2009550"/>
            <a:ext cx="8326438" cy="4025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884EB-C6E3-684C-A39B-0E652C4E0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2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72B2-DF04-45E7-9FAA-EB25E1652E34}" type="datetime1">
              <a:rPr lang="en-US" smtClean="0"/>
              <a:t>10/12/2024</a:t>
            </a:fld>
            <a:endParaRPr 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 </a:t>
            </a:r>
            <a:r>
              <a:rPr lang="en-US" err="1"/>
              <a:t>mata</a:t>
            </a:r>
            <a:r>
              <a:rPr lang="en-US"/>
              <a:t> </a:t>
            </a:r>
            <a:r>
              <a:rPr lang="en-US" err="1"/>
              <a:t>Kuliah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40D16-EBF5-0D44-A21F-B32E9F6095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F842B-8AA4-46C4-862C-D20F42E2A3DE}" type="datetime1">
              <a:rPr lang="en-US" smtClean="0"/>
              <a:t>10/12/2024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 </a:t>
            </a:r>
            <a:r>
              <a:rPr lang="en-US" err="1"/>
              <a:t>mata</a:t>
            </a:r>
            <a:r>
              <a:rPr lang="en-US"/>
              <a:t> </a:t>
            </a:r>
            <a:r>
              <a:rPr lang="en-US" err="1"/>
              <a:t>Kuliah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3"/>
          </p:nvPr>
        </p:nvSpPr>
        <p:spPr>
          <a:xfrm>
            <a:off x="374826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4"/>
          </p:nvPr>
        </p:nvSpPr>
        <p:spPr>
          <a:xfrm>
            <a:off x="4738863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467590-0BC9-4B4A-95A3-307D97AD4B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979633-03C2-46A6-8858-4501C60B6D22}" type="datetime1">
              <a:rPr lang="en-US" smtClean="0"/>
              <a:t>10/12/2024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4" y="1336417"/>
            <a:ext cx="8409163" cy="64123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 </a:t>
            </a:r>
            <a:r>
              <a:rPr lang="en-US" err="1"/>
              <a:t>mata</a:t>
            </a:r>
            <a:r>
              <a:rPr lang="en-US"/>
              <a:t> </a:t>
            </a:r>
            <a:r>
              <a:rPr lang="en-US" err="1"/>
              <a:t>Kuliah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9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366889" y="1645920"/>
            <a:ext cx="4035247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7"/>
          </p:nvPr>
        </p:nvSpPr>
        <p:spPr>
          <a:xfrm>
            <a:off x="4703762" y="1645920"/>
            <a:ext cx="4045126" cy="78982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4"/>
          </p:nvPr>
        </p:nvSpPr>
        <p:spPr>
          <a:xfrm>
            <a:off x="357187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25"/>
          </p:nvPr>
        </p:nvSpPr>
        <p:spPr>
          <a:xfrm>
            <a:off x="4703762" y="2659063"/>
            <a:ext cx="4044950" cy="3352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D3C417-35D1-DE4B-9003-F2E94344F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DB8BC-F81B-4C9F-809F-D353B8ED8859}" type="datetime1">
              <a:rPr lang="en-US" smtClean="0"/>
              <a:t>10/12/2024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 </a:t>
            </a:r>
            <a:r>
              <a:rPr lang="en-US" err="1"/>
              <a:t>mata</a:t>
            </a:r>
            <a:r>
              <a:rPr lang="en-US"/>
              <a:t> </a:t>
            </a:r>
            <a:r>
              <a:rPr lang="en-US" err="1"/>
              <a:t>Kuliah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21"/>
          </p:nvPr>
        </p:nvSpPr>
        <p:spPr>
          <a:xfrm>
            <a:off x="4678538" y="2009550"/>
            <a:ext cx="4035425" cy="400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2"/>
          </p:nvPr>
        </p:nvSpPr>
        <p:spPr>
          <a:xfrm>
            <a:off x="365125" y="2009550"/>
            <a:ext cx="3997325" cy="4002313"/>
          </a:xfrm>
        </p:spPr>
        <p:txBody>
          <a:bodyPr rtlCol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Pct val="135000"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6" name="Slide Number Placeholder 1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A4596-0E95-4845-A51E-381771D71C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AE0565-1EC7-4B91-8C98-E5DE0747F8C9}" type="datetime1">
              <a:rPr lang="en-US" smtClean="0"/>
              <a:t>10/12/2024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242940"/>
            <a:ext cx="9144000" cy="2530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418163" y="6451600"/>
            <a:ext cx="3315778" cy="365125"/>
          </a:xfrm>
        </p:spPr>
        <p:txBody>
          <a:bodyPr anchor="ctr"/>
          <a:lstStyle>
            <a:lvl1pPr marL="0" indent="0" algn="r">
              <a:buFontTx/>
              <a:buNone/>
              <a:defRPr sz="1050">
                <a:solidFill>
                  <a:schemeClr val="bg1"/>
                </a:solidFill>
              </a:defRPr>
            </a:lvl1pPr>
            <a:lvl2pPr>
              <a:defRPr sz="105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50">
                <a:solidFill>
                  <a:schemeClr val="bg1"/>
                </a:solidFill>
              </a:defRPr>
            </a:lvl4pPr>
            <a:lvl5pPr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Kode</a:t>
            </a:r>
            <a:r>
              <a:rPr lang="en-US"/>
              <a:t> </a:t>
            </a:r>
            <a:r>
              <a:rPr lang="en-US" err="1"/>
              <a:t>dan</a:t>
            </a:r>
            <a:r>
              <a:rPr lang="en-US"/>
              <a:t> </a:t>
            </a:r>
            <a:r>
              <a:rPr lang="en-US" err="1"/>
              <a:t>Nama</a:t>
            </a:r>
            <a:r>
              <a:rPr lang="en-US"/>
              <a:t> </a:t>
            </a:r>
            <a:r>
              <a:rPr lang="en-US" err="1"/>
              <a:t>mata</a:t>
            </a:r>
            <a:r>
              <a:rPr lang="en-US"/>
              <a:t> </a:t>
            </a:r>
            <a:r>
              <a:rPr lang="en-US" err="1"/>
              <a:t>Kuliah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9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 userDrawn="1"/>
        </p:nvSpPr>
        <p:spPr bwMode="auto">
          <a:xfrm>
            <a:off x="434548" y="4489331"/>
            <a:ext cx="8326438" cy="2119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bg1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ctr"/>
            <a:r>
              <a:rPr lang="en-US" sz="5400">
                <a:solidFill>
                  <a:srgbClr val="C00000"/>
                </a:solidFill>
                <a:latin typeface="Brush Script Std" pitchFamily="66" charset="0"/>
              </a:rPr>
              <a:t>THANK YOU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489" y="4670967"/>
            <a:ext cx="9141923" cy="93681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:\Users\Mystogan\Pictures\red-digital-background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910" b="13980"/>
          <a:stretch/>
        </p:blipFill>
        <p:spPr bwMode="auto">
          <a:xfrm>
            <a:off x="-2566" y="0"/>
            <a:ext cx="9144000" cy="46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Mystogan\Pictures\logo-whit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92" y="142946"/>
            <a:ext cx="3039184" cy="60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72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2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3999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Title Placeholder 9"/>
          <p:cNvSpPr>
            <a:spLocks noGrp="1" noChangeAspect="1"/>
          </p:cNvSpPr>
          <p:nvPr>
            <p:ph type="title"/>
          </p:nvPr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5" name="Picture 2" descr="C:\Users\Mystogan\Pictures\75_big.jpg"/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48401"/>
            <a:ext cx="9143999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389908" y="6451886"/>
            <a:ext cx="358775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2B1F015-1154-6F45-9F5A-29B4836DF7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810596" y="6451886"/>
            <a:ext cx="1643062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5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0A50DB-D761-4238-B936-994C278C4685}" type="datetime1">
              <a:rPr lang="en-US" smtClean="0"/>
              <a:t>10/12/2024</a:t>
            </a:fld>
            <a:endParaRPr lang="en-US"/>
          </a:p>
        </p:txBody>
      </p:sp>
      <p:sp>
        <p:nvSpPr>
          <p:cNvPr id="1030" name="Rectangle 3"/>
          <p:cNvSpPr>
            <a:spLocks noChangeArrowheads="1"/>
          </p:cNvSpPr>
          <p:nvPr/>
        </p:nvSpPr>
        <p:spPr bwMode="auto">
          <a:xfrm rot="-5400000">
            <a:off x="9449594" y="5911057"/>
            <a:ext cx="170973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600">
                <a:solidFill>
                  <a:srgbClr val="7F7F7F"/>
                </a:solidFill>
              </a:rPr>
              <a:t>12-CRS-0106 REVISED 8 FEB 2013</a:t>
            </a:r>
          </a:p>
        </p:txBody>
      </p:sp>
      <p:sp>
        <p:nvSpPr>
          <p:cNvPr id="1031" name="Text Placeholder 11"/>
          <p:cNvSpPr>
            <a:spLocks noGrp="1"/>
          </p:cNvSpPr>
          <p:nvPr>
            <p:ph type="body" idx="1"/>
          </p:nvPr>
        </p:nvSpPr>
        <p:spPr bwMode="auto">
          <a:xfrm>
            <a:off x="365125" y="1977656"/>
            <a:ext cx="8326438" cy="4054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" y="0"/>
            <a:ext cx="9143993" cy="124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>
              <a:lumMod val="75000"/>
              <a:lumOff val="25000"/>
            </a:schemeClr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charset="0"/>
          <a:ea typeface="ＭＳ Ｐゴシック" charset="0"/>
          <a:cs typeface="ＭＳ Ｐゴシック" charset="0"/>
        </a:defRPr>
      </a:lvl9pPr>
    </p:titleStyle>
    <p:bodyStyle>
      <a:lvl1pPr marL="346075" indent="-346075" algn="l" defTabSz="457200" rtl="0" eaLnBrk="1" fontAlgn="base" hangingPunct="1">
        <a:spcBef>
          <a:spcPts val="1800"/>
        </a:spcBef>
        <a:spcAft>
          <a:spcPct val="0"/>
        </a:spcAft>
        <a:buSzPct val="135000"/>
        <a:buBlip>
          <a:blip r:embed="rId13"/>
        </a:buBlip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93725" indent="-182563" algn="l" defTabSz="457200" rtl="0" eaLnBrk="1" fontAlgn="base" hangingPunct="1">
        <a:spcBef>
          <a:spcPts val="800"/>
        </a:spcBef>
        <a:spcAft>
          <a:spcPct val="0"/>
        </a:spcAft>
        <a:buClr>
          <a:srgbClr val="595959"/>
        </a:buClr>
        <a:buFont typeface="Lucida Grande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822325" indent="-182563" algn="l" defTabSz="457200" rtl="0" eaLnBrk="1" fontAlgn="base" hangingPunct="1">
        <a:spcBef>
          <a:spcPts val="700"/>
        </a:spcBef>
        <a:spcAft>
          <a:spcPct val="0"/>
        </a:spcAft>
        <a:buClr>
          <a:srgbClr val="595959"/>
        </a:buClr>
        <a:buFont typeface="Wingdings" charset="0"/>
        <a:buChar char="§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50925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595959"/>
        </a:buClr>
        <a:buFont typeface="Arial" charset="0"/>
        <a:buChar char="–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233488" indent="-182563" algn="l" defTabSz="457200" rtl="0" eaLnBrk="1" fontAlgn="base" hangingPunct="1">
        <a:spcBef>
          <a:spcPts val="600"/>
        </a:spcBef>
        <a:spcAft>
          <a:spcPct val="0"/>
        </a:spcAft>
        <a:buClr>
          <a:srgbClr val="7F7F7F"/>
        </a:buClr>
        <a:buFont typeface="Wingdings" charset="0"/>
        <a:buChar char="§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Berlin Sans FB Demi" panose="020E0802020502020306" pitchFamily="34" charset="0"/>
                <a:cs typeface="Aharoni" panose="02010803020104030203" pitchFamily="2" charset="-79"/>
              </a:rPr>
              <a:t>CSG2A3</a:t>
            </a:r>
            <a:br>
              <a:rPr lang="en-US">
                <a:latin typeface="Berlin Sans FB Demi" panose="020E0802020502020306" pitchFamily="34" charset="0"/>
                <a:cs typeface="Aharoni" panose="02010803020104030203" pitchFamily="2" charset="-79"/>
              </a:rPr>
            </a:br>
            <a:r>
              <a:rPr lang="en-US">
                <a:latin typeface="Berlin Sans FB Demi" panose="020E0802020502020306" pitchFamily="34" charset="0"/>
                <a:cs typeface="Aharoni" panose="02010803020104030203" pitchFamily="2" charset="-79"/>
              </a:rPr>
              <a:t>ALGORITMA </a:t>
            </a:r>
            <a:r>
              <a:rPr lang="en-US" err="1">
                <a:latin typeface="Berlin Sans FB Demi" panose="020E0802020502020306" pitchFamily="34" charset="0"/>
                <a:cs typeface="Aharoni" panose="02010803020104030203" pitchFamily="2" charset="-79"/>
              </a:rPr>
              <a:t>dan</a:t>
            </a:r>
            <a:r>
              <a:rPr lang="en-US">
                <a:latin typeface="Berlin Sans FB Demi" panose="020E0802020502020306" pitchFamily="34" charset="0"/>
                <a:cs typeface="Aharoni" panose="02010803020104030203" pitchFamily="2" charset="-79"/>
              </a:rPr>
              <a:t> STRUKTUR DATA</a:t>
            </a:r>
          </a:p>
        </p:txBody>
      </p:sp>
      <p:sp>
        <p:nvSpPr>
          <p:cNvPr id="8" name="Title 9"/>
          <p:cNvSpPr txBox="1">
            <a:spLocks/>
          </p:cNvSpPr>
          <p:nvPr/>
        </p:nvSpPr>
        <p:spPr bwMode="auto">
          <a:xfrm>
            <a:off x="3786188" y="3450467"/>
            <a:ext cx="3971926" cy="1635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US" sz="3200" b="0">
                <a:ln w="0"/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Stack</a:t>
            </a:r>
          </a:p>
        </p:txBody>
      </p:sp>
      <p:sp>
        <p:nvSpPr>
          <p:cNvPr id="4" name="Rectangle 3"/>
          <p:cNvSpPr/>
          <p:nvPr/>
        </p:nvSpPr>
        <p:spPr>
          <a:xfrm>
            <a:off x="4436145" y="3613666"/>
            <a:ext cx="3353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Linked List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886255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83568" y="1872952"/>
            <a:ext cx="8001000" cy="3999528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000"/>
              <a:t>Given Stack S, the functional definition of the stack is :</a:t>
            </a:r>
          </a:p>
          <a:p>
            <a:pPr>
              <a:lnSpc>
                <a:spcPct val="90000"/>
              </a:lnSpc>
            </a:pPr>
            <a:r>
              <a:rPr lang="en-US" sz="2000" err="1"/>
              <a:t>StackEmpty</a:t>
            </a:r>
            <a:r>
              <a:rPr lang="en-US" sz="2000"/>
              <a:t> :S </a:t>
            </a:r>
            <a:r>
              <a:rPr lang="id-ID" sz="2000">
                <a:sym typeface="Wingdings" pitchFamily="2" charset="2"/>
              </a:rPr>
              <a:t></a:t>
            </a:r>
            <a:r>
              <a:rPr lang="en-US" sz="2000"/>
              <a:t> </a:t>
            </a:r>
            <a:r>
              <a:rPr lang="en-US" sz="2000" err="1"/>
              <a:t>boolean</a:t>
            </a:r>
            <a:r>
              <a:rPr lang="en-US" sz="2000"/>
              <a:t> 	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{Test stack is empty, true if empty, false otherwise}</a:t>
            </a:r>
          </a:p>
          <a:p>
            <a:pPr>
              <a:lnSpc>
                <a:spcPct val="90000"/>
              </a:lnSpc>
            </a:pPr>
            <a:r>
              <a:rPr lang="en-US" sz="2000" err="1"/>
              <a:t>CreateStack</a:t>
            </a:r>
            <a:r>
              <a:rPr lang="en-US" sz="2000"/>
              <a:t>: </a:t>
            </a:r>
            <a:r>
              <a:rPr lang="id-ID" sz="2000">
                <a:sym typeface="Wingdings" pitchFamily="2" charset="2"/>
              </a:rPr>
              <a:t></a:t>
            </a:r>
            <a:r>
              <a:rPr lang="en-US" sz="2000"/>
              <a:t> 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{</a:t>
            </a:r>
            <a:r>
              <a:rPr lang="id-ID" sz="1800"/>
              <a:t>Creating an empty stack</a:t>
            </a:r>
            <a:r>
              <a:rPr lang="en-US" sz="1800"/>
              <a:t>}</a:t>
            </a:r>
          </a:p>
          <a:p>
            <a:pPr>
              <a:lnSpc>
                <a:spcPct val="90000"/>
              </a:lnSpc>
            </a:pPr>
            <a:r>
              <a:rPr lang="en-US" sz="2000"/>
              <a:t>Push: </a:t>
            </a:r>
            <a:r>
              <a:rPr lang="en-US" sz="2000" err="1"/>
              <a:t>Elmt</a:t>
            </a:r>
            <a:r>
              <a:rPr lang="en-US" sz="2000"/>
              <a:t> x S </a:t>
            </a:r>
            <a:r>
              <a:rPr lang="id-ID" sz="2000">
                <a:sym typeface="Wingdings" pitchFamily="2" charset="2"/>
              </a:rPr>
              <a:t></a:t>
            </a:r>
            <a:r>
              <a:rPr lang="en-US" sz="2000"/>
              <a:t> S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{insert new Element on Top of Stack S}</a:t>
            </a:r>
          </a:p>
          <a:p>
            <a:pPr>
              <a:lnSpc>
                <a:spcPct val="90000"/>
              </a:lnSpc>
            </a:pPr>
            <a:r>
              <a:rPr lang="en-US" sz="2000"/>
              <a:t>Pop : S </a:t>
            </a:r>
            <a:r>
              <a:rPr lang="id-ID" sz="2000">
                <a:sym typeface="Wingdings" pitchFamily="2" charset="2"/>
              </a:rPr>
              <a:t></a:t>
            </a:r>
            <a:r>
              <a:rPr lang="en-US" sz="2000"/>
              <a:t>  S x </a:t>
            </a:r>
            <a:r>
              <a:rPr lang="en-US" sz="2000" err="1"/>
              <a:t>ElmtS</a:t>
            </a:r>
            <a:r>
              <a:rPr lang="en-US" sz="2000"/>
              <a:t>  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{remove the top Element, Stack may become empty</a:t>
            </a:r>
            <a:r>
              <a:rPr lang="id-ID" sz="1800"/>
              <a:t>}</a:t>
            </a:r>
            <a:r>
              <a:rPr lang="en-US" sz="180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8C1C1-D86E-4017-8873-A602DE7B08B7}" type="slidenum">
              <a:rPr lang="en-US"/>
              <a:pPr/>
              <a:t>10</a:t>
            </a:fld>
            <a:endParaRPr lang="en-US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365125" y="1336417"/>
            <a:ext cx="8326438" cy="641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2400"/>
              <a:t>Primitive Operation on Stack</a:t>
            </a:r>
          </a:p>
        </p:txBody>
      </p:sp>
    </p:spTree>
    <p:extLst>
      <p:ext uri="{BB962C8B-B14F-4D97-AF65-F5344CB8AC3E}">
        <p14:creationId xmlns:p14="http://schemas.microsoft.com/office/powerpoint/2010/main" val="196114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Representation of Stack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/>
              <a:t>Represent stack using default array</a:t>
            </a:r>
          </a:p>
          <a:p>
            <a:pPr>
              <a:spcBef>
                <a:spcPts val="600"/>
              </a:spcBef>
            </a:pPr>
            <a:r>
              <a:rPr lang="en-US"/>
              <a:t>A variable to record the top index</a:t>
            </a:r>
          </a:p>
          <a:p>
            <a:pPr>
              <a:spcBef>
                <a:spcPts val="600"/>
              </a:spcBef>
            </a:pPr>
            <a:r>
              <a:rPr lang="en-US"/>
              <a:t>Example: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710024"/>
              </p:ext>
            </p:extLst>
          </p:nvPr>
        </p:nvGraphicFramePr>
        <p:xfrm>
          <a:off x="5088194" y="3917241"/>
          <a:ext cx="3860985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2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1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1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21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21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90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01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74254"/>
              </p:ext>
            </p:extLst>
          </p:nvPr>
        </p:nvGraphicFramePr>
        <p:xfrm>
          <a:off x="5088194" y="4885607"/>
          <a:ext cx="150444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22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32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TOP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48683" y="3464905"/>
            <a:ext cx="4135452" cy="19466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15888" lvl="1">
              <a:spcBef>
                <a:spcPts val="300"/>
              </a:spcBef>
            </a:pPr>
            <a:r>
              <a:rPr lang="en-US" err="1"/>
              <a:t>idxMax</a:t>
            </a:r>
            <a:r>
              <a:rPr lang="en-US"/>
              <a:t> = 5</a:t>
            </a:r>
          </a:p>
          <a:p>
            <a:pPr marL="115888" lvl="1">
              <a:spcBef>
                <a:spcPts val="300"/>
              </a:spcBef>
            </a:pPr>
            <a:r>
              <a:rPr lang="en-US"/>
              <a:t>Type Stack: </a:t>
            </a:r>
          </a:p>
          <a:p>
            <a:pPr marL="115888" lvl="2">
              <a:spcBef>
                <a:spcPts val="300"/>
              </a:spcBef>
            </a:pPr>
            <a:r>
              <a:rPr lang="en-US"/>
              <a:t>	&lt; array [1..idxMax] of integer</a:t>
            </a:r>
          </a:p>
          <a:p>
            <a:pPr marL="115888" lvl="2">
              <a:spcBef>
                <a:spcPts val="300"/>
              </a:spcBef>
            </a:pPr>
            <a:r>
              <a:rPr lang="en-US"/>
              <a:t>	Top : integer &gt;</a:t>
            </a:r>
          </a:p>
          <a:p>
            <a:pPr marL="115888" lvl="1">
              <a:spcBef>
                <a:spcPts val="300"/>
              </a:spcBef>
            </a:pPr>
            <a:r>
              <a:rPr lang="en-US"/>
              <a:t>S : Stack</a:t>
            </a:r>
          </a:p>
          <a:p>
            <a:pPr marL="115888" lvl="1">
              <a:spcBef>
                <a:spcPts val="300"/>
              </a:spcBef>
            </a:pPr>
            <a:r>
              <a:rPr lang="en-US"/>
              <a:t>Top(S) </a:t>
            </a:r>
            <a:r>
              <a:rPr lang="en-US">
                <a:sym typeface="Wingdings" panose="05000000000000000000" pitchFamily="2" charset="2"/>
              </a:rPr>
              <a:t> 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8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Array Representation of Stack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en-US"/>
              <a:t>Push(S, 20)</a:t>
            </a:r>
          </a:p>
          <a:p>
            <a:pPr>
              <a:spcBef>
                <a:spcPts val="600"/>
              </a:spcBef>
            </a:pPr>
            <a:r>
              <a:rPr lang="en-US"/>
              <a:t>Push(S, 30)</a:t>
            </a:r>
          </a:p>
          <a:p>
            <a:pPr>
              <a:spcBef>
                <a:spcPts val="600"/>
              </a:spcBef>
            </a:pPr>
            <a:r>
              <a:rPr lang="en-US"/>
              <a:t>Pop(S)</a:t>
            </a:r>
          </a:p>
          <a:p>
            <a:pPr>
              <a:spcBef>
                <a:spcPts val="600"/>
              </a:spcBef>
            </a:pPr>
            <a:r>
              <a:rPr lang="en-US"/>
              <a:t>Push(S, 5)</a:t>
            </a:r>
          </a:p>
          <a:p>
            <a:pPr>
              <a:spcBef>
                <a:spcPts val="600"/>
              </a:spcBef>
            </a:pP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6885365"/>
              </p:ext>
            </p:extLst>
          </p:nvPr>
        </p:nvGraphicFramePr>
        <p:xfrm>
          <a:off x="3455469" y="4317999"/>
          <a:ext cx="4299815" cy="829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9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99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65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656"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857021"/>
              </p:ext>
            </p:extLst>
          </p:nvPr>
        </p:nvGraphicFramePr>
        <p:xfrm>
          <a:off x="3455469" y="5376210"/>
          <a:ext cx="1675430" cy="441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7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7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1425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TOP</a:t>
                      </a:r>
                      <a:endParaRPr lang="id-ID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651471" y="4762739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20</a:t>
            </a:r>
            <a:endParaRPr lang="id-ID"/>
          </a:p>
        </p:txBody>
      </p:sp>
      <p:sp>
        <p:nvSpPr>
          <p:cNvPr id="9" name="Rectangle 8"/>
          <p:cNvSpPr/>
          <p:nvPr/>
        </p:nvSpPr>
        <p:spPr>
          <a:xfrm>
            <a:off x="4528344" y="5413556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1</a:t>
            </a:r>
            <a:endParaRPr lang="id-ID"/>
          </a:p>
        </p:txBody>
      </p:sp>
      <p:sp>
        <p:nvSpPr>
          <p:cNvPr id="10" name="Rectangle 9"/>
          <p:cNvSpPr/>
          <p:nvPr/>
        </p:nvSpPr>
        <p:spPr>
          <a:xfrm>
            <a:off x="4491711" y="4762739"/>
            <a:ext cx="479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30</a:t>
            </a:r>
            <a:endParaRPr lang="id-ID"/>
          </a:p>
        </p:txBody>
      </p:sp>
      <p:sp>
        <p:nvSpPr>
          <p:cNvPr id="11" name="Rectangle 10"/>
          <p:cNvSpPr/>
          <p:nvPr/>
        </p:nvSpPr>
        <p:spPr>
          <a:xfrm>
            <a:off x="4528343" y="5413556"/>
            <a:ext cx="3321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2</a:t>
            </a:r>
            <a:endParaRPr lang="id-ID"/>
          </a:p>
        </p:txBody>
      </p:sp>
      <p:sp>
        <p:nvSpPr>
          <p:cNvPr id="12" name="Rectangle 11"/>
          <p:cNvSpPr/>
          <p:nvPr/>
        </p:nvSpPr>
        <p:spPr>
          <a:xfrm>
            <a:off x="4565449" y="4762739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/>
              <a:t>5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6186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xit" presetSubtype="4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xit" presetSubtype="4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9" grpId="0"/>
      <p:bldP spid="9" grpId="1"/>
      <p:bldP spid="9" grpId="2"/>
      <p:bldP spid="9" grpId="3"/>
      <p:bldP spid="10" grpId="0"/>
      <p:bldP spid="10" grpId="1"/>
      <p:bldP spid="11" grpId="0"/>
      <p:bldP spid="11" grpId="1"/>
      <p:bldP spid="11" grpId="2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687" y="2456779"/>
            <a:ext cx="2453290" cy="245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2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358775" cy="365125"/>
          </a:xfrm>
        </p:spPr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0" y="6356350"/>
            <a:ext cx="1643063" cy="365125"/>
          </a:xfrm>
        </p:spPr>
        <p:txBody>
          <a:bodyPr/>
          <a:lstStyle/>
          <a:p>
            <a:pPr>
              <a:defRPr/>
            </a:pPr>
            <a:fld id="{BDF9ACDF-1E6F-4801-9B61-F59A09F6E115}" type="datetime1">
              <a:rPr lang="en-US" smtClean="0"/>
              <a:t>10/12/2024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28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an algorithm to push a value into a sorted stack so that the stack remains sorted</a:t>
            </a:r>
          </a:p>
          <a:p>
            <a:pPr lvl="1"/>
            <a:r>
              <a:rPr lang="en-US"/>
              <a:t>Only use push and pop</a:t>
            </a:r>
          </a:p>
          <a:p>
            <a:pPr lvl="1"/>
            <a:r>
              <a:rPr lang="en-US"/>
              <a:t>You can use multiple stack to do it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12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Create an algorithm to check whether a word inputted from user is a palindrome or not</a:t>
            </a:r>
          </a:p>
          <a:p>
            <a:r>
              <a:rPr lang="en-US"/>
              <a:t>Example</a:t>
            </a:r>
          </a:p>
          <a:p>
            <a:pPr lvl="1"/>
            <a:r>
              <a:rPr lang="en-US"/>
              <a:t>Input : 10011001</a:t>
            </a:r>
          </a:p>
          <a:p>
            <a:pPr lvl="1"/>
            <a:r>
              <a:rPr lang="en-US"/>
              <a:t>Output : palindrome</a:t>
            </a:r>
          </a:p>
          <a:p>
            <a:pPr lvl="1"/>
            <a:endParaRPr lang="en-US"/>
          </a:p>
          <a:p>
            <a:pPr lvl="1"/>
            <a:r>
              <a:rPr lang="en-US"/>
              <a:t>Input : Was it a car or a cat I saw</a:t>
            </a:r>
          </a:p>
          <a:p>
            <a:pPr lvl="1"/>
            <a:r>
              <a:rPr lang="en-US"/>
              <a:t>Output : palindrome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6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id-ID"/>
              <a:t>An algebraic expression is a legal combination of operands and the operators.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id-ID"/>
              <a:t>Operand is the quantity (unit of data) on which a mathematical operation is performed.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id-ID"/>
              <a:t>Operand may be a variable like x, y, z or a constant like 5, 4,0,9,1 etc.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id-ID"/>
              <a:t>Operator is a symbol which signifies a mathematical or logical operation between the operands. Example of familiar operators include +,-,*, /, ^ </a:t>
            </a:r>
          </a:p>
          <a:p>
            <a:pPr lvl="1">
              <a:lnSpc>
                <a:spcPct val="80000"/>
              </a:lnSpc>
              <a:spcBef>
                <a:spcPct val="50000"/>
              </a:spcBef>
            </a:pPr>
            <a:r>
              <a:rPr lang="en-US" altLang="id-ID"/>
              <a:t>Considering these definitions of operands and operators now we can write an example of expression as </a:t>
            </a:r>
            <a:r>
              <a:rPr lang="en-US" altLang="id-ID" err="1"/>
              <a:t>x+y</a:t>
            </a:r>
            <a:r>
              <a:rPr lang="en-US" altLang="id-ID"/>
              <a:t>*z.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Algebraic Expression</a:t>
            </a:r>
            <a:endParaRPr lang="id-ID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8086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id-ID"/>
              <a:t>Infix, Postfix and Prefix Expressions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id-ID" b="1"/>
              <a:t>INFIX:</a:t>
            </a:r>
            <a:r>
              <a:rPr lang="en-US" altLang="id-ID"/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/>
              <a:t>operands surround the operator,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err="1"/>
              <a:t>x+y</a:t>
            </a:r>
            <a:r>
              <a:rPr lang="en-US" altLang="id-ID"/>
              <a:t>, 6*3 etc.</a:t>
            </a:r>
          </a:p>
          <a:p>
            <a:pPr>
              <a:lnSpc>
                <a:spcPct val="80000"/>
              </a:lnSpc>
            </a:pPr>
            <a:r>
              <a:rPr lang="en-US" altLang="id-ID" b="1"/>
              <a:t>POSTFIX</a:t>
            </a:r>
            <a:r>
              <a:rPr lang="en-US" altLang="id-ID"/>
              <a:t>: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/>
              <a:t>Reverse Polish Notation (RPN).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/>
              <a:t>operator comes after the operands,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 err="1"/>
              <a:t>xy</a:t>
            </a:r>
            <a:r>
              <a:rPr lang="en-US" altLang="id-ID"/>
              <a:t>+, xyz+* etc.</a:t>
            </a:r>
          </a:p>
          <a:p>
            <a:pPr>
              <a:lnSpc>
                <a:spcPct val="80000"/>
              </a:lnSpc>
            </a:pPr>
            <a:r>
              <a:rPr lang="en-US" altLang="id-ID" b="1"/>
              <a:t>PREFIX:</a:t>
            </a:r>
            <a:r>
              <a:rPr lang="en-US" altLang="id-ID"/>
              <a:t>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/>
              <a:t>Polish notation.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/>
              <a:t>operator comes before the operands,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id-ID"/>
              <a:t>+</a:t>
            </a:r>
            <a:r>
              <a:rPr lang="en-US" altLang="id-ID" err="1"/>
              <a:t>xy</a:t>
            </a:r>
            <a:r>
              <a:rPr lang="en-US" altLang="id-ID"/>
              <a:t>, *+xyz etc.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41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Operator Priorities</a:t>
            </a:r>
          </a:p>
          <a:p>
            <a:pPr lvl="1"/>
            <a:r>
              <a:rPr lang="id-ID"/>
              <a:t>priority(*) = priority(/) &gt; priority(+) = priority(-)</a:t>
            </a:r>
          </a:p>
          <a:p>
            <a:r>
              <a:rPr lang="en-US" altLang="ko-KR">
                <a:ea typeface="굴림" panose="020B0600000101010101" pitchFamily="34" charset="-127"/>
              </a:rPr>
              <a:t>Tie Breaker</a:t>
            </a:r>
          </a:p>
          <a:p>
            <a:pPr lvl="1"/>
            <a:r>
              <a:rPr lang="en-US" altLang="ko-KR">
                <a:ea typeface="굴림" panose="020B0600000101010101" pitchFamily="34" charset="-127"/>
              </a:rPr>
              <a:t>When an operand lies between two operators that have the same priority, the operand associates with the operator </a:t>
            </a:r>
            <a:r>
              <a:rPr lang="en-US" altLang="ko-KR">
                <a:solidFill>
                  <a:srgbClr val="FF3300"/>
                </a:solidFill>
                <a:ea typeface="굴림" panose="020B0600000101010101" pitchFamily="34" charset="-127"/>
              </a:rPr>
              <a:t>on the left</a:t>
            </a:r>
            <a:r>
              <a:rPr lang="en-US" altLang="ko-KR">
                <a:ea typeface="굴림" panose="020B0600000101010101" pitchFamily="34" charset="-127"/>
              </a:rPr>
              <a:t>.</a:t>
            </a:r>
          </a:p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596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Stack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Linked list Implementation to a real case</a:t>
            </a:r>
            <a:endParaRPr lang="id-ID"/>
          </a:p>
          <a:p>
            <a:r>
              <a:rPr lang="en-US"/>
              <a:t>Arranged in </a:t>
            </a:r>
            <a:br>
              <a:rPr lang="en-US"/>
            </a:br>
            <a:r>
              <a:rPr lang="en-US" b="1">
                <a:solidFill>
                  <a:srgbClr val="FF0000"/>
                </a:solidFill>
              </a:rPr>
              <a:t>LIFO (Last In First Out)</a:t>
            </a:r>
            <a:endParaRPr lang="id-ID" b="1">
              <a:solidFill>
                <a:srgbClr val="FF0000"/>
              </a:solidFill>
            </a:endParaRPr>
          </a:p>
          <a:p>
            <a:r>
              <a:rPr lang="en-US"/>
              <a:t>The most recently inserted element in the stack is the only one that can be retrieved or removed</a:t>
            </a:r>
          </a:p>
          <a:p>
            <a:pPr lvl="1"/>
            <a:r>
              <a:rPr lang="en-US"/>
              <a:t>Thus, if you wish to retrieve an element </a:t>
            </a:r>
            <a:br>
              <a:rPr lang="en-US"/>
            </a:br>
            <a:r>
              <a:rPr lang="en-US"/>
              <a:t>inserted long ago, you must first </a:t>
            </a:r>
            <a:br>
              <a:rPr lang="en-US"/>
            </a:br>
            <a:r>
              <a:rPr lang="en-US"/>
              <a:t>remove </a:t>
            </a:r>
            <a:r>
              <a:rPr lang="en-US" i="1"/>
              <a:t>all</a:t>
            </a:r>
            <a:r>
              <a:rPr lang="en-US"/>
              <a:t> the elements that were </a:t>
            </a:r>
            <a:br>
              <a:rPr lang="en-US"/>
            </a:br>
            <a:r>
              <a:rPr lang="en-US"/>
              <a:t>inserted after the desired one</a:t>
            </a:r>
            <a:endParaRPr lang="id-ID"/>
          </a:p>
          <a:p>
            <a:pPr>
              <a:buFontTx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6804248" y="4365104"/>
          <a:ext cx="1905000" cy="181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44900" imgH="3479800" progId="MS_ClipArt_Gallery">
                  <p:embed/>
                </p:oleObj>
              </mc:Choice>
              <mc:Fallback>
                <p:oleObj r:id="rId2" imgW="3644900" imgH="3479800" progId="MS_ClipArt_Gallery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248" y="4365104"/>
                        <a:ext cx="1905000" cy="181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0217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Prefix or Postfix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INFIX </a:t>
            </a:r>
            <a:r>
              <a:rPr lang="en-US" dirty="0"/>
              <a:t>notations are not as simple as they seem specially while evaluating them.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/>
              <a:t>To evaluate an infix expression, we need to consider Operators’ Priority and Associative property</a:t>
            </a:r>
          </a:p>
          <a:p>
            <a:pPr lvl="1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dirty="0">
                <a:solidFill>
                  <a:schemeClr val="hlink"/>
                </a:solidFill>
              </a:rPr>
              <a:t>For example</a:t>
            </a:r>
            <a:r>
              <a:rPr lang="en-US" dirty="0"/>
              <a:t>  expression 3+5*4 evaluate to 32 i.e. </a:t>
            </a:r>
            <a:r>
              <a:rPr lang="en-US" dirty="0">
                <a:solidFill>
                  <a:schemeClr val="hlink"/>
                </a:solidFill>
              </a:rPr>
              <a:t>(3+5)*4</a:t>
            </a:r>
            <a:r>
              <a:rPr lang="en-US" dirty="0"/>
              <a:t> 	or to 23 i.e. </a:t>
            </a:r>
            <a:r>
              <a:rPr lang="en-US" dirty="0">
                <a:solidFill>
                  <a:schemeClr val="hlink"/>
                </a:solidFill>
              </a:rPr>
              <a:t>3+(5*4).</a:t>
            </a:r>
            <a:r>
              <a:rPr lang="en-US" dirty="0"/>
              <a:t> </a:t>
            </a:r>
          </a:p>
          <a:p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Infix Expression Is Hard To Parse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ko-KR">
                <a:ea typeface="굴림" charset="-127"/>
              </a:rPr>
              <a:t>Need operator priorities, tie breaker, and delimiters.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>
                <a:ea typeface="굴림" charset="-127"/>
              </a:rPr>
              <a:t>This makes computer evaluation more difficult than is necessary.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>
                <a:solidFill>
                  <a:srgbClr val="FF3300"/>
                </a:solidFill>
                <a:ea typeface="굴림" charset="-127"/>
              </a:rPr>
              <a:t>Postfix</a:t>
            </a:r>
            <a:r>
              <a:rPr lang="en-US" altLang="ko-KR">
                <a:ea typeface="굴림" charset="-127"/>
              </a:rPr>
              <a:t> and </a:t>
            </a:r>
            <a:r>
              <a:rPr lang="en-US" altLang="ko-KR">
                <a:solidFill>
                  <a:srgbClr val="FF3300"/>
                </a:solidFill>
                <a:ea typeface="굴림" charset="-127"/>
              </a:rPr>
              <a:t>prefix</a:t>
            </a:r>
            <a:r>
              <a:rPr lang="en-US" altLang="ko-KR">
                <a:ea typeface="굴림" charset="-127"/>
              </a:rPr>
              <a:t> expression forms do not rely on operator priorities, a tie breaker, or delimiters.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altLang="ko-KR">
                <a:ea typeface="굴림" charset="-127"/>
              </a:rPr>
              <a:t>So it is easier to evaluate expressions that are in these forms.</a:t>
            </a:r>
          </a:p>
          <a:p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2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 of infix to prefix and post fix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762000" y="2418081"/>
          <a:ext cx="7274559" cy="233222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1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8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8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1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Infix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 err="1">
                          <a:ln>
                            <a:noFill/>
                          </a:ln>
                          <a:effectLst/>
                        </a:rPr>
                        <a:t>PostFix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Prefix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5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A+B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AB+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+AB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5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(A+B) * (C + D)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AB+CD+*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*+AB+CD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0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A-B/(C*D^E)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ABCDE^*/-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-A/B*C^DE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133881" y="5052814"/>
            <a:ext cx="2876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id-ID"/>
              <a:t>No brackets necessary 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1147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23"/>
          <p:cNvGraphicFramePr>
            <a:graphicFrameLocks noGrp="1"/>
          </p:cNvGraphicFramePr>
          <p:nvPr>
            <p:ph idx="1"/>
          </p:nvPr>
        </p:nvGraphicFramePr>
        <p:xfrm>
          <a:off x="3982080" y="2020889"/>
          <a:ext cx="1493520" cy="412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3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Output </a:t>
                      </a:r>
                      <a:endParaRPr lang="id-ID" sz="12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13" name="Content Placeholder 23"/>
          <p:cNvGraphicFramePr>
            <a:graphicFrameLocks/>
          </p:cNvGraphicFramePr>
          <p:nvPr/>
        </p:nvGraphicFramePr>
        <p:xfrm>
          <a:off x="2049569" y="2020889"/>
          <a:ext cx="1533097" cy="412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6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5209">
                <a:tc>
                  <a:txBody>
                    <a:bodyPr/>
                    <a:lstStyle/>
                    <a:p>
                      <a:pPr algn="ctr"/>
                      <a:endParaRPr lang="id-ID" sz="12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Stack</a:t>
                      </a:r>
                      <a:endParaRPr lang="id-ID" sz="12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09">
                <a:tc rowSpan="14">
                  <a:txBody>
                    <a:bodyPr/>
                    <a:lstStyle/>
                    <a:p>
                      <a:pPr algn="ctr"/>
                      <a:r>
                        <a:rPr lang="en-US" sz="1100"/>
                        <a:t>(bottom</a:t>
                      </a:r>
                      <a:r>
                        <a:rPr lang="en-US" sz="1100" baseline="0"/>
                        <a:t> stack)</a:t>
                      </a:r>
                      <a:endParaRPr lang="id-ID" sz="1100"/>
                    </a:p>
                  </a:txBody>
                  <a:tcPr vert="eaVert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209">
                <a:tc vMerge="1"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24" name="Content Placeholder 23"/>
          <p:cNvGraphicFramePr>
            <a:graphicFrameLocks noGrp="1"/>
          </p:cNvGraphicFramePr>
          <p:nvPr>
            <p:ph idx="1"/>
          </p:nvPr>
        </p:nvGraphicFramePr>
        <p:xfrm>
          <a:off x="547064" y="2020889"/>
          <a:ext cx="1024561" cy="412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5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209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Expression</a:t>
                      </a:r>
                      <a:endParaRPr lang="id-ID" sz="12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5209">
                <a:tc>
                  <a:txBody>
                    <a:bodyPr/>
                    <a:lstStyle/>
                    <a:p>
                      <a:endParaRPr lang="id-ID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: Infix to Postfix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902960" y="1974531"/>
            <a:ext cx="29159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d-ID">
                <a:latin typeface="Times New Roman" panose="02020603050405020304" pitchFamily="18" charset="0"/>
                <a:cs typeface="Times New Roman" panose="02020603050405020304" pitchFamily="18" charset="0"/>
              </a:rPr>
              <a:t>Suppose we want to convert</a:t>
            </a:r>
            <a:r>
              <a:rPr lang="en-US" altLang="id-ID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2*3/(2-1)+5*3 </a:t>
            </a:r>
            <a:r>
              <a:rPr lang="en-US" altLang="id-ID">
                <a:latin typeface="Times New Roman" panose="02020603050405020304" pitchFamily="18" charset="0"/>
                <a:cs typeface="Times New Roman" panose="02020603050405020304" pitchFamily="18" charset="0"/>
              </a:rPr>
              <a:t>into Postfix form</a:t>
            </a:r>
            <a:r>
              <a:rPr lang="en-US" altLang="id-ID">
                <a:solidFill>
                  <a:schemeClr val="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altLang="id-ID">
              <a:solidFill>
                <a:schemeClr val="hlink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03600" y="2253092"/>
            <a:ext cx="48564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943100" algn="ctr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>
              <a:tabLst>
                <a:tab pos="1943100" algn="ctr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pPr>
              <a:tabLst>
                <a:tab pos="1943100" algn="ctr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>
              <a:tabLst>
                <a:tab pos="1943100" algn="ctr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>
              <a:tabLst>
                <a:tab pos="1943100" algn="ctr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	/(-	23*2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	/(-	23*21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	/	23*21-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+	+	23*21-/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	+	23*21-/5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	+*	23*21-/5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	+*	23*21-/53</a:t>
            </a:r>
          </a:p>
          <a:p>
            <a:pPr defTabSz="609600">
              <a:tabLst>
                <a:tab pos="1485900" algn="l"/>
                <a:tab pos="3089275" algn="l"/>
              </a:tabLst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Empty	23*21-/53*+</a:t>
            </a:r>
            <a:endParaRPr lang="id-ID"/>
          </a:p>
        </p:txBody>
      </p:sp>
      <p:sp>
        <p:nvSpPr>
          <p:cNvPr id="27" name="Rectangle 26"/>
          <p:cNvSpPr/>
          <p:nvPr/>
        </p:nvSpPr>
        <p:spPr>
          <a:xfrm>
            <a:off x="2407280" y="2253092"/>
            <a:ext cx="10325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/( </a:t>
            </a:r>
            <a:endParaRPr lang="id-ID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982080" y="2253092"/>
            <a:ext cx="14935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23*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23*</a:t>
            </a:r>
          </a:p>
        </p:txBody>
      </p:sp>
    </p:spTree>
    <p:extLst>
      <p:ext uri="{BB962C8B-B14F-4D97-AF65-F5344CB8AC3E}">
        <p14:creationId xmlns:p14="http://schemas.microsoft.com/office/powerpoint/2010/main" val="219894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00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Evaluating a postfix Expression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Use a stack to evaluate an expression in postfix notation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" name="Picture 3" descr="A:\stacks_fig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124" y="2892460"/>
            <a:ext cx="6060440" cy="332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335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 Task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Write an algorithm to convert an infix expression to postfix and infix to prefix</a:t>
            </a:r>
          </a:p>
          <a:p>
            <a:r>
              <a:rPr lang="en-US"/>
              <a:t>Write an algorithm to evaluate a postfix and a prefix expression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65269-D351-4BC8-AAF7-6B848591661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96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Stack</a:t>
            </a:r>
            <a:r>
              <a:rPr lang="en-US"/>
              <a:t> – Real Life Example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Stack of books</a:t>
            </a:r>
          </a:p>
          <a:p>
            <a:r>
              <a:rPr lang="id-ID"/>
              <a:t>Pile</a:t>
            </a:r>
            <a:r>
              <a:rPr lang="en-US"/>
              <a:t> </a:t>
            </a:r>
            <a:r>
              <a:rPr lang="id-ID"/>
              <a:t>of dinner plates</a:t>
            </a:r>
            <a:endParaRPr lang="en-US"/>
          </a:p>
          <a:p>
            <a:pPr lvl="1"/>
            <a:r>
              <a:rPr lang="en-US"/>
              <a:t>When you remove a plate from the pile, you take the plate on the top of the pile. </a:t>
            </a:r>
          </a:p>
          <a:p>
            <a:pPr lvl="1"/>
            <a:r>
              <a:rPr lang="en-US"/>
              <a:t>If you want the plate at the bottom of the pile, you must remove all the plates on top of it to reach it</a:t>
            </a:r>
            <a:r>
              <a:rPr lang="id-ID"/>
              <a:t> </a:t>
            </a:r>
            <a:endParaRPr lang="en-US"/>
          </a:p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97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Stack</a:t>
            </a:r>
            <a:r>
              <a:rPr lang="en-US"/>
              <a:t> - </a:t>
            </a:r>
            <a:r>
              <a:rPr lang="id-ID" sz="2000"/>
              <a:t>application related to</a:t>
            </a:r>
            <a:r>
              <a:rPr lang="en-US" sz="2000"/>
              <a:t> </a:t>
            </a:r>
            <a:r>
              <a:rPr lang="id-ID" sz="2000"/>
              <a:t>computer science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Execution stack program</a:t>
            </a:r>
          </a:p>
          <a:p>
            <a:r>
              <a:rPr lang="en-US"/>
              <a:t>Evaluating expressions</a:t>
            </a:r>
          </a:p>
          <a:p>
            <a:r>
              <a:rPr lang="en-US"/>
              <a:t>Remembering partially completed tasks, and</a:t>
            </a:r>
          </a:p>
          <a:p>
            <a:r>
              <a:rPr lang="en-US"/>
              <a:t>Undoing (backtracking from) an action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82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Stack</a:t>
            </a:r>
            <a:r>
              <a:rPr lang="en-US"/>
              <a:t> Definition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Stack is a linear linked list which:</a:t>
            </a:r>
          </a:p>
          <a:p>
            <a:r>
              <a:rPr lang="en-US"/>
              <a:t>Recognized only the top element (TOP)</a:t>
            </a:r>
          </a:p>
          <a:p>
            <a:r>
              <a:rPr lang="en-US"/>
              <a:t>Rule insertion and deletion of elements :</a:t>
            </a:r>
          </a:p>
          <a:p>
            <a:pPr lvl="1"/>
            <a:r>
              <a:rPr lang="en-US"/>
              <a:t>Insert and deletion always on top element</a:t>
            </a:r>
            <a:endParaRPr lang="id-ID">
              <a:sym typeface="Wingdings" pitchFamily="2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341D9-DE7C-46CE-B9B5-9E27F6AA3436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77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9A774-8B65-4CC2-9EA4-0ACA3F0AA51C}" type="slidenum">
              <a:rPr lang="en-US"/>
              <a:pPr/>
              <a:t>6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671246" y="2515626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/>
              <a:t>TOP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401981" y="3266537"/>
            <a:ext cx="792088" cy="79208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9" name="Rectangle 58"/>
          <p:cNvSpPr/>
          <p:nvPr/>
        </p:nvSpPr>
        <p:spPr>
          <a:xfrm>
            <a:off x="4401981" y="4107272"/>
            <a:ext cx="792088" cy="79208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0" name="Rectangle 59"/>
          <p:cNvSpPr/>
          <p:nvPr/>
        </p:nvSpPr>
        <p:spPr>
          <a:xfrm>
            <a:off x="4401981" y="4944909"/>
            <a:ext cx="792088" cy="7920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1" name="Rectangle 60"/>
          <p:cNvSpPr/>
          <p:nvPr/>
        </p:nvSpPr>
        <p:spPr>
          <a:xfrm>
            <a:off x="4401981" y="2428754"/>
            <a:ext cx="792088" cy="792088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cxnSp>
        <p:nvCxnSpPr>
          <p:cNvPr id="64" name="Straight Arrow Connector 63"/>
          <p:cNvCxnSpPr>
            <a:stCxn id="57" idx="3"/>
            <a:endCxn id="61" idx="1"/>
          </p:cNvCxnSpPr>
          <p:nvPr/>
        </p:nvCxnSpPr>
        <p:spPr>
          <a:xfrm flipV="1">
            <a:off x="3671899" y="2824798"/>
            <a:ext cx="730082" cy="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671246" y="3350344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/>
              <a:t>TOP</a:t>
            </a:r>
          </a:p>
        </p:txBody>
      </p:sp>
      <p:cxnSp>
        <p:nvCxnSpPr>
          <p:cNvPr id="68" name="Straight Arrow Connector 67"/>
          <p:cNvCxnSpPr>
            <a:stCxn id="67" idx="3"/>
            <a:endCxn id="58" idx="1"/>
          </p:cNvCxnSpPr>
          <p:nvPr/>
        </p:nvCxnSpPr>
        <p:spPr>
          <a:xfrm>
            <a:off x="3671899" y="3659517"/>
            <a:ext cx="730082" cy="3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2671246" y="4194143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/>
              <a:t>TOP</a:t>
            </a:r>
          </a:p>
        </p:txBody>
      </p:sp>
      <p:cxnSp>
        <p:nvCxnSpPr>
          <p:cNvPr id="70" name="Straight Arrow Connector 69"/>
          <p:cNvCxnSpPr>
            <a:stCxn id="69" idx="3"/>
            <a:endCxn id="59" idx="1"/>
          </p:cNvCxnSpPr>
          <p:nvPr/>
        </p:nvCxnSpPr>
        <p:spPr>
          <a:xfrm>
            <a:off x="3671899" y="4503316"/>
            <a:ext cx="7300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2671246" y="5031780"/>
            <a:ext cx="1000653" cy="61834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d-ID" b="1"/>
              <a:t>TOP</a:t>
            </a:r>
          </a:p>
        </p:txBody>
      </p:sp>
      <p:cxnSp>
        <p:nvCxnSpPr>
          <p:cNvPr id="72" name="Straight Arrow Connector 71"/>
          <p:cNvCxnSpPr>
            <a:stCxn id="71" idx="3"/>
            <a:endCxn id="60" idx="1"/>
          </p:cNvCxnSpPr>
          <p:nvPr/>
        </p:nvCxnSpPr>
        <p:spPr>
          <a:xfrm>
            <a:off x="3671899" y="5340953"/>
            <a:ext cx="73008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2663788" y="5807783"/>
            <a:ext cx="3312368" cy="598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5" y="1336417"/>
            <a:ext cx="8326438" cy="641239"/>
          </a:xfrm>
        </p:spPr>
        <p:txBody>
          <a:bodyPr/>
          <a:lstStyle/>
          <a:p>
            <a:r>
              <a:rPr lang="id-ID"/>
              <a:t>Stack</a:t>
            </a:r>
            <a:r>
              <a:rPr lang="en-US"/>
              <a:t> Simulation</a:t>
            </a:r>
          </a:p>
        </p:txBody>
      </p:sp>
    </p:spTree>
    <p:extLst>
      <p:ext uri="{BB962C8B-B14F-4D97-AF65-F5344CB8AC3E}">
        <p14:creationId xmlns:p14="http://schemas.microsoft.com/office/powerpoint/2010/main" val="3006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500"/>
                            </p:stCondLst>
                            <p:childTnLst>
                              <p:par>
                                <p:cTn id="6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8" grpId="0" animBg="1"/>
      <p:bldP spid="59" grpId="0" animBg="1"/>
      <p:bldP spid="60" grpId="0" animBg="1"/>
      <p:bldP spid="61" grpId="0" animBg="1"/>
      <p:bldP spid="67" grpId="0" animBg="1"/>
      <p:bldP spid="67" grpId="1" animBg="1"/>
      <p:bldP spid="69" grpId="0" animBg="1"/>
      <p:bldP spid="69" grpId="1" animBg="1"/>
      <p:bldP spid="71" grpId="0" animBg="1"/>
      <p:bldP spid="71" grpId="1" animBg="1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Stack</a:t>
            </a:r>
            <a:r>
              <a:rPr lang="en-US"/>
              <a:t> – in summary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Single </a:t>
            </a:r>
            <a:r>
              <a:rPr lang="en-US"/>
              <a:t>Linked</a:t>
            </a:r>
            <a:r>
              <a:rPr lang="id-ID"/>
              <a:t> list </a:t>
            </a:r>
            <a:r>
              <a:rPr lang="en-US"/>
              <a:t>that only has operations</a:t>
            </a:r>
            <a:endParaRPr lang="id-ID"/>
          </a:p>
          <a:p>
            <a:pPr lvl="1"/>
            <a:r>
              <a:rPr lang="id-ID"/>
              <a:t>Insert first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push</a:t>
            </a:r>
            <a:endParaRPr lang="id-ID"/>
          </a:p>
          <a:p>
            <a:pPr lvl="1"/>
            <a:r>
              <a:rPr lang="id-ID"/>
              <a:t>Delete first</a:t>
            </a:r>
            <a:r>
              <a:rPr lang="en-US"/>
              <a:t> </a:t>
            </a:r>
            <a:r>
              <a:rPr lang="en-US">
                <a:sym typeface="Wingdings" panose="05000000000000000000" pitchFamily="2" charset="2"/>
              </a:rPr>
              <a:t> pop</a:t>
            </a:r>
            <a:endParaRPr lang="en-US"/>
          </a:p>
          <a:p>
            <a:r>
              <a:rPr lang="en-US"/>
              <a:t>First (L) replaced by TOP (S).</a:t>
            </a:r>
          </a:p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337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4"/>
          </p:nvPr>
        </p:nvSpPr>
        <p:spPr>
          <a:xfrm>
            <a:off x="365761" y="2009550"/>
            <a:ext cx="5799066" cy="402549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Type </a:t>
            </a:r>
            <a:r>
              <a:rPr lang="en-US" err="1"/>
              <a:t>infotype</a:t>
            </a:r>
            <a:r>
              <a:rPr lang="en-US"/>
              <a:t> : integer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Type address : pointer to </a:t>
            </a:r>
            <a:r>
              <a:rPr lang="en-US" err="1"/>
              <a:t>ElmStack</a:t>
            </a:r>
            <a:r>
              <a:rPr lang="en-US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Type </a:t>
            </a:r>
            <a:r>
              <a:rPr lang="en-US" err="1"/>
              <a:t>ElmStack</a:t>
            </a:r>
            <a:r>
              <a:rPr lang="en-US"/>
              <a:t> &lt;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info : </a:t>
            </a:r>
            <a:r>
              <a:rPr lang="en-US" err="1"/>
              <a:t>infotype</a:t>
            </a: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	next : address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r>
              <a:rPr lang="en-US"/>
              <a:t>Type Stack: &lt; </a:t>
            </a:r>
            <a:r>
              <a:rPr lang="en-US" b="1">
                <a:solidFill>
                  <a:srgbClr val="0070C0"/>
                </a:solidFill>
              </a:rPr>
              <a:t>Top</a:t>
            </a:r>
            <a:r>
              <a:rPr lang="en-US"/>
              <a:t>: address &gt;</a:t>
            </a:r>
          </a:p>
          <a:p>
            <a:pPr marL="0" indent="0">
              <a:spcBef>
                <a:spcPts val="0"/>
              </a:spcBef>
              <a:buNone/>
            </a:pPr>
            <a:endParaRPr lang="en-US"/>
          </a:p>
          <a:p>
            <a:pPr marL="0" indent="0">
              <a:spcBef>
                <a:spcPts val="0"/>
              </a:spcBef>
              <a:buNone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F2884EB-C6E3-684C-A39B-0E652C4E0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>
              <a:defRPr/>
            </a:pPr>
            <a:fld id="{515372B2-DF04-45E7-9FAA-EB25E1652E34}" type="datetime1">
              <a:rPr lang="en-US" smtClean="0"/>
              <a:t>10/12/2024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ADT Stack Element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6701529" y="2175988"/>
            <a:ext cx="1230682" cy="1602935"/>
            <a:chOff x="5866642" y="2186031"/>
            <a:chExt cx="1921613" cy="823639"/>
          </a:xfrm>
        </p:grpSpPr>
        <p:sp>
          <p:nvSpPr>
            <p:cNvPr id="7" name="Rectangle 6"/>
            <p:cNvSpPr/>
            <p:nvPr/>
          </p:nvSpPr>
          <p:spPr>
            <a:xfrm>
              <a:off x="5866642" y="2186031"/>
              <a:ext cx="1921613" cy="82363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6096173" y="2240665"/>
              <a:ext cx="1455925" cy="4521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n w="18415" cmpd="sng">
                    <a:solidFill>
                      <a:sysClr val="windowText" lastClr="000000"/>
                    </a:solidFill>
                    <a:prstDash val="solid"/>
                  </a:ln>
                  <a:solidFill>
                    <a:sysClr val="windowText" lastClr="000000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INFO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6096173" y="2688830"/>
              <a:ext cx="1455926" cy="218006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NEXT</a:t>
              </a:r>
            </a:p>
          </p:txBody>
        </p:sp>
      </p:grpSp>
      <p:sp>
        <p:nvSpPr>
          <p:cNvPr id="13" name="Rectangle 12"/>
          <p:cNvSpPr/>
          <p:nvPr/>
        </p:nvSpPr>
        <p:spPr>
          <a:xfrm>
            <a:off x="6701529" y="3845296"/>
            <a:ext cx="12618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err="1"/>
              <a:t>ElmStack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791533" y="4625858"/>
            <a:ext cx="1161294" cy="782177"/>
            <a:chOff x="7347099" y="2291159"/>
            <a:chExt cx="1161294" cy="782177"/>
          </a:xfrm>
        </p:grpSpPr>
        <p:sp>
          <p:nvSpPr>
            <p:cNvPr id="14" name="Rectangle 13"/>
            <p:cNvSpPr/>
            <p:nvPr/>
          </p:nvSpPr>
          <p:spPr>
            <a:xfrm>
              <a:off x="7347099" y="2291159"/>
              <a:ext cx="1161294" cy="782177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442791" y="2394216"/>
              <a:ext cx="973404" cy="576064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>
                  <a:ln>
                    <a:solidFill>
                      <a:sysClr val="windowText" lastClr="000000"/>
                    </a:solidFill>
                  </a:ln>
                  <a:solidFill>
                    <a:sysClr val="windowText" lastClr="000000"/>
                  </a:solidFill>
                </a:rPr>
                <a:t>Top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7215727" y="5465789"/>
            <a:ext cx="341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949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animBg="1"/>
      <p:bldP spid="1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Traversal on </a:t>
            </a:r>
            <a:r>
              <a:rPr lang="id-ID"/>
              <a:t>Stack</a:t>
            </a:r>
            <a:r>
              <a:rPr lang="en-US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In the stack traversal operation is rarely done, because it is precisely the uniqueness of stack operation that only involves elements of TOP.</a:t>
            </a:r>
          </a:p>
          <a:p>
            <a:pPr>
              <a:lnSpc>
                <a:spcPct val="90000"/>
              </a:lnSpc>
            </a:pPr>
            <a:r>
              <a:rPr lang="en-US"/>
              <a:t>However, if needed traversal, for example, to print the contents of the stack, then the stack traversal scheme is exactly the same as the usual linear list traversal scheme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3B946-1D1D-4763-A306-4D610B61A3D9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6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heme/theme1.xml><?xml version="1.0" encoding="utf-8"?>
<a:theme xmlns:a="http://schemas.openxmlformats.org/drawingml/2006/main" name="template_informatika_slide">
  <a:themeElements>
    <a:clrScheme name="IEEE Corporate">
      <a:dk1>
        <a:sysClr val="windowText" lastClr="000000"/>
      </a:dk1>
      <a:lt1>
        <a:sysClr val="window" lastClr="FFFFFF"/>
      </a:lt1>
      <a:dk2>
        <a:srgbClr val="00678F"/>
      </a:dk2>
      <a:lt2>
        <a:srgbClr val="EEECE1"/>
      </a:lt2>
      <a:accent1>
        <a:srgbClr val="0066A1"/>
      </a:accent1>
      <a:accent2>
        <a:srgbClr val="E37222"/>
      </a:accent2>
      <a:accent3>
        <a:srgbClr val="71953D"/>
      </a:accent3>
      <a:accent4>
        <a:srgbClr val="6B1F7C"/>
      </a:accent4>
      <a:accent5>
        <a:srgbClr val="009FDB"/>
      </a:accent5>
      <a:accent6>
        <a:srgbClr val="810031"/>
      </a:accent6>
      <a:hlink>
        <a:srgbClr val="0066A1"/>
      </a:hlink>
      <a:folHlink>
        <a:srgbClr val="541868"/>
      </a:folHlink>
    </a:clrScheme>
    <a:fontScheme name="Office">
      <a:majorFont>
        <a:latin typeface="Verdan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ln>
          <a:noFill/>
        </a:ln>
      </a:spPr>
      <a:bodyPr/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ieee_presentation_template.pot</Template>
  <TotalTime>0</TotalTime>
  <Words>1097</Words>
  <Application>Microsoft Office PowerPoint</Application>
  <PresentationFormat>On-screen Show (4:3)</PresentationFormat>
  <Paragraphs>213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굴림</vt:lpstr>
      <vt:lpstr>Aharoni</vt:lpstr>
      <vt:lpstr>Arial</vt:lpstr>
      <vt:lpstr>Berlin Sans FB Demi</vt:lpstr>
      <vt:lpstr>Brush Script Std</vt:lpstr>
      <vt:lpstr>Calibri</vt:lpstr>
      <vt:lpstr>Lucida Grande</vt:lpstr>
      <vt:lpstr>Tahoma</vt:lpstr>
      <vt:lpstr>Times New Roman</vt:lpstr>
      <vt:lpstr>Verdana</vt:lpstr>
      <vt:lpstr>Wingdings</vt:lpstr>
      <vt:lpstr>template_informatika_slide</vt:lpstr>
      <vt:lpstr>MS_ClipArt_Gallery</vt:lpstr>
      <vt:lpstr>CSG2A3 ALGORITMA dan STRUKTUR DATA</vt:lpstr>
      <vt:lpstr>Stack</vt:lpstr>
      <vt:lpstr>Stack – Real Life Example</vt:lpstr>
      <vt:lpstr>Stack - application related to computer science</vt:lpstr>
      <vt:lpstr>Stack Definition</vt:lpstr>
      <vt:lpstr>Stack Simulation</vt:lpstr>
      <vt:lpstr>Stack – in summary</vt:lpstr>
      <vt:lpstr>ADT Stack Element</vt:lpstr>
      <vt:lpstr>Traversal on Stack </vt:lpstr>
      <vt:lpstr>PowerPoint Presentation</vt:lpstr>
      <vt:lpstr>Array Representation of Stack</vt:lpstr>
      <vt:lpstr>Array Representation of Stack</vt:lpstr>
      <vt:lpstr>Question?</vt:lpstr>
      <vt:lpstr>PowerPoint Presentation</vt:lpstr>
      <vt:lpstr>Exercise</vt:lpstr>
      <vt:lpstr>Exercise</vt:lpstr>
      <vt:lpstr>Algebraic Expression</vt:lpstr>
      <vt:lpstr>Infix, Postfix and Prefix Expressions</vt:lpstr>
      <vt:lpstr>Properties</vt:lpstr>
      <vt:lpstr>Why use Prefix or Postfix</vt:lpstr>
      <vt:lpstr>Infix Expression Is Hard To Parse</vt:lpstr>
      <vt:lpstr>Examples of infix to prefix and post fix</vt:lpstr>
      <vt:lpstr>Example : Infix to Postfix</vt:lpstr>
      <vt:lpstr>Evaluating a postfix Expression</vt:lpstr>
      <vt:lpstr>Home Task</vt:lpstr>
    </vt:vector>
  </TitlesOfParts>
  <Company>IEEE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anditya.arifianto@gmail.com</dc:creator>
  <cp:lastModifiedBy>SELLY MELIANA</cp:lastModifiedBy>
  <cp:revision>1</cp:revision>
  <dcterms:created xsi:type="dcterms:W3CDTF">2012-11-14T18:53:32Z</dcterms:created>
  <dcterms:modified xsi:type="dcterms:W3CDTF">2024-10-12T04:19:29Z</dcterms:modified>
</cp:coreProperties>
</file>