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31"/>
  </p:notesMasterIdLst>
  <p:sldIdLst>
    <p:sldId id="256" r:id="rId5"/>
    <p:sldId id="257" r:id="rId6"/>
    <p:sldId id="258" r:id="rId7"/>
    <p:sldId id="259" r:id="rId8"/>
    <p:sldId id="263" r:id="rId9"/>
    <p:sldId id="264" r:id="rId10"/>
    <p:sldId id="266" r:id="rId11"/>
    <p:sldId id="260" r:id="rId12"/>
    <p:sldId id="261" r:id="rId13"/>
    <p:sldId id="267" r:id="rId14"/>
    <p:sldId id="268" r:id="rId15"/>
    <p:sldId id="282" r:id="rId16"/>
    <p:sldId id="269" r:id="rId17"/>
    <p:sldId id="262" r:id="rId18"/>
    <p:sldId id="270" r:id="rId19"/>
    <p:sldId id="265" r:id="rId20"/>
    <p:sldId id="271" r:id="rId21"/>
    <p:sldId id="272" r:id="rId22"/>
    <p:sldId id="274" r:id="rId23"/>
    <p:sldId id="275" r:id="rId24"/>
    <p:sldId id="276" r:id="rId25"/>
    <p:sldId id="277" r:id="rId26"/>
    <p:sldId id="278" r:id="rId27"/>
    <p:sldId id="279" r:id="rId28"/>
    <p:sldId id="280" r:id="rId29"/>
    <p:sldId id="28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71"/>
    <p:restoredTop sz="92818" autoAdjust="0"/>
  </p:normalViewPr>
  <p:slideViewPr>
    <p:cSldViewPr snapToGrid="0" snapToObjects="1">
      <p:cViewPr varScale="1">
        <p:scale>
          <a:sx n="67" d="100"/>
          <a:sy n="67" d="100"/>
        </p:scale>
        <p:origin x="9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2F1532-0F4C-8D4D-B965-DC0A695FA1C1}" type="datetimeFigureOut">
              <a:rPr lang="en-KH" smtClean="0"/>
              <a:t>11/19/2022</a:t>
            </a:fld>
            <a:endParaRPr lang="en-K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F07782-CCB9-8E41-B739-DF546482EC30}" type="slidenum">
              <a:rPr lang="en-KH" smtClean="0"/>
              <a:t>‹#›</a:t>
            </a:fld>
            <a:endParaRPr lang="en-KH"/>
          </a:p>
        </p:txBody>
      </p:sp>
    </p:spTree>
    <p:extLst>
      <p:ext uri="{BB962C8B-B14F-4D97-AF65-F5344CB8AC3E}">
        <p14:creationId xmlns:p14="http://schemas.microsoft.com/office/powerpoint/2010/main" val="3491138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F07782-CCB9-8E41-B739-DF546482EC30}" type="slidenum">
              <a:rPr lang="en-KH" smtClean="0"/>
              <a:t>2</a:t>
            </a:fld>
            <a:endParaRPr lang="en-KH"/>
          </a:p>
        </p:txBody>
      </p:sp>
    </p:spTree>
    <p:extLst>
      <p:ext uri="{BB962C8B-B14F-4D97-AF65-F5344CB8AC3E}">
        <p14:creationId xmlns:p14="http://schemas.microsoft.com/office/powerpoint/2010/main" val="1527644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F07782-CCB9-8E41-B739-DF546482EC30}" type="slidenum">
              <a:rPr lang="en-KH" smtClean="0"/>
              <a:t>21</a:t>
            </a:fld>
            <a:endParaRPr lang="en-KH"/>
          </a:p>
        </p:txBody>
      </p:sp>
    </p:spTree>
    <p:extLst>
      <p:ext uri="{BB962C8B-B14F-4D97-AF65-F5344CB8AC3E}">
        <p14:creationId xmlns:p14="http://schemas.microsoft.com/office/powerpoint/2010/main" val="3953500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name of this memory comes from the fact that each address of memory location is divided into the row address and the column address in a memory matrix, in which a given location can be found (at the intersection of the row and column). In a memory module of this type, two address decoders are used: one for the row address and another for the column address. After decoding of the address two lines coming from the decoders are activated. Bits of all words at the same bit position are stored in bit cells placed in the same rectangular bit cell matrix called a bit plane. The memory module contains as many planes as many bits are in the memory word. To each cell in a bit plane the following lines are connected: one line from the rows decoder, one line from columns decoder, read/write control lines. The lines from decoders are replicated as many times as many bit planes are in the memory module. The read or write in bit cells of a given word takes place at the same time.</a:t>
            </a:r>
            <a:endParaRPr lang="en-KH" dirty="0"/>
          </a:p>
        </p:txBody>
      </p:sp>
      <p:sp>
        <p:nvSpPr>
          <p:cNvPr id="4" name="Slide Number Placeholder 3"/>
          <p:cNvSpPr>
            <a:spLocks noGrp="1"/>
          </p:cNvSpPr>
          <p:nvPr>
            <p:ph type="sldNum" sz="quarter" idx="5"/>
          </p:nvPr>
        </p:nvSpPr>
        <p:spPr/>
        <p:txBody>
          <a:bodyPr/>
          <a:lstStyle/>
          <a:p>
            <a:fld id="{A8F07782-CCB9-8E41-B739-DF546482EC30}" type="slidenum">
              <a:rPr lang="en-KH" smtClean="0"/>
              <a:t>23</a:t>
            </a:fld>
            <a:endParaRPr lang="en-KH"/>
          </a:p>
        </p:txBody>
      </p:sp>
    </p:spTree>
    <p:extLst>
      <p:ext uri="{BB962C8B-B14F-4D97-AF65-F5344CB8AC3E}">
        <p14:creationId xmlns:p14="http://schemas.microsoft.com/office/powerpoint/2010/main" val="2605973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H" dirty="0"/>
          </a:p>
        </p:txBody>
      </p:sp>
      <p:sp>
        <p:nvSpPr>
          <p:cNvPr id="4" name="Slide Number Placeholder 3"/>
          <p:cNvSpPr>
            <a:spLocks noGrp="1"/>
          </p:cNvSpPr>
          <p:nvPr>
            <p:ph type="sldNum" sz="quarter" idx="5"/>
          </p:nvPr>
        </p:nvSpPr>
        <p:spPr/>
        <p:txBody>
          <a:bodyPr/>
          <a:lstStyle/>
          <a:p>
            <a:fld id="{A8F07782-CCB9-8E41-B739-DF546482EC30}" type="slidenum">
              <a:rPr lang="en-KH" smtClean="0"/>
              <a:t>24</a:t>
            </a:fld>
            <a:endParaRPr lang="en-KH"/>
          </a:p>
        </p:txBody>
      </p:sp>
    </p:spTree>
    <p:extLst>
      <p:ext uri="{BB962C8B-B14F-4D97-AF65-F5344CB8AC3E}">
        <p14:creationId xmlns:p14="http://schemas.microsoft.com/office/powerpoint/2010/main" val="4095024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11/19/2022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11/19/2022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11/19/2022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2A853-4733-5C4A-A632-15A7F01BC8DA}"/>
              </a:ext>
            </a:extLst>
          </p:cNvPr>
          <p:cNvSpPr>
            <a:spLocks noGrp="1"/>
          </p:cNvSpPr>
          <p:nvPr>
            <p:ph type="ctrTitle"/>
          </p:nvPr>
        </p:nvSpPr>
        <p:spPr/>
        <p:txBody>
          <a:bodyPr/>
          <a:lstStyle/>
          <a:p>
            <a:r>
              <a:rPr lang="en-KH" dirty="0"/>
              <a:t>Memory organization</a:t>
            </a:r>
          </a:p>
        </p:txBody>
      </p:sp>
      <p:sp>
        <p:nvSpPr>
          <p:cNvPr id="3" name="Subtitle 2">
            <a:extLst>
              <a:ext uri="{FF2B5EF4-FFF2-40B4-BE49-F238E27FC236}">
                <a16:creationId xmlns:a16="http://schemas.microsoft.com/office/drawing/2014/main" id="{A727D4BA-2454-A84A-9A91-CEC040A5713A}"/>
              </a:ext>
            </a:extLst>
          </p:cNvPr>
          <p:cNvSpPr>
            <a:spLocks noGrp="1"/>
          </p:cNvSpPr>
          <p:nvPr>
            <p:ph type="subTitle" idx="1"/>
          </p:nvPr>
        </p:nvSpPr>
        <p:spPr/>
        <p:txBody>
          <a:bodyPr/>
          <a:lstStyle/>
          <a:p>
            <a:r>
              <a:rPr lang="en-KH"/>
              <a:t>I2</a:t>
            </a:r>
            <a:endParaRPr lang="en-KH" dirty="0"/>
          </a:p>
        </p:txBody>
      </p:sp>
    </p:spTree>
    <p:extLst>
      <p:ext uri="{BB962C8B-B14F-4D97-AF65-F5344CB8AC3E}">
        <p14:creationId xmlns:p14="http://schemas.microsoft.com/office/powerpoint/2010/main" val="2086665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5E9C0-2C77-8740-B238-E826A1E50101}"/>
              </a:ext>
            </a:extLst>
          </p:cNvPr>
          <p:cNvSpPr>
            <a:spLocks noGrp="1"/>
          </p:cNvSpPr>
          <p:nvPr>
            <p:ph type="title"/>
          </p:nvPr>
        </p:nvSpPr>
        <p:spPr/>
        <p:txBody>
          <a:bodyPr/>
          <a:lstStyle/>
          <a:p>
            <a:r>
              <a:rPr lang="en-US" dirty="0"/>
              <a:t>M</a:t>
            </a:r>
            <a:r>
              <a:rPr lang="en-KH" dirty="0"/>
              <a:t>ain memory</a:t>
            </a:r>
          </a:p>
        </p:txBody>
      </p:sp>
      <p:sp>
        <p:nvSpPr>
          <p:cNvPr id="3" name="Content Placeholder 2">
            <a:extLst>
              <a:ext uri="{FF2B5EF4-FFF2-40B4-BE49-F238E27FC236}">
                <a16:creationId xmlns:a16="http://schemas.microsoft.com/office/drawing/2014/main" id="{0908746E-61E8-0D41-9CE3-DA93C98A35DD}"/>
              </a:ext>
            </a:extLst>
          </p:cNvPr>
          <p:cNvSpPr>
            <a:spLocks noGrp="1"/>
          </p:cNvSpPr>
          <p:nvPr>
            <p:ph idx="1"/>
          </p:nvPr>
        </p:nvSpPr>
        <p:spPr/>
        <p:txBody>
          <a:bodyPr/>
          <a:lstStyle/>
          <a:p>
            <a:r>
              <a:rPr lang="en-US" dirty="0"/>
              <a:t>Static RAM (</a:t>
            </a:r>
            <a:r>
              <a:rPr lang="en-US" dirty="0">
                <a:solidFill>
                  <a:srgbClr val="FF0000"/>
                </a:solidFill>
              </a:rPr>
              <a:t>SRAM</a:t>
            </a:r>
            <a:r>
              <a:rPr lang="en-US" dirty="0"/>
              <a:t>) </a:t>
            </a:r>
          </a:p>
          <a:p>
            <a:pPr marL="852488" indent="-395288">
              <a:buFont typeface="Wingdings" pitchFamily="2" charset="2"/>
              <a:buChar char="Ø"/>
            </a:pPr>
            <a:r>
              <a:rPr lang="en-US" dirty="0"/>
              <a:t>a bit of data is stored using the state of a flip-flop. </a:t>
            </a:r>
          </a:p>
          <a:p>
            <a:pPr marL="852488" indent="-395288">
              <a:buFont typeface="Wingdings" pitchFamily="2" charset="2"/>
              <a:buChar char="Ø"/>
            </a:pPr>
            <a:r>
              <a:rPr lang="en-US" dirty="0"/>
              <a:t>Retains value indefinitely, as long as it is kept powered. </a:t>
            </a:r>
          </a:p>
          <a:p>
            <a:pPr marL="852488" indent="-395288">
              <a:buFont typeface="Wingdings" pitchFamily="2" charset="2"/>
              <a:buChar char="Ø"/>
            </a:pPr>
            <a:r>
              <a:rPr lang="en-US" dirty="0"/>
              <a:t>Mostly uses to create cache memory of CPU. </a:t>
            </a:r>
          </a:p>
          <a:p>
            <a:pPr marL="852488" indent="-395288">
              <a:buFont typeface="Wingdings" pitchFamily="2" charset="2"/>
              <a:buChar char="Ø"/>
            </a:pPr>
            <a:r>
              <a:rPr lang="en-US" dirty="0"/>
              <a:t>Faster and more expensive than DRAM.</a:t>
            </a:r>
            <a:endParaRPr lang="en-KH" dirty="0"/>
          </a:p>
        </p:txBody>
      </p:sp>
    </p:spTree>
    <p:extLst>
      <p:ext uri="{BB962C8B-B14F-4D97-AF65-F5344CB8AC3E}">
        <p14:creationId xmlns:p14="http://schemas.microsoft.com/office/powerpoint/2010/main" val="2992957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1A211-1ADC-854E-8FE6-91852439F07F}"/>
              </a:ext>
            </a:extLst>
          </p:cNvPr>
          <p:cNvSpPr>
            <a:spLocks noGrp="1"/>
          </p:cNvSpPr>
          <p:nvPr>
            <p:ph type="title"/>
          </p:nvPr>
        </p:nvSpPr>
        <p:spPr/>
        <p:txBody>
          <a:bodyPr/>
          <a:lstStyle/>
          <a:p>
            <a:r>
              <a:rPr lang="en-KH" dirty="0"/>
              <a:t>Main memory</a:t>
            </a:r>
          </a:p>
        </p:txBody>
      </p:sp>
      <p:sp>
        <p:nvSpPr>
          <p:cNvPr id="3" name="Content Placeholder 2">
            <a:extLst>
              <a:ext uri="{FF2B5EF4-FFF2-40B4-BE49-F238E27FC236}">
                <a16:creationId xmlns:a16="http://schemas.microsoft.com/office/drawing/2014/main" id="{18EFA91F-B473-4F40-8B8F-EF2C971359B7}"/>
              </a:ext>
            </a:extLst>
          </p:cNvPr>
          <p:cNvSpPr>
            <a:spLocks noGrp="1"/>
          </p:cNvSpPr>
          <p:nvPr>
            <p:ph idx="1"/>
          </p:nvPr>
        </p:nvSpPr>
        <p:spPr/>
        <p:txBody>
          <a:bodyPr/>
          <a:lstStyle/>
          <a:p>
            <a:r>
              <a:rPr lang="en-US" dirty="0"/>
              <a:t>Dynamic RAM (</a:t>
            </a:r>
            <a:r>
              <a:rPr lang="en-US" dirty="0">
                <a:solidFill>
                  <a:srgbClr val="FF0000"/>
                </a:solidFill>
              </a:rPr>
              <a:t>DRAM</a:t>
            </a:r>
            <a:r>
              <a:rPr lang="en-US" dirty="0"/>
              <a:t>) </a:t>
            </a:r>
          </a:p>
          <a:p>
            <a:pPr marL="676275" indent="-354013">
              <a:buFont typeface="Wingdings" pitchFamily="2" charset="2"/>
              <a:buChar char="Ø"/>
            </a:pPr>
            <a:r>
              <a:rPr lang="en-US" dirty="0"/>
              <a:t>Each cell stores bit with a capacitor and transistor. </a:t>
            </a:r>
          </a:p>
          <a:p>
            <a:pPr marL="676275" indent="-354013">
              <a:buFont typeface="Wingdings" pitchFamily="2" charset="2"/>
              <a:buChar char="Ø"/>
            </a:pPr>
            <a:r>
              <a:rPr lang="en-US" dirty="0"/>
              <a:t>Large storage capacity </a:t>
            </a:r>
          </a:p>
          <a:p>
            <a:pPr marL="676275" indent="-354013">
              <a:buFont typeface="Wingdings" pitchFamily="2" charset="2"/>
              <a:buChar char="Ø"/>
            </a:pPr>
            <a:r>
              <a:rPr lang="en-US" dirty="0"/>
              <a:t>Needs to be refreshed frequently. </a:t>
            </a:r>
          </a:p>
          <a:p>
            <a:pPr marL="676275" indent="-354013">
              <a:buFont typeface="Wingdings" pitchFamily="2" charset="2"/>
              <a:buChar char="Ø"/>
            </a:pPr>
            <a:r>
              <a:rPr lang="en-US" dirty="0"/>
              <a:t>Used to create main memory. </a:t>
            </a:r>
          </a:p>
          <a:p>
            <a:pPr marL="676275" indent="-354013">
              <a:buFont typeface="Wingdings" pitchFamily="2" charset="2"/>
              <a:buChar char="Ø"/>
            </a:pPr>
            <a:r>
              <a:rPr lang="en-US" dirty="0"/>
              <a:t>Slower and cheaper than SRAM.</a:t>
            </a:r>
            <a:endParaRPr lang="en-KH" dirty="0"/>
          </a:p>
        </p:txBody>
      </p:sp>
    </p:spTree>
    <p:extLst>
      <p:ext uri="{BB962C8B-B14F-4D97-AF65-F5344CB8AC3E}">
        <p14:creationId xmlns:p14="http://schemas.microsoft.com/office/powerpoint/2010/main" val="2561776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F7581-6B6F-0A4A-9636-B8853CC49976}"/>
              </a:ext>
            </a:extLst>
          </p:cNvPr>
          <p:cNvSpPr>
            <a:spLocks noGrp="1"/>
          </p:cNvSpPr>
          <p:nvPr>
            <p:ph type="title"/>
          </p:nvPr>
        </p:nvSpPr>
        <p:spPr/>
        <p:txBody>
          <a:bodyPr/>
          <a:lstStyle/>
          <a:p>
            <a:r>
              <a:rPr lang="en-KH" dirty="0"/>
              <a:t>Let’s search around</a:t>
            </a:r>
          </a:p>
        </p:txBody>
      </p:sp>
      <p:sp>
        <p:nvSpPr>
          <p:cNvPr id="3" name="Content Placeholder 2">
            <a:extLst>
              <a:ext uri="{FF2B5EF4-FFF2-40B4-BE49-F238E27FC236}">
                <a16:creationId xmlns:a16="http://schemas.microsoft.com/office/drawing/2014/main" id="{15DC3EBD-3EE0-364B-ADC5-FA92DDBED33F}"/>
              </a:ext>
            </a:extLst>
          </p:cNvPr>
          <p:cNvSpPr>
            <a:spLocks noGrp="1"/>
          </p:cNvSpPr>
          <p:nvPr>
            <p:ph idx="1"/>
          </p:nvPr>
        </p:nvSpPr>
        <p:spPr/>
        <p:txBody>
          <a:bodyPr/>
          <a:lstStyle/>
          <a:p>
            <a:r>
              <a:rPr lang="en-KH" dirty="0"/>
              <a:t>Go search in google and find the different products which can be considered as SRAM and DRAM</a:t>
            </a:r>
          </a:p>
        </p:txBody>
      </p:sp>
    </p:spTree>
    <p:extLst>
      <p:ext uri="{BB962C8B-B14F-4D97-AF65-F5344CB8AC3E}">
        <p14:creationId xmlns:p14="http://schemas.microsoft.com/office/powerpoint/2010/main" val="1062178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533D2B-02B4-F143-BA4D-4F0EC8F80A48}"/>
              </a:ext>
            </a:extLst>
          </p:cNvPr>
          <p:cNvPicPr>
            <a:picLocks noChangeAspect="1"/>
          </p:cNvPicPr>
          <p:nvPr/>
        </p:nvPicPr>
        <p:blipFill>
          <a:blip r:embed="rId2"/>
          <a:stretch>
            <a:fillRect/>
          </a:stretch>
        </p:blipFill>
        <p:spPr>
          <a:xfrm>
            <a:off x="428296" y="177800"/>
            <a:ext cx="8686800" cy="6502400"/>
          </a:xfrm>
          <a:prstGeom prst="rect">
            <a:avLst/>
          </a:prstGeom>
        </p:spPr>
      </p:pic>
      <p:sp>
        <p:nvSpPr>
          <p:cNvPr id="4" name="TextBox 3">
            <a:extLst>
              <a:ext uri="{FF2B5EF4-FFF2-40B4-BE49-F238E27FC236}">
                <a16:creationId xmlns:a16="http://schemas.microsoft.com/office/drawing/2014/main" id="{13EAD5C3-D07D-5046-9056-DEE199418B0E}"/>
              </a:ext>
            </a:extLst>
          </p:cNvPr>
          <p:cNvSpPr txBox="1"/>
          <p:nvPr/>
        </p:nvSpPr>
        <p:spPr>
          <a:xfrm>
            <a:off x="9312166" y="2967335"/>
            <a:ext cx="2764222" cy="923330"/>
          </a:xfrm>
          <a:prstGeom prst="rect">
            <a:avLst/>
          </a:prstGeom>
          <a:noFill/>
        </p:spPr>
        <p:txBody>
          <a:bodyPr wrap="square" rtlCol="0">
            <a:spAutoFit/>
          </a:bodyPr>
          <a:lstStyle/>
          <a:p>
            <a:r>
              <a:rPr lang="en-US" dirty="0">
                <a:solidFill>
                  <a:srgbClr val="0070C0"/>
                </a:solidFill>
              </a:rPr>
              <a:t>RAM : the capacity of the memory is 128 words of 8 bits (one byte) per word</a:t>
            </a:r>
            <a:endParaRPr lang="en-KH" dirty="0">
              <a:solidFill>
                <a:srgbClr val="0070C0"/>
              </a:solidFill>
            </a:endParaRPr>
          </a:p>
        </p:txBody>
      </p:sp>
    </p:spTree>
    <p:extLst>
      <p:ext uri="{BB962C8B-B14F-4D97-AF65-F5344CB8AC3E}">
        <p14:creationId xmlns:p14="http://schemas.microsoft.com/office/powerpoint/2010/main" val="2438024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591BA-CFE3-DC44-8754-988DF34C405C}"/>
              </a:ext>
            </a:extLst>
          </p:cNvPr>
          <p:cNvSpPr>
            <a:spLocks noGrp="1"/>
          </p:cNvSpPr>
          <p:nvPr>
            <p:ph type="title"/>
          </p:nvPr>
        </p:nvSpPr>
        <p:spPr/>
        <p:txBody>
          <a:bodyPr/>
          <a:lstStyle/>
          <a:p>
            <a:r>
              <a:rPr lang="en-US" dirty="0"/>
              <a:t>M</a:t>
            </a:r>
            <a:r>
              <a:rPr lang="en-KH" dirty="0"/>
              <a:t>ain memory</a:t>
            </a:r>
          </a:p>
        </p:txBody>
      </p:sp>
      <p:sp>
        <p:nvSpPr>
          <p:cNvPr id="3" name="Content Placeholder 2">
            <a:extLst>
              <a:ext uri="{FF2B5EF4-FFF2-40B4-BE49-F238E27FC236}">
                <a16:creationId xmlns:a16="http://schemas.microsoft.com/office/drawing/2014/main" id="{80A10E9A-9E6F-2949-B5DB-088DC8E25BAB}"/>
              </a:ext>
            </a:extLst>
          </p:cNvPr>
          <p:cNvSpPr>
            <a:spLocks noGrp="1"/>
          </p:cNvSpPr>
          <p:nvPr>
            <p:ph idx="1"/>
          </p:nvPr>
        </p:nvSpPr>
        <p:spPr>
          <a:xfrm>
            <a:off x="1024128" y="2286000"/>
            <a:ext cx="10274493" cy="4023360"/>
          </a:xfrm>
        </p:spPr>
        <p:txBody>
          <a:bodyPr/>
          <a:lstStyle/>
          <a:p>
            <a:r>
              <a:rPr lang="en-US" dirty="0"/>
              <a:t>ROM: Read Only Memory, is non-volatile and is more like a permanent storage for information. It also stores the </a:t>
            </a:r>
            <a:r>
              <a:rPr lang="en-US" b="1" dirty="0"/>
              <a:t>bootstrap loader</a:t>
            </a:r>
            <a:r>
              <a:rPr lang="en-US" dirty="0"/>
              <a:t> program, to load and start the operating system when computer is turned on. </a:t>
            </a:r>
          </a:p>
          <a:p>
            <a:endParaRPr lang="en-US" b="1" dirty="0"/>
          </a:p>
          <a:p>
            <a:r>
              <a:rPr lang="en-US" dirty="0"/>
              <a:t>Some commonly used ROMs :</a:t>
            </a:r>
            <a:endParaRPr lang="en-US" b="1" dirty="0"/>
          </a:p>
          <a:p>
            <a:pPr marL="893763" indent="-354013">
              <a:buFont typeface="Wingdings" pitchFamily="2" charset="2"/>
              <a:buChar char="Ø"/>
            </a:pPr>
            <a:r>
              <a:rPr lang="en-US" b="1" dirty="0"/>
              <a:t>PROM</a:t>
            </a:r>
            <a:r>
              <a:rPr lang="en-US" dirty="0"/>
              <a:t>(Programmable ROM)</a:t>
            </a:r>
          </a:p>
          <a:p>
            <a:pPr marL="893763" indent="-354013">
              <a:buFont typeface="Wingdings" pitchFamily="2" charset="2"/>
              <a:buChar char="Ø"/>
            </a:pPr>
            <a:r>
              <a:rPr lang="en-US" b="1" dirty="0"/>
              <a:t>EPROM</a:t>
            </a:r>
            <a:r>
              <a:rPr lang="en-US" dirty="0"/>
              <a:t>(Erasable PROM)</a:t>
            </a:r>
          </a:p>
          <a:p>
            <a:pPr marL="893763" indent="-354013">
              <a:buFont typeface="Wingdings" pitchFamily="2" charset="2"/>
              <a:buChar char="Ø"/>
            </a:pPr>
            <a:r>
              <a:rPr lang="en-US" b="1" dirty="0"/>
              <a:t>EEPROM</a:t>
            </a:r>
            <a:r>
              <a:rPr lang="en-US" dirty="0"/>
              <a:t>(Electrically Erasable PROM)</a:t>
            </a:r>
          </a:p>
        </p:txBody>
      </p:sp>
    </p:spTree>
    <p:extLst>
      <p:ext uri="{BB962C8B-B14F-4D97-AF65-F5344CB8AC3E}">
        <p14:creationId xmlns:p14="http://schemas.microsoft.com/office/powerpoint/2010/main" val="1579635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66CECA-5A2F-6F4E-8A51-D381CF1A909E}"/>
              </a:ext>
            </a:extLst>
          </p:cNvPr>
          <p:cNvPicPr>
            <a:picLocks noChangeAspect="1"/>
          </p:cNvPicPr>
          <p:nvPr/>
        </p:nvPicPr>
        <p:blipFill>
          <a:blip r:embed="rId2"/>
          <a:stretch>
            <a:fillRect/>
          </a:stretch>
        </p:blipFill>
        <p:spPr>
          <a:xfrm>
            <a:off x="1885950" y="1276350"/>
            <a:ext cx="8420100" cy="4305300"/>
          </a:xfrm>
          <a:prstGeom prst="rect">
            <a:avLst/>
          </a:prstGeom>
        </p:spPr>
      </p:pic>
      <p:sp>
        <p:nvSpPr>
          <p:cNvPr id="4" name="TextBox 3">
            <a:extLst>
              <a:ext uri="{FF2B5EF4-FFF2-40B4-BE49-F238E27FC236}">
                <a16:creationId xmlns:a16="http://schemas.microsoft.com/office/drawing/2014/main" id="{46B82A83-E259-5645-B0F0-F99E8B46E5A9}"/>
              </a:ext>
            </a:extLst>
          </p:cNvPr>
          <p:cNvSpPr txBox="1"/>
          <p:nvPr/>
        </p:nvSpPr>
        <p:spPr>
          <a:xfrm>
            <a:off x="5768025" y="5927834"/>
            <a:ext cx="655949" cy="369332"/>
          </a:xfrm>
          <a:prstGeom prst="rect">
            <a:avLst/>
          </a:prstGeom>
          <a:noFill/>
        </p:spPr>
        <p:txBody>
          <a:bodyPr wrap="none" rtlCol="0">
            <a:spAutoFit/>
          </a:bodyPr>
          <a:lstStyle/>
          <a:p>
            <a:r>
              <a:rPr lang="en-KH" dirty="0">
                <a:solidFill>
                  <a:srgbClr val="0070C0"/>
                </a:solidFill>
              </a:rPr>
              <a:t>ROM</a:t>
            </a:r>
          </a:p>
        </p:txBody>
      </p:sp>
    </p:spTree>
    <p:extLst>
      <p:ext uri="{BB962C8B-B14F-4D97-AF65-F5344CB8AC3E}">
        <p14:creationId xmlns:p14="http://schemas.microsoft.com/office/powerpoint/2010/main" val="1277334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EF74-95B5-7D4A-AC45-E95D2AEE831E}"/>
              </a:ext>
            </a:extLst>
          </p:cNvPr>
          <p:cNvSpPr>
            <a:spLocks noGrp="1"/>
          </p:cNvSpPr>
          <p:nvPr>
            <p:ph type="title"/>
          </p:nvPr>
        </p:nvSpPr>
        <p:spPr/>
        <p:txBody>
          <a:bodyPr/>
          <a:lstStyle/>
          <a:p>
            <a:r>
              <a:rPr lang="en-KH" dirty="0"/>
              <a:t>Hit ratio</a:t>
            </a:r>
          </a:p>
        </p:txBody>
      </p:sp>
      <p:sp>
        <p:nvSpPr>
          <p:cNvPr id="3" name="Content Placeholder 2">
            <a:extLst>
              <a:ext uri="{FF2B5EF4-FFF2-40B4-BE49-F238E27FC236}">
                <a16:creationId xmlns:a16="http://schemas.microsoft.com/office/drawing/2014/main" id="{7AEA9F5E-C855-0645-B5D2-4CBD67669403}"/>
              </a:ext>
            </a:extLst>
          </p:cNvPr>
          <p:cNvSpPr>
            <a:spLocks noGrp="1"/>
          </p:cNvSpPr>
          <p:nvPr>
            <p:ph idx="1"/>
          </p:nvPr>
        </p:nvSpPr>
        <p:spPr/>
        <p:txBody>
          <a:bodyPr/>
          <a:lstStyle/>
          <a:p>
            <a:r>
              <a:rPr lang="en-US" dirty="0"/>
              <a:t>The performance of cache memory is measured in terms of a quantity called </a:t>
            </a:r>
            <a:r>
              <a:rPr lang="en-US" b="1" dirty="0"/>
              <a:t>hit ratio</a:t>
            </a:r>
            <a:r>
              <a:rPr lang="en-US" dirty="0"/>
              <a:t>. When the CPU refers to memory and finds the word in cache it is said to produce a </a:t>
            </a:r>
            <a:r>
              <a:rPr lang="en-US" b="1" dirty="0"/>
              <a:t>hit</a:t>
            </a:r>
            <a:r>
              <a:rPr lang="en-US" dirty="0"/>
              <a:t>. If the word is not found in cache, it is in main memory then it counts as a </a:t>
            </a:r>
            <a:r>
              <a:rPr lang="en-US" b="1" dirty="0"/>
              <a:t>miss</a:t>
            </a:r>
            <a:r>
              <a:rPr lang="en-US" dirty="0"/>
              <a:t>.</a:t>
            </a:r>
          </a:p>
          <a:p>
            <a:r>
              <a:rPr lang="en-US" dirty="0"/>
              <a:t>The ratio of the number of hits to the total CPU references to memory is called hit ratio.</a:t>
            </a:r>
          </a:p>
          <a:p>
            <a:endParaRPr lang="en-KH" dirty="0"/>
          </a:p>
        </p:txBody>
      </p:sp>
      <p:pic>
        <p:nvPicPr>
          <p:cNvPr id="5" name="Picture 4">
            <a:extLst>
              <a:ext uri="{FF2B5EF4-FFF2-40B4-BE49-F238E27FC236}">
                <a16:creationId xmlns:a16="http://schemas.microsoft.com/office/drawing/2014/main" id="{98E1EB5F-0842-F14C-AF9D-727557C81C65}"/>
              </a:ext>
            </a:extLst>
          </p:cNvPr>
          <p:cNvPicPr>
            <a:picLocks noChangeAspect="1"/>
          </p:cNvPicPr>
          <p:nvPr/>
        </p:nvPicPr>
        <p:blipFill>
          <a:blip r:embed="rId2"/>
          <a:stretch>
            <a:fillRect/>
          </a:stretch>
        </p:blipFill>
        <p:spPr>
          <a:xfrm>
            <a:off x="3381265" y="5215759"/>
            <a:ext cx="4546600" cy="609600"/>
          </a:xfrm>
          <a:prstGeom prst="rect">
            <a:avLst/>
          </a:prstGeom>
        </p:spPr>
      </p:pic>
    </p:spTree>
    <p:extLst>
      <p:ext uri="{BB962C8B-B14F-4D97-AF65-F5344CB8AC3E}">
        <p14:creationId xmlns:p14="http://schemas.microsoft.com/office/powerpoint/2010/main" val="1614826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768D4-FD2B-7F4F-9308-07938855A098}"/>
              </a:ext>
            </a:extLst>
          </p:cNvPr>
          <p:cNvSpPr>
            <a:spLocks noGrp="1"/>
          </p:cNvSpPr>
          <p:nvPr>
            <p:ph type="title"/>
          </p:nvPr>
        </p:nvSpPr>
        <p:spPr/>
        <p:txBody>
          <a:bodyPr/>
          <a:lstStyle/>
          <a:p>
            <a:r>
              <a:rPr lang="en-US" dirty="0"/>
              <a:t>Memory Address Map</a:t>
            </a:r>
            <a:endParaRPr lang="en-KH" dirty="0"/>
          </a:p>
        </p:txBody>
      </p:sp>
      <p:sp>
        <p:nvSpPr>
          <p:cNvPr id="3" name="Content Placeholder 2">
            <a:extLst>
              <a:ext uri="{FF2B5EF4-FFF2-40B4-BE49-F238E27FC236}">
                <a16:creationId xmlns:a16="http://schemas.microsoft.com/office/drawing/2014/main" id="{F8A44281-4732-884F-B6F1-4889278F84E5}"/>
              </a:ext>
            </a:extLst>
          </p:cNvPr>
          <p:cNvSpPr>
            <a:spLocks noGrp="1"/>
          </p:cNvSpPr>
          <p:nvPr>
            <p:ph idx="1"/>
          </p:nvPr>
        </p:nvSpPr>
        <p:spPr>
          <a:xfrm>
            <a:off x="1024128" y="2286000"/>
            <a:ext cx="9720073" cy="2286000"/>
          </a:xfrm>
        </p:spPr>
        <p:txBody>
          <a:bodyPr/>
          <a:lstStyle/>
          <a:p>
            <a:pPr marL="363538" indent="-363538">
              <a:buFont typeface="Wingdings" pitchFamily="2" charset="2"/>
              <a:buChar char="v"/>
            </a:pPr>
            <a:r>
              <a:rPr lang="en-US" dirty="0"/>
              <a:t>Memory Address Map is a pictorial representation of assigned address space for each chip in the system</a:t>
            </a:r>
          </a:p>
          <a:p>
            <a:pPr marL="363538" indent="-363538">
              <a:buFont typeface="Wingdings" pitchFamily="2" charset="2"/>
              <a:buChar char="v"/>
            </a:pPr>
            <a:r>
              <a:rPr lang="en-US" dirty="0"/>
              <a:t>To demonstrate an example, assume that a computer system needs 512 bytes of RAM and 512 bytes of ROM</a:t>
            </a:r>
          </a:p>
          <a:p>
            <a:pPr marL="363538" indent="-363538">
              <a:buFont typeface="Wingdings" pitchFamily="2" charset="2"/>
              <a:buChar char="v"/>
            </a:pPr>
            <a:r>
              <a:rPr lang="en-US" dirty="0"/>
              <a:t>The RAM have 128 byte and need seven address lines, where the ROM have 512 bytes and need 9 address lines</a:t>
            </a:r>
            <a:endParaRPr lang="en-KH" dirty="0"/>
          </a:p>
        </p:txBody>
      </p:sp>
      <p:pic>
        <p:nvPicPr>
          <p:cNvPr id="5" name="Picture 4">
            <a:extLst>
              <a:ext uri="{FF2B5EF4-FFF2-40B4-BE49-F238E27FC236}">
                <a16:creationId xmlns:a16="http://schemas.microsoft.com/office/drawing/2014/main" id="{AE8E5709-F99E-4940-AAA2-E396AA85ACB4}"/>
              </a:ext>
            </a:extLst>
          </p:cNvPr>
          <p:cNvPicPr>
            <a:picLocks noChangeAspect="1"/>
          </p:cNvPicPr>
          <p:nvPr/>
        </p:nvPicPr>
        <p:blipFill>
          <a:blip r:embed="rId2"/>
          <a:stretch>
            <a:fillRect/>
          </a:stretch>
        </p:blipFill>
        <p:spPr>
          <a:xfrm>
            <a:off x="2495576" y="4773168"/>
            <a:ext cx="6490769" cy="1949608"/>
          </a:xfrm>
          <a:prstGeom prst="rect">
            <a:avLst/>
          </a:prstGeom>
        </p:spPr>
      </p:pic>
    </p:spTree>
    <p:extLst>
      <p:ext uri="{BB962C8B-B14F-4D97-AF65-F5344CB8AC3E}">
        <p14:creationId xmlns:p14="http://schemas.microsoft.com/office/powerpoint/2010/main" val="3427469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A7C74-001A-5A4E-B9DE-3F3B839DF009}"/>
              </a:ext>
            </a:extLst>
          </p:cNvPr>
          <p:cNvSpPr>
            <a:spLocks noGrp="1"/>
          </p:cNvSpPr>
          <p:nvPr>
            <p:ph type="title"/>
          </p:nvPr>
        </p:nvSpPr>
        <p:spPr/>
        <p:txBody>
          <a:bodyPr/>
          <a:lstStyle/>
          <a:p>
            <a:r>
              <a:rPr lang="en-US" dirty="0"/>
              <a:t>Memory Address Map</a:t>
            </a:r>
            <a:endParaRPr lang="en-KH" dirty="0"/>
          </a:p>
        </p:txBody>
      </p:sp>
      <p:sp>
        <p:nvSpPr>
          <p:cNvPr id="3" name="Content Placeholder 2">
            <a:extLst>
              <a:ext uri="{FF2B5EF4-FFF2-40B4-BE49-F238E27FC236}">
                <a16:creationId xmlns:a16="http://schemas.microsoft.com/office/drawing/2014/main" id="{15E47D5F-8D89-BD4C-9FA0-02D01766F5BE}"/>
              </a:ext>
            </a:extLst>
          </p:cNvPr>
          <p:cNvSpPr>
            <a:spLocks noGrp="1"/>
          </p:cNvSpPr>
          <p:nvPr>
            <p:ph idx="1"/>
          </p:nvPr>
        </p:nvSpPr>
        <p:spPr/>
        <p:txBody>
          <a:bodyPr/>
          <a:lstStyle/>
          <a:p>
            <a:r>
              <a:rPr lang="en-US" dirty="0"/>
              <a:t>The hexadecimal address assigns a range of hexadecimal equivalent address for each chip</a:t>
            </a:r>
          </a:p>
          <a:p>
            <a:r>
              <a:rPr lang="en-US" dirty="0"/>
              <a:t>Line 8 and 9 represent four distinct binary combination to specify which RAM we chose </a:t>
            </a:r>
          </a:p>
          <a:p>
            <a:r>
              <a:rPr lang="en-US" dirty="0"/>
              <a:t>When line 10 is 0, CPU selects a RAM. And when it’s 1, it selects the ROM</a:t>
            </a:r>
            <a:endParaRPr lang="en-KH" dirty="0"/>
          </a:p>
        </p:txBody>
      </p:sp>
    </p:spTree>
    <p:extLst>
      <p:ext uri="{BB962C8B-B14F-4D97-AF65-F5344CB8AC3E}">
        <p14:creationId xmlns:p14="http://schemas.microsoft.com/office/powerpoint/2010/main" val="1909110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D1CB95-CF7F-854E-828C-C1FF6E4A9119}"/>
              </a:ext>
            </a:extLst>
          </p:cNvPr>
          <p:cNvPicPr>
            <a:picLocks noChangeAspect="1"/>
          </p:cNvPicPr>
          <p:nvPr/>
        </p:nvPicPr>
        <p:blipFill>
          <a:blip r:embed="rId2"/>
          <a:stretch>
            <a:fillRect/>
          </a:stretch>
        </p:blipFill>
        <p:spPr>
          <a:xfrm>
            <a:off x="3002854" y="302172"/>
            <a:ext cx="6186291" cy="6253655"/>
          </a:xfrm>
          <a:prstGeom prst="rect">
            <a:avLst/>
          </a:prstGeom>
        </p:spPr>
      </p:pic>
    </p:spTree>
    <p:extLst>
      <p:ext uri="{BB962C8B-B14F-4D97-AF65-F5344CB8AC3E}">
        <p14:creationId xmlns:p14="http://schemas.microsoft.com/office/powerpoint/2010/main" val="3482117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7112-BC29-9148-A90D-53C9F99AC542}"/>
              </a:ext>
            </a:extLst>
          </p:cNvPr>
          <p:cNvSpPr>
            <a:spLocks noGrp="1"/>
          </p:cNvSpPr>
          <p:nvPr>
            <p:ph type="title"/>
          </p:nvPr>
        </p:nvSpPr>
        <p:spPr/>
        <p:txBody>
          <a:bodyPr/>
          <a:lstStyle/>
          <a:p>
            <a:r>
              <a:rPr lang="en-US" dirty="0"/>
              <a:t>W</a:t>
            </a:r>
            <a:r>
              <a:rPr lang="en-KH" dirty="0"/>
              <a:t>hat is a memory?</a:t>
            </a:r>
          </a:p>
        </p:txBody>
      </p:sp>
      <p:sp>
        <p:nvSpPr>
          <p:cNvPr id="3" name="Content Placeholder 2">
            <a:extLst>
              <a:ext uri="{FF2B5EF4-FFF2-40B4-BE49-F238E27FC236}">
                <a16:creationId xmlns:a16="http://schemas.microsoft.com/office/drawing/2014/main" id="{19A6A580-C7C3-B743-8A9B-5BA14592D962}"/>
              </a:ext>
            </a:extLst>
          </p:cNvPr>
          <p:cNvSpPr>
            <a:spLocks noGrp="1"/>
          </p:cNvSpPr>
          <p:nvPr>
            <p:ph idx="1"/>
          </p:nvPr>
        </p:nvSpPr>
        <p:spPr/>
        <p:txBody>
          <a:bodyPr/>
          <a:lstStyle/>
          <a:p>
            <a:r>
              <a:rPr lang="en-US" dirty="0"/>
              <a:t>A memory unit is the collection of storage units or devices together. The memory unit stores the binary information in the form of bits. Generally, memory/storage is classified into 2 categories:</a:t>
            </a:r>
          </a:p>
          <a:p>
            <a:endParaRPr lang="en-US" dirty="0"/>
          </a:p>
          <a:p>
            <a:pPr marL="404813" indent="-404813">
              <a:buFont typeface="Wingdings" pitchFamily="2" charset="2"/>
              <a:buChar char="Ø"/>
            </a:pPr>
            <a:r>
              <a:rPr lang="en-US" b="1" dirty="0"/>
              <a:t>Volatile Memory</a:t>
            </a:r>
            <a:r>
              <a:rPr lang="en-US" dirty="0"/>
              <a:t>: This loses its data, when power is switched off.</a:t>
            </a:r>
          </a:p>
          <a:p>
            <a:pPr marL="404813" indent="-404813">
              <a:buFont typeface="Wingdings" pitchFamily="2" charset="2"/>
              <a:buChar char="Ø"/>
            </a:pPr>
            <a:r>
              <a:rPr lang="en-US" b="1" dirty="0"/>
              <a:t>Non-Volatile Memory</a:t>
            </a:r>
            <a:r>
              <a:rPr lang="en-US" dirty="0"/>
              <a:t>: This is a permanent storage and does not lose any data when power is switched off.</a:t>
            </a:r>
          </a:p>
          <a:p>
            <a:endParaRPr lang="en-KH" dirty="0"/>
          </a:p>
        </p:txBody>
      </p:sp>
    </p:spTree>
    <p:extLst>
      <p:ext uri="{BB962C8B-B14F-4D97-AF65-F5344CB8AC3E}">
        <p14:creationId xmlns:p14="http://schemas.microsoft.com/office/powerpoint/2010/main" val="2730648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DE28-786A-A544-98B0-317341FC6686}"/>
              </a:ext>
            </a:extLst>
          </p:cNvPr>
          <p:cNvSpPr>
            <a:spLocks noGrp="1"/>
          </p:cNvSpPr>
          <p:nvPr>
            <p:ph type="title"/>
          </p:nvPr>
        </p:nvSpPr>
        <p:spPr/>
        <p:txBody>
          <a:bodyPr/>
          <a:lstStyle/>
          <a:p>
            <a:r>
              <a:rPr lang="en-US" dirty="0"/>
              <a:t>M</a:t>
            </a:r>
            <a:r>
              <a:rPr lang="en-KH" dirty="0"/>
              <a:t>ain memory selection</a:t>
            </a:r>
          </a:p>
        </p:txBody>
      </p:sp>
      <p:sp>
        <p:nvSpPr>
          <p:cNvPr id="3" name="Content Placeholder 2">
            <a:extLst>
              <a:ext uri="{FF2B5EF4-FFF2-40B4-BE49-F238E27FC236}">
                <a16:creationId xmlns:a16="http://schemas.microsoft.com/office/drawing/2014/main" id="{BE5AFC6A-484D-5345-9032-D06936CFB38C}"/>
              </a:ext>
            </a:extLst>
          </p:cNvPr>
          <p:cNvSpPr>
            <a:spLocks noGrp="1"/>
          </p:cNvSpPr>
          <p:nvPr>
            <p:ph idx="1"/>
          </p:nvPr>
        </p:nvSpPr>
        <p:spPr>
          <a:xfrm>
            <a:off x="1024128" y="2286000"/>
            <a:ext cx="10600313" cy="4023360"/>
          </a:xfrm>
        </p:spPr>
        <p:txBody>
          <a:bodyPr/>
          <a:lstStyle/>
          <a:p>
            <a:pPr marL="363538" indent="-363538">
              <a:buFont typeface="Wingdings" pitchFamily="2" charset="2"/>
              <a:buChar char="Ø"/>
            </a:pPr>
            <a:r>
              <a:rPr lang="en-US" dirty="0"/>
              <a:t>A main memory can be built of a single or many </a:t>
            </a:r>
            <a:r>
              <a:rPr lang="en-US" b="1" dirty="0"/>
              <a:t>memory modules</a:t>
            </a:r>
            <a:r>
              <a:rPr lang="en-US" dirty="0"/>
              <a:t>.</a:t>
            </a:r>
          </a:p>
          <a:p>
            <a:pPr marL="363538" indent="-363538">
              <a:buFont typeface="Wingdings" pitchFamily="2" charset="2"/>
              <a:buChar char="Ø"/>
            </a:pPr>
            <a:r>
              <a:rPr lang="en-US" dirty="0"/>
              <a:t>A main memory module is built of an address decoder and a set of memory locations. </a:t>
            </a:r>
          </a:p>
          <a:p>
            <a:pPr marL="363538" indent="-363538">
              <a:buFont typeface="Wingdings" pitchFamily="2" charset="2"/>
              <a:buChar char="Ø"/>
            </a:pPr>
            <a:r>
              <a:rPr lang="en-US" dirty="0"/>
              <a:t>The locations store words of bits of data assigned to consecutive addresses.</a:t>
            </a:r>
          </a:p>
          <a:p>
            <a:pPr marL="363538" indent="-363538">
              <a:buFont typeface="Wingdings" pitchFamily="2" charset="2"/>
              <a:buChar char="Ø"/>
            </a:pPr>
            <a:r>
              <a:rPr lang="en-US" dirty="0"/>
              <a:t>Organization structures of main memories can be divided, according to the circuit that selects memory locations, into the following types:</a:t>
            </a:r>
          </a:p>
          <a:p>
            <a:pPr marL="1071563" indent="-354013">
              <a:buFont typeface="Wingdings" pitchFamily="2" charset="2"/>
              <a:buChar char="§"/>
            </a:pPr>
            <a:r>
              <a:rPr lang="en-US" dirty="0"/>
              <a:t>Main memory with linear selection (with a single address decoder)</a:t>
            </a:r>
          </a:p>
          <a:p>
            <a:pPr marL="1071563" indent="-354013">
              <a:buFont typeface="Wingdings" pitchFamily="2" charset="2"/>
              <a:buChar char="§"/>
            </a:pPr>
            <a:r>
              <a:rPr lang="en-US" dirty="0"/>
              <a:t>Main memory with two-dimensional selection (with two address decoders)</a:t>
            </a:r>
          </a:p>
          <a:p>
            <a:pPr marL="1071563" indent="-354013">
              <a:buFont typeface="Wingdings" pitchFamily="2" charset="2"/>
              <a:buChar char="§"/>
            </a:pPr>
            <a:r>
              <a:rPr lang="en-US" dirty="0"/>
              <a:t>Main memory with linear selection of multiple words (with a single address decoder and a selector)</a:t>
            </a:r>
          </a:p>
          <a:p>
            <a:pPr marL="363538" indent="-363538">
              <a:buFont typeface="Wingdings" pitchFamily="2" charset="2"/>
              <a:buChar char="Ø"/>
            </a:pPr>
            <a:endParaRPr lang="en-KH" dirty="0"/>
          </a:p>
        </p:txBody>
      </p:sp>
    </p:spTree>
    <p:extLst>
      <p:ext uri="{BB962C8B-B14F-4D97-AF65-F5344CB8AC3E}">
        <p14:creationId xmlns:p14="http://schemas.microsoft.com/office/powerpoint/2010/main" val="2327757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F0AF3-6A9C-FB40-A142-3E2601637A41}"/>
              </a:ext>
            </a:extLst>
          </p:cNvPr>
          <p:cNvSpPr>
            <a:spLocks noGrp="1"/>
          </p:cNvSpPr>
          <p:nvPr>
            <p:ph type="title"/>
          </p:nvPr>
        </p:nvSpPr>
        <p:spPr/>
        <p:txBody>
          <a:bodyPr/>
          <a:lstStyle/>
          <a:p>
            <a:r>
              <a:rPr lang="en-US" dirty="0"/>
              <a:t>M</a:t>
            </a:r>
            <a:r>
              <a:rPr lang="en-KH" dirty="0"/>
              <a:t>ain memory selection</a:t>
            </a:r>
          </a:p>
        </p:txBody>
      </p:sp>
      <p:sp>
        <p:nvSpPr>
          <p:cNvPr id="3" name="Content Placeholder 2">
            <a:extLst>
              <a:ext uri="{FF2B5EF4-FFF2-40B4-BE49-F238E27FC236}">
                <a16:creationId xmlns:a16="http://schemas.microsoft.com/office/drawing/2014/main" id="{ABB6BE82-721B-4E44-A325-1EF9092297EC}"/>
              </a:ext>
            </a:extLst>
          </p:cNvPr>
          <p:cNvSpPr>
            <a:spLocks noGrp="1"/>
          </p:cNvSpPr>
          <p:nvPr>
            <p:ph idx="1"/>
          </p:nvPr>
        </p:nvSpPr>
        <p:spPr>
          <a:xfrm>
            <a:off x="1024128" y="2286000"/>
            <a:ext cx="9720073" cy="425669"/>
          </a:xfrm>
        </p:spPr>
        <p:txBody>
          <a:bodyPr/>
          <a:lstStyle/>
          <a:p>
            <a:r>
              <a:rPr lang="en-US" b="1" dirty="0"/>
              <a:t>Main memory with linear selection</a:t>
            </a:r>
            <a:endParaRPr lang="en-KH" dirty="0"/>
          </a:p>
        </p:txBody>
      </p:sp>
      <p:pic>
        <p:nvPicPr>
          <p:cNvPr id="5" name="Picture 4">
            <a:extLst>
              <a:ext uri="{FF2B5EF4-FFF2-40B4-BE49-F238E27FC236}">
                <a16:creationId xmlns:a16="http://schemas.microsoft.com/office/drawing/2014/main" id="{63337771-9AF8-5B4E-9F72-A4F653C1989C}"/>
              </a:ext>
            </a:extLst>
          </p:cNvPr>
          <p:cNvPicPr>
            <a:picLocks noChangeAspect="1"/>
          </p:cNvPicPr>
          <p:nvPr/>
        </p:nvPicPr>
        <p:blipFill>
          <a:blip r:embed="rId3"/>
          <a:stretch>
            <a:fillRect/>
          </a:stretch>
        </p:blipFill>
        <p:spPr>
          <a:xfrm>
            <a:off x="1105119" y="3429000"/>
            <a:ext cx="6870700" cy="2641600"/>
          </a:xfrm>
          <a:prstGeom prst="rect">
            <a:avLst/>
          </a:prstGeom>
        </p:spPr>
      </p:pic>
      <p:sp>
        <p:nvSpPr>
          <p:cNvPr id="6" name="TextBox 5">
            <a:extLst>
              <a:ext uri="{FF2B5EF4-FFF2-40B4-BE49-F238E27FC236}">
                <a16:creationId xmlns:a16="http://schemas.microsoft.com/office/drawing/2014/main" id="{079AD210-41C9-E446-A78C-374911C65C9C}"/>
              </a:ext>
            </a:extLst>
          </p:cNvPr>
          <p:cNvSpPr txBox="1"/>
          <p:nvPr/>
        </p:nvSpPr>
        <p:spPr>
          <a:xfrm>
            <a:off x="8170224" y="3764120"/>
            <a:ext cx="3871355" cy="2308324"/>
          </a:xfrm>
          <a:prstGeom prst="rect">
            <a:avLst/>
          </a:prstGeom>
          <a:noFill/>
        </p:spPr>
        <p:txBody>
          <a:bodyPr wrap="square" rtlCol="0">
            <a:spAutoFit/>
          </a:bodyPr>
          <a:lstStyle/>
          <a:p>
            <a:r>
              <a:rPr lang="en-US" dirty="0"/>
              <a:t>A block diagram of the main memory module with linear selection is shown at the left. Information is stored in a matrix of data word locations. The matrix can be represented as a two-dimensional set of elementary bit locations. That is why this type of memory is called sometime a </a:t>
            </a:r>
            <a:r>
              <a:rPr lang="en-US" b="1" dirty="0"/>
              <a:t>2D main memory.</a:t>
            </a:r>
            <a:endParaRPr lang="en-KH" dirty="0"/>
          </a:p>
        </p:txBody>
      </p:sp>
    </p:spTree>
    <p:extLst>
      <p:ext uri="{BB962C8B-B14F-4D97-AF65-F5344CB8AC3E}">
        <p14:creationId xmlns:p14="http://schemas.microsoft.com/office/powerpoint/2010/main" val="2011456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6E56E-5683-8048-8A34-BF54C1316C3C}"/>
              </a:ext>
            </a:extLst>
          </p:cNvPr>
          <p:cNvSpPr>
            <a:spLocks noGrp="1"/>
          </p:cNvSpPr>
          <p:nvPr>
            <p:ph type="title"/>
          </p:nvPr>
        </p:nvSpPr>
        <p:spPr/>
        <p:txBody>
          <a:bodyPr/>
          <a:lstStyle/>
          <a:p>
            <a:r>
              <a:rPr lang="en-US" dirty="0"/>
              <a:t>M</a:t>
            </a:r>
            <a:r>
              <a:rPr lang="en-KH" dirty="0"/>
              <a:t>ain memory selection</a:t>
            </a:r>
          </a:p>
        </p:txBody>
      </p:sp>
      <p:sp>
        <p:nvSpPr>
          <p:cNvPr id="3" name="Content Placeholder 2">
            <a:extLst>
              <a:ext uri="{FF2B5EF4-FFF2-40B4-BE49-F238E27FC236}">
                <a16:creationId xmlns:a16="http://schemas.microsoft.com/office/drawing/2014/main" id="{6E2F7FD5-9BE4-384C-B7DA-972FF5B95AE9}"/>
              </a:ext>
            </a:extLst>
          </p:cNvPr>
          <p:cNvSpPr>
            <a:spLocks noGrp="1"/>
          </p:cNvSpPr>
          <p:nvPr>
            <p:ph idx="1"/>
          </p:nvPr>
        </p:nvSpPr>
        <p:spPr>
          <a:xfrm>
            <a:off x="1024128" y="2286000"/>
            <a:ext cx="9720073" cy="445325"/>
          </a:xfrm>
        </p:spPr>
        <p:txBody>
          <a:bodyPr/>
          <a:lstStyle/>
          <a:p>
            <a:r>
              <a:rPr lang="en-US" b="1" dirty="0"/>
              <a:t>Main memory with linear selection</a:t>
            </a:r>
            <a:endParaRPr lang="en-KH" dirty="0"/>
          </a:p>
          <a:p>
            <a:endParaRPr lang="en-KH" dirty="0"/>
          </a:p>
        </p:txBody>
      </p:sp>
      <p:pic>
        <p:nvPicPr>
          <p:cNvPr id="5" name="Picture 4">
            <a:extLst>
              <a:ext uri="{FF2B5EF4-FFF2-40B4-BE49-F238E27FC236}">
                <a16:creationId xmlns:a16="http://schemas.microsoft.com/office/drawing/2014/main" id="{C346886E-CB13-6E47-842D-7824A2E2A482}"/>
              </a:ext>
            </a:extLst>
          </p:cNvPr>
          <p:cNvPicPr>
            <a:picLocks noChangeAspect="1"/>
          </p:cNvPicPr>
          <p:nvPr/>
        </p:nvPicPr>
        <p:blipFill>
          <a:blip r:embed="rId2"/>
          <a:stretch>
            <a:fillRect/>
          </a:stretch>
        </p:blipFill>
        <p:spPr>
          <a:xfrm>
            <a:off x="1024128" y="2932493"/>
            <a:ext cx="5024253" cy="3614643"/>
          </a:xfrm>
          <a:prstGeom prst="rect">
            <a:avLst/>
          </a:prstGeom>
        </p:spPr>
      </p:pic>
      <p:sp>
        <p:nvSpPr>
          <p:cNvPr id="6" name="TextBox 5">
            <a:extLst>
              <a:ext uri="{FF2B5EF4-FFF2-40B4-BE49-F238E27FC236}">
                <a16:creationId xmlns:a16="http://schemas.microsoft.com/office/drawing/2014/main" id="{4B1A0A2B-19A7-5147-BB38-FA5C083FA5F9}"/>
              </a:ext>
            </a:extLst>
          </p:cNvPr>
          <p:cNvSpPr txBox="1"/>
          <p:nvPr/>
        </p:nvSpPr>
        <p:spPr>
          <a:xfrm>
            <a:off x="6614555" y="2932493"/>
            <a:ext cx="5165767" cy="2308324"/>
          </a:xfrm>
          <a:prstGeom prst="rect">
            <a:avLst/>
          </a:prstGeom>
          <a:noFill/>
        </p:spPr>
        <p:txBody>
          <a:bodyPr wrap="square" rtlCol="0">
            <a:spAutoFit/>
          </a:bodyPr>
          <a:lstStyle/>
          <a:p>
            <a:r>
              <a:rPr lang="en-US" dirty="0"/>
              <a:t>To the inputs of the address decoder, the address bus of a processor is connected. The read/write signal is provided by the processor through the control bus. </a:t>
            </a:r>
          </a:p>
          <a:p>
            <a:endParaRPr lang="en-US" dirty="0"/>
          </a:p>
          <a:p>
            <a:r>
              <a:rPr lang="en-US" dirty="0"/>
              <a:t>At the output of the memory cell matrix, a buffer register is placed connected to the external data bus of the processor. It stores the data read from the memory or those which are to be there written.</a:t>
            </a:r>
            <a:endParaRPr lang="en-KH" dirty="0"/>
          </a:p>
        </p:txBody>
      </p:sp>
    </p:spTree>
    <p:extLst>
      <p:ext uri="{BB962C8B-B14F-4D97-AF65-F5344CB8AC3E}">
        <p14:creationId xmlns:p14="http://schemas.microsoft.com/office/powerpoint/2010/main" val="116300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6E56E-5683-8048-8A34-BF54C1316C3C}"/>
              </a:ext>
            </a:extLst>
          </p:cNvPr>
          <p:cNvSpPr>
            <a:spLocks noGrp="1"/>
          </p:cNvSpPr>
          <p:nvPr>
            <p:ph type="title"/>
          </p:nvPr>
        </p:nvSpPr>
        <p:spPr/>
        <p:txBody>
          <a:bodyPr/>
          <a:lstStyle/>
          <a:p>
            <a:r>
              <a:rPr lang="en-US" dirty="0"/>
              <a:t>M</a:t>
            </a:r>
            <a:r>
              <a:rPr lang="en-KH" dirty="0"/>
              <a:t>ain memory selection</a:t>
            </a:r>
          </a:p>
        </p:txBody>
      </p:sp>
      <p:sp>
        <p:nvSpPr>
          <p:cNvPr id="3" name="Content Placeholder 2">
            <a:extLst>
              <a:ext uri="{FF2B5EF4-FFF2-40B4-BE49-F238E27FC236}">
                <a16:creationId xmlns:a16="http://schemas.microsoft.com/office/drawing/2014/main" id="{6E2F7FD5-9BE4-384C-B7DA-972FF5B95AE9}"/>
              </a:ext>
            </a:extLst>
          </p:cNvPr>
          <p:cNvSpPr>
            <a:spLocks noGrp="1"/>
          </p:cNvSpPr>
          <p:nvPr>
            <p:ph idx="1"/>
          </p:nvPr>
        </p:nvSpPr>
        <p:spPr>
          <a:xfrm>
            <a:off x="1024128" y="2286000"/>
            <a:ext cx="9720073" cy="445325"/>
          </a:xfrm>
        </p:spPr>
        <p:txBody>
          <a:bodyPr/>
          <a:lstStyle/>
          <a:p>
            <a:r>
              <a:rPr lang="en-US" b="1" dirty="0"/>
              <a:t>Main memory with two-dimensional selection</a:t>
            </a:r>
            <a:endParaRPr lang="en-KH" dirty="0"/>
          </a:p>
        </p:txBody>
      </p:sp>
      <p:sp>
        <p:nvSpPr>
          <p:cNvPr id="6" name="TextBox 5">
            <a:extLst>
              <a:ext uri="{FF2B5EF4-FFF2-40B4-BE49-F238E27FC236}">
                <a16:creationId xmlns:a16="http://schemas.microsoft.com/office/drawing/2014/main" id="{4B1A0A2B-19A7-5147-BB38-FA5C083FA5F9}"/>
              </a:ext>
            </a:extLst>
          </p:cNvPr>
          <p:cNvSpPr txBox="1"/>
          <p:nvPr/>
        </p:nvSpPr>
        <p:spPr>
          <a:xfrm>
            <a:off x="7123507" y="2286000"/>
            <a:ext cx="4825341" cy="3970318"/>
          </a:xfrm>
          <a:prstGeom prst="rect">
            <a:avLst/>
          </a:prstGeom>
          <a:noFill/>
        </p:spPr>
        <p:txBody>
          <a:bodyPr wrap="square" rtlCol="0">
            <a:spAutoFit/>
          </a:bodyPr>
          <a:lstStyle/>
          <a:p>
            <a:r>
              <a:rPr lang="en-US" dirty="0"/>
              <a:t>The name of this memory comes from the fact that each address of memory location is divided into the row address and the column address in a memory matrix, in which a given location can be found (at the intersection of the row and column)</a:t>
            </a:r>
          </a:p>
          <a:p>
            <a:endParaRPr lang="en-US" dirty="0"/>
          </a:p>
          <a:p>
            <a:r>
              <a:rPr lang="en-US" dirty="0"/>
              <a:t>two address decoders are used: one for the row address and another for the column address.</a:t>
            </a:r>
          </a:p>
          <a:p>
            <a:endParaRPr lang="en-US" dirty="0"/>
          </a:p>
          <a:p>
            <a:r>
              <a:rPr lang="en-US" dirty="0"/>
              <a:t>After decoding of the address two lines coming from the decoders are activated. Bits of all words at the same bit position are stored in bit cells placed in the same rectangular bit cell matrix called a bit plane.</a:t>
            </a:r>
            <a:endParaRPr lang="en-KH" dirty="0"/>
          </a:p>
        </p:txBody>
      </p:sp>
      <p:pic>
        <p:nvPicPr>
          <p:cNvPr id="7" name="Picture 6">
            <a:extLst>
              <a:ext uri="{FF2B5EF4-FFF2-40B4-BE49-F238E27FC236}">
                <a16:creationId xmlns:a16="http://schemas.microsoft.com/office/drawing/2014/main" id="{C400AA40-BAD6-274E-ACE4-90494629C725}"/>
              </a:ext>
            </a:extLst>
          </p:cNvPr>
          <p:cNvPicPr>
            <a:picLocks noChangeAspect="1"/>
          </p:cNvPicPr>
          <p:nvPr/>
        </p:nvPicPr>
        <p:blipFill>
          <a:blip r:embed="rId3"/>
          <a:stretch>
            <a:fillRect/>
          </a:stretch>
        </p:blipFill>
        <p:spPr>
          <a:xfrm>
            <a:off x="1024128" y="2932493"/>
            <a:ext cx="6066722" cy="3183299"/>
          </a:xfrm>
          <a:prstGeom prst="rect">
            <a:avLst/>
          </a:prstGeom>
        </p:spPr>
      </p:pic>
    </p:spTree>
    <p:extLst>
      <p:ext uri="{BB962C8B-B14F-4D97-AF65-F5344CB8AC3E}">
        <p14:creationId xmlns:p14="http://schemas.microsoft.com/office/powerpoint/2010/main" val="2185033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6E56E-5683-8048-8A34-BF54C1316C3C}"/>
              </a:ext>
            </a:extLst>
          </p:cNvPr>
          <p:cNvSpPr>
            <a:spLocks noGrp="1"/>
          </p:cNvSpPr>
          <p:nvPr>
            <p:ph type="title"/>
          </p:nvPr>
        </p:nvSpPr>
        <p:spPr/>
        <p:txBody>
          <a:bodyPr/>
          <a:lstStyle/>
          <a:p>
            <a:r>
              <a:rPr lang="en-US" dirty="0"/>
              <a:t>M</a:t>
            </a:r>
            <a:r>
              <a:rPr lang="en-KH" dirty="0"/>
              <a:t>ain memory selection</a:t>
            </a:r>
          </a:p>
        </p:txBody>
      </p:sp>
      <p:sp>
        <p:nvSpPr>
          <p:cNvPr id="3" name="Content Placeholder 2">
            <a:extLst>
              <a:ext uri="{FF2B5EF4-FFF2-40B4-BE49-F238E27FC236}">
                <a16:creationId xmlns:a16="http://schemas.microsoft.com/office/drawing/2014/main" id="{6E2F7FD5-9BE4-384C-B7DA-972FF5B95AE9}"/>
              </a:ext>
            </a:extLst>
          </p:cNvPr>
          <p:cNvSpPr>
            <a:spLocks noGrp="1"/>
          </p:cNvSpPr>
          <p:nvPr>
            <p:ph idx="1"/>
          </p:nvPr>
        </p:nvSpPr>
        <p:spPr>
          <a:xfrm>
            <a:off x="1024128" y="2286000"/>
            <a:ext cx="9720073" cy="445325"/>
          </a:xfrm>
        </p:spPr>
        <p:txBody>
          <a:bodyPr/>
          <a:lstStyle/>
          <a:p>
            <a:r>
              <a:rPr lang="en-US" b="1" dirty="0"/>
              <a:t>Main memory with two-dimensional selection</a:t>
            </a:r>
            <a:endParaRPr lang="en-KH" dirty="0"/>
          </a:p>
        </p:txBody>
      </p:sp>
      <p:sp>
        <p:nvSpPr>
          <p:cNvPr id="6" name="TextBox 5">
            <a:extLst>
              <a:ext uri="{FF2B5EF4-FFF2-40B4-BE49-F238E27FC236}">
                <a16:creationId xmlns:a16="http://schemas.microsoft.com/office/drawing/2014/main" id="{4B1A0A2B-19A7-5147-BB38-FA5C083FA5F9}"/>
              </a:ext>
            </a:extLst>
          </p:cNvPr>
          <p:cNvSpPr txBox="1"/>
          <p:nvPr/>
        </p:nvSpPr>
        <p:spPr>
          <a:xfrm>
            <a:off x="1058823" y="2867179"/>
            <a:ext cx="5425104" cy="2585323"/>
          </a:xfrm>
          <a:prstGeom prst="rect">
            <a:avLst/>
          </a:prstGeom>
          <a:noFill/>
        </p:spPr>
        <p:txBody>
          <a:bodyPr wrap="square" rtlCol="0">
            <a:spAutoFit/>
          </a:bodyPr>
          <a:lstStyle/>
          <a:p>
            <a:r>
              <a:rPr lang="en-US" dirty="0"/>
              <a:t>Each pair of output lines from the row and column decoders selects (activates) a sequence of bit cells that belong to planes of consecutive bits in a memory word. In such memory module, the full matrix of bit cells has three-dimensional structure. That is why such type of main memory is called a </a:t>
            </a:r>
            <a:r>
              <a:rPr lang="en-US" b="1" dirty="0"/>
              <a:t>3D memory</a:t>
            </a:r>
            <a:r>
              <a:rPr lang="en-US" dirty="0"/>
              <a:t>. The general block diagram of such memory is shown below. As in the memory with linear selection, at data outputs of the 3D memory data buffer register is placed.</a:t>
            </a:r>
            <a:endParaRPr lang="en-KH" dirty="0"/>
          </a:p>
        </p:txBody>
      </p:sp>
      <p:pic>
        <p:nvPicPr>
          <p:cNvPr id="5" name="Picture 4">
            <a:extLst>
              <a:ext uri="{FF2B5EF4-FFF2-40B4-BE49-F238E27FC236}">
                <a16:creationId xmlns:a16="http://schemas.microsoft.com/office/drawing/2014/main" id="{2FAA8479-AA9B-4744-8086-E1F5A9AEA4F3}"/>
              </a:ext>
            </a:extLst>
          </p:cNvPr>
          <p:cNvPicPr>
            <a:picLocks noChangeAspect="1"/>
          </p:cNvPicPr>
          <p:nvPr/>
        </p:nvPicPr>
        <p:blipFill>
          <a:blip r:embed="rId3"/>
          <a:stretch>
            <a:fillRect/>
          </a:stretch>
        </p:blipFill>
        <p:spPr>
          <a:xfrm>
            <a:off x="6870783" y="1610794"/>
            <a:ext cx="5001573" cy="5031764"/>
          </a:xfrm>
          <a:prstGeom prst="rect">
            <a:avLst/>
          </a:prstGeom>
        </p:spPr>
      </p:pic>
    </p:spTree>
    <p:extLst>
      <p:ext uri="{BB962C8B-B14F-4D97-AF65-F5344CB8AC3E}">
        <p14:creationId xmlns:p14="http://schemas.microsoft.com/office/powerpoint/2010/main" val="1661385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BF5D8-8EF2-5346-9D69-22D483B7087A}"/>
              </a:ext>
            </a:extLst>
          </p:cNvPr>
          <p:cNvSpPr>
            <a:spLocks noGrp="1"/>
          </p:cNvSpPr>
          <p:nvPr>
            <p:ph type="title"/>
          </p:nvPr>
        </p:nvSpPr>
        <p:spPr/>
        <p:txBody>
          <a:bodyPr/>
          <a:lstStyle/>
          <a:p>
            <a:r>
              <a:rPr lang="en-US" dirty="0"/>
              <a:t>M</a:t>
            </a:r>
            <a:r>
              <a:rPr lang="en-KH" dirty="0"/>
              <a:t>ain memory selection</a:t>
            </a:r>
          </a:p>
        </p:txBody>
      </p:sp>
      <p:sp>
        <p:nvSpPr>
          <p:cNvPr id="3" name="Content Placeholder 2">
            <a:extLst>
              <a:ext uri="{FF2B5EF4-FFF2-40B4-BE49-F238E27FC236}">
                <a16:creationId xmlns:a16="http://schemas.microsoft.com/office/drawing/2014/main" id="{88DA995A-6F46-B64A-A5E4-B44B7DED543A}"/>
              </a:ext>
            </a:extLst>
          </p:cNvPr>
          <p:cNvSpPr>
            <a:spLocks noGrp="1"/>
          </p:cNvSpPr>
          <p:nvPr>
            <p:ph idx="1"/>
          </p:nvPr>
        </p:nvSpPr>
        <p:spPr>
          <a:xfrm>
            <a:off x="1024129" y="2286000"/>
            <a:ext cx="4840340" cy="848374"/>
          </a:xfrm>
        </p:spPr>
        <p:txBody>
          <a:bodyPr>
            <a:normAutofit/>
          </a:bodyPr>
          <a:lstStyle/>
          <a:p>
            <a:r>
              <a:rPr lang="en-US" b="1" dirty="0"/>
              <a:t>Main memory with linear selection of multiple words</a:t>
            </a:r>
            <a:endParaRPr lang="en-KH" dirty="0"/>
          </a:p>
        </p:txBody>
      </p:sp>
      <p:pic>
        <p:nvPicPr>
          <p:cNvPr id="5" name="Picture 4">
            <a:extLst>
              <a:ext uri="{FF2B5EF4-FFF2-40B4-BE49-F238E27FC236}">
                <a16:creationId xmlns:a16="http://schemas.microsoft.com/office/drawing/2014/main" id="{3483B02D-DB17-E342-BA19-988C0B36C3BB}"/>
              </a:ext>
            </a:extLst>
          </p:cNvPr>
          <p:cNvPicPr>
            <a:picLocks noChangeAspect="1"/>
          </p:cNvPicPr>
          <p:nvPr/>
        </p:nvPicPr>
        <p:blipFill>
          <a:blip r:embed="rId2"/>
          <a:stretch>
            <a:fillRect/>
          </a:stretch>
        </p:blipFill>
        <p:spPr>
          <a:xfrm>
            <a:off x="1076367" y="3134374"/>
            <a:ext cx="4788102" cy="3552772"/>
          </a:xfrm>
          <a:prstGeom prst="rect">
            <a:avLst/>
          </a:prstGeom>
        </p:spPr>
      </p:pic>
      <p:sp>
        <p:nvSpPr>
          <p:cNvPr id="6" name="TextBox 5">
            <a:extLst>
              <a:ext uri="{FF2B5EF4-FFF2-40B4-BE49-F238E27FC236}">
                <a16:creationId xmlns:a16="http://schemas.microsoft.com/office/drawing/2014/main" id="{9918CBD8-E826-6244-B371-D2DC27E76FA6}"/>
              </a:ext>
            </a:extLst>
          </p:cNvPr>
          <p:cNvSpPr txBox="1"/>
          <p:nvPr/>
        </p:nvSpPr>
        <p:spPr>
          <a:xfrm>
            <a:off x="6230587" y="2286000"/>
            <a:ext cx="5425104" cy="2585323"/>
          </a:xfrm>
          <a:prstGeom prst="rect">
            <a:avLst/>
          </a:prstGeom>
          <a:noFill/>
        </p:spPr>
        <p:txBody>
          <a:bodyPr wrap="square" rtlCol="0">
            <a:spAutoFit/>
          </a:bodyPr>
          <a:lstStyle/>
          <a:p>
            <a:r>
              <a:rPr lang="en-US" dirty="0"/>
              <a:t>The structure of this type of main memory module is based on the memory with a single address decoder (linear selection). However, in this type of memory, each output line of address decoder activates not a single memory word cell but a sequence of memory word cells. After the readout from the memory matrix, these word sequences are introduced at inputs of a selector, i.e. a next selection unit that selects a single word out of them.</a:t>
            </a:r>
          </a:p>
          <a:p>
            <a:endParaRPr lang="en-KH" dirty="0"/>
          </a:p>
        </p:txBody>
      </p:sp>
    </p:spTree>
    <p:extLst>
      <p:ext uri="{BB962C8B-B14F-4D97-AF65-F5344CB8AC3E}">
        <p14:creationId xmlns:p14="http://schemas.microsoft.com/office/powerpoint/2010/main" val="1561493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BF5D8-8EF2-5346-9D69-22D483B7087A}"/>
              </a:ext>
            </a:extLst>
          </p:cNvPr>
          <p:cNvSpPr>
            <a:spLocks noGrp="1"/>
          </p:cNvSpPr>
          <p:nvPr>
            <p:ph type="title"/>
          </p:nvPr>
        </p:nvSpPr>
        <p:spPr/>
        <p:txBody>
          <a:bodyPr/>
          <a:lstStyle/>
          <a:p>
            <a:r>
              <a:rPr lang="en-US" dirty="0"/>
              <a:t>M</a:t>
            </a:r>
            <a:r>
              <a:rPr lang="en-KH" dirty="0"/>
              <a:t>ain memory selection</a:t>
            </a:r>
          </a:p>
        </p:txBody>
      </p:sp>
      <p:sp>
        <p:nvSpPr>
          <p:cNvPr id="3" name="Content Placeholder 2">
            <a:extLst>
              <a:ext uri="{FF2B5EF4-FFF2-40B4-BE49-F238E27FC236}">
                <a16:creationId xmlns:a16="http://schemas.microsoft.com/office/drawing/2014/main" id="{88DA995A-6F46-B64A-A5E4-B44B7DED543A}"/>
              </a:ext>
            </a:extLst>
          </p:cNvPr>
          <p:cNvSpPr>
            <a:spLocks noGrp="1"/>
          </p:cNvSpPr>
          <p:nvPr>
            <p:ph idx="1"/>
          </p:nvPr>
        </p:nvSpPr>
        <p:spPr>
          <a:xfrm>
            <a:off x="1024129" y="2285999"/>
            <a:ext cx="5071872" cy="777123"/>
          </a:xfrm>
        </p:spPr>
        <p:txBody>
          <a:bodyPr>
            <a:normAutofit/>
          </a:bodyPr>
          <a:lstStyle/>
          <a:p>
            <a:r>
              <a:rPr lang="en-US" b="1" dirty="0"/>
              <a:t>Main memory with linear selection of multiple words</a:t>
            </a:r>
            <a:endParaRPr lang="en-KH" dirty="0"/>
          </a:p>
        </p:txBody>
      </p:sp>
      <p:pic>
        <p:nvPicPr>
          <p:cNvPr id="5" name="Picture 4">
            <a:extLst>
              <a:ext uri="{FF2B5EF4-FFF2-40B4-BE49-F238E27FC236}">
                <a16:creationId xmlns:a16="http://schemas.microsoft.com/office/drawing/2014/main" id="{3483B02D-DB17-E342-BA19-988C0B36C3BB}"/>
              </a:ext>
            </a:extLst>
          </p:cNvPr>
          <p:cNvPicPr>
            <a:picLocks noChangeAspect="1"/>
          </p:cNvPicPr>
          <p:nvPr/>
        </p:nvPicPr>
        <p:blipFill>
          <a:blip r:embed="rId2"/>
          <a:stretch>
            <a:fillRect/>
          </a:stretch>
        </p:blipFill>
        <p:spPr>
          <a:xfrm>
            <a:off x="1076365" y="3063123"/>
            <a:ext cx="4788102" cy="3552772"/>
          </a:xfrm>
          <a:prstGeom prst="rect">
            <a:avLst/>
          </a:prstGeom>
        </p:spPr>
      </p:pic>
      <p:sp>
        <p:nvSpPr>
          <p:cNvPr id="6" name="TextBox 5">
            <a:extLst>
              <a:ext uri="{FF2B5EF4-FFF2-40B4-BE49-F238E27FC236}">
                <a16:creationId xmlns:a16="http://schemas.microsoft.com/office/drawing/2014/main" id="{9918CBD8-E826-6244-B371-D2DC27E76FA6}"/>
              </a:ext>
            </a:extLst>
          </p:cNvPr>
          <p:cNvSpPr txBox="1"/>
          <p:nvPr/>
        </p:nvSpPr>
        <p:spPr>
          <a:xfrm>
            <a:off x="6327534" y="2237949"/>
            <a:ext cx="5425104" cy="4247317"/>
          </a:xfrm>
          <a:prstGeom prst="rect">
            <a:avLst/>
          </a:prstGeom>
          <a:noFill/>
        </p:spPr>
        <p:txBody>
          <a:bodyPr wrap="square" rtlCol="0">
            <a:spAutoFit/>
          </a:bodyPr>
          <a:lstStyle/>
          <a:p>
            <a:r>
              <a:rPr lang="en-US" dirty="0"/>
              <a:t>During memory write, data from the data bus are directed to the proper word cell in the sequence selected by the address decoder. The address is divided into two parts: one selects a given sequence of locations and the other is supplied to the selector circuit. In the selector, the second part of address is decoded and the output lines from the decoding select the memory locations to be used in the current memory operation.</a:t>
            </a:r>
          </a:p>
          <a:p>
            <a:endParaRPr lang="en-US" dirty="0"/>
          </a:p>
          <a:p>
            <a:r>
              <a:rPr lang="en-US" dirty="0"/>
              <a:t>In this type of main memory, the bit cells matrix is basically two-dimensional. However the information bits read from the matrix are subject to further selection, which is a half way in the direction towards a three-dimensional structure. For this reason this type of main memory is called </a:t>
            </a:r>
            <a:r>
              <a:rPr lang="en-US" b="1" dirty="0"/>
              <a:t>2.5 D memory</a:t>
            </a:r>
            <a:r>
              <a:rPr lang="en-US" dirty="0"/>
              <a:t>.</a:t>
            </a:r>
            <a:endParaRPr lang="en-KH" dirty="0"/>
          </a:p>
        </p:txBody>
      </p:sp>
    </p:spTree>
    <p:extLst>
      <p:ext uri="{BB962C8B-B14F-4D97-AF65-F5344CB8AC3E}">
        <p14:creationId xmlns:p14="http://schemas.microsoft.com/office/powerpoint/2010/main" val="4134938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39F63-F0B5-FE4E-A58A-F879A0CCE350}"/>
              </a:ext>
            </a:extLst>
          </p:cNvPr>
          <p:cNvSpPr>
            <a:spLocks noGrp="1"/>
          </p:cNvSpPr>
          <p:nvPr>
            <p:ph type="title"/>
          </p:nvPr>
        </p:nvSpPr>
        <p:spPr/>
        <p:txBody>
          <a:bodyPr/>
          <a:lstStyle/>
          <a:p>
            <a:r>
              <a:rPr lang="en-KH" dirty="0"/>
              <a:t>Memory hierarchy</a:t>
            </a:r>
          </a:p>
        </p:txBody>
      </p:sp>
      <p:pic>
        <p:nvPicPr>
          <p:cNvPr id="1026" name="Picture 2" descr="Memory Hierarchy">
            <a:extLst>
              <a:ext uri="{FF2B5EF4-FFF2-40B4-BE49-F238E27FC236}">
                <a16:creationId xmlns:a16="http://schemas.microsoft.com/office/drawing/2014/main" id="{C92876D1-2A35-6247-BF06-5BDBD9A162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180" y="2192879"/>
            <a:ext cx="6427076" cy="37491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0C3E024-AE13-8C4B-892B-55DDC21B5C38}"/>
              </a:ext>
            </a:extLst>
          </p:cNvPr>
          <p:cNvSpPr txBox="1"/>
          <p:nvPr/>
        </p:nvSpPr>
        <p:spPr>
          <a:xfrm>
            <a:off x="6863256" y="1997839"/>
            <a:ext cx="4771696" cy="3693319"/>
          </a:xfrm>
          <a:prstGeom prst="rect">
            <a:avLst/>
          </a:prstGeom>
          <a:noFill/>
        </p:spPr>
        <p:txBody>
          <a:bodyPr wrap="square" rtlCol="0">
            <a:spAutoFit/>
          </a:bodyPr>
          <a:lstStyle/>
          <a:p>
            <a:r>
              <a:rPr lang="en-US" b="1" dirty="0"/>
              <a:t>Auxiliary memory</a:t>
            </a:r>
            <a:r>
              <a:rPr lang="en-US" dirty="0"/>
              <a:t> access time is generally </a:t>
            </a:r>
            <a:r>
              <a:rPr lang="en-US" b="1" dirty="0"/>
              <a:t>1000 times</a:t>
            </a:r>
            <a:r>
              <a:rPr lang="en-US" dirty="0"/>
              <a:t> that of the main memory, hence it is at the bottom of the hierarchy.</a:t>
            </a:r>
          </a:p>
          <a:p>
            <a:endParaRPr lang="en-US" dirty="0"/>
          </a:p>
          <a:p>
            <a:r>
              <a:rPr lang="en-US" dirty="0"/>
              <a:t>The </a:t>
            </a:r>
            <a:r>
              <a:rPr lang="en-US" b="1" dirty="0"/>
              <a:t>main memory</a:t>
            </a:r>
            <a:r>
              <a:rPr lang="en-US" dirty="0"/>
              <a:t> occupies the central position because it is equipped to communicate directly with the CPU and with auxiliary memory devices through Input/output processor (I/O).</a:t>
            </a:r>
          </a:p>
          <a:p>
            <a:endParaRPr lang="en-US" dirty="0"/>
          </a:p>
          <a:p>
            <a:r>
              <a:rPr lang="en-US" dirty="0"/>
              <a:t>The </a:t>
            </a:r>
            <a:r>
              <a:rPr lang="en-US" b="1" dirty="0"/>
              <a:t>cache memory</a:t>
            </a:r>
            <a:r>
              <a:rPr lang="en-US" dirty="0"/>
              <a:t> is used to store program data which is currently being executed in the CPU. Approximate access time ratio between cache memory and main memory is about </a:t>
            </a:r>
            <a:r>
              <a:rPr lang="en-US" b="1" dirty="0"/>
              <a:t>1 to 7~10</a:t>
            </a:r>
            <a:endParaRPr lang="en-KH" dirty="0"/>
          </a:p>
        </p:txBody>
      </p:sp>
    </p:spTree>
    <p:extLst>
      <p:ext uri="{BB962C8B-B14F-4D97-AF65-F5344CB8AC3E}">
        <p14:creationId xmlns:p14="http://schemas.microsoft.com/office/powerpoint/2010/main" val="178387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emory Organization">
            <a:extLst>
              <a:ext uri="{FF2B5EF4-FFF2-40B4-BE49-F238E27FC236}">
                <a16:creationId xmlns:a16="http://schemas.microsoft.com/office/drawing/2014/main" id="{0676B8D9-0234-3544-A8BB-CA68254F91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564" y="1889234"/>
            <a:ext cx="89281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2192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41D26-13D2-0142-999D-DCAFC060D550}"/>
              </a:ext>
            </a:extLst>
          </p:cNvPr>
          <p:cNvSpPr>
            <a:spLocks noGrp="1"/>
          </p:cNvSpPr>
          <p:nvPr>
            <p:ph type="title"/>
          </p:nvPr>
        </p:nvSpPr>
        <p:spPr/>
        <p:txBody>
          <a:bodyPr/>
          <a:lstStyle/>
          <a:p>
            <a:r>
              <a:rPr lang="en-KH" dirty="0"/>
              <a:t>Auxiliary Memory</a:t>
            </a:r>
          </a:p>
        </p:txBody>
      </p:sp>
      <p:sp>
        <p:nvSpPr>
          <p:cNvPr id="3" name="Content Placeholder 2">
            <a:extLst>
              <a:ext uri="{FF2B5EF4-FFF2-40B4-BE49-F238E27FC236}">
                <a16:creationId xmlns:a16="http://schemas.microsoft.com/office/drawing/2014/main" id="{C28E0D4C-23B6-AC4A-A826-F97BAC528DBA}"/>
              </a:ext>
            </a:extLst>
          </p:cNvPr>
          <p:cNvSpPr>
            <a:spLocks noGrp="1"/>
          </p:cNvSpPr>
          <p:nvPr>
            <p:ph idx="1"/>
          </p:nvPr>
        </p:nvSpPr>
        <p:spPr/>
        <p:txBody>
          <a:bodyPr/>
          <a:lstStyle/>
          <a:p>
            <a:r>
              <a:rPr lang="en-US" dirty="0"/>
              <a:t>Devices that provide backup storage are called auxiliary memory. </a:t>
            </a:r>
            <a:r>
              <a:rPr lang="en-US" b="1" dirty="0"/>
              <a:t>For example:</a:t>
            </a:r>
            <a:r>
              <a:rPr lang="en-US" dirty="0"/>
              <a:t> Magnetic disks and tapes are commonly used auxiliary devices. Other devices used as auxiliary memory are magnetic drums, magnetic bubble memory and optical disks.</a:t>
            </a:r>
          </a:p>
          <a:p>
            <a:r>
              <a:rPr lang="en-US" dirty="0"/>
              <a:t>It is not directly accessible to the CPU, and is accessed using the Input/Output channels.</a:t>
            </a:r>
          </a:p>
          <a:p>
            <a:endParaRPr lang="en-KH" dirty="0"/>
          </a:p>
        </p:txBody>
      </p:sp>
    </p:spTree>
    <p:extLst>
      <p:ext uri="{BB962C8B-B14F-4D97-AF65-F5344CB8AC3E}">
        <p14:creationId xmlns:p14="http://schemas.microsoft.com/office/powerpoint/2010/main" val="3427670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BC67A-4097-DF43-84A7-5D1FF55FC11B}"/>
              </a:ext>
            </a:extLst>
          </p:cNvPr>
          <p:cNvSpPr>
            <a:spLocks noGrp="1"/>
          </p:cNvSpPr>
          <p:nvPr>
            <p:ph type="title"/>
          </p:nvPr>
        </p:nvSpPr>
        <p:spPr/>
        <p:txBody>
          <a:bodyPr/>
          <a:lstStyle/>
          <a:p>
            <a:r>
              <a:rPr lang="en-US" dirty="0"/>
              <a:t>C</a:t>
            </a:r>
            <a:r>
              <a:rPr lang="en-KH" dirty="0"/>
              <a:t>ache memory</a:t>
            </a:r>
          </a:p>
        </p:txBody>
      </p:sp>
      <p:sp>
        <p:nvSpPr>
          <p:cNvPr id="3" name="Content Placeholder 2">
            <a:extLst>
              <a:ext uri="{FF2B5EF4-FFF2-40B4-BE49-F238E27FC236}">
                <a16:creationId xmlns:a16="http://schemas.microsoft.com/office/drawing/2014/main" id="{C674AE62-C8C5-2140-911F-35F60ABBC9C6}"/>
              </a:ext>
            </a:extLst>
          </p:cNvPr>
          <p:cNvSpPr>
            <a:spLocks noGrp="1"/>
          </p:cNvSpPr>
          <p:nvPr>
            <p:ph idx="1"/>
          </p:nvPr>
        </p:nvSpPr>
        <p:spPr/>
        <p:txBody>
          <a:bodyPr/>
          <a:lstStyle/>
          <a:p>
            <a:r>
              <a:rPr lang="en-US" dirty="0"/>
              <a:t>The data or contents of the main memory that are used again and again by CPU, are stored in the cache memory so that we can easily access that data in shorter time.</a:t>
            </a:r>
          </a:p>
          <a:p>
            <a:r>
              <a:rPr lang="en-US" dirty="0"/>
              <a:t>Whenever the CPU needs to access memory, it first checks the cache memory. If the data is not found in cache memory then the CPU moves onto the main memory. It also transfers block of recent data into the cache and keeps on deleting the old data in cache to accommodate the new one.</a:t>
            </a:r>
          </a:p>
          <a:p>
            <a:endParaRPr lang="en-KH" dirty="0"/>
          </a:p>
        </p:txBody>
      </p:sp>
    </p:spTree>
    <p:extLst>
      <p:ext uri="{BB962C8B-B14F-4D97-AF65-F5344CB8AC3E}">
        <p14:creationId xmlns:p14="http://schemas.microsoft.com/office/powerpoint/2010/main" val="1233377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B6BA3-5D86-F645-A344-CA6F96A7932C}"/>
              </a:ext>
            </a:extLst>
          </p:cNvPr>
          <p:cNvSpPr>
            <a:spLocks noGrp="1"/>
          </p:cNvSpPr>
          <p:nvPr>
            <p:ph type="title"/>
          </p:nvPr>
        </p:nvSpPr>
        <p:spPr/>
        <p:txBody>
          <a:bodyPr/>
          <a:lstStyle/>
          <a:p>
            <a:r>
              <a:rPr lang="en-US" dirty="0"/>
              <a:t>A</a:t>
            </a:r>
            <a:r>
              <a:rPr lang="en-KH" dirty="0"/>
              <a:t>ssociative memory</a:t>
            </a:r>
          </a:p>
        </p:txBody>
      </p:sp>
      <p:sp>
        <p:nvSpPr>
          <p:cNvPr id="3" name="Content Placeholder 2">
            <a:extLst>
              <a:ext uri="{FF2B5EF4-FFF2-40B4-BE49-F238E27FC236}">
                <a16:creationId xmlns:a16="http://schemas.microsoft.com/office/drawing/2014/main" id="{5DEEE9E7-E3F9-9741-BE9D-E1702EC5F97E}"/>
              </a:ext>
            </a:extLst>
          </p:cNvPr>
          <p:cNvSpPr>
            <a:spLocks noGrp="1"/>
          </p:cNvSpPr>
          <p:nvPr>
            <p:ph idx="1"/>
          </p:nvPr>
        </p:nvSpPr>
        <p:spPr/>
        <p:txBody>
          <a:bodyPr/>
          <a:lstStyle/>
          <a:p>
            <a:r>
              <a:rPr lang="en-US" dirty="0"/>
              <a:t>It is also known as </a:t>
            </a:r>
            <a:r>
              <a:rPr lang="en-US" b="1" dirty="0"/>
              <a:t>content addressable memory (CAM)</a:t>
            </a:r>
            <a:r>
              <a:rPr lang="en-US" dirty="0"/>
              <a:t>. </a:t>
            </a:r>
          </a:p>
          <a:p>
            <a:r>
              <a:rPr lang="en-US" dirty="0"/>
              <a:t>It is a memory chip in which each bit position can be compared. In this the content is compared in each bit cell which allows very fast table lookup. </a:t>
            </a:r>
          </a:p>
          <a:p>
            <a:r>
              <a:rPr lang="en-US" dirty="0"/>
              <a:t>Since the entire chip can be compared, contents are randomly stored without considering addressing scheme. These chips have less storage capacity than regular memory chips.</a:t>
            </a:r>
            <a:endParaRPr lang="en-KH" dirty="0"/>
          </a:p>
        </p:txBody>
      </p:sp>
    </p:spTree>
    <p:extLst>
      <p:ext uri="{BB962C8B-B14F-4D97-AF65-F5344CB8AC3E}">
        <p14:creationId xmlns:p14="http://schemas.microsoft.com/office/powerpoint/2010/main" val="1299757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011B3-7B4B-2349-B84D-F0DBF5B41264}"/>
              </a:ext>
            </a:extLst>
          </p:cNvPr>
          <p:cNvSpPr>
            <a:spLocks noGrp="1"/>
          </p:cNvSpPr>
          <p:nvPr>
            <p:ph type="title"/>
          </p:nvPr>
        </p:nvSpPr>
        <p:spPr/>
        <p:txBody>
          <a:bodyPr/>
          <a:lstStyle/>
          <a:p>
            <a:r>
              <a:rPr lang="en-US" dirty="0"/>
              <a:t>M</a:t>
            </a:r>
            <a:r>
              <a:rPr lang="en-KH" dirty="0"/>
              <a:t>emory access methods</a:t>
            </a:r>
          </a:p>
        </p:txBody>
      </p:sp>
      <p:sp>
        <p:nvSpPr>
          <p:cNvPr id="3" name="Content Placeholder 2">
            <a:extLst>
              <a:ext uri="{FF2B5EF4-FFF2-40B4-BE49-F238E27FC236}">
                <a16:creationId xmlns:a16="http://schemas.microsoft.com/office/drawing/2014/main" id="{9699FD40-1954-E94A-86CC-8F7E88CD140E}"/>
              </a:ext>
            </a:extLst>
          </p:cNvPr>
          <p:cNvSpPr>
            <a:spLocks noGrp="1"/>
          </p:cNvSpPr>
          <p:nvPr>
            <p:ph idx="1"/>
          </p:nvPr>
        </p:nvSpPr>
        <p:spPr/>
        <p:txBody>
          <a:bodyPr/>
          <a:lstStyle/>
          <a:p>
            <a:r>
              <a:rPr lang="en-US" dirty="0"/>
              <a:t>Each memory type, is a collection of numerous memory locations. To access data from any memory, first it must be located and then the data is read from the memory location. </a:t>
            </a:r>
          </a:p>
          <a:p>
            <a:endParaRPr lang="en-US" dirty="0"/>
          </a:p>
          <a:p>
            <a:pPr marL="363538" indent="-363538">
              <a:buFont typeface="Wingdings" pitchFamily="2" charset="2"/>
              <a:buChar char="Ø"/>
            </a:pPr>
            <a:r>
              <a:rPr lang="en-US" b="1" dirty="0"/>
              <a:t>Random Access</a:t>
            </a:r>
            <a:r>
              <a:rPr lang="en-US" dirty="0"/>
              <a:t>: Main memories are random access memories, in which each memory location has a unique address. Using this unique address any memory location can be reached in the same amount of time in any order.</a:t>
            </a:r>
          </a:p>
          <a:p>
            <a:pPr marL="363538" indent="-363538">
              <a:buFont typeface="Wingdings" pitchFamily="2" charset="2"/>
              <a:buChar char="Ø"/>
            </a:pPr>
            <a:r>
              <a:rPr lang="en-US" b="1" dirty="0"/>
              <a:t>Sequential Access</a:t>
            </a:r>
            <a:r>
              <a:rPr lang="en-US" dirty="0"/>
              <a:t>: This methods allows memory access in a sequence or in order.</a:t>
            </a:r>
          </a:p>
          <a:p>
            <a:pPr marL="363538" indent="-363538">
              <a:buFont typeface="Wingdings" pitchFamily="2" charset="2"/>
              <a:buChar char="Ø"/>
            </a:pPr>
            <a:r>
              <a:rPr lang="en-US" b="1" dirty="0"/>
              <a:t>Direct Access</a:t>
            </a:r>
            <a:r>
              <a:rPr lang="en-US" dirty="0"/>
              <a:t>: In this mode, information is stored in tracks, with each track having a separate read/write head.</a:t>
            </a:r>
          </a:p>
          <a:p>
            <a:endParaRPr lang="en-KH" dirty="0"/>
          </a:p>
        </p:txBody>
      </p:sp>
    </p:spTree>
    <p:extLst>
      <p:ext uri="{BB962C8B-B14F-4D97-AF65-F5344CB8AC3E}">
        <p14:creationId xmlns:p14="http://schemas.microsoft.com/office/powerpoint/2010/main" val="2696661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591BA-CFE3-DC44-8754-988DF34C405C}"/>
              </a:ext>
            </a:extLst>
          </p:cNvPr>
          <p:cNvSpPr>
            <a:spLocks noGrp="1"/>
          </p:cNvSpPr>
          <p:nvPr>
            <p:ph type="title"/>
          </p:nvPr>
        </p:nvSpPr>
        <p:spPr/>
        <p:txBody>
          <a:bodyPr/>
          <a:lstStyle/>
          <a:p>
            <a:r>
              <a:rPr lang="en-US" dirty="0"/>
              <a:t>M</a:t>
            </a:r>
            <a:r>
              <a:rPr lang="en-KH" dirty="0"/>
              <a:t>ain memory</a:t>
            </a:r>
          </a:p>
        </p:txBody>
      </p:sp>
      <p:sp>
        <p:nvSpPr>
          <p:cNvPr id="3" name="Content Placeholder 2">
            <a:extLst>
              <a:ext uri="{FF2B5EF4-FFF2-40B4-BE49-F238E27FC236}">
                <a16:creationId xmlns:a16="http://schemas.microsoft.com/office/drawing/2014/main" id="{80A10E9A-9E6F-2949-B5DB-088DC8E25BAB}"/>
              </a:ext>
            </a:extLst>
          </p:cNvPr>
          <p:cNvSpPr>
            <a:spLocks noGrp="1"/>
          </p:cNvSpPr>
          <p:nvPr>
            <p:ph idx="1"/>
          </p:nvPr>
        </p:nvSpPr>
        <p:spPr>
          <a:xfrm>
            <a:off x="1024128" y="2286000"/>
            <a:ext cx="10274493" cy="4023360"/>
          </a:xfrm>
        </p:spPr>
        <p:txBody>
          <a:bodyPr/>
          <a:lstStyle/>
          <a:p>
            <a:r>
              <a:rPr lang="en-US" dirty="0"/>
              <a:t>It is the central storage unit of the computer system. It is a large and fast memory used to store data during computer operations. Main memory is made up of </a:t>
            </a:r>
            <a:r>
              <a:rPr lang="en-US" b="1" dirty="0"/>
              <a:t>RAM</a:t>
            </a:r>
            <a:r>
              <a:rPr lang="en-US" dirty="0"/>
              <a:t> and </a:t>
            </a:r>
            <a:r>
              <a:rPr lang="en-US" b="1" dirty="0"/>
              <a:t>ROM</a:t>
            </a:r>
            <a:r>
              <a:rPr lang="en-US" dirty="0"/>
              <a:t>, with RAM integrated circuit chips holing the major share.</a:t>
            </a:r>
          </a:p>
          <a:p>
            <a:endParaRPr lang="en-US" dirty="0"/>
          </a:p>
          <a:p>
            <a:r>
              <a:rPr lang="en-US" dirty="0"/>
              <a:t>RAM: Random Access Memory</a:t>
            </a:r>
          </a:p>
          <a:p>
            <a:endParaRPr lang="en-US" dirty="0"/>
          </a:p>
          <a:p>
            <a:pPr marL="539750" lvl="1" indent="-311150">
              <a:buFont typeface="Wingdings" pitchFamily="2" charset="2"/>
              <a:buChar char="Ø"/>
            </a:pPr>
            <a:r>
              <a:rPr lang="en-US" b="1" dirty="0"/>
              <a:t>DRAM</a:t>
            </a:r>
            <a:r>
              <a:rPr lang="en-US" dirty="0"/>
              <a:t>: Dynamic RAM, is made of capacitors and transistors, and must be refreshed every 10~100 </a:t>
            </a:r>
            <a:r>
              <a:rPr lang="en-US" dirty="0" err="1"/>
              <a:t>ms.</a:t>
            </a:r>
            <a:r>
              <a:rPr lang="en-US" dirty="0"/>
              <a:t> It is slower and cheaper than SRAM.</a:t>
            </a:r>
          </a:p>
          <a:p>
            <a:pPr marL="539750" lvl="1" indent="-311150">
              <a:buFont typeface="Wingdings" pitchFamily="2" charset="2"/>
              <a:buChar char="Ø"/>
            </a:pPr>
            <a:r>
              <a:rPr lang="en-US" b="1" dirty="0"/>
              <a:t>SRAM</a:t>
            </a:r>
            <a:r>
              <a:rPr lang="en-US" dirty="0"/>
              <a:t>: Static RAM, has a six transistor circuit in each cell and retains data, until powered off.</a:t>
            </a:r>
          </a:p>
          <a:p>
            <a:pPr marL="539750" lvl="1" indent="-311150">
              <a:buFont typeface="Wingdings" pitchFamily="2" charset="2"/>
              <a:buChar char="Ø"/>
            </a:pPr>
            <a:r>
              <a:rPr lang="en-US" b="1" dirty="0"/>
              <a:t>NVRAM</a:t>
            </a:r>
            <a:r>
              <a:rPr lang="en-US" dirty="0"/>
              <a:t>: Non-Volatile RAM, retains its data, even when turned off. Example: Flash memory.</a:t>
            </a:r>
          </a:p>
          <a:p>
            <a:endParaRPr lang="en-KH" dirty="0"/>
          </a:p>
        </p:txBody>
      </p:sp>
    </p:spTree>
    <p:extLst>
      <p:ext uri="{BB962C8B-B14F-4D97-AF65-F5344CB8AC3E}">
        <p14:creationId xmlns:p14="http://schemas.microsoft.com/office/powerpoint/2010/main" val="19698951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F14769A3AB22E4DBBEB43953F3A2D59" ma:contentTypeVersion="2" ma:contentTypeDescription="Create a new document." ma:contentTypeScope="" ma:versionID="cb66835fd3632c13347f7d7b3c0d6b31">
  <xsd:schema xmlns:xsd="http://www.w3.org/2001/XMLSchema" xmlns:xs="http://www.w3.org/2001/XMLSchema" xmlns:p="http://schemas.microsoft.com/office/2006/metadata/properties" xmlns:ns2="b504dd1c-74e4-4073-8ecc-05d39367243c" targetNamespace="http://schemas.microsoft.com/office/2006/metadata/properties" ma:root="true" ma:fieldsID="46bd1709cf4f592d1c135047e61da787" ns2:_="">
    <xsd:import namespace="b504dd1c-74e4-4073-8ecc-05d39367243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04dd1c-74e4-4073-8ecc-05d3936724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102329-B4D5-4A15-B182-EBA21A36DB9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E5E6437-FB15-4F42-AC32-C69EAB4111EE}">
  <ds:schemaRefs>
    <ds:schemaRef ds:uri="http://schemas.microsoft.com/sharepoint/v3/contenttype/forms"/>
  </ds:schemaRefs>
</ds:datastoreItem>
</file>

<file path=customXml/itemProps3.xml><?xml version="1.0" encoding="utf-8"?>
<ds:datastoreItem xmlns:ds="http://schemas.openxmlformats.org/officeDocument/2006/customXml" ds:itemID="{E949AC72-0847-4A50-AA89-000748BE8C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04dd1c-74e4-4073-8ecc-05d3936724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Template>
  <TotalTime>590</TotalTime>
  <Words>1953</Words>
  <Application>Microsoft Office PowerPoint</Application>
  <PresentationFormat>Widescreen</PresentationFormat>
  <Paragraphs>111</Paragraphs>
  <Slides>26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Calibri</vt:lpstr>
      <vt:lpstr>Tw Cen MT</vt:lpstr>
      <vt:lpstr>Tw Cen MT Condensed</vt:lpstr>
      <vt:lpstr>Wingdings</vt:lpstr>
      <vt:lpstr>Wingdings 3</vt:lpstr>
      <vt:lpstr>Integral</vt:lpstr>
      <vt:lpstr>Memory organization</vt:lpstr>
      <vt:lpstr>What is a memory?</vt:lpstr>
      <vt:lpstr>Memory hierarchy</vt:lpstr>
      <vt:lpstr>PowerPoint Presentation</vt:lpstr>
      <vt:lpstr>Auxiliary Memory</vt:lpstr>
      <vt:lpstr>Cache memory</vt:lpstr>
      <vt:lpstr>Associative memory</vt:lpstr>
      <vt:lpstr>Memory access methods</vt:lpstr>
      <vt:lpstr>Main memory</vt:lpstr>
      <vt:lpstr>Main memory</vt:lpstr>
      <vt:lpstr>Main memory</vt:lpstr>
      <vt:lpstr>Let’s search around</vt:lpstr>
      <vt:lpstr>PowerPoint Presentation</vt:lpstr>
      <vt:lpstr>Main memory</vt:lpstr>
      <vt:lpstr>PowerPoint Presentation</vt:lpstr>
      <vt:lpstr>Hit ratio</vt:lpstr>
      <vt:lpstr>Memory Address Map</vt:lpstr>
      <vt:lpstr>Memory Address Map</vt:lpstr>
      <vt:lpstr>PowerPoint Presentation</vt:lpstr>
      <vt:lpstr>Main memory selection</vt:lpstr>
      <vt:lpstr>Main memory selection</vt:lpstr>
      <vt:lpstr>Main memory selection</vt:lpstr>
      <vt:lpstr>Main memory selection</vt:lpstr>
      <vt:lpstr>Main memory selection</vt:lpstr>
      <vt:lpstr>Main memory selection</vt:lpstr>
      <vt:lpstr>Main memory selection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organization</dc:title>
  <dc:creator>thavorac chun</dc:creator>
  <cp:lastModifiedBy>Kry SengHort</cp:lastModifiedBy>
  <cp:revision>8</cp:revision>
  <cp:lastPrinted>2021-12-03T02:04:22Z</cp:lastPrinted>
  <dcterms:created xsi:type="dcterms:W3CDTF">2021-12-02T10:48:16Z</dcterms:created>
  <dcterms:modified xsi:type="dcterms:W3CDTF">2022-11-19T09:11:41Z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0x0101005F14769A3AB22E4DBBEB43953F3A2D59</vt:lpwstr>
  </property>
</Properties>
</file>