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63" r:id="rId8"/>
    <p:sldId id="259" r:id="rId9"/>
    <p:sldId id="264" r:id="rId10"/>
    <p:sldId id="265" r:id="rId11"/>
    <p:sldId id="266" r:id="rId12"/>
    <p:sldId id="267" r:id="rId13"/>
    <p:sldId id="268" r:id="rId14"/>
    <p:sldId id="269" r:id="rId15"/>
    <p:sldId id="270" r:id="rId16"/>
    <p:sldId id="260" r:id="rId17"/>
    <p:sldId id="261" r:id="rId18"/>
    <p:sldId id="262" r:id="rId19"/>
    <p:sldId id="272" r:id="rId20"/>
    <p:sldId id="271"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B5329-0627-4444-A184-15E84E37EC2D}" v="1" dt="2022-05-12T08:42:48.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5701"/>
  </p:normalViewPr>
  <p:slideViewPr>
    <p:cSldViewPr snapToGrid="0" snapToObjects="1">
      <p:cViewPr varScale="1">
        <p:scale>
          <a:sx n="98" d="100"/>
          <a:sy n="98" d="100"/>
        </p:scale>
        <p:origin x="7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HEM Thayheng" userId="S::nhem.thayheng@itc.edu.kh::c769524c-fb4a-43e0-a439-12802ce8c74c" providerId="AD" clId="Web-{E94B5329-0627-4444-A184-15E84E37EC2D}"/>
    <pc:docChg chg="sldOrd">
      <pc:chgData name="NHEM Thayheng" userId="S::nhem.thayheng@itc.edu.kh::c769524c-fb4a-43e0-a439-12802ce8c74c" providerId="AD" clId="Web-{E94B5329-0627-4444-A184-15E84E37EC2D}" dt="2022-05-12T08:42:48.959" v="0"/>
      <pc:docMkLst>
        <pc:docMk/>
      </pc:docMkLst>
      <pc:sldChg chg="ord">
        <pc:chgData name="NHEM Thayheng" userId="S::nhem.thayheng@itc.edu.kh::c769524c-fb4a-43e0-a439-12802ce8c74c" providerId="AD" clId="Web-{E94B5329-0627-4444-A184-15E84E37EC2D}" dt="2022-05-12T08:42:48.959" v="0"/>
        <pc:sldMkLst>
          <pc:docMk/>
          <pc:sldMk cId="2115113283"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5/12/2022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AC7C-5701-0340-B7EC-0C464DB15DFC}"/>
              </a:ext>
            </a:extLst>
          </p:cNvPr>
          <p:cNvSpPr>
            <a:spLocks noGrp="1"/>
          </p:cNvSpPr>
          <p:nvPr>
            <p:ph type="ctrTitle"/>
          </p:nvPr>
        </p:nvSpPr>
        <p:spPr/>
        <p:txBody>
          <a:bodyPr/>
          <a:lstStyle/>
          <a:p>
            <a:r>
              <a:rPr lang="en-KH" dirty="0"/>
              <a:t>Cache Memory</a:t>
            </a:r>
          </a:p>
        </p:txBody>
      </p:sp>
      <p:sp>
        <p:nvSpPr>
          <p:cNvPr id="3" name="Subtitle 2">
            <a:extLst>
              <a:ext uri="{FF2B5EF4-FFF2-40B4-BE49-F238E27FC236}">
                <a16:creationId xmlns:a16="http://schemas.microsoft.com/office/drawing/2014/main" id="{D52077A8-C58C-4E44-A847-5E893BC0FED8}"/>
              </a:ext>
            </a:extLst>
          </p:cNvPr>
          <p:cNvSpPr>
            <a:spLocks noGrp="1"/>
          </p:cNvSpPr>
          <p:nvPr>
            <p:ph type="subTitle" idx="1"/>
          </p:nvPr>
        </p:nvSpPr>
        <p:spPr/>
        <p:txBody>
          <a:bodyPr/>
          <a:lstStyle/>
          <a:p>
            <a:r>
              <a:rPr lang="en-KH"/>
              <a:t>I2</a:t>
            </a:r>
            <a:endParaRPr lang="en-KH" dirty="0"/>
          </a:p>
          <a:p>
            <a:r>
              <a:rPr lang="en-KH" dirty="0"/>
              <a:t>By Thavorac</a:t>
            </a:r>
          </a:p>
        </p:txBody>
      </p:sp>
    </p:spTree>
    <p:extLst>
      <p:ext uri="{BB962C8B-B14F-4D97-AF65-F5344CB8AC3E}">
        <p14:creationId xmlns:p14="http://schemas.microsoft.com/office/powerpoint/2010/main" val="236517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3735-FFE6-134C-8053-E2B80163DEFA}"/>
              </a:ext>
            </a:extLst>
          </p:cNvPr>
          <p:cNvSpPr>
            <a:spLocks noGrp="1"/>
          </p:cNvSpPr>
          <p:nvPr>
            <p:ph type="title"/>
          </p:nvPr>
        </p:nvSpPr>
        <p:spPr/>
        <p:txBody>
          <a:bodyPr/>
          <a:lstStyle/>
          <a:p>
            <a:r>
              <a:rPr lang="en-US" dirty="0"/>
              <a:t>C</a:t>
            </a:r>
            <a:r>
              <a:rPr lang="en-KH" dirty="0"/>
              <a:t>ache addressing</a:t>
            </a:r>
          </a:p>
        </p:txBody>
      </p:sp>
      <p:sp>
        <p:nvSpPr>
          <p:cNvPr id="3" name="Content Placeholder 2">
            <a:extLst>
              <a:ext uri="{FF2B5EF4-FFF2-40B4-BE49-F238E27FC236}">
                <a16:creationId xmlns:a16="http://schemas.microsoft.com/office/drawing/2014/main" id="{BB90F22B-A0C2-484F-AD0B-57990CD7CAF9}"/>
              </a:ext>
            </a:extLst>
          </p:cNvPr>
          <p:cNvSpPr>
            <a:spLocks noGrp="1"/>
          </p:cNvSpPr>
          <p:nvPr>
            <p:ph idx="1"/>
          </p:nvPr>
        </p:nvSpPr>
        <p:spPr/>
        <p:txBody>
          <a:bodyPr/>
          <a:lstStyle/>
          <a:p>
            <a:r>
              <a:rPr lang="en-GB" altLang="en-KH" sz="2400" dirty="0"/>
              <a:t>Where does cache sit?</a:t>
            </a:r>
          </a:p>
          <a:p>
            <a:pPr marL="660400" lvl="1" indent="-317500"/>
            <a:r>
              <a:rPr lang="en-GB" altLang="en-KH" sz="2000" dirty="0"/>
              <a:t>Between processor and virtual memory management unit</a:t>
            </a:r>
          </a:p>
          <a:p>
            <a:pPr marL="660400" lvl="1" indent="-317500"/>
            <a:r>
              <a:rPr lang="en-GB" altLang="en-KH" sz="2000" dirty="0"/>
              <a:t>Between MMU and main memory</a:t>
            </a:r>
          </a:p>
          <a:p>
            <a:r>
              <a:rPr lang="en-GB" altLang="en-KH" sz="2400" dirty="0"/>
              <a:t>Logical cache (virtual cache) stores data using virtual addresses</a:t>
            </a:r>
          </a:p>
          <a:p>
            <a:pPr marL="660400" lvl="1" indent="-304800"/>
            <a:r>
              <a:rPr lang="en-GB" altLang="en-KH" sz="2000" dirty="0"/>
              <a:t>Processor accesses cache directly, not thorough physical cache</a:t>
            </a:r>
          </a:p>
          <a:p>
            <a:pPr marL="660400" lvl="1" indent="-304800"/>
            <a:r>
              <a:rPr lang="en-GB" altLang="en-KH" sz="2000" dirty="0"/>
              <a:t>Cache access faster, before MMU address translation</a:t>
            </a:r>
          </a:p>
          <a:p>
            <a:pPr marL="660400" lvl="1" indent="-304800"/>
            <a:r>
              <a:rPr lang="en-GB" altLang="en-KH" sz="2000" dirty="0"/>
              <a:t>Virtual addresses use same address space for different applications</a:t>
            </a:r>
          </a:p>
          <a:p>
            <a:pPr marL="927100" lvl="2" indent="-317500"/>
            <a:r>
              <a:rPr lang="en-GB" altLang="en-KH" sz="1800" dirty="0"/>
              <a:t>Must flush cache on each context switch</a:t>
            </a:r>
          </a:p>
          <a:p>
            <a:r>
              <a:rPr lang="en-GB" altLang="en-KH" sz="2400" dirty="0"/>
              <a:t>Physical cache stores data using main memory physical addresses</a:t>
            </a:r>
          </a:p>
          <a:p>
            <a:endParaRPr lang="en-KH" dirty="0"/>
          </a:p>
        </p:txBody>
      </p:sp>
    </p:spTree>
    <p:extLst>
      <p:ext uri="{BB962C8B-B14F-4D97-AF65-F5344CB8AC3E}">
        <p14:creationId xmlns:p14="http://schemas.microsoft.com/office/powerpoint/2010/main" val="288000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2FA9-7B11-7D42-8A62-FF7ACAA37095}"/>
              </a:ext>
            </a:extLst>
          </p:cNvPr>
          <p:cNvSpPr>
            <a:spLocks noGrp="1"/>
          </p:cNvSpPr>
          <p:nvPr>
            <p:ph type="title"/>
          </p:nvPr>
        </p:nvSpPr>
        <p:spPr/>
        <p:txBody>
          <a:bodyPr/>
          <a:lstStyle/>
          <a:p>
            <a:r>
              <a:rPr lang="en-GB" altLang="en-KH" dirty="0"/>
              <a:t>Size does matter</a:t>
            </a:r>
            <a:endParaRPr lang="en-KH" dirty="0"/>
          </a:p>
        </p:txBody>
      </p:sp>
      <p:sp>
        <p:nvSpPr>
          <p:cNvPr id="3" name="Content Placeholder 2">
            <a:extLst>
              <a:ext uri="{FF2B5EF4-FFF2-40B4-BE49-F238E27FC236}">
                <a16:creationId xmlns:a16="http://schemas.microsoft.com/office/drawing/2014/main" id="{3EE33173-6241-5D44-95E9-1416D738547B}"/>
              </a:ext>
            </a:extLst>
          </p:cNvPr>
          <p:cNvSpPr>
            <a:spLocks noGrp="1"/>
          </p:cNvSpPr>
          <p:nvPr>
            <p:ph idx="1"/>
          </p:nvPr>
        </p:nvSpPr>
        <p:spPr/>
        <p:txBody>
          <a:bodyPr/>
          <a:lstStyle/>
          <a:p>
            <a:r>
              <a:rPr lang="en-GB" altLang="en-KH" dirty="0"/>
              <a:t>Cost</a:t>
            </a:r>
          </a:p>
          <a:p>
            <a:pPr lvl="1"/>
            <a:r>
              <a:rPr lang="en-GB" altLang="en-KH" dirty="0"/>
              <a:t>More cache is expensive</a:t>
            </a:r>
          </a:p>
          <a:p>
            <a:r>
              <a:rPr lang="en-GB" altLang="en-KH" dirty="0"/>
              <a:t>Speed</a:t>
            </a:r>
          </a:p>
          <a:p>
            <a:pPr lvl="1"/>
            <a:r>
              <a:rPr lang="en-GB" altLang="en-KH" dirty="0"/>
              <a:t>More cache is faster (up to a point)</a:t>
            </a:r>
          </a:p>
          <a:p>
            <a:pPr lvl="1"/>
            <a:r>
              <a:rPr lang="en-GB" altLang="en-KH" dirty="0"/>
              <a:t>Checking cache for data takes time</a:t>
            </a:r>
          </a:p>
          <a:p>
            <a:endParaRPr lang="en-KH" dirty="0"/>
          </a:p>
        </p:txBody>
      </p:sp>
    </p:spTree>
    <p:extLst>
      <p:ext uri="{BB962C8B-B14F-4D97-AF65-F5344CB8AC3E}">
        <p14:creationId xmlns:p14="http://schemas.microsoft.com/office/powerpoint/2010/main" val="410063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AB59-F327-F14C-9449-A7ABC8B82096}"/>
              </a:ext>
            </a:extLst>
          </p:cNvPr>
          <p:cNvSpPr>
            <a:spLocks noGrp="1"/>
          </p:cNvSpPr>
          <p:nvPr>
            <p:ph type="title"/>
          </p:nvPr>
        </p:nvSpPr>
        <p:spPr/>
        <p:txBody>
          <a:bodyPr/>
          <a:lstStyle/>
          <a:p>
            <a:r>
              <a:rPr lang="en-US" dirty="0"/>
              <a:t>T</a:t>
            </a:r>
            <a:r>
              <a:rPr lang="en-KH" dirty="0"/>
              <a:t>ypical cache organization</a:t>
            </a:r>
          </a:p>
        </p:txBody>
      </p:sp>
      <p:pic>
        <p:nvPicPr>
          <p:cNvPr id="4" name="Picture 5">
            <a:extLst>
              <a:ext uri="{FF2B5EF4-FFF2-40B4-BE49-F238E27FC236}">
                <a16:creationId xmlns:a16="http://schemas.microsoft.com/office/drawing/2014/main" id="{464A03CE-2614-7C42-BFCD-1FAA5F477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514" y="2200276"/>
            <a:ext cx="6591300" cy="4464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100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1686-B67C-9943-97AB-47579FBCC0C8}"/>
              </a:ext>
            </a:extLst>
          </p:cNvPr>
          <p:cNvSpPr>
            <a:spLocks noGrp="1"/>
          </p:cNvSpPr>
          <p:nvPr>
            <p:ph type="title"/>
          </p:nvPr>
        </p:nvSpPr>
        <p:spPr/>
        <p:txBody>
          <a:bodyPr/>
          <a:lstStyle/>
          <a:p>
            <a:r>
              <a:rPr lang="en-US" dirty="0"/>
              <a:t>L</a:t>
            </a:r>
            <a:r>
              <a:rPr lang="en-KH" dirty="0"/>
              <a:t>ocality of reference</a:t>
            </a:r>
          </a:p>
        </p:txBody>
      </p:sp>
      <p:sp>
        <p:nvSpPr>
          <p:cNvPr id="3" name="Content Placeholder 2">
            <a:extLst>
              <a:ext uri="{FF2B5EF4-FFF2-40B4-BE49-F238E27FC236}">
                <a16:creationId xmlns:a16="http://schemas.microsoft.com/office/drawing/2014/main" id="{06063B2B-A49F-1F45-925A-AA60AD805848}"/>
              </a:ext>
            </a:extLst>
          </p:cNvPr>
          <p:cNvSpPr>
            <a:spLocks noGrp="1"/>
          </p:cNvSpPr>
          <p:nvPr>
            <p:ph idx="1"/>
          </p:nvPr>
        </p:nvSpPr>
        <p:spPr/>
        <p:txBody>
          <a:bodyPr/>
          <a:lstStyle/>
          <a:p>
            <a:r>
              <a:rPr lang="en-US" dirty="0"/>
              <a:t>Processors tend to access memory in a very patterned way. if memory location </a:t>
            </a:r>
            <a:r>
              <a:rPr lang="en-US" i="1" dirty="0">
                <a:solidFill>
                  <a:srgbClr val="FF0000"/>
                </a:solidFill>
              </a:rPr>
              <a:t>X</a:t>
            </a:r>
            <a:r>
              <a:rPr lang="en-US" i="1" dirty="0"/>
              <a:t> </a:t>
            </a:r>
            <a:r>
              <a:rPr lang="en-US" dirty="0"/>
              <a:t>is accessed at time </a:t>
            </a:r>
            <a:r>
              <a:rPr lang="en-US" i="1" dirty="0"/>
              <a:t>t</a:t>
            </a:r>
            <a:r>
              <a:rPr lang="en-US" dirty="0"/>
              <a:t>, there is a high probability that memory location </a:t>
            </a:r>
            <a:r>
              <a:rPr lang="en-US" i="1" dirty="0">
                <a:solidFill>
                  <a:srgbClr val="FF0000"/>
                </a:solidFill>
              </a:rPr>
              <a:t>X </a:t>
            </a:r>
            <a:r>
              <a:rPr lang="en-US" dirty="0">
                <a:solidFill>
                  <a:srgbClr val="FF0000"/>
                </a:solidFill>
              </a:rPr>
              <a:t>+ 1 </a:t>
            </a:r>
            <a:r>
              <a:rPr lang="en-US" dirty="0"/>
              <a:t>will also be accessed in the near future.</a:t>
            </a:r>
          </a:p>
          <a:p>
            <a:r>
              <a:rPr lang="en-US" dirty="0"/>
              <a:t>This type of pattern is called “Locality of Reference”. There are other types as well:</a:t>
            </a:r>
          </a:p>
          <a:p>
            <a:pPr marL="671513" indent="-342900">
              <a:buFont typeface="Wingdings" pitchFamily="2" charset="2"/>
              <a:buChar char="Ø"/>
            </a:pPr>
            <a:r>
              <a:rPr lang="en-US" i="1" dirty="0">
                <a:solidFill>
                  <a:srgbClr val="FF0000"/>
                </a:solidFill>
              </a:rPr>
              <a:t>Temporal locality</a:t>
            </a:r>
            <a:r>
              <a:rPr lang="en-US" b="1" dirty="0"/>
              <a:t>—</a:t>
            </a:r>
            <a:r>
              <a:rPr lang="en-US" dirty="0"/>
              <a:t>Recently accessed items tend to be accessed again in the near future. </a:t>
            </a:r>
          </a:p>
          <a:p>
            <a:pPr marL="671513" indent="-342900">
              <a:buFont typeface="Wingdings" pitchFamily="2" charset="2"/>
              <a:buChar char="Ø"/>
            </a:pPr>
            <a:r>
              <a:rPr lang="en-US" i="1" dirty="0">
                <a:solidFill>
                  <a:srgbClr val="FF0000"/>
                </a:solidFill>
              </a:rPr>
              <a:t>Spatial locality</a:t>
            </a:r>
            <a:r>
              <a:rPr lang="en-US" b="1" dirty="0"/>
              <a:t>—</a:t>
            </a:r>
            <a:r>
              <a:rPr lang="en-US" dirty="0"/>
              <a:t>Accesses tend to be clustered in the address space (for example, as in arrays or loops). </a:t>
            </a:r>
          </a:p>
          <a:p>
            <a:pPr marL="671513" indent="-342900">
              <a:buFont typeface="Wingdings" pitchFamily="2" charset="2"/>
              <a:buChar char="Ø"/>
            </a:pPr>
            <a:r>
              <a:rPr lang="en-US" i="1" dirty="0">
                <a:solidFill>
                  <a:srgbClr val="FF0000"/>
                </a:solidFill>
              </a:rPr>
              <a:t>Sequential locality</a:t>
            </a:r>
            <a:r>
              <a:rPr lang="en-US" b="1" dirty="0"/>
              <a:t>—</a:t>
            </a:r>
            <a:r>
              <a:rPr lang="en-US" dirty="0"/>
              <a:t>Instructions tend to be accessed sequentially. </a:t>
            </a:r>
          </a:p>
          <a:p>
            <a:endParaRPr lang="en-US" dirty="0"/>
          </a:p>
          <a:p>
            <a:endParaRPr lang="en-US" dirty="0"/>
          </a:p>
          <a:p>
            <a:endParaRPr lang="en-KH" dirty="0"/>
          </a:p>
        </p:txBody>
      </p:sp>
    </p:spTree>
    <p:extLst>
      <p:ext uri="{BB962C8B-B14F-4D97-AF65-F5344CB8AC3E}">
        <p14:creationId xmlns:p14="http://schemas.microsoft.com/office/powerpoint/2010/main" val="335382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A32E-CE61-C744-877F-7E83D5C34044}"/>
              </a:ext>
            </a:extLst>
          </p:cNvPr>
          <p:cNvSpPr>
            <a:spLocks noGrp="1"/>
          </p:cNvSpPr>
          <p:nvPr>
            <p:ph type="title"/>
          </p:nvPr>
        </p:nvSpPr>
        <p:spPr/>
        <p:txBody>
          <a:bodyPr/>
          <a:lstStyle/>
          <a:p>
            <a:r>
              <a:rPr lang="en-US" dirty="0"/>
              <a:t>Cache Mapping Schemes </a:t>
            </a:r>
            <a:endParaRPr lang="en-KH" dirty="0"/>
          </a:p>
        </p:txBody>
      </p:sp>
      <p:sp>
        <p:nvSpPr>
          <p:cNvPr id="3" name="Content Placeholder 2">
            <a:extLst>
              <a:ext uri="{FF2B5EF4-FFF2-40B4-BE49-F238E27FC236}">
                <a16:creationId xmlns:a16="http://schemas.microsoft.com/office/drawing/2014/main" id="{EA651E89-1481-664F-A388-6BF74B83DB28}"/>
              </a:ext>
            </a:extLst>
          </p:cNvPr>
          <p:cNvSpPr>
            <a:spLocks noGrp="1"/>
          </p:cNvSpPr>
          <p:nvPr>
            <p:ph idx="1"/>
          </p:nvPr>
        </p:nvSpPr>
        <p:spPr>
          <a:xfrm>
            <a:off x="1024128" y="2286000"/>
            <a:ext cx="9720073" cy="766119"/>
          </a:xfrm>
        </p:spPr>
        <p:txBody>
          <a:bodyPr/>
          <a:lstStyle/>
          <a:p>
            <a:r>
              <a:rPr lang="en-US" dirty="0"/>
              <a:t>For cache to be functional, it must store useful data. However, this data becomes useless if the CPU can’t find it </a:t>
            </a:r>
          </a:p>
          <a:p>
            <a:endParaRPr lang="en-KH" dirty="0"/>
          </a:p>
        </p:txBody>
      </p:sp>
      <p:grpSp>
        <p:nvGrpSpPr>
          <p:cNvPr id="4" name="Group 3">
            <a:extLst>
              <a:ext uri="{FF2B5EF4-FFF2-40B4-BE49-F238E27FC236}">
                <a16:creationId xmlns:a16="http://schemas.microsoft.com/office/drawing/2014/main" id="{95954857-5691-9343-B311-6DD87410222C}"/>
              </a:ext>
            </a:extLst>
          </p:cNvPr>
          <p:cNvGrpSpPr/>
          <p:nvPr/>
        </p:nvGrpSpPr>
        <p:grpSpPr>
          <a:xfrm>
            <a:off x="2222733" y="3660276"/>
            <a:ext cx="1412788" cy="1274808"/>
            <a:chOff x="1429266" y="1480749"/>
            <a:chExt cx="2071816" cy="1274808"/>
          </a:xfrm>
        </p:grpSpPr>
        <p:sp>
          <p:nvSpPr>
            <p:cNvPr id="5" name="Rectangle 4">
              <a:extLst>
                <a:ext uri="{FF2B5EF4-FFF2-40B4-BE49-F238E27FC236}">
                  <a16:creationId xmlns:a16="http://schemas.microsoft.com/office/drawing/2014/main" id="{F9851D10-0463-484C-8BB3-9FF1331A4EAE}"/>
                </a:ext>
              </a:extLst>
            </p:cNvPr>
            <p:cNvSpPr/>
            <p:nvPr/>
          </p:nvSpPr>
          <p:spPr>
            <a:xfrm>
              <a:off x="1429266" y="1480749"/>
              <a:ext cx="2071816" cy="1274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6" name="TextBox 5">
              <a:extLst>
                <a:ext uri="{FF2B5EF4-FFF2-40B4-BE49-F238E27FC236}">
                  <a16:creationId xmlns:a16="http://schemas.microsoft.com/office/drawing/2014/main" id="{A4F839A4-BD26-2749-BC78-DF1E76CFE43C}"/>
                </a:ext>
              </a:extLst>
            </p:cNvPr>
            <p:cNvSpPr txBox="1"/>
            <p:nvPr/>
          </p:nvSpPr>
          <p:spPr>
            <a:xfrm>
              <a:off x="1853370" y="1480749"/>
              <a:ext cx="1223606" cy="369332"/>
            </a:xfrm>
            <a:prstGeom prst="rect">
              <a:avLst/>
            </a:prstGeom>
            <a:noFill/>
          </p:spPr>
          <p:txBody>
            <a:bodyPr wrap="square" rtlCol="0">
              <a:spAutoFit/>
            </a:bodyPr>
            <a:lstStyle/>
            <a:p>
              <a:r>
                <a:rPr lang="en-KH" dirty="0"/>
                <a:t>Cache</a:t>
              </a:r>
            </a:p>
          </p:txBody>
        </p:sp>
      </p:grpSp>
      <p:grpSp>
        <p:nvGrpSpPr>
          <p:cNvPr id="7" name="Group 6">
            <a:extLst>
              <a:ext uri="{FF2B5EF4-FFF2-40B4-BE49-F238E27FC236}">
                <a16:creationId xmlns:a16="http://schemas.microsoft.com/office/drawing/2014/main" id="{BC6E8B29-9DE3-CB4D-B677-CA22D9DD8395}"/>
              </a:ext>
            </a:extLst>
          </p:cNvPr>
          <p:cNvGrpSpPr/>
          <p:nvPr/>
        </p:nvGrpSpPr>
        <p:grpSpPr>
          <a:xfrm>
            <a:off x="5777073" y="3207538"/>
            <a:ext cx="2007684" cy="3302990"/>
            <a:chOff x="1429266" y="1480749"/>
            <a:chExt cx="2071816" cy="1274808"/>
          </a:xfrm>
        </p:grpSpPr>
        <p:sp>
          <p:nvSpPr>
            <p:cNvPr id="8" name="Rectangle 7">
              <a:extLst>
                <a:ext uri="{FF2B5EF4-FFF2-40B4-BE49-F238E27FC236}">
                  <a16:creationId xmlns:a16="http://schemas.microsoft.com/office/drawing/2014/main" id="{72515247-2CFC-EB48-B0D8-79D72926CC3D}"/>
                </a:ext>
              </a:extLst>
            </p:cNvPr>
            <p:cNvSpPr/>
            <p:nvPr/>
          </p:nvSpPr>
          <p:spPr>
            <a:xfrm>
              <a:off x="1429266" y="1480749"/>
              <a:ext cx="2071816" cy="1274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9" name="TextBox 8">
              <a:extLst>
                <a:ext uri="{FF2B5EF4-FFF2-40B4-BE49-F238E27FC236}">
                  <a16:creationId xmlns:a16="http://schemas.microsoft.com/office/drawing/2014/main" id="{7050565B-9DE6-8940-A4BB-DEBF9DCD22AD}"/>
                </a:ext>
              </a:extLst>
            </p:cNvPr>
            <p:cNvSpPr txBox="1"/>
            <p:nvPr/>
          </p:nvSpPr>
          <p:spPr>
            <a:xfrm>
              <a:off x="2120884" y="1512940"/>
              <a:ext cx="688581" cy="142546"/>
            </a:xfrm>
            <a:prstGeom prst="rect">
              <a:avLst/>
            </a:prstGeom>
            <a:noFill/>
          </p:spPr>
          <p:txBody>
            <a:bodyPr wrap="square" rtlCol="0">
              <a:spAutoFit/>
            </a:bodyPr>
            <a:lstStyle/>
            <a:p>
              <a:r>
                <a:rPr lang="en-KH" dirty="0"/>
                <a:t>RAM</a:t>
              </a:r>
            </a:p>
          </p:txBody>
        </p:sp>
      </p:grpSp>
      <p:sp>
        <p:nvSpPr>
          <p:cNvPr id="10" name="Rectangle 9">
            <a:extLst>
              <a:ext uri="{FF2B5EF4-FFF2-40B4-BE49-F238E27FC236}">
                <a16:creationId xmlns:a16="http://schemas.microsoft.com/office/drawing/2014/main" id="{BA0E0F15-ABC2-4D4F-AC5E-9398FB8BACEE}"/>
              </a:ext>
            </a:extLst>
          </p:cNvPr>
          <p:cNvSpPr/>
          <p:nvPr/>
        </p:nvSpPr>
        <p:spPr>
          <a:xfrm>
            <a:off x="5884164" y="3842484"/>
            <a:ext cx="66726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11" name="Rectangle 10">
            <a:extLst>
              <a:ext uri="{FF2B5EF4-FFF2-40B4-BE49-F238E27FC236}">
                <a16:creationId xmlns:a16="http://schemas.microsoft.com/office/drawing/2014/main" id="{50599A22-9F61-3A43-ACA7-99AC2F9A0110}"/>
              </a:ext>
            </a:extLst>
          </p:cNvPr>
          <p:cNvSpPr/>
          <p:nvPr/>
        </p:nvSpPr>
        <p:spPr>
          <a:xfrm>
            <a:off x="6658520" y="3846844"/>
            <a:ext cx="1015025" cy="364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12" name="TextBox 11">
            <a:extLst>
              <a:ext uri="{FF2B5EF4-FFF2-40B4-BE49-F238E27FC236}">
                <a16:creationId xmlns:a16="http://schemas.microsoft.com/office/drawing/2014/main" id="{0589776F-1694-0D4D-86E1-9CCF6D6A3D23}"/>
              </a:ext>
            </a:extLst>
          </p:cNvPr>
          <p:cNvSpPr txBox="1"/>
          <p:nvPr/>
        </p:nvSpPr>
        <p:spPr>
          <a:xfrm>
            <a:off x="6008378" y="3842484"/>
            <a:ext cx="538930" cy="369332"/>
          </a:xfrm>
          <a:prstGeom prst="rect">
            <a:avLst/>
          </a:prstGeom>
          <a:noFill/>
        </p:spPr>
        <p:txBody>
          <a:bodyPr wrap="none" rtlCol="0">
            <a:spAutoFit/>
          </a:bodyPr>
          <a:lstStyle/>
          <a:p>
            <a:r>
              <a:rPr lang="en-KH" dirty="0"/>
              <a:t>2E3</a:t>
            </a:r>
          </a:p>
        </p:txBody>
      </p:sp>
      <p:sp>
        <p:nvSpPr>
          <p:cNvPr id="13" name="Rectangle 12">
            <a:extLst>
              <a:ext uri="{FF2B5EF4-FFF2-40B4-BE49-F238E27FC236}">
                <a16:creationId xmlns:a16="http://schemas.microsoft.com/office/drawing/2014/main" id="{FE75885F-EF5B-4B4C-9713-BB0441C1FDD7}"/>
              </a:ext>
            </a:extLst>
          </p:cNvPr>
          <p:cNvSpPr/>
          <p:nvPr/>
        </p:nvSpPr>
        <p:spPr>
          <a:xfrm>
            <a:off x="5884164" y="4217116"/>
            <a:ext cx="66726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14" name="Rectangle 13">
            <a:extLst>
              <a:ext uri="{FF2B5EF4-FFF2-40B4-BE49-F238E27FC236}">
                <a16:creationId xmlns:a16="http://schemas.microsoft.com/office/drawing/2014/main" id="{93C13803-EFE1-7740-AA24-6E7C850FBFD5}"/>
              </a:ext>
            </a:extLst>
          </p:cNvPr>
          <p:cNvSpPr/>
          <p:nvPr/>
        </p:nvSpPr>
        <p:spPr>
          <a:xfrm>
            <a:off x="6658520" y="4221476"/>
            <a:ext cx="1015025" cy="364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16" name="Rectangle 15">
            <a:extLst>
              <a:ext uri="{FF2B5EF4-FFF2-40B4-BE49-F238E27FC236}">
                <a16:creationId xmlns:a16="http://schemas.microsoft.com/office/drawing/2014/main" id="{3CFCE621-C4D8-E34B-96FC-3213E7D26157}"/>
              </a:ext>
            </a:extLst>
          </p:cNvPr>
          <p:cNvSpPr/>
          <p:nvPr/>
        </p:nvSpPr>
        <p:spPr>
          <a:xfrm>
            <a:off x="5884164" y="4582088"/>
            <a:ext cx="66726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17" name="Rectangle 16">
            <a:extLst>
              <a:ext uri="{FF2B5EF4-FFF2-40B4-BE49-F238E27FC236}">
                <a16:creationId xmlns:a16="http://schemas.microsoft.com/office/drawing/2014/main" id="{32920002-9037-2247-A794-FB15A4E1AB75}"/>
              </a:ext>
            </a:extLst>
          </p:cNvPr>
          <p:cNvSpPr/>
          <p:nvPr/>
        </p:nvSpPr>
        <p:spPr>
          <a:xfrm>
            <a:off x="6658520" y="4586448"/>
            <a:ext cx="1015025" cy="364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20" name="Rectangle 19">
            <a:extLst>
              <a:ext uri="{FF2B5EF4-FFF2-40B4-BE49-F238E27FC236}">
                <a16:creationId xmlns:a16="http://schemas.microsoft.com/office/drawing/2014/main" id="{36E9AF5F-D666-7848-8CB4-66CBF0AF5680}"/>
              </a:ext>
            </a:extLst>
          </p:cNvPr>
          <p:cNvSpPr/>
          <p:nvPr/>
        </p:nvSpPr>
        <p:spPr>
          <a:xfrm>
            <a:off x="5884164" y="4957419"/>
            <a:ext cx="66726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21" name="Rectangle 20">
            <a:extLst>
              <a:ext uri="{FF2B5EF4-FFF2-40B4-BE49-F238E27FC236}">
                <a16:creationId xmlns:a16="http://schemas.microsoft.com/office/drawing/2014/main" id="{A022152E-5D1A-ED45-B15C-5AD6E8454A69}"/>
              </a:ext>
            </a:extLst>
          </p:cNvPr>
          <p:cNvSpPr/>
          <p:nvPr/>
        </p:nvSpPr>
        <p:spPr>
          <a:xfrm>
            <a:off x="6658520" y="4961779"/>
            <a:ext cx="1015025" cy="364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22" name="Rectangle 21">
            <a:extLst>
              <a:ext uri="{FF2B5EF4-FFF2-40B4-BE49-F238E27FC236}">
                <a16:creationId xmlns:a16="http://schemas.microsoft.com/office/drawing/2014/main" id="{A3806B15-AB85-8145-9163-271E63259CBE}"/>
              </a:ext>
            </a:extLst>
          </p:cNvPr>
          <p:cNvSpPr/>
          <p:nvPr/>
        </p:nvSpPr>
        <p:spPr>
          <a:xfrm>
            <a:off x="5884164" y="5322391"/>
            <a:ext cx="66726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23" name="Rectangle 22">
            <a:extLst>
              <a:ext uri="{FF2B5EF4-FFF2-40B4-BE49-F238E27FC236}">
                <a16:creationId xmlns:a16="http://schemas.microsoft.com/office/drawing/2014/main" id="{BC0B4742-E14B-774F-8E9D-B01FDD279D32}"/>
              </a:ext>
            </a:extLst>
          </p:cNvPr>
          <p:cNvSpPr/>
          <p:nvPr/>
        </p:nvSpPr>
        <p:spPr>
          <a:xfrm>
            <a:off x="6658520" y="5326751"/>
            <a:ext cx="1015025" cy="364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cxnSp>
        <p:nvCxnSpPr>
          <p:cNvPr id="25" name="Straight Arrow Connector 24">
            <a:extLst>
              <a:ext uri="{FF2B5EF4-FFF2-40B4-BE49-F238E27FC236}">
                <a16:creationId xmlns:a16="http://schemas.microsoft.com/office/drawing/2014/main" id="{55F2EBA9-36FB-434C-90C3-CDF431CC4085}"/>
              </a:ext>
            </a:extLst>
          </p:cNvPr>
          <p:cNvCxnSpPr/>
          <p:nvPr/>
        </p:nvCxnSpPr>
        <p:spPr>
          <a:xfrm flipH="1">
            <a:off x="3830595" y="4029608"/>
            <a:ext cx="1804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602D286-ECBA-064F-BD1E-AB87111A836B}"/>
              </a:ext>
            </a:extLst>
          </p:cNvPr>
          <p:cNvSpPr txBox="1"/>
          <p:nvPr/>
        </p:nvSpPr>
        <p:spPr>
          <a:xfrm>
            <a:off x="4234758" y="3660276"/>
            <a:ext cx="845103" cy="369332"/>
          </a:xfrm>
          <a:prstGeom prst="rect">
            <a:avLst/>
          </a:prstGeom>
          <a:noFill/>
        </p:spPr>
        <p:txBody>
          <a:bodyPr wrap="none" rtlCol="0">
            <a:spAutoFit/>
          </a:bodyPr>
          <a:lstStyle/>
          <a:p>
            <a:r>
              <a:rPr lang="en-KH" dirty="0">
                <a:solidFill>
                  <a:srgbClr val="FF0000"/>
                </a:solidFill>
              </a:rPr>
              <a:t>convert</a:t>
            </a:r>
          </a:p>
        </p:txBody>
      </p:sp>
      <p:sp>
        <p:nvSpPr>
          <p:cNvPr id="27" name="Oval Callout 26">
            <a:extLst>
              <a:ext uri="{FF2B5EF4-FFF2-40B4-BE49-F238E27FC236}">
                <a16:creationId xmlns:a16="http://schemas.microsoft.com/office/drawing/2014/main" id="{6344A219-8473-B242-9DF6-B28D576A9645}"/>
              </a:ext>
            </a:extLst>
          </p:cNvPr>
          <p:cNvSpPr/>
          <p:nvPr/>
        </p:nvSpPr>
        <p:spPr>
          <a:xfrm>
            <a:off x="2047678" y="5322391"/>
            <a:ext cx="3175686" cy="1053686"/>
          </a:xfrm>
          <a:prstGeom prst="wedgeEllipseCallout">
            <a:avLst>
              <a:gd name="adj1" fmla="val 29751"/>
              <a:gd name="adj2" fmla="val -1614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KH" dirty="0"/>
              <a:t>ache mapping scheme</a:t>
            </a:r>
          </a:p>
        </p:txBody>
      </p:sp>
    </p:spTree>
    <p:extLst>
      <p:ext uri="{BB962C8B-B14F-4D97-AF65-F5344CB8AC3E}">
        <p14:creationId xmlns:p14="http://schemas.microsoft.com/office/powerpoint/2010/main" val="302829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602E80-FBCF-DC45-B396-3EAA2C0BF67D}"/>
              </a:ext>
            </a:extLst>
          </p:cNvPr>
          <p:cNvSpPr txBox="1"/>
          <p:nvPr/>
        </p:nvSpPr>
        <p:spPr>
          <a:xfrm>
            <a:off x="654908" y="469557"/>
            <a:ext cx="2226507" cy="369332"/>
          </a:xfrm>
          <a:prstGeom prst="rect">
            <a:avLst/>
          </a:prstGeom>
          <a:noFill/>
        </p:spPr>
        <p:txBody>
          <a:bodyPr wrap="none" rtlCol="0">
            <a:spAutoFit/>
          </a:bodyPr>
          <a:lstStyle/>
          <a:p>
            <a:r>
              <a:rPr lang="en-KH" dirty="0"/>
              <a:t>Direct Mapped Cache</a:t>
            </a:r>
          </a:p>
        </p:txBody>
      </p:sp>
      <p:pic>
        <p:nvPicPr>
          <p:cNvPr id="3" name="Picture 2">
            <a:extLst>
              <a:ext uri="{FF2B5EF4-FFF2-40B4-BE49-F238E27FC236}">
                <a16:creationId xmlns:a16="http://schemas.microsoft.com/office/drawing/2014/main" id="{6FC49D59-4EB8-1E41-84BB-88A7AED40406}"/>
              </a:ext>
            </a:extLst>
          </p:cNvPr>
          <p:cNvPicPr>
            <a:picLocks noChangeAspect="1"/>
          </p:cNvPicPr>
          <p:nvPr/>
        </p:nvPicPr>
        <p:blipFill>
          <a:blip r:embed="rId2"/>
          <a:stretch>
            <a:fillRect/>
          </a:stretch>
        </p:blipFill>
        <p:spPr>
          <a:xfrm>
            <a:off x="562919" y="1077335"/>
            <a:ext cx="4812270" cy="5460076"/>
          </a:xfrm>
          <a:prstGeom prst="rect">
            <a:avLst/>
          </a:prstGeom>
        </p:spPr>
      </p:pic>
      <p:sp>
        <p:nvSpPr>
          <p:cNvPr id="4" name="TextBox 3">
            <a:extLst>
              <a:ext uri="{FF2B5EF4-FFF2-40B4-BE49-F238E27FC236}">
                <a16:creationId xmlns:a16="http://schemas.microsoft.com/office/drawing/2014/main" id="{ABBB2F50-A747-954E-83CB-E6163AF0CBEF}"/>
              </a:ext>
            </a:extLst>
          </p:cNvPr>
          <p:cNvSpPr txBox="1"/>
          <p:nvPr/>
        </p:nvSpPr>
        <p:spPr>
          <a:xfrm>
            <a:off x="5684108" y="383058"/>
            <a:ext cx="5852984" cy="3693319"/>
          </a:xfrm>
          <a:prstGeom prst="rect">
            <a:avLst/>
          </a:prstGeom>
          <a:noFill/>
        </p:spPr>
        <p:txBody>
          <a:bodyPr wrap="square" rtlCol="0">
            <a:spAutoFit/>
          </a:bodyPr>
          <a:lstStyle/>
          <a:p>
            <a:r>
              <a:rPr lang="en-US" dirty="0"/>
              <a:t>Direct mapped cache assigns cache mappings using a modular approach. Because there are more main memory blocks than there are cache blocks, it should be clear that main memory blocks compete for cache locations. </a:t>
            </a:r>
          </a:p>
          <a:p>
            <a:endParaRPr lang="en-KH" dirty="0"/>
          </a:p>
          <a:p>
            <a:r>
              <a:rPr lang="en-KH" dirty="0"/>
              <a:t>In direct mapped cache, a block of main memory has a specific location in cache.</a:t>
            </a:r>
          </a:p>
          <a:p>
            <a:endParaRPr lang="en-KH" dirty="0"/>
          </a:p>
          <a:p>
            <a:r>
              <a:rPr lang="en-US" dirty="0"/>
              <a:t>For example, if cache contains 10 blocks, then main memory block 0 maps to cache block 0, main memory block 1 maps to cache block 1, . . . , main memory block 9 maps to cache block 9, and main memory block 10 maps to cache block 0 </a:t>
            </a:r>
          </a:p>
          <a:p>
            <a:endParaRPr lang="en-KH" dirty="0"/>
          </a:p>
        </p:txBody>
      </p:sp>
      <p:pic>
        <p:nvPicPr>
          <p:cNvPr id="5" name="Picture 4">
            <a:extLst>
              <a:ext uri="{FF2B5EF4-FFF2-40B4-BE49-F238E27FC236}">
                <a16:creationId xmlns:a16="http://schemas.microsoft.com/office/drawing/2014/main" id="{ECB89FA7-0737-804D-BDF5-CF1EB878A163}"/>
              </a:ext>
            </a:extLst>
          </p:cNvPr>
          <p:cNvPicPr>
            <a:picLocks noChangeAspect="1"/>
          </p:cNvPicPr>
          <p:nvPr/>
        </p:nvPicPr>
        <p:blipFill>
          <a:blip r:embed="rId3"/>
          <a:stretch>
            <a:fillRect/>
          </a:stretch>
        </p:blipFill>
        <p:spPr>
          <a:xfrm>
            <a:off x="5480908" y="4076377"/>
            <a:ext cx="3949700" cy="1295400"/>
          </a:xfrm>
          <a:prstGeom prst="rect">
            <a:avLst/>
          </a:prstGeom>
        </p:spPr>
      </p:pic>
      <p:pic>
        <p:nvPicPr>
          <p:cNvPr id="6" name="Picture 5">
            <a:extLst>
              <a:ext uri="{FF2B5EF4-FFF2-40B4-BE49-F238E27FC236}">
                <a16:creationId xmlns:a16="http://schemas.microsoft.com/office/drawing/2014/main" id="{5A47B725-4371-9544-AD91-0008A49CB419}"/>
              </a:ext>
            </a:extLst>
          </p:cNvPr>
          <p:cNvPicPr>
            <a:picLocks noChangeAspect="1"/>
          </p:cNvPicPr>
          <p:nvPr/>
        </p:nvPicPr>
        <p:blipFill>
          <a:blip r:embed="rId4"/>
          <a:stretch>
            <a:fillRect/>
          </a:stretch>
        </p:blipFill>
        <p:spPr>
          <a:xfrm>
            <a:off x="5835650" y="5469109"/>
            <a:ext cx="4133850" cy="1248868"/>
          </a:xfrm>
          <a:prstGeom prst="rect">
            <a:avLst/>
          </a:prstGeom>
        </p:spPr>
      </p:pic>
    </p:spTree>
    <p:extLst>
      <p:ext uri="{BB962C8B-B14F-4D97-AF65-F5344CB8AC3E}">
        <p14:creationId xmlns:p14="http://schemas.microsoft.com/office/powerpoint/2010/main" val="2819639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26AE-2D1E-0F4C-8EE4-F1F4F7DDD22C}"/>
              </a:ext>
            </a:extLst>
          </p:cNvPr>
          <p:cNvSpPr>
            <a:spLocks noGrp="1"/>
          </p:cNvSpPr>
          <p:nvPr>
            <p:ph type="title"/>
          </p:nvPr>
        </p:nvSpPr>
        <p:spPr/>
        <p:txBody>
          <a:bodyPr/>
          <a:lstStyle/>
          <a:p>
            <a:r>
              <a:rPr lang="en-KH" dirty="0"/>
              <a:t>excercise</a:t>
            </a:r>
          </a:p>
        </p:txBody>
      </p:sp>
      <p:pic>
        <p:nvPicPr>
          <p:cNvPr id="4" name="Picture 3">
            <a:extLst>
              <a:ext uri="{FF2B5EF4-FFF2-40B4-BE49-F238E27FC236}">
                <a16:creationId xmlns:a16="http://schemas.microsoft.com/office/drawing/2014/main" id="{8DCD7879-05A1-3143-AD04-F21CB67DD493}"/>
              </a:ext>
            </a:extLst>
          </p:cNvPr>
          <p:cNvPicPr>
            <a:picLocks noChangeAspect="1"/>
          </p:cNvPicPr>
          <p:nvPr/>
        </p:nvPicPr>
        <p:blipFill>
          <a:blip r:embed="rId2"/>
          <a:stretch>
            <a:fillRect/>
          </a:stretch>
        </p:blipFill>
        <p:spPr>
          <a:xfrm>
            <a:off x="1024128" y="1987550"/>
            <a:ext cx="10422900" cy="1987550"/>
          </a:xfrm>
          <a:prstGeom prst="rect">
            <a:avLst/>
          </a:prstGeom>
        </p:spPr>
      </p:pic>
      <p:pic>
        <p:nvPicPr>
          <p:cNvPr id="5" name="Picture 4">
            <a:extLst>
              <a:ext uri="{FF2B5EF4-FFF2-40B4-BE49-F238E27FC236}">
                <a16:creationId xmlns:a16="http://schemas.microsoft.com/office/drawing/2014/main" id="{B8FC5141-3743-B146-A5D1-0A4A2D5F2ABE}"/>
              </a:ext>
            </a:extLst>
          </p:cNvPr>
          <p:cNvPicPr>
            <a:picLocks noChangeAspect="1"/>
          </p:cNvPicPr>
          <p:nvPr/>
        </p:nvPicPr>
        <p:blipFill>
          <a:blip r:embed="rId3"/>
          <a:stretch>
            <a:fillRect/>
          </a:stretch>
        </p:blipFill>
        <p:spPr>
          <a:xfrm>
            <a:off x="1149350" y="4108450"/>
            <a:ext cx="10125428" cy="717550"/>
          </a:xfrm>
          <a:prstGeom prst="rect">
            <a:avLst/>
          </a:prstGeom>
        </p:spPr>
      </p:pic>
      <p:pic>
        <p:nvPicPr>
          <p:cNvPr id="6" name="Picture 5">
            <a:extLst>
              <a:ext uri="{FF2B5EF4-FFF2-40B4-BE49-F238E27FC236}">
                <a16:creationId xmlns:a16="http://schemas.microsoft.com/office/drawing/2014/main" id="{F88337C9-0F35-8744-AE4C-536B4DFA5A09}"/>
              </a:ext>
            </a:extLst>
          </p:cNvPr>
          <p:cNvPicPr>
            <a:picLocks noChangeAspect="1"/>
          </p:cNvPicPr>
          <p:nvPr/>
        </p:nvPicPr>
        <p:blipFill>
          <a:blip r:embed="rId4"/>
          <a:stretch>
            <a:fillRect/>
          </a:stretch>
        </p:blipFill>
        <p:spPr>
          <a:xfrm>
            <a:off x="1619250" y="4826000"/>
            <a:ext cx="9452056" cy="1168400"/>
          </a:xfrm>
          <a:prstGeom prst="rect">
            <a:avLst/>
          </a:prstGeom>
        </p:spPr>
      </p:pic>
    </p:spTree>
    <p:extLst>
      <p:ext uri="{BB962C8B-B14F-4D97-AF65-F5344CB8AC3E}">
        <p14:creationId xmlns:p14="http://schemas.microsoft.com/office/powerpoint/2010/main" val="130115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BF0AF-1F7B-AE42-AD51-B8D2C959FAB1}"/>
              </a:ext>
            </a:extLst>
          </p:cNvPr>
          <p:cNvSpPr>
            <a:spLocks noGrp="1"/>
          </p:cNvSpPr>
          <p:nvPr>
            <p:ph type="title"/>
          </p:nvPr>
        </p:nvSpPr>
        <p:spPr/>
        <p:txBody>
          <a:bodyPr/>
          <a:lstStyle/>
          <a:p>
            <a:r>
              <a:rPr lang="en-KH" dirty="0"/>
              <a:t>example</a:t>
            </a:r>
          </a:p>
        </p:txBody>
      </p:sp>
      <p:sp>
        <p:nvSpPr>
          <p:cNvPr id="3" name="Content Placeholder 2">
            <a:extLst>
              <a:ext uri="{FF2B5EF4-FFF2-40B4-BE49-F238E27FC236}">
                <a16:creationId xmlns:a16="http://schemas.microsoft.com/office/drawing/2014/main" id="{4F0DB992-F9B7-9147-829D-0CD9A81EBD69}"/>
              </a:ext>
            </a:extLst>
          </p:cNvPr>
          <p:cNvSpPr>
            <a:spLocks noGrp="1"/>
          </p:cNvSpPr>
          <p:nvPr>
            <p:ph idx="1"/>
          </p:nvPr>
        </p:nvSpPr>
        <p:spPr>
          <a:xfrm>
            <a:off x="1024128" y="2286000"/>
            <a:ext cx="9720073" cy="2628900"/>
          </a:xfrm>
        </p:spPr>
        <p:txBody>
          <a:bodyPr/>
          <a:lstStyle/>
          <a:p>
            <a:pPr>
              <a:lnSpc>
                <a:spcPct val="150000"/>
              </a:lnSpc>
            </a:pPr>
            <a:r>
              <a:rPr lang="en-US" dirty="0"/>
              <a:t>Assume memory consists of 2</a:t>
            </a:r>
            <a:r>
              <a:rPr lang="en-US" baseline="30000" dirty="0"/>
              <a:t>14</a:t>
            </a:r>
            <a:r>
              <a:rPr lang="en-US" dirty="0"/>
              <a:t> words, cache has 16 blocks, and each block has 8 words. From this we determine that memory has                blocks.</a:t>
            </a:r>
          </a:p>
          <a:p>
            <a:r>
              <a:rPr lang="en-US" dirty="0"/>
              <a:t>We know that each main memory address requires 14 bits. Of this 14-bit address field, the rightmost 3 bits reflect the word field (we need 3 bits to uniquely identify one of 8 words in a block). We need 4 bits to select a specific block in cache, so the block field consists of the middle 4 bits. The remaining 7 bits make up the tag field. </a:t>
            </a:r>
          </a:p>
          <a:p>
            <a:pPr>
              <a:lnSpc>
                <a:spcPct val="150000"/>
              </a:lnSpc>
            </a:pPr>
            <a:endParaRPr lang="en-US" dirty="0"/>
          </a:p>
          <a:p>
            <a:endParaRPr lang="en-KH" dirty="0"/>
          </a:p>
        </p:txBody>
      </p:sp>
      <p:pic>
        <p:nvPicPr>
          <p:cNvPr id="4" name="Picture 3">
            <a:extLst>
              <a:ext uri="{FF2B5EF4-FFF2-40B4-BE49-F238E27FC236}">
                <a16:creationId xmlns:a16="http://schemas.microsoft.com/office/drawing/2014/main" id="{4E72E0B2-29F9-DB40-8767-F6EE2910475C}"/>
              </a:ext>
            </a:extLst>
          </p:cNvPr>
          <p:cNvPicPr>
            <a:picLocks noChangeAspect="1"/>
          </p:cNvPicPr>
          <p:nvPr/>
        </p:nvPicPr>
        <p:blipFill>
          <a:blip r:embed="rId2"/>
          <a:stretch>
            <a:fillRect/>
          </a:stretch>
        </p:blipFill>
        <p:spPr>
          <a:xfrm>
            <a:off x="6591300" y="2781018"/>
            <a:ext cx="1041400" cy="647982"/>
          </a:xfrm>
          <a:prstGeom prst="rect">
            <a:avLst/>
          </a:prstGeom>
        </p:spPr>
      </p:pic>
      <p:pic>
        <p:nvPicPr>
          <p:cNvPr id="5" name="Picture 4">
            <a:extLst>
              <a:ext uri="{FF2B5EF4-FFF2-40B4-BE49-F238E27FC236}">
                <a16:creationId xmlns:a16="http://schemas.microsoft.com/office/drawing/2014/main" id="{2FAE6ACE-F0A7-584D-8314-5B1551C0A524}"/>
              </a:ext>
            </a:extLst>
          </p:cNvPr>
          <p:cNvPicPr>
            <a:picLocks noChangeAspect="1"/>
          </p:cNvPicPr>
          <p:nvPr/>
        </p:nvPicPr>
        <p:blipFill>
          <a:blip r:embed="rId3"/>
          <a:stretch>
            <a:fillRect/>
          </a:stretch>
        </p:blipFill>
        <p:spPr>
          <a:xfrm>
            <a:off x="3553714" y="5026330"/>
            <a:ext cx="4660899" cy="1691970"/>
          </a:xfrm>
          <a:prstGeom prst="rect">
            <a:avLst/>
          </a:prstGeom>
        </p:spPr>
      </p:pic>
    </p:spTree>
    <p:extLst>
      <p:ext uri="{BB962C8B-B14F-4D97-AF65-F5344CB8AC3E}">
        <p14:creationId xmlns:p14="http://schemas.microsoft.com/office/powerpoint/2010/main" val="2115113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4AA70-69FB-674D-80B7-0C9F1488FCE0}"/>
              </a:ext>
            </a:extLst>
          </p:cNvPr>
          <p:cNvSpPr txBox="1"/>
          <p:nvPr/>
        </p:nvSpPr>
        <p:spPr>
          <a:xfrm>
            <a:off x="420414" y="304799"/>
            <a:ext cx="2464906" cy="369332"/>
          </a:xfrm>
          <a:prstGeom prst="rect">
            <a:avLst/>
          </a:prstGeom>
          <a:noFill/>
        </p:spPr>
        <p:txBody>
          <a:bodyPr wrap="none" rtlCol="0">
            <a:spAutoFit/>
          </a:bodyPr>
          <a:lstStyle/>
          <a:p>
            <a:r>
              <a:rPr lang="en-KH" b="1" dirty="0"/>
              <a:t>Fully Associative Cache</a:t>
            </a:r>
          </a:p>
        </p:txBody>
      </p:sp>
      <p:sp>
        <p:nvSpPr>
          <p:cNvPr id="3" name="TextBox 2">
            <a:extLst>
              <a:ext uri="{FF2B5EF4-FFF2-40B4-BE49-F238E27FC236}">
                <a16:creationId xmlns:a16="http://schemas.microsoft.com/office/drawing/2014/main" id="{C66633A7-B709-BB49-AFB1-A49801FBB275}"/>
              </a:ext>
            </a:extLst>
          </p:cNvPr>
          <p:cNvSpPr txBox="1"/>
          <p:nvPr/>
        </p:nvSpPr>
        <p:spPr>
          <a:xfrm>
            <a:off x="420414" y="893379"/>
            <a:ext cx="5328745" cy="2862322"/>
          </a:xfrm>
          <a:prstGeom prst="rect">
            <a:avLst/>
          </a:prstGeom>
          <a:noFill/>
        </p:spPr>
        <p:txBody>
          <a:bodyPr wrap="square" rtlCol="0">
            <a:spAutoFit/>
          </a:bodyPr>
          <a:lstStyle/>
          <a:p>
            <a:r>
              <a:rPr lang="en-US" dirty="0"/>
              <a:t>Direct mapped cache is not as expensive as other caches because the mapping scheme does not require any searching. Each main memory block has a specific location to which it maps in cache </a:t>
            </a:r>
          </a:p>
          <a:p>
            <a:endParaRPr lang="en-US" dirty="0"/>
          </a:p>
          <a:p>
            <a:r>
              <a:rPr lang="en-US" dirty="0"/>
              <a:t>Instead, Fully Associative Cache allows a main memory block to be placed anywhere in cache and searching is done all over the cache.</a:t>
            </a:r>
          </a:p>
          <a:p>
            <a:endParaRPr lang="en-US" dirty="0"/>
          </a:p>
          <a:p>
            <a:endParaRPr lang="en-KH" dirty="0"/>
          </a:p>
        </p:txBody>
      </p:sp>
      <p:pic>
        <p:nvPicPr>
          <p:cNvPr id="4" name="Picture 3">
            <a:extLst>
              <a:ext uri="{FF2B5EF4-FFF2-40B4-BE49-F238E27FC236}">
                <a16:creationId xmlns:a16="http://schemas.microsoft.com/office/drawing/2014/main" id="{F622D471-132E-4545-B78F-9595B8C3F419}"/>
              </a:ext>
            </a:extLst>
          </p:cNvPr>
          <p:cNvPicPr>
            <a:picLocks noChangeAspect="1"/>
          </p:cNvPicPr>
          <p:nvPr/>
        </p:nvPicPr>
        <p:blipFill rotWithShape="1">
          <a:blip r:embed="rId2"/>
          <a:srcRect t="4880" b="26571"/>
          <a:stretch/>
        </p:blipFill>
        <p:spPr>
          <a:xfrm>
            <a:off x="627774" y="4279180"/>
            <a:ext cx="3873500" cy="818338"/>
          </a:xfrm>
          <a:prstGeom prst="rect">
            <a:avLst/>
          </a:prstGeom>
        </p:spPr>
      </p:pic>
      <p:sp>
        <p:nvSpPr>
          <p:cNvPr id="5" name="TextBox 4">
            <a:extLst>
              <a:ext uri="{FF2B5EF4-FFF2-40B4-BE49-F238E27FC236}">
                <a16:creationId xmlns:a16="http://schemas.microsoft.com/office/drawing/2014/main" id="{E503E4EC-036A-194A-86B1-07D0066F6396}"/>
              </a:ext>
            </a:extLst>
          </p:cNvPr>
          <p:cNvSpPr txBox="1"/>
          <p:nvPr/>
        </p:nvSpPr>
        <p:spPr>
          <a:xfrm>
            <a:off x="6098846" y="893379"/>
            <a:ext cx="5328745" cy="1200329"/>
          </a:xfrm>
          <a:prstGeom prst="rect">
            <a:avLst/>
          </a:prstGeom>
          <a:noFill/>
        </p:spPr>
        <p:txBody>
          <a:bodyPr wrap="square" rtlCol="0">
            <a:spAutoFit/>
          </a:bodyPr>
          <a:lstStyle/>
          <a:p>
            <a:r>
              <a:rPr lang="en-US" dirty="0"/>
              <a:t>Example: Consider the memory with 2</a:t>
            </a:r>
            <a:r>
              <a:rPr lang="en-US" baseline="30000" dirty="0"/>
              <a:t>14</a:t>
            </a:r>
            <a:r>
              <a:rPr lang="en-US" dirty="0"/>
              <a:t> words, a cache with 16 blocks and blocks of 8 words.</a:t>
            </a:r>
          </a:p>
          <a:p>
            <a:endParaRPr lang="en-US" dirty="0"/>
          </a:p>
          <a:p>
            <a:r>
              <a:rPr lang="en-US" dirty="0"/>
              <a:t>So we have:</a:t>
            </a:r>
            <a:endParaRPr lang="en-KH" dirty="0"/>
          </a:p>
        </p:txBody>
      </p:sp>
      <p:pic>
        <p:nvPicPr>
          <p:cNvPr id="6" name="Picture 5">
            <a:extLst>
              <a:ext uri="{FF2B5EF4-FFF2-40B4-BE49-F238E27FC236}">
                <a16:creationId xmlns:a16="http://schemas.microsoft.com/office/drawing/2014/main" id="{52BC267F-2BDB-384E-9296-B0BD438AC879}"/>
              </a:ext>
            </a:extLst>
          </p:cNvPr>
          <p:cNvPicPr>
            <a:picLocks noChangeAspect="1"/>
          </p:cNvPicPr>
          <p:nvPr/>
        </p:nvPicPr>
        <p:blipFill>
          <a:blip r:embed="rId3"/>
          <a:stretch>
            <a:fillRect/>
          </a:stretch>
        </p:blipFill>
        <p:spPr>
          <a:xfrm>
            <a:off x="6716110" y="2693430"/>
            <a:ext cx="4340772" cy="1471140"/>
          </a:xfrm>
          <a:prstGeom prst="rect">
            <a:avLst/>
          </a:prstGeom>
        </p:spPr>
      </p:pic>
    </p:spTree>
    <p:extLst>
      <p:ext uri="{BB962C8B-B14F-4D97-AF65-F5344CB8AC3E}">
        <p14:creationId xmlns:p14="http://schemas.microsoft.com/office/powerpoint/2010/main" val="2461358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8151B7-6FE0-5443-AB3F-4C0EBC91A668}"/>
              </a:ext>
            </a:extLst>
          </p:cNvPr>
          <p:cNvSpPr txBox="1"/>
          <p:nvPr/>
        </p:nvSpPr>
        <p:spPr>
          <a:xfrm>
            <a:off x="420414" y="304799"/>
            <a:ext cx="2272545" cy="369332"/>
          </a:xfrm>
          <a:prstGeom prst="rect">
            <a:avLst/>
          </a:prstGeom>
          <a:noFill/>
        </p:spPr>
        <p:txBody>
          <a:bodyPr wrap="none" rtlCol="0">
            <a:spAutoFit/>
          </a:bodyPr>
          <a:lstStyle/>
          <a:p>
            <a:r>
              <a:rPr lang="en-KH" b="1" dirty="0"/>
              <a:t>Set Associative Cache</a:t>
            </a:r>
          </a:p>
        </p:txBody>
      </p:sp>
      <p:sp>
        <p:nvSpPr>
          <p:cNvPr id="3" name="TextBox 2">
            <a:extLst>
              <a:ext uri="{FF2B5EF4-FFF2-40B4-BE49-F238E27FC236}">
                <a16:creationId xmlns:a16="http://schemas.microsoft.com/office/drawing/2014/main" id="{E33436F8-FDFD-E541-9231-798DCA6D8861}"/>
              </a:ext>
            </a:extLst>
          </p:cNvPr>
          <p:cNvSpPr txBox="1"/>
          <p:nvPr/>
        </p:nvSpPr>
        <p:spPr>
          <a:xfrm>
            <a:off x="420414" y="893379"/>
            <a:ext cx="5328745" cy="3693319"/>
          </a:xfrm>
          <a:prstGeom prst="rect">
            <a:avLst/>
          </a:prstGeom>
          <a:noFill/>
        </p:spPr>
        <p:txBody>
          <a:bodyPr wrap="square" rtlCol="0">
            <a:spAutoFit/>
          </a:bodyPr>
          <a:lstStyle/>
          <a:p>
            <a:r>
              <a:rPr lang="en-US" dirty="0"/>
              <a:t>Associative cache is very expensive and direct mapping is inexpensive but very restrictive. </a:t>
            </a:r>
          </a:p>
          <a:p>
            <a:endParaRPr lang="en-US" dirty="0"/>
          </a:p>
          <a:p>
            <a:r>
              <a:rPr lang="en-US" dirty="0"/>
              <a:t>So there is another method which is a combination of fully associative and direct mapping, the </a:t>
            </a:r>
            <a:r>
              <a:rPr lang="en-US" dirty="0">
                <a:solidFill>
                  <a:srgbClr val="C00000"/>
                </a:solidFill>
              </a:rPr>
              <a:t>N-way set associative</a:t>
            </a:r>
            <a:r>
              <a:rPr lang="en-US" dirty="0"/>
              <a:t>. Instead of mapping a block to specific location in cache, but it map block to set instead.</a:t>
            </a:r>
          </a:p>
          <a:p>
            <a:endParaRPr lang="en-US" dirty="0"/>
          </a:p>
          <a:p>
            <a:r>
              <a:rPr lang="en-US" dirty="0"/>
              <a:t>In set-associative cache mapping, the main memory address is partitioned into three pieces: the </a:t>
            </a:r>
            <a:r>
              <a:rPr lang="en-US" dirty="0">
                <a:solidFill>
                  <a:srgbClr val="C00000"/>
                </a:solidFill>
              </a:rPr>
              <a:t>tag</a:t>
            </a:r>
            <a:r>
              <a:rPr lang="en-US" dirty="0"/>
              <a:t> field, the </a:t>
            </a:r>
            <a:r>
              <a:rPr lang="en-US" dirty="0">
                <a:solidFill>
                  <a:srgbClr val="C00000"/>
                </a:solidFill>
              </a:rPr>
              <a:t>set</a:t>
            </a:r>
            <a:r>
              <a:rPr lang="en-US" dirty="0"/>
              <a:t> field, and the </a:t>
            </a:r>
            <a:r>
              <a:rPr lang="en-US" dirty="0">
                <a:solidFill>
                  <a:srgbClr val="C00000"/>
                </a:solidFill>
              </a:rPr>
              <a:t>word</a:t>
            </a:r>
            <a:r>
              <a:rPr lang="en-US" dirty="0"/>
              <a:t> field. </a:t>
            </a:r>
          </a:p>
          <a:p>
            <a:endParaRPr lang="en-US" dirty="0"/>
          </a:p>
          <a:p>
            <a:endParaRPr lang="en-KH" dirty="0"/>
          </a:p>
        </p:txBody>
      </p:sp>
      <p:pic>
        <p:nvPicPr>
          <p:cNvPr id="4" name="Picture 3">
            <a:extLst>
              <a:ext uri="{FF2B5EF4-FFF2-40B4-BE49-F238E27FC236}">
                <a16:creationId xmlns:a16="http://schemas.microsoft.com/office/drawing/2014/main" id="{85A0D0FC-5D38-6547-B717-8EB50A11691A}"/>
              </a:ext>
            </a:extLst>
          </p:cNvPr>
          <p:cNvPicPr>
            <a:picLocks noChangeAspect="1"/>
          </p:cNvPicPr>
          <p:nvPr/>
        </p:nvPicPr>
        <p:blipFill>
          <a:blip r:embed="rId2"/>
          <a:stretch>
            <a:fillRect/>
          </a:stretch>
        </p:blipFill>
        <p:spPr>
          <a:xfrm>
            <a:off x="602374" y="4499084"/>
            <a:ext cx="4450818" cy="913744"/>
          </a:xfrm>
          <a:prstGeom prst="rect">
            <a:avLst/>
          </a:prstGeom>
        </p:spPr>
      </p:pic>
      <p:pic>
        <p:nvPicPr>
          <p:cNvPr id="5" name="Picture 4">
            <a:extLst>
              <a:ext uri="{FF2B5EF4-FFF2-40B4-BE49-F238E27FC236}">
                <a16:creationId xmlns:a16="http://schemas.microsoft.com/office/drawing/2014/main" id="{4AF4D7AF-2681-8B42-825D-5E74DCDD837D}"/>
              </a:ext>
            </a:extLst>
          </p:cNvPr>
          <p:cNvPicPr>
            <a:picLocks noChangeAspect="1"/>
          </p:cNvPicPr>
          <p:nvPr/>
        </p:nvPicPr>
        <p:blipFill>
          <a:blip r:embed="rId3"/>
          <a:stretch>
            <a:fillRect/>
          </a:stretch>
        </p:blipFill>
        <p:spPr>
          <a:xfrm>
            <a:off x="6285188" y="893379"/>
            <a:ext cx="5625880" cy="1089342"/>
          </a:xfrm>
          <a:prstGeom prst="rect">
            <a:avLst/>
          </a:prstGeom>
        </p:spPr>
      </p:pic>
      <p:pic>
        <p:nvPicPr>
          <p:cNvPr id="6" name="Picture 5">
            <a:extLst>
              <a:ext uri="{FF2B5EF4-FFF2-40B4-BE49-F238E27FC236}">
                <a16:creationId xmlns:a16="http://schemas.microsoft.com/office/drawing/2014/main" id="{22EEEE49-3B3E-3D4B-BB6D-4563463F4E01}"/>
              </a:ext>
            </a:extLst>
          </p:cNvPr>
          <p:cNvPicPr>
            <a:picLocks noChangeAspect="1"/>
          </p:cNvPicPr>
          <p:nvPr/>
        </p:nvPicPr>
        <p:blipFill>
          <a:blip r:embed="rId4"/>
          <a:stretch>
            <a:fillRect/>
          </a:stretch>
        </p:blipFill>
        <p:spPr>
          <a:xfrm>
            <a:off x="7894912" y="2070046"/>
            <a:ext cx="2406431" cy="238069"/>
          </a:xfrm>
          <a:prstGeom prst="rect">
            <a:avLst/>
          </a:prstGeom>
        </p:spPr>
      </p:pic>
    </p:spTree>
    <p:extLst>
      <p:ext uri="{BB962C8B-B14F-4D97-AF65-F5344CB8AC3E}">
        <p14:creationId xmlns:p14="http://schemas.microsoft.com/office/powerpoint/2010/main" val="352191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059501-5874-5B45-AA30-4740B861060D}"/>
              </a:ext>
            </a:extLst>
          </p:cNvPr>
          <p:cNvSpPr/>
          <p:nvPr/>
        </p:nvSpPr>
        <p:spPr>
          <a:xfrm>
            <a:off x="1161536" y="1315994"/>
            <a:ext cx="7230292" cy="4226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3" name="TextBox 2">
            <a:extLst>
              <a:ext uri="{FF2B5EF4-FFF2-40B4-BE49-F238E27FC236}">
                <a16:creationId xmlns:a16="http://schemas.microsoft.com/office/drawing/2014/main" id="{465839EB-586A-B845-8CFA-3EB93D8E9F5D}"/>
              </a:ext>
            </a:extLst>
          </p:cNvPr>
          <p:cNvSpPr txBox="1"/>
          <p:nvPr/>
        </p:nvSpPr>
        <p:spPr>
          <a:xfrm>
            <a:off x="3926212" y="810393"/>
            <a:ext cx="1075936" cy="369332"/>
          </a:xfrm>
          <a:prstGeom prst="rect">
            <a:avLst/>
          </a:prstGeom>
          <a:noFill/>
        </p:spPr>
        <p:txBody>
          <a:bodyPr wrap="none" rtlCol="0">
            <a:spAutoFit/>
          </a:bodyPr>
          <a:lstStyle/>
          <a:p>
            <a:r>
              <a:rPr lang="en-KH" dirty="0"/>
              <a:t>Computer</a:t>
            </a:r>
          </a:p>
        </p:txBody>
      </p:sp>
      <p:sp>
        <p:nvSpPr>
          <p:cNvPr id="4" name="Rectangle 3">
            <a:extLst>
              <a:ext uri="{FF2B5EF4-FFF2-40B4-BE49-F238E27FC236}">
                <a16:creationId xmlns:a16="http://schemas.microsoft.com/office/drawing/2014/main" id="{6DDDF683-70E4-5942-B2EC-4558D278B951}"/>
              </a:ext>
            </a:extLst>
          </p:cNvPr>
          <p:cNvSpPr/>
          <p:nvPr/>
        </p:nvSpPr>
        <p:spPr>
          <a:xfrm>
            <a:off x="8699157" y="1315993"/>
            <a:ext cx="2426044" cy="4226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5" name="TextBox 4">
            <a:extLst>
              <a:ext uri="{FF2B5EF4-FFF2-40B4-BE49-F238E27FC236}">
                <a16:creationId xmlns:a16="http://schemas.microsoft.com/office/drawing/2014/main" id="{15292A35-E454-F44D-913C-AFB1B80FA30C}"/>
              </a:ext>
            </a:extLst>
          </p:cNvPr>
          <p:cNvSpPr txBox="1"/>
          <p:nvPr/>
        </p:nvSpPr>
        <p:spPr>
          <a:xfrm>
            <a:off x="9166034" y="831333"/>
            <a:ext cx="1202509" cy="369332"/>
          </a:xfrm>
          <a:prstGeom prst="rect">
            <a:avLst/>
          </a:prstGeom>
          <a:noFill/>
        </p:spPr>
        <p:txBody>
          <a:bodyPr wrap="none" rtlCol="0">
            <a:spAutoFit/>
          </a:bodyPr>
          <a:lstStyle/>
          <a:p>
            <a:r>
              <a:rPr lang="en-KH" dirty="0"/>
              <a:t>Peripherals</a:t>
            </a:r>
          </a:p>
        </p:txBody>
      </p:sp>
      <p:grpSp>
        <p:nvGrpSpPr>
          <p:cNvPr id="10" name="Group 9">
            <a:extLst>
              <a:ext uri="{FF2B5EF4-FFF2-40B4-BE49-F238E27FC236}">
                <a16:creationId xmlns:a16="http://schemas.microsoft.com/office/drawing/2014/main" id="{97419580-C7A6-044C-8BFD-DF66CFEC4584}"/>
              </a:ext>
            </a:extLst>
          </p:cNvPr>
          <p:cNvGrpSpPr/>
          <p:nvPr/>
        </p:nvGrpSpPr>
        <p:grpSpPr>
          <a:xfrm>
            <a:off x="1379839" y="1487096"/>
            <a:ext cx="1412788" cy="1274808"/>
            <a:chOff x="1429266" y="1480749"/>
            <a:chExt cx="2071816" cy="1274808"/>
          </a:xfrm>
        </p:grpSpPr>
        <p:sp>
          <p:nvSpPr>
            <p:cNvPr id="8" name="Rectangle 7">
              <a:extLst>
                <a:ext uri="{FF2B5EF4-FFF2-40B4-BE49-F238E27FC236}">
                  <a16:creationId xmlns:a16="http://schemas.microsoft.com/office/drawing/2014/main" id="{7E8B58CD-A54F-374F-9002-E862241B9C61}"/>
                </a:ext>
              </a:extLst>
            </p:cNvPr>
            <p:cNvSpPr/>
            <p:nvPr/>
          </p:nvSpPr>
          <p:spPr>
            <a:xfrm>
              <a:off x="1429266" y="1480749"/>
              <a:ext cx="2071816" cy="1274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9" name="TextBox 8">
              <a:extLst>
                <a:ext uri="{FF2B5EF4-FFF2-40B4-BE49-F238E27FC236}">
                  <a16:creationId xmlns:a16="http://schemas.microsoft.com/office/drawing/2014/main" id="{21734858-06AE-FC41-B060-54976297A090}"/>
                </a:ext>
              </a:extLst>
            </p:cNvPr>
            <p:cNvSpPr txBox="1"/>
            <p:nvPr/>
          </p:nvSpPr>
          <p:spPr>
            <a:xfrm>
              <a:off x="2019919" y="1898635"/>
              <a:ext cx="890510" cy="369332"/>
            </a:xfrm>
            <a:prstGeom prst="rect">
              <a:avLst/>
            </a:prstGeom>
            <a:noFill/>
          </p:spPr>
          <p:txBody>
            <a:bodyPr wrap="square" rtlCol="0">
              <a:spAutoFit/>
            </a:bodyPr>
            <a:lstStyle/>
            <a:p>
              <a:r>
                <a:rPr lang="en-KH" dirty="0"/>
                <a:t>CPU</a:t>
              </a:r>
            </a:p>
          </p:txBody>
        </p:sp>
      </p:grpSp>
      <p:grpSp>
        <p:nvGrpSpPr>
          <p:cNvPr id="11" name="Group 10">
            <a:extLst>
              <a:ext uri="{FF2B5EF4-FFF2-40B4-BE49-F238E27FC236}">
                <a16:creationId xmlns:a16="http://schemas.microsoft.com/office/drawing/2014/main" id="{E3EE27AA-43A7-344D-95CA-7703E97FD26A}"/>
              </a:ext>
            </a:extLst>
          </p:cNvPr>
          <p:cNvGrpSpPr/>
          <p:nvPr/>
        </p:nvGrpSpPr>
        <p:grpSpPr>
          <a:xfrm>
            <a:off x="5501683" y="1480749"/>
            <a:ext cx="2681180" cy="3869727"/>
            <a:chOff x="1429266" y="1480749"/>
            <a:chExt cx="2071816" cy="1274808"/>
          </a:xfrm>
        </p:grpSpPr>
        <p:sp>
          <p:nvSpPr>
            <p:cNvPr id="12" name="Rectangle 11">
              <a:extLst>
                <a:ext uri="{FF2B5EF4-FFF2-40B4-BE49-F238E27FC236}">
                  <a16:creationId xmlns:a16="http://schemas.microsoft.com/office/drawing/2014/main" id="{354E9755-F6EA-9044-A491-4AB4C92E83BD}"/>
                </a:ext>
              </a:extLst>
            </p:cNvPr>
            <p:cNvSpPr/>
            <p:nvPr/>
          </p:nvSpPr>
          <p:spPr>
            <a:xfrm>
              <a:off x="1429266" y="1480749"/>
              <a:ext cx="2071816" cy="1274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13" name="TextBox 12">
              <a:extLst>
                <a:ext uri="{FF2B5EF4-FFF2-40B4-BE49-F238E27FC236}">
                  <a16:creationId xmlns:a16="http://schemas.microsoft.com/office/drawing/2014/main" id="{AE2FCBA9-E938-CE45-B6C9-621B7EA12C59}"/>
                </a:ext>
              </a:extLst>
            </p:cNvPr>
            <p:cNvSpPr txBox="1"/>
            <p:nvPr/>
          </p:nvSpPr>
          <p:spPr>
            <a:xfrm>
              <a:off x="1929997" y="1536293"/>
              <a:ext cx="1460656" cy="121669"/>
            </a:xfrm>
            <a:prstGeom prst="rect">
              <a:avLst/>
            </a:prstGeom>
            <a:noFill/>
          </p:spPr>
          <p:txBody>
            <a:bodyPr wrap="none" rtlCol="0">
              <a:spAutoFit/>
            </a:bodyPr>
            <a:lstStyle/>
            <a:p>
              <a:r>
                <a:rPr lang="en-KH" dirty="0"/>
                <a:t>Main Memory</a:t>
              </a:r>
            </a:p>
          </p:txBody>
        </p:sp>
      </p:grpSp>
      <p:grpSp>
        <p:nvGrpSpPr>
          <p:cNvPr id="15" name="Group 14">
            <a:extLst>
              <a:ext uri="{FF2B5EF4-FFF2-40B4-BE49-F238E27FC236}">
                <a16:creationId xmlns:a16="http://schemas.microsoft.com/office/drawing/2014/main" id="{AF5F8985-4759-0A44-8A33-6A996EAA76F6}"/>
              </a:ext>
            </a:extLst>
          </p:cNvPr>
          <p:cNvGrpSpPr/>
          <p:nvPr/>
        </p:nvGrpSpPr>
        <p:grpSpPr>
          <a:xfrm>
            <a:off x="8876271" y="1480749"/>
            <a:ext cx="2071816" cy="521045"/>
            <a:chOff x="8221363" y="1480749"/>
            <a:chExt cx="2071816" cy="521045"/>
          </a:xfrm>
        </p:grpSpPr>
        <p:sp>
          <p:nvSpPr>
            <p:cNvPr id="6" name="Rectangle 5">
              <a:extLst>
                <a:ext uri="{FF2B5EF4-FFF2-40B4-BE49-F238E27FC236}">
                  <a16:creationId xmlns:a16="http://schemas.microsoft.com/office/drawing/2014/main" id="{5C937E8C-38A9-9043-8A12-CD86AABDC114}"/>
                </a:ext>
              </a:extLst>
            </p:cNvPr>
            <p:cNvSpPr/>
            <p:nvPr/>
          </p:nvSpPr>
          <p:spPr>
            <a:xfrm>
              <a:off x="8221363" y="1480749"/>
              <a:ext cx="2071816" cy="521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14" name="TextBox 13">
              <a:extLst>
                <a:ext uri="{FF2B5EF4-FFF2-40B4-BE49-F238E27FC236}">
                  <a16:creationId xmlns:a16="http://schemas.microsoft.com/office/drawing/2014/main" id="{03C68D27-C7DC-2243-938C-31C450DED6E3}"/>
                </a:ext>
              </a:extLst>
            </p:cNvPr>
            <p:cNvSpPr txBox="1"/>
            <p:nvPr/>
          </p:nvSpPr>
          <p:spPr>
            <a:xfrm>
              <a:off x="8705805" y="1564155"/>
              <a:ext cx="1102931" cy="369332"/>
            </a:xfrm>
            <a:prstGeom prst="rect">
              <a:avLst/>
            </a:prstGeom>
            <a:noFill/>
          </p:spPr>
          <p:txBody>
            <a:bodyPr wrap="none" rtlCol="0">
              <a:spAutoFit/>
            </a:bodyPr>
            <a:lstStyle/>
            <a:p>
              <a:r>
                <a:rPr lang="en-KH" dirty="0"/>
                <a:t>Keyboard</a:t>
              </a:r>
            </a:p>
          </p:txBody>
        </p:sp>
      </p:grpSp>
      <p:grpSp>
        <p:nvGrpSpPr>
          <p:cNvPr id="16" name="Group 15">
            <a:extLst>
              <a:ext uri="{FF2B5EF4-FFF2-40B4-BE49-F238E27FC236}">
                <a16:creationId xmlns:a16="http://schemas.microsoft.com/office/drawing/2014/main" id="{9F2C4A67-6FCD-834E-8017-6CB5C62255AC}"/>
              </a:ext>
            </a:extLst>
          </p:cNvPr>
          <p:cNvGrpSpPr/>
          <p:nvPr/>
        </p:nvGrpSpPr>
        <p:grpSpPr>
          <a:xfrm>
            <a:off x="8876271" y="2117122"/>
            <a:ext cx="2071816" cy="521045"/>
            <a:chOff x="8221363" y="1480749"/>
            <a:chExt cx="2071816" cy="521045"/>
          </a:xfrm>
        </p:grpSpPr>
        <p:sp>
          <p:nvSpPr>
            <p:cNvPr id="17" name="Rectangle 16">
              <a:extLst>
                <a:ext uri="{FF2B5EF4-FFF2-40B4-BE49-F238E27FC236}">
                  <a16:creationId xmlns:a16="http://schemas.microsoft.com/office/drawing/2014/main" id="{30BB9431-E0B8-DA42-A2AE-4A37605C8F09}"/>
                </a:ext>
              </a:extLst>
            </p:cNvPr>
            <p:cNvSpPr/>
            <p:nvPr/>
          </p:nvSpPr>
          <p:spPr>
            <a:xfrm>
              <a:off x="8221363" y="1480749"/>
              <a:ext cx="2071816" cy="521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18" name="TextBox 17">
              <a:extLst>
                <a:ext uri="{FF2B5EF4-FFF2-40B4-BE49-F238E27FC236}">
                  <a16:creationId xmlns:a16="http://schemas.microsoft.com/office/drawing/2014/main" id="{445480C3-A735-1C47-8740-0956D1D22923}"/>
                </a:ext>
              </a:extLst>
            </p:cNvPr>
            <p:cNvSpPr txBox="1"/>
            <p:nvPr/>
          </p:nvSpPr>
          <p:spPr>
            <a:xfrm>
              <a:off x="8891946" y="1548280"/>
              <a:ext cx="771365" cy="369332"/>
            </a:xfrm>
            <a:prstGeom prst="rect">
              <a:avLst/>
            </a:prstGeom>
            <a:noFill/>
          </p:spPr>
          <p:txBody>
            <a:bodyPr wrap="none" rtlCol="0">
              <a:spAutoFit/>
            </a:bodyPr>
            <a:lstStyle/>
            <a:p>
              <a:r>
                <a:rPr lang="en-KH" dirty="0"/>
                <a:t>Mouse</a:t>
              </a:r>
            </a:p>
          </p:txBody>
        </p:sp>
      </p:grpSp>
      <p:grpSp>
        <p:nvGrpSpPr>
          <p:cNvPr id="19" name="Group 18">
            <a:extLst>
              <a:ext uri="{FF2B5EF4-FFF2-40B4-BE49-F238E27FC236}">
                <a16:creationId xmlns:a16="http://schemas.microsoft.com/office/drawing/2014/main" id="{6A98EB9C-172F-BE4C-B10D-51DA881D356C}"/>
              </a:ext>
            </a:extLst>
          </p:cNvPr>
          <p:cNvGrpSpPr/>
          <p:nvPr/>
        </p:nvGrpSpPr>
        <p:grpSpPr>
          <a:xfrm>
            <a:off x="8876271" y="2761904"/>
            <a:ext cx="2071816" cy="521045"/>
            <a:chOff x="8221363" y="1480749"/>
            <a:chExt cx="2071816" cy="521045"/>
          </a:xfrm>
        </p:grpSpPr>
        <p:sp>
          <p:nvSpPr>
            <p:cNvPr id="20" name="Rectangle 19">
              <a:extLst>
                <a:ext uri="{FF2B5EF4-FFF2-40B4-BE49-F238E27FC236}">
                  <a16:creationId xmlns:a16="http://schemas.microsoft.com/office/drawing/2014/main" id="{A44854C3-AF6F-1748-9EEA-307470A4561D}"/>
                </a:ext>
              </a:extLst>
            </p:cNvPr>
            <p:cNvSpPr/>
            <p:nvPr/>
          </p:nvSpPr>
          <p:spPr>
            <a:xfrm>
              <a:off x="8221363" y="1480749"/>
              <a:ext cx="2071816" cy="521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21" name="TextBox 20">
              <a:extLst>
                <a:ext uri="{FF2B5EF4-FFF2-40B4-BE49-F238E27FC236}">
                  <a16:creationId xmlns:a16="http://schemas.microsoft.com/office/drawing/2014/main" id="{7F7B6A10-C2BD-4041-8A2B-845ABBBD1584}"/>
                </a:ext>
              </a:extLst>
            </p:cNvPr>
            <p:cNvSpPr txBox="1"/>
            <p:nvPr/>
          </p:nvSpPr>
          <p:spPr>
            <a:xfrm>
              <a:off x="8828456" y="1527855"/>
              <a:ext cx="885179" cy="369332"/>
            </a:xfrm>
            <a:prstGeom prst="rect">
              <a:avLst/>
            </a:prstGeom>
            <a:noFill/>
          </p:spPr>
          <p:txBody>
            <a:bodyPr wrap="none" rtlCol="0">
              <a:spAutoFit/>
            </a:bodyPr>
            <a:lstStyle/>
            <a:p>
              <a:r>
                <a:rPr lang="en-KH" dirty="0"/>
                <a:t>Monitor</a:t>
              </a:r>
            </a:p>
          </p:txBody>
        </p:sp>
      </p:grpSp>
      <p:grpSp>
        <p:nvGrpSpPr>
          <p:cNvPr id="22" name="Group 21">
            <a:extLst>
              <a:ext uri="{FF2B5EF4-FFF2-40B4-BE49-F238E27FC236}">
                <a16:creationId xmlns:a16="http://schemas.microsoft.com/office/drawing/2014/main" id="{9D8DE82C-A627-B04E-88C2-926B0E5D81DA}"/>
              </a:ext>
            </a:extLst>
          </p:cNvPr>
          <p:cNvGrpSpPr/>
          <p:nvPr/>
        </p:nvGrpSpPr>
        <p:grpSpPr>
          <a:xfrm>
            <a:off x="8876271" y="3431399"/>
            <a:ext cx="2071816" cy="521045"/>
            <a:chOff x="8221363" y="1480749"/>
            <a:chExt cx="2071816" cy="521045"/>
          </a:xfrm>
        </p:grpSpPr>
        <p:sp>
          <p:nvSpPr>
            <p:cNvPr id="23" name="Rectangle 22">
              <a:extLst>
                <a:ext uri="{FF2B5EF4-FFF2-40B4-BE49-F238E27FC236}">
                  <a16:creationId xmlns:a16="http://schemas.microsoft.com/office/drawing/2014/main" id="{162E0F88-03A0-9D41-AE7F-7BA93B223F9E}"/>
                </a:ext>
              </a:extLst>
            </p:cNvPr>
            <p:cNvSpPr/>
            <p:nvPr/>
          </p:nvSpPr>
          <p:spPr>
            <a:xfrm>
              <a:off x="8221363" y="1480749"/>
              <a:ext cx="2071816" cy="521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24" name="TextBox 23">
              <a:extLst>
                <a:ext uri="{FF2B5EF4-FFF2-40B4-BE49-F238E27FC236}">
                  <a16:creationId xmlns:a16="http://schemas.microsoft.com/office/drawing/2014/main" id="{7F4315AA-52E7-6F41-8BBB-0D2B2FD13D43}"/>
                </a:ext>
              </a:extLst>
            </p:cNvPr>
            <p:cNvSpPr txBox="1"/>
            <p:nvPr/>
          </p:nvSpPr>
          <p:spPr>
            <a:xfrm>
              <a:off x="8798875" y="1566386"/>
              <a:ext cx="957506" cy="369332"/>
            </a:xfrm>
            <a:prstGeom prst="rect">
              <a:avLst/>
            </a:prstGeom>
            <a:noFill/>
          </p:spPr>
          <p:txBody>
            <a:bodyPr wrap="none" rtlCol="0">
              <a:spAutoFit/>
            </a:bodyPr>
            <a:lstStyle/>
            <a:p>
              <a:r>
                <a:rPr lang="en-KH" dirty="0"/>
                <a:t>Speaker</a:t>
              </a:r>
            </a:p>
          </p:txBody>
        </p:sp>
      </p:grpSp>
      <p:grpSp>
        <p:nvGrpSpPr>
          <p:cNvPr id="25" name="Group 24">
            <a:extLst>
              <a:ext uri="{FF2B5EF4-FFF2-40B4-BE49-F238E27FC236}">
                <a16:creationId xmlns:a16="http://schemas.microsoft.com/office/drawing/2014/main" id="{74CC0297-9659-C144-9431-E0659A8A9C00}"/>
              </a:ext>
            </a:extLst>
          </p:cNvPr>
          <p:cNvGrpSpPr/>
          <p:nvPr/>
        </p:nvGrpSpPr>
        <p:grpSpPr>
          <a:xfrm>
            <a:off x="8876271" y="4100894"/>
            <a:ext cx="2071816" cy="521045"/>
            <a:chOff x="8221363" y="1480749"/>
            <a:chExt cx="2071816" cy="521045"/>
          </a:xfrm>
        </p:grpSpPr>
        <p:sp>
          <p:nvSpPr>
            <p:cNvPr id="26" name="Rectangle 25">
              <a:extLst>
                <a:ext uri="{FF2B5EF4-FFF2-40B4-BE49-F238E27FC236}">
                  <a16:creationId xmlns:a16="http://schemas.microsoft.com/office/drawing/2014/main" id="{920A50A4-5AF2-1442-B8D5-CF8E1B94BDAB}"/>
                </a:ext>
              </a:extLst>
            </p:cNvPr>
            <p:cNvSpPr/>
            <p:nvPr/>
          </p:nvSpPr>
          <p:spPr>
            <a:xfrm>
              <a:off x="8221363" y="1480749"/>
              <a:ext cx="2071816" cy="521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27" name="TextBox 26">
              <a:extLst>
                <a:ext uri="{FF2B5EF4-FFF2-40B4-BE49-F238E27FC236}">
                  <a16:creationId xmlns:a16="http://schemas.microsoft.com/office/drawing/2014/main" id="{383214BF-8AB7-8A4D-852D-4C9D096C0A1B}"/>
                </a:ext>
              </a:extLst>
            </p:cNvPr>
            <p:cNvSpPr txBox="1"/>
            <p:nvPr/>
          </p:nvSpPr>
          <p:spPr>
            <a:xfrm>
              <a:off x="8847158" y="1568616"/>
              <a:ext cx="909223" cy="369332"/>
            </a:xfrm>
            <a:prstGeom prst="rect">
              <a:avLst/>
            </a:prstGeom>
            <a:noFill/>
          </p:spPr>
          <p:txBody>
            <a:bodyPr wrap="none" rtlCol="0">
              <a:spAutoFit/>
            </a:bodyPr>
            <a:lstStyle/>
            <a:p>
              <a:r>
                <a:rPr lang="en-KH" dirty="0"/>
                <a:t>Scanner</a:t>
              </a:r>
            </a:p>
          </p:txBody>
        </p:sp>
      </p:grpSp>
      <p:grpSp>
        <p:nvGrpSpPr>
          <p:cNvPr id="28" name="Group 27">
            <a:extLst>
              <a:ext uri="{FF2B5EF4-FFF2-40B4-BE49-F238E27FC236}">
                <a16:creationId xmlns:a16="http://schemas.microsoft.com/office/drawing/2014/main" id="{7AE55AA3-DA7F-EA43-9CE5-0A6B7EC3B5EC}"/>
              </a:ext>
            </a:extLst>
          </p:cNvPr>
          <p:cNvGrpSpPr/>
          <p:nvPr/>
        </p:nvGrpSpPr>
        <p:grpSpPr>
          <a:xfrm>
            <a:off x="8876271" y="4794590"/>
            <a:ext cx="2071816" cy="521045"/>
            <a:chOff x="8221363" y="1480749"/>
            <a:chExt cx="2071816" cy="521045"/>
          </a:xfrm>
        </p:grpSpPr>
        <p:sp>
          <p:nvSpPr>
            <p:cNvPr id="29" name="Rectangle 28">
              <a:extLst>
                <a:ext uri="{FF2B5EF4-FFF2-40B4-BE49-F238E27FC236}">
                  <a16:creationId xmlns:a16="http://schemas.microsoft.com/office/drawing/2014/main" id="{996F9674-D0E8-4646-B9A6-9574EBB66DE4}"/>
                </a:ext>
              </a:extLst>
            </p:cNvPr>
            <p:cNvSpPr/>
            <p:nvPr/>
          </p:nvSpPr>
          <p:spPr>
            <a:xfrm>
              <a:off x="8221363" y="1480749"/>
              <a:ext cx="2071816" cy="521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30" name="TextBox 29">
              <a:extLst>
                <a:ext uri="{FF2B5EF4-FFF2-40B4-BE49-F238E27FC236}">
                  <a16:creationId xmlns:a16="http://schemas.microsoft.com/office/drawing/2014/main" id="{16CA41BC-48CB-5140-A176-CF0912200A51}"/>
                </a:ext>
              </a:extLst>
            </p:cNvPr>
            <p:cNvSpPr txBox="1"/>
            <p:nvPr/>
          </p:nvSpPr>
          <p:spPr>
            <a:xfrm>
              <a:off x="8906362" y="1556605"/>
              <a:ext cx="784189" cy="369332"/>
            </a:xfrm>
            <a:prstGeom prst="rect">
              <a:avLst/>
            </a:prstGeom>
            <a:noFill/>
          </p:spPr>
          <p:txBody>
            <a:bodyPr wrap="none" rtlCol="0">
              <a:spAutoFit/>
            </a:bodyPr>
            <a:lstStyle/>
            <a:p>
              <a:r>
                <a:rPr lang="en-KH" dirty="0"/>
                <a:t>Printer</a:t>
              </a:r>
            </a:p>
          </p:txBody>
        </p:sp>
      </p:grpSp>
      <p:grpSp>
        <p:nvGrpSpPr>
          <p:cNvPr id="31" name="Group 30">
            <a:extLst>
              <a:ext uri="{FF2B5EF4-FFF2-40B4-BE49-F238E27FC236}">
                <a16:creationId xmlns:a16="http://schemas.microsoft.com/office/drawing/2014/main" id="{96F9121E-9214-A240-9755-7990D22819D5}"/>
              </a:ext>
            </a:extLst>
          </p:cNvPr>
          <p:cNvGrpSpPr/>
          <p:nvPr/>
        </p:nvGrpSpPr>
        <p:grpSpPr>
          <a:xfrm>
            <a:off x="5681400" y="2089648"/>
            <a:ext cx="2290588" cy="548519"/>
            <a:chOff x="1399597" y="1480749"/>
            <a:chExt cx="2749801" cy="972051"/>
          </a:xfrm>
        </p:grpSpPr>
        <p:sp>
          <p:nvSpPr>
            <p:cNvPr id="32" name="Rectangle 31">
              <a:extLst>
                <a:ext uri="{FF2B5EF4-FFF2-40B4-BE49-F238E27FC236}">
                  <a16:creationId xmlns:a16="http://schemas.microsoft.com/office/drawing/2014/main" id="{3C152871-D6F5-394B-99E7-8415A8F8D244}"/>
                </a:ext>
              </a:extLst>
            </p:cNvPr>
            <p:cNvSpPr/>
            <p:nvPr/>
          </p:nvSpPr>
          <p:spPr>
            <a:xfrm>
              <a:off x="1399597" y="1480749"/>
              <a:ext cx="2749801" cy="972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33" name="TextBox 32">
              <a:extLst>
                <a:ext uri="{FF2B5EF4-FFF2-40B4-BE49-F238E27FC236}">
                  <a16:creationId xmlns:a16="http://schemas.microsoft.com/office/drawing/2014/main" id="{A3BA62F3-BEA8-BA4E-A332-8C674A126CD8}"/>
                </a:ext>
              </a:extLst>
            </p:cNvPr>
            <p:cNvSpPr txBox="1"/>
            <p:nvPr/>
          </p:nvSpPr>
          <p:spPr>
            <a:xfrm>
              <a:off x="1613018" y="1574704"/>
              <a:ext cx="2382294" cy="654507"/>
            </a:xfrm>
            <a:prstGeom prst="rect">
              <a:avLst/>
            </a:prstGeom>
            <a:noFill/>
          </p:spPr>
          <p:txBody>
            <a:bodyPr wrap="none" rtlCol="0">
              <a:spAutoFit/>
            </a:bodyPr>
            <a:lstStyle/>
            <a:p>
              <a:r>
                <a:rPr lang="en-KH" dirty="0"/>
                <a:t>Logical Architecture</a:t>
              </a:r>
            </a:p>
          </p:txBody>
        </p:sp>
      </p:grpSp>
      <p:grpSp>
        <p:nvGrpSpPr>
          <p:cNvPr id="35" name="Group 34">
            <a:extLst>
              <a:ext uri="{FF2B5EF4-FFF2-40B4-BE49-F238E27FC236}">
                <a16:creationId xmlns:a16="http://schemas.microsoft.com/office/drawing/2014/main" id="{2800AFEF-5065-4F4B-93B0-7EF17AD67E26}"/>
              </a:ext>
            </a:extLst>
          </p:cNvPr>
          <p:cNvGrpSpPr/>
          <p:nvPr/>
        </p:nvGrpSpPr>
        <p:grpSpPr>
          <a:xfrm>
            <a:off x="5696979" y="2748166"/>
            <a:ext cx="2290588" cy="548519"/>
            <a:chOff x="1399597" y="1480749"/>
            <a:chExt cx="2749801" cy="972051"/>
          </a:xfrm>
        </p:grpSpPr>
        <p:sp>
          <p:nvSpPr>
            <p:cNvPr id="36" name="Rectangle 35">
              <a:extLst>
                <a:ext uri="{FF2B5EF4-FFF2-40B4-BE49-F238E27FC236}">
                  <a16:creationId xmlns:a16="http://schemas.microsoft.com/office/drawing/2014/main" id="{3BEA827C-F09E-6146-BE28-3EA8AA2D07A8}"/>
                </a:ext>
              </a:extLst>
            </p:cNvPr>
            <p:cNvSpPr/>
            <p:nvPr/>
          </p:nvSpPr>
          <p:spPr>
            <a:xfrm>
              <a:off x="1399597" y="1480749"/>
              <a:ext cx="2749801" cy="972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37" name="TextBox 36">
              <a:extLst>
                <a:ext uri="{FF2B5EF4-FFF2-40B4-BE49-F238E27FC236}">
                  <a16:creationId xmlns:a16="http://schemas.microsoft.com/office/drawing/2014/main" id="{F2AEB92F-51FC-8E43-924A-79847BED9059}"/>
                </a:ext>
              </a:extLst>
            </p:cNvPr>
            <p:cNvSpPr txBox="1"/>
            <p:nvPr/>
          </p:nvSpPr>
          <p:spPr>
            <a:xfrm>
              <a:off x="1613018" y="1574704"/>
              <a:ext cx="2532625" cy="654507"/>
            </a:xfrm>
            <a:prstGeom prst="rect">
              <a:avLst/>
            </a:prstGeom>
            <a:noFill/>
          </p:spPr>
          <p:txBody>
            <a:bodyPr wrap="none" rtlCol="0">
              <a:spAutoFit/>
            </a:bodyPr>
            <a:lstStyle/>
            <a:p>
              <a:r>
                <a:rPr lang="en-KH" dirty="0"/>
                <a:t>Physical Architecture</a:t>
              </a:r>
            </a:p>
          </p:txBody>
        </p:sp>
      </p:grpSp>
      <p:grpSp>
        <p:nvGrpSpPr>
          <p:cNvPr id="38" name="Group 37">
            <a:extLst>
              <a:ext uri="{FF2B5EF4-FFF2-40B4-BE49-F238E27FC236}">
                <a16:creationId xmlns:a16="http://schemas.microsoft.com/office/drawing/2014/main" id="{62220217-AA62-3744-9565-20DAE9E446EC}"/>
              </a:ext>
            </a:extLst>
          </p:cNvPr>
          <p:cNvGrpSpPr/>
          <p:nvPr/>
        </p:nvGrpSpPr>
        <p:grpSpPr>
          <a:xfrm>
            <a:off x="5696979" y="3415612"/>
            <a:ext cx="2290588" cy="548519"/>
            <a:chOff x="1399597" y="1480749"/>
            <a:chExt cx="2749801" cy="972051"/>
          </a:xfrm>
        </p:grpSpPr>
        <p:sp>
          <p:nvSpPr>
            <p:cNvPr id="39" name="Rectangle 38">
              <a:extLst>
                <a:ext uri="{FF2B5EF4-FFF2-40B4-BE49-F238E27FC236}">
                  <a16:creationId xmlns:a16="http://schemas.microsoft.com/office/drawing/2014/main" id="{58A76F17-CF20-4A40-A5FA-2E2A92778D8A}"/>
                </a:ext>
              </a:extLst>
            </p:cNvPr>
            <p:cNvSpPr/>
            <p:nvPr/>
          </p:nvSpPr>
          <p:spPr>
            <a:xfrm>
              <a:off x="1399597" y="1480749"/>
              <a:ext cx="2749801" cy="972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40" name="TextBox 39">
              <a:extLst>
                <a:ext uri="{FF2B5EF4-FFF2-40B4-BE49-F238E27FC236}">
                  <a16:creationId xmlns:a16="http://schemas.microsoft.com/office/drawing/2014/main" id="{CA2A3294-B8CD-174E-B036-0C5B82145287}"/>
                </a:ext>
              </a:extLst>
            </p:cNvPr>
            <p:cNvSpPr txBox="1"/>
            <p:nvPr/>
          </p:nvSpPr>
          <p:spPr>
            <a:xfrm>
              <a:off x="1851932" y="1620294"/>
              <a:ext cx="1999575" cy="654507"/>
            </a:xfrm>
            <a:prstGeom prst="rect">
              <a:avLst/>
            </a:prstGeom>
            <a:noFill/>
          </p:spPr>
          <p:txBody>
            <a:bodyPr wrap="none" rtlCol="0">
              <a:spAutoFit/>
            </a:bodyPr>
            <a:lstStyle/>
            <a:p>
              <a:r>
                <a:rPr lang="en-KH" dirty="0"/>
                <a:t>ISA &amp; Instruction</a:t>
              </a:r>
            </a:p>
          </p:txBody>
        </p:sp>
      </p:grpSp>
      <p:grpSp>
        <p:nvGrpSpPr>
          <p:cNvPr id="41" name="Group 40">
            <a:extLst>
              <a:ext uri="{FF2B5EF4-FFF2-40B4-BE49-F238E27FC236}">
                <a16:creationId xmlns:a16="http://schemas.microsoft.com/office/drawing/2014/main" id="{66B5A1A5-6E69-0A4A-8C6B-E82FB2FED827}"/>
              </a:ext>
            </a:extLst>
          </p:cNvPr>
          <p:cNvGrpSpPr/>
          <p:nvPr/>
        </p:nvGrpSpPr>
        <p:grpSpPr>
          <a:xfrm>
            <a:off x="5696979" y="4108784"/>
            <a:ext cx="2290588" cy="548519"/>
            <a:chOff x="1399597" y="1480749"/>
            <a:chExt cx="2749801" cy="972051"/>
          </a:xfrm>
        </p:grpSpPr>
        <p:sp>
          <p:nvSpPr>
            <p:cNvPr id="42" name="Rectangle 41">
              <a:extLst>
                <a:ext uri="{FF2B5EF4-FFF2-40B4-BE49-F238E27FC236}">
                  <a16:creationId xmlns:a16="http://schemas.microsoft.com/office/drawing/2014/main" id="{F688A086-6D30-6543-90E3-8C79B5A14A75}"/>
                </a:ext>
              </a:extLst>
            </p:cNvPr>
            <p:cNvSpPr/>
            <p:nvPr/>
          </p:nvSpPr>
          <p:spPr>
            <a:xfrm>
              <a:off x="1399597" y="1480749"/>
              <a:ext cx="2749801" cy="972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43" name="TextBox 42">
              <a:extLst>
                <a:ext uri="{FF2B5EF4-FFF2-40B4-BE49-F238E27FC236}">
                  <a16:creationId xmlns:a16="http://schemas.microsoft.com/office/drawing/2014/main" id="{024D7A26-FE64-2740-AE00-3DEB20D8352F}"/>
                </a:ext>
              </a:extLst>
            </p:cNvPr>
            <p:cNvSpPr txBox="1"/>
            <p:nvPr/>
          </p:nvSpPr>
          <p:spPr>
            <a:xfrm>
              <a:off x="1613018" y="1574704"/>
              <a:ext cx="2255748" cy="654507"/>
            </a:xfrm>
            <a:prstGeom prst="rect">
              <a:avLst/>
            </a:prstGeom>
            <a:noFill/>
          </p:spPr>
          <p:txBody>
            <a:bodyPr wrap="none" rtlCol="0">
              <a:spAutoFit/>
            </a:bodyPr>
            <a:lstStyle/>
            <a:p>
              <a:r>
                <a:rPr lang="en-KH" dirty="0"/>
                <a:t>Addressing Modes</a:t>
              </a:r>
            </a:p>
          </p:txBody>
        </p:sp>
      </p:grpSp>
      <p:grpSp>
        <p:nvGrpSpPr>
          <p:cNvPr id="44" name="Group 43">
            <a:extLst>
              <a:ext uri="{FF2B5EF4-FFF2-40B4-BE49-F238E27FC236}">
                <a16:creationId xmlns:a16="http://schemas.microsoft.com/office/drawing/2014/main" id="{45586465-1750-CE44-87B1-8A67D7E9B124}"/>
              </a:ext>
            </a:extLst>
          </p:cNvPr>
          <p:cNvGrpSpPr/>
          <p:nvPr/>
        </p:nvGrpSpPr>
        <p:grpSpPr>
          <a:xfrm>
            <a:off x="3395600" y="1499428"/>
            <a:ext cx="1703312" cy="3869726"/>
            <a:chOff x="1429266" y="1480749"/>
            <a:chExt cx="2497862" cy="3869726"/>
          </a:xfrm>
          <a:solidFill>
            <a:schemeClr val="accent5">
              <a:lumMod val="40000"/>
              <a:lumOff val="60000"/>
            </a:schemeClr>
          </a:solidFill>
        </p:grpSpPr>
        <p:sp>
          <p:nvSpPr>
            <p:cNvPr id="45" name="Rectangle 44">
              <a:extLst>
                <a:ext uri="{FF2B5EF4-FFF2-40B4-BE49-F238E27FC236}">
                  <a16:creationId xmlns:a16="http://schemas.microsoft.com/office/drawing/2014/main" id="{D242A937-3196-4B48-B94A-DC7903D92F96}"/>
                </a:ext>
              </a:extLst>
            </p:cNvPr>
            <p:cNvSpPr/>
            <p:nvPr/>
          </p:nvSpPr>
          <p:spPr>
            <a:xfrm>
              <a:off x="1429266" y="1480749"/>
              <a:ext cx="2497862" cy="386972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H"/>
            </a:p>
          </p:txBody>
        </p:sp>
        <p:sp>
          <p:nvSpPr>
            <p:cNvPr id="46" name="TextBox 45">
              <a:extLst>
                <a:ext uri="{FF2B5EF4-FFF2-40B4-BE49-F238E27FC236}">
                  <a16:creationId xmlns:a16="http://schemas.microsoft.com/office/drawing/2014/main" id="{31807697-26D3-3A46-89EB-DF6F34115690}"/>
                </a:ext>
              </a:extLst>
            </p:cNvPr>
            <p:cNvSpPr txBox="1"/>
            <p:nvPr/>
          </p:nvSpPr>
          <p:spPr>
            <a:xfrm>
              <a:off x="2072873" y="1516971"/>
              <a:ext cx="1210646" cy="369332"/>
            </a:xfrm>
            <a:prstGeom prst="rect">
              <a:avLst/>
            </a:prstGeom>
            <a:grpFill/>
          </p:spPr>
          <p:txBody>
            <a:bodyPr wrap="square" rtlCol="0">
              <a:spAutoFit/>
            </a:bodyPr>
            <a:lstStyle/>
            <a:p>
              <a:r>
                <a:rPr lang="en-KH" dirty="0"/>
                <a:t>Cache</a:t>
              </a:r>
            </a:p>
          </p:txBody>
        </p:sp>
      </p:grpSp>
      <p:cxnSp>
        <p:nvCxnSpPr>
          <p:cNvPr id="48" name="Straight Arrow Connector 47">
            <a:extLst>
              <a:ext uri="{FF2B5EF4-FFF2-40B4-BE49-F238E27FC236}">
                <a16:creationId xmlns:a16="http://schemas.microsoft.com/office/drawing/2014/main" id="{A16B3616-B5F2-F646-B6FF-F26155A1F2AB}"/>
              </a:ext>
            </a:extLst>
          </p:cNvPr>
          <p:cNvCxnSpPr>
            <a:cxnSpLocks/>
          </p:cNvCxnSpPr>
          <p:nvPr/>
        </p:nvCxnSpPr>
        <p:spPr>
          <a:xfrm flipV="1">
            <a:off x="2938400" y="2142666"/>
            <a:ext cx="323784" cy="4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1CAB6EE-231D-A849-812E-2FFFD33F070D}"/>
              </a:ext>
            </a:extLst>
          </p:cNvPr>
          <p:cNvCxnSpPr>
            <a:cxnSpLocks/>
          </p:cNvCxnSpPr>
          <p:nvPr/>
        </p:nvCxnSpPr>
        <p:spPr>
          <a:xfrm flipV="1">
            <a:off x="5146741" y="2098714"/>
            <a:ext cx="323784" cy="4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03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par>
                                <p:cTn id="14" presetID="9"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par>
                                <p:cTn id="17" presetID="9"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par>
                                <p:cTn id="20" presetID="9"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dissolv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dissolv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dissolve">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dissolve">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dissolve">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dissolve">
                                      <p:cBhvr>
                                        <p:cTn id="6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CBBC3-686B-EE45-A4A3-421779B54147}"/>
              </a:ext>
            </a:extLst>
          </p:cNvPr>
          <p:cNvSpPr txBox="1"/>
          <p:nvPr/>
        </p:nvSpPr>
        <p:spPr>
          <a:xfrm>
            <a:off x="420414" y="304799"/>
            <a:ext cx="1013419" cy="369332"/>
          </a:xfrm>
          <a:prstGeom prst="rect">
            <a:avLst/>
          </a:prstGeom>
          <a:noFill/>
        </p:spPr>
        <p:txBody>
          <a:bodyPr wrap="none" rtlCol="0">
            <a:spAutoFit/>
          </a:bodyPr>
          <a:lstStyle/>
          <a:p>
            <a:r>
              <a:rPr lang="en-KH" b="1" dirty="0"/>
              <a:t>Example</a:t>
            </a:r>
          </a:p>
        </p:txBody>
      </p:sp>
      <p:sp>
        <p:nvSpPr>
          <p:cNvPr id="3" name="TextBox 2">
            <a:extLst>
              <a:ext uri="{FF2B5EF4-FFF2-40B4-BE49-F238E27FC236}">
                <a16:creationId xmlns:a16="http://schemas.microsoft.com/office/drawing/2014/main" id="{9973D1AE-B1D1-1E40-8540-FA6998D970F4}"/>
              </a:ext>
            </a:extLst>
          </p:cNvPr>
          <p:cNvSpPr txBox="1"/>
          <p:nvPr/>
        </p:nvSpPr>
        <p:spPr>
          <a:xfrm>
            <a:off x="420414" y="893379"/>
            <a:ext cx="11225048" cy="2308324"/>
          </a:xfrm>
          <a:prstGeom prst="rect">
            <a:avLst/>
          </a:prstGeom>
          <a:noFill/>
        </p:spPr>
        <p:txBody>
          <a:bodyPr wrap="square" rtlCol="0">
            <a:spAutoFit/>
          </a:bodyPr>
          <a:lstStyle/>
          <a:p>
            <a:r>
              <a:rPr lang="en-US" dirty="0"/>
              <a:t>Suppose we are using 2-way set associative mapping with a main memory of 2</a:t>
            </a:r>
            <a:r>
              <a:rPr lang="en-US" baseline="30000" dirty="0"/>
              <a:t>14</a:t>
            </a:r>
            <a:r>
              <a:rPr lang="en-US" dirty="0"/>
              <a:t> words, a cache with 16 blocks, where each block contains 8 words. If cache consists of a total of 16 blocks, and each set has 2 blocks, then there are 8 sets in cache. </a:t>
            </a:r>
          </a:p>
          <a:p>
            <a:endParaRPr lang="en-US" dirty="0"/>
          </a:p>
          <a:p>
            <a:r>
              <a:rPr lang="en-US" dirty="0"/>
              <a:t>Therefore, the set field is 3 bits, the word field is 3 bits, and the tag field is 8 bits. </a:t>
            </a:r>
          </a:p>
          <a:p>
            <a:endParaRPr lang="en-US" dirty="0"/>
          </a:p>
          <a:p>
            <a:endParaRPr lang="en-US" dirty="0"/>
          </a:p>
          <a:p>
            <a:endParaRPr lang="en-KH" dirty="0"/>
          </a:p>
        </p:txBody>
      </p:sp>
      <p:pic>
        <p:nvPicPr>
          <p:cNvPr id="4" name="Picture 3">
            <a:extLst>
              <a:ext uri="{FF2B5EF4-FFF2-40B4-BE49-F238E27FC236}">
                <a16:creationId xmlns:a16="http://schemas.microsoft.com/office/drawing/2014/main" id="{8F4A24DB-60F7-0842-B3ED-279318445883}"/>
              </a:ext>
            </a:extLst>
          </p:cNvPr>
          <p:cNvPicPr>
            <a:picLocks noChangeAspect="1"/>
          </p:cNvPicPr>
          <p:nvPr/>
        </p:nvPicPr>
        <p:blipFill>
          <a:blip r:embed="rId2"/>
          <a:stretch>
            <a:fillRect/>
          </a:stretch>
        </p:blipFill>
        <p:spPr>
          <a:xfrm>
            <a:off x="3436882" y="3201703"/>
            <a:ext cx="4830380" cy="1786023"/>
          </a:xfrm>
          <a:prstGeom prst="rect">
            <a:avLst/>
          </a:prstGeom>
        </p:spPr>
      </p:pic>
    </p:spTree>
    <p:extLst>
      <p:ext uri="{BB962C8B-B14F-4D97-AF65-F5344CB8AC3E}">
        <p14:creationId xmlns:p14="http://schemas.microsoft.com/office/powerpoint/2010/main" val="344091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E096-215D-004D-8AAB-0CD890A952BB}"/>
              </a:ext>
            </a:extLst>
          </p:cNvPr>
          <p:cNvSpPr>
            <a:spLocks noGrp="1"/>
          </p:cNvSpPr>
          <p:nvPr>
            <p:ph type="title"/>
          </p:nvPr>
        </p:nvSpPr>
        <p:spPr/>
        <p:txBody>
          <a:bodyPr/>
          <a:lstStyle/>
          <a:p>
            <a:r>
              <a:rPr lang="en-US" dirty="0"/>
              <a:t>E</a:t>
            </a:r>
            <a:r>
              <a:rPr lang="en-KH" dirty="0"/>
              <a:t>ffective access time and hit ratio</a:t>
            </a:r>
          </a:p>
        </p:txBody>
      </p:sp>
      <p:sp>
        <p:nvSpPr>
          <p:cNvPr id="3" name="Content Placeholder 2">
            <a:extLst>
              <a:ext uri="{FF2B5EF4-FFF2-40B4-BE49-F238E27FC236}">
                <a16:creationId xmlns:a16="http://schemas.microsoft.com/office/drawing/2014/main" id="{98E48BBB-4DE1-2E40-A866-FBC19EA06172}"/>
              </a:ext>
            </a:extLst>
          </p:cNvPr>
          <p:cNvSpPr>
            <a:spLocks noGrp="1"/>
          </p:cNvSpPr>
          <p:nvPr>
            <p:ph idx="1"/>
          </p:nvPr>
        </p:nvSpPr>
        <p:spPr>
          <a:xfrm>
            <a:off x="1024128" y="2286000"/>
            <a:ext cx="9720073" cy="2370083"/>
          </a:xfrm>
        </p:spPr>
        <p:txBody>
          <a:bodyPr/>
          <a:lstStyle/>
          <a:p>
            <a:r>
              <a:rPr lang="en-US" dirty="0"/>
              <a:t>The performance of a hierarchical memory is measured by its </a:t>
            </a:r>
            <a:r>
              <a:rPr lang="en-US" i="1" dirty="0"/>
              <a:t>effective access time </a:t>
            </a:r>
            <a:r>
              <a:rPr lang="en-US" dirty="0"/>
              <a:t>(</a:t>
            </a:r>
            <a:r>
              <a:rPr lang="en-US" i="1" dirty="0"/>
              <a:t>EAT</a:t>
            </a:r>
            <a:r>
              <a:rPr lang="en-US" dirty="0"/>
              <a:t>), or the average time per access.</a:t>
            </a:r>
          </a:p>
          <a:p>
            <a:endParaRPr lang="en-US" dirty="0"/>
          </a:p>
          <a:p>
            <a:r>
              <a:rPr lang="en-US" dirty="0"/>
              <a:t>For example, suppose the cache access time is 10ns, main memory access time is 200ns, and the cache hit rate is 99%. The average time for the processor to access an item in this two-level memory would then be: </a:t>
            </a:r>
          </a:p>
          <a:p>
            <a:endParaRPr lang="en-US" dirty="0"/>
          </a:p>
          <a:p>
            <a:endParaRPr lang="en-KH" dirty="0"/>
          </a:p>
        </p:txBody>
      </p:sp>
      <p:pic>
        <p:nvPicPr>
          <p:cNvPr id="4" name="Picture 3">
            <a:extLst>
              <a:ext uri="{FF2B5EF4-FFF2-40B4-BE49-F238E27FC236}">
                <a16:creationId xmlns:a16="http://schemas.microsoft.com/office/drawing/2014/main" id="{9D7449E5-AD87-0040-9C8F-5C08B0483C14}"/>
              </a:ext>
            </a:extLst>
          </p:cNvPr>
          <p:cNvPicPr>
            <a:picLocks noChangeAspect="1"/>
          </p:cNvPicPr>
          <p:nvPr/>
        </p:nvPicPr>
        <p:blipFill>
          <a:blip r:embed="rId2"/>
          <a:stretch>
            <a:fillRect/>
          </a:stretch>
        </p:blipFill>
        <p:spPr>
          <a:xfrm>
            <a:off x="1024128" y="4656083"/>
            <a:ext cx="6028313" cy="993678"/>
          </a:xfrm>
          <a:prstGeom prst="rect">
            <a:avLst/>
          </a:prstGeom>
        </p:spPr>
      </p:pic>
      <p:pic>
        <p:nvPicPr>
          <p:cNvPr id="5" name="Picture 4">
            <a:extLst>
              <a:ext uri="{FF2B5EF4-FFF2-40B4-BE49-F238E27FC236}">
                <a16:creationId xmlns:a16="http://schemas.microsoft.com/office/drawing/2014/main" id="{7184B071-4538-7E45-9269-6864EAB691B6}"/>
              </a:ext>
            </a:extLst>
          </p:cNvPr>
          <p:cNvPicPr>
            <a:picLocks noChangeAspect="1"/>
          </p:cNvPicPr>
          <p:nvPr/>
        </p:nvPicPr>
        <p:blipFill>
          <a:blip r:embed="rId3"/>
          <a:stretch>
            <a:fillRect/>
          </a:stretch>
        </p:blipFill>
        <p:spPr>
          <a:xfrm>
            <a:off x="1024128" y="5891784"/>
            <a:ext cx="5765800" cy="762000"/>
          </a:xfrm>
          <a:prstGeom prst="rect">
            <a:avLst/>
          </a:prstGeom>
        </p:spPr>
      </p:pic>
      <p:sp>
        <p:nvSpPr>
          <p:cNvPr id="6" name="TextBox 5">
            <a:extLst>
              <a:ext uri="{FF2B5EF4-FFF2-40B4-BE49-F238E27FC236}">
                <a16:creationId xmlns:a16="http://schemas.microsoft.com/office/drawing/2014/main" id="{191AB0CE-FDB3-644A-9EAC-5621365E5D52}"/>
              </a:ext>
            </a:extLst>
          </p:cNvPr>
          <p:cNvSpPr txBox="1"/>
          <p:nvPr/>
        </p:nvSpPr>
        <p:spPr>
          <a:xfrm>
            <a:off x="7273159" y="5811119"/>
            <a:ext cx="4435366" cy="923330"/>
          </a:xfrm>
          <a:prstGeom prst="rect">
            <a:avLst/>
          </a:prstGeom>
          <a:noFill/>
        </p:spPr>
        <p:txBody>
          <a:bodyPr wrap="square" rtlCol="0">
            <a:spAutoFit/>
          </a:bodyPr>
          <a:lstStyle/>
          <a:p>
            <a:r>
              <a:rPr lang="en-US" dirty="0"/>
              <a:t>where </a:t>
            </a:r>
            <a:r>
              <a:rPr lang="en-US" i="1" dirty="0"/>
              <a:t>H </a:t>
            </a:r>
            <a:r>
              <a:rPr lang="en-US" dirty="0"/>
              <a:t>= cache hit rate, </a:t>
            </a:r>
            <a:r>
              <a:rPr lang="en-US" dirty="0" err="1"/>
              <a:t>Access</a:t>
            </a:r>
            <a:r>
              <a:rPr lang="en-US" i="1" baseline="-25000" dirty="0" err="1"/>
              <a:t>C</a:t>
            </a:r>
            <a:r>
              <a:rPr lang="en-US" i="1" dirty="0"/>
              <a:t> </a:t>
            </a:r>
            <a:r>
              <a:rPr lang="en-US" dirty="0"/>
              <a:t>= cache access time, and </a:t>
            </a:r>
            <a:r>
              <a:rPr lang="en-US" dirty="0" err="1"/>
              <a:t>Access</a:t>
            </a:r>
            <a:r>
              <a:rPr lang="en-US" i="1" baseline="-25000" dirty="0" err="1"/>
              <a:t>MM</a:t>
            </a:r>
            <a:r>
              <a:rPr lang="en-US" i="1" dirty="0"/>
              <a:t> </a:t>
            </a:r>
            <a:r>
              <a:rPr lang="en-US" dirty="0"/>
              <a:t>= main memory access time. </a:t>
            </a:r>
          </a:p>
        </p:txBody>
      </p:sp>
    </p:spTree>
    <p:extLst>
      <p:ext uri="{BB962C8B-B14F-4D97-AF65-F5344CB8AC3E}">
        <p14:creationId xmlns:p14="http://schemas.microsoft.com/office/powerpoint/2010/main" val="216391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08FA-0004-9248-B6E9-41BED715D21E}"/>
              </a:ext>
            </a:extLst>
          </p:cNvPr>
          <p:cNvSpPr>
            <a:spLocks noGrp="1"/>
          </p:cNvSpPr>
          <p:nvPr>
            <p:ph type="title"/>
          </p:nvPr>
        </p:nvSpPr>
        <p:spPr/>
        <p:txBody>
          <a:bodyPr/>
          <a:lstStyle/>
          <a:p>
            <a:r>
              <a:rPr lang="en-US" dirty="0"/>
              <a:t>W</a:t>
            </a:r>
            <a:r>
              <a:rPr lang="en-KH" dirty="0"/>
              <a:t>hy memory cache is required</a:t>
            </a:r>
          </a:p>
        </p:txBody>
      </p:sp>
      <p:sp>
        <p:nvSpPr>
          <p:cNvPr id="3" name="Content Placeholder 2">
            <a:extLst>
              <a:ext uri="{FF2B5EF4-FFF2-40B4-BE49-F238E27FC236}">
                <a16:creationId xmlns:a16="http://schemas.microsoft.com/office/drawing/2014/main" id="{62E2F713-5C92-BF4D-AE37-DCFF7414DA80}"/>
              </a:ext>
            </a:extLst>
          </p:cNvPr>
          <p:cNvSpPr>
            <a:spLocks noGrp="1"/>
          </p:cNvSpPr>
          <p:nvPr>
            <p:ph idx="1"/>
          </p:nvPr>
        </p:nvSpPr>
        <p:spPr>
          <a:xfrm>
            <a:off x="1024129" y="2286000"/>
            <a:ext cx="3782650" cy="3793524"/>
          </a:xfrm>
        </p:spPr>
        <p:txBody>
          <a:bodyPr>
            <a:normAutofit/>
          </a:bodyPr>
          <a:lstStyle/>
          <a:p>
            <a:r>
              <a:rPr lang="en-US" dirty="0"/>
              <a:t>Cache memory is important because it improves the efficiency of data retrieval. It stores program instructions and data that are used repeatedly in the operation of programs or information that the CPU is likely to need next.</a:t>
            </a:r>
            <a:endParaRPr lang="en-KH" dirty="0"/>
          </a:p>
        </p:txBody>
      </p:sp>
      <p:pic>
        <p:nvPicPr>
          <p:cNvPr id="5" name="Picture 4">
            <a:extLst>
              <a:ext uri="{FF2B5EF4-FFF2-40B4-BE49-F238E27FC236}">
                <a16:creationId xmlns:a16="http://schemas.microsoft.com/office/drawing/2014/main" id="{30137D26-601A-AA44-9054-1C09F40EE26D}"/>
              </a:ext>
            </a:extLst>
          </p:cNvPr>
          <p:cNvPicPr>
            <a:picLocks noChangeAspect="1"/>
          </p:cNvPicPr>
          <p:nvPr/>
        </p:nvPicPr>
        <p:blipFill>
          <a:blip r:embed="rId2"/>
          <a:stretch>
            <a:fillRect/>
          </a:stretch>
        </p:blipFill>
        <p:spPr>
          <a:xfrm>
            <a:off x="5301047" y="2614634"/>
            <a:ext cx="6571907" cy="2400835"/>
          </a:xfrm>
          <a:prstGeom prst="rect">
            <a:avLst/>
          </a:prstGeom>
        </p:spPr>
      </p:pic>
    </p:spTree>
    <p:extLst>
      <p:ext uri="{BB962C8B-B14F-4D97-AF65-F5344CB8AC3E}">
        <p14:creationId xmlns:p14="http://schemas.microsoft.com/office/powerpoint/2010/main" val="227743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7B08464E-CAC0-7941-A2DC-EE2E3BF00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432"/>
          <a:stretch>
            <a:fillRect/>
          </a:stretch>
        </p:blipFill>
        <p:spPr bwMode="auto">
          <a:xfrm>
            <a:off x="2538413" y="434975"/>
            <a:ext cx="6624637"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23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D05289-F508-DF4D-9304-85C609F4DE05}"/>
              </a:ext>
            </a:extLst>
          </p:cNvPr>
          <p:cNvPicPr>
            <a:picLocks noChangeAspect="1"/>
          </p:cNvPicPr>
          <p:nvPr/>
        </p:nvPicPr>
        <p:blipFill>
          <a:blip r:embed="rId2"/>
          <a:stretch>
            <a:fillRect/>
          </a:stretch>
        </p:blipFill>
        <p:spPr>
          <a:xfrm>
            <a:off x="1795849" y="435807"/>
            <a:ext cx="8600302" cy="5986385"/>
          </a:xfrm>
          <a:prstGeom prst="rect">
            <a:avLst/>
          </a:prstGeom>
        </p:spPr>
      </p:pic>
    </p:spTree>
    <p:extLst>
      <p:ext uri="{BB962C8B-B14F-4D97-AF65-F5344CB8AC3E}">
        <p14:creationId xmlns:p14="http://schemas.microsoft.com/office/powerpoint/2010/main" val="81390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C4466EB9-1156-094C-8D94-A66794C9B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374833"/>
            <a:ext cx="8291512" cy="6108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73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60F0-AB3B-0845-B15C-8DF77D7B2174}"/>
              </a:ext>
            </a:extLst>
          </p:cNvPr>
          <p:cNvSpPr>
            <a:spLocks noGrp="1"/>
          </p:cNvSpPr>
          <p:nvPr>
            <p:ph type="title"/>
          </p:nvPr>
        </p:nvSpPr>
        <p:spPr/>
        <p:txBody>
          <a:bodyPr/>
          <a:lstStyle/>
          <a:p>
            <a:r>
              <a:rPr lang="en-US" dirty="0"/>
              <a:t>C</a:t>
            </a:r>
            <a:r>
              <a:rPr lang="en-KH" dirty="0"/>
              <a:t>ache operation - Overview</a:t>
            </a:r>
          </a:p>
        </p:txBody>
      </p:sp>
      <p:sp>
        <p:nvSpPr>
          <p:cNvPr id="5" name="Content Placeholder 4">
            <a:extLst>
              <a:ext uri="{FF2B5EF4-FFF2-40B4-BE49-F238E27FC236}">
                <a16:creationId xmlns:a16="http://schemas.microsoft.com/office/drawing/2014/main" id="{05CFBFDE-C76B-9B43-8689-0D8876E1C741}"/>
              </a:ext>
            </a:extLst>
          </p:cNvPr>
          <p:cNvSpPr>
            <a:spLocks noGrp="1"/>
          </p:cNvSpPr>
          <p:nvPr>
            <p:ph idx="1"/>
          </p:nvPr>
        </p:nvSpPr>
        <p:spPr/>
        <p:txBody>
          <a:bodyPr/>
          <a:lstStyle/>
          <a:p>
            <a:pPr marL="457200" indent="-457200">
              <a:buFont typeface="+mj-lt"/>
              <a:buAutoNum type="arabicPeriod"/>
            </a:pPr>
            <a:r>
              <a:rPr lang="en-GB" altLang="en-KH" dirty="0"/>
              <a:t>CPU requests contents of memory location</a:t>
            </a:r>
          </a:p>
          <a:p>
            <a:pPr marL="457200" indent="-457200">
              <a:buFont typeface="+mj-lt"/>
              <a:buAutoNum type="arabicPeriod"/>
            </a:pPr>
            <a:r>
              <a:rPr lang="en-GB" altLang="en-KH" dirty="0"/>
              <a:t>Check cache for this data</a:t>
            </a:r>
          </a:p>
          <a:p>
            <a:pPr marL="457200" indent="-457200">
              <a:buFont typeface="+mj-lt"/>
              <a:buAutoNum type="arabicPeriod"/>
            </a:pPr>
            <a:r>
              <a:rPr lang="en-GB" altLang="en-KH" dirty="0"/>
              <a:t>If present, get from cache (fast)</a:t>
            </a:r>
          </a:p>
          <a:p>
            <a:pPr marL="457200" indent="-457200">
              <a:buFont typeface="+mj-lt"/>
              <a:buAutoNum type="arabicPeriod"/>
            </a:pPr>
            <a:r>
              <a:rPr lang="en-GB" altLang="en-KH" dirty="0"/>
              <a:t>If not present, read required block from main memory to cache</a:t>
            </a:r>
          </a:p>
          <a:p>
            <a:pPr marL="457200" indent="-457200">
              <a:buFont typeface="+mj-lt"/>
              <a:buAutoNum type="arabicPeriod"/>
            </a:pPr>
            <a:r>
              <a:rPr lang="en-GB" altLang="en-KH" dirty="0"/>
              <a:t>Then deliver from cache to CPU</a:t>
            </a:r>
          </a:p>
          <a:p>
            <a:pPr marL="457200" indent="-457200">
              <a:buFont typeface="+mj-lt"/>
              <a:buAutoNum type="arabicPeriod"/>
            </a:pPr>
            <a:r>
              <a:rPr lang="en-GB" altLang="en-KH" dirty="0"/>
              <a:t>Cache includes tags to identify which block of main memory is in each cache slot</a:t>
            </a:r>
          </a:p>
          <a:p>
            <a:endParaRPr lang="en-KH" dirty="0"/>
          </a:p>
        </p:txBody>
      </p:sp>
    </p:spTree>
    <p:extLst>
      <p:ext uri="{BB962C8B-B14F-4D97-AF65-F5344CB8AC3E}">
        <p14:creationId xmlns:p14="http://schemas.microsoft.com/office/powerpoint/2010/main" val="78747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B77A85FC-1B05-2647-B029-4E5793F96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238" y="356215"/>
            <a:ext cx="6100762" cy="614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19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F7D6-E8FC-1441-AF68-D5ED89BD8493}"/>
              </a:ext>
            </a:extLst>
          </p:cNvPr>
          <p:cNvSpPr>
            <a:spLocks noGrp="1"/>
          </p:cNvSpPr>
          <p:nvPr>
            <p:ph type="title"/>
          </p:nvPr>
        </p:nvSpPr>
        <p:spPr/>
        <p:txBody>
          <a:bodyPr/>
          <a:lstStyle/>
          <a:p>
            <a:r>
              <a:rPr lang="en-US" dirty="0"/>
              <a:t>C</a:t>
            </a:r>
            <a:r>
              <a:rPr lang="en-KH" dirty="0"/>
              <a:t>ache design</a:t>
            </a:r>
          </a:p>
        </p:txBody>
      </p:sp>
      <p:sp>
        <p:nvSpPr>
          <p:cNvPr id="3" name="Content Placeholder 2">
            <a:extLst>
              <a:ext uri="{FF2B5EF4-FFF2-40B4-BE49-F238E27FC236}">
                <a16:creationId xmlns:a16="http://schemas.microsoft.com/office/drawing/2014/main" id="{8B13134D-6289-F643-8128-414C7E19F0F1}"/>
              </a:ext>
            </a:extLst>
          </p:cNvPr>
          <p:cNvSpPr>
            <a:spLocks noGrp="1"/>
          </p:cNvSpPr>
          <p:nvPr>
            <p:ph idx="1"/>
          </p:nvPr>
        </p:nvSpPr>
        <p:spPr/>
        <p:txBody>
          <a:bodyPr/>
          <a:lstStyle/>
          <a:p>
            <a:pPr marL="355600" indent="-355600">
              <a:buFont typeface="Wingdings" pitchFamily="2" charset="2"/>
              <a:buChar char="Ø"/>
            </a:pPr>
            <a:r>
              <a:rPr lang="en-GB" altLang="en-KH" dirty="0"/>
              <a:t>Addressing</a:t>
            </a:r>
          </a:p>
          <a:p>
            <a:pPr marL="355600" indent="-355600">
              <a:buFont typeface="Wingdings" pitchFamily="2" charset="2"/>
              <a:buChar char="Ø"/>
            </a:pPr>
            <a:r>
              <a:rPr lang="en-GB" altLang="en-KH" dirty="0"/>
              <a:t>Size</a:t>
            </a:r>
          </a:p>
          <a:p>
            <a:pPr marL="355600" indent="-355600">
              <a:buFont typeface="Wingdings" pitchFamily="2" charset="2"/>
              <a:buChar char="Ø"/>
            </a:pPr>
            <a:r>
              <a:rPr lang="en-GB" altLang="en-KH" dirty="0"/>
              <a:t>Mapping Function</a:t>
            </a:r>
          </a:p>
          <a:p>
            <a:pPr marL="355600" indent="-355600">
              <a:buFont typeface="Wingdings" pitchFamily="2" charset="2"/>
              <a:buChar char="Ø"/>
            </a:pPr>
            <a:r>
              <a:rPr lang="en-GB" altLang="en-KH" dirty="0"/>
              <a:t>Replacement Algorithm</a:t>
            </a:r>
          </a:p>
          <a:p>
            <a:pPr marL="355600" indent="-355600">
              <a:buFont typeface="Wingdings" pitchFamily="2" charset="2"/>
              <a:buChar char="Ø"/>
            </a:pPr>
            <a:r>
              <a:rPr lang="en-GB" altLang="en-KH" dirty="0"/>
              <a:t>Write Policy</a:t>
            </a:r>
          </a:p>
          <a:p>
            <a:pPr marL="355600" indent="-355600">
              <a:buFont typeface="Wingdings" pitchFamily="2" charset="2"/>
              <a:buChar char="Ø"/>
            </a:pPr>
            <a:r>
              <a:rPr lang="en-GB" altLang="en-KH" dirty="0"/>
              <a:t>Block Size</a:t>
            </a:r>
          </a:p>
          <a:p>
            <a:pPr marL="355600" indent="-355600">
              <a:buFont typeface="Wingdings" pitchFamily="2" charset="2"/>
              <a:buChar char="Ø"/>
            </a:pPr>
            <a:r>
              <a:rPr lang="en-GB" altLang="en-KH" dirty="0"/>
              <a:t>Number of Caches</a:t>
            </a:r>
          </a:p>
          <a:p>
            <a:endParaRPr lang="en-KH" dirty="0"/>
          </a:p>
        </p:txBody>
      </p:sp>
    </p:spTree>
    <p:extLst>
      <p:ext uri="{BB962C8B-B14F-4D97-AF65-F5344CB8AC3E}">
        <p14:creationId xmlns:p14="http://schemas.microsoft.com/office/powerpoint/2010/main" val="351957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504dd1c-74e4-4073-8ecc-05d39367243c">
      <Terms xmlns="http://schemas.microsoft.com/office/infopath/2007/PartnerControls"/>
    </lcf76f155ced4ddcb4097134ff3c332f>
    <TaxCatchAll xmlns="0657c77d-5c34-44bc-b1cc-ec12eb43d10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14769A3AB22E4DBBEB43953F3A2D59" ma:contentTypeVersion="8" ma:contentTypeDescription="Crée un document." ma:contentTypeScope="" ma:versionID="c9b5637ca061c9c7b75552a915178cf0">
  <xsd:schema xmlns:xsd="http://www.w3.org/2001/XMLSchema" xmlns:xs="http://www.w3.org/2001/XMLSchema" xmlns:p="http://schemas.microsoft.com/office/2006/metadata/properties" xmlns:ns2="b504dd1c-74e4-4073-8ecc-05d39367243c" xmlns:ns3="0657c77d-5c34-44bc-b1cc-ec12eb43d10c" targetNamespace="http://schemas.microsoft.com/office/2006/metadata/properties" ma:root="true" ma:fieldsID="7777ae0e114de42e2d15b4fe45cb1e01" ns2:_="" ns3:_="">
    <xsd:import namespace="b504dd1c-74e4-4073-8ecc-05d39367243c"/>
    <xsd:import namespace="0657c77d-5c34-44bc-b1cc-ec12eb43d10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04dd1c-74e4-4073-8ecc-05d393672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1dbbc34c-0b31-4894-8b2b-c621d790f87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57c77d-5c34-44bc-b1cc-ec12eb43d10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cc73e45-ac25-434f-a071-03a983440ea5}" ma:internalName="TaxCatchAll" ma:showField="CatchAllData" ma:web="0657c77d-5c34-44bc-b1cc-ec12eb43d1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6F7E97-01CD-4AFC-A84E-D383CB825CD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A0E923A-56B7-4082-8C92-188362C0147A}">
  <ds:schemaRefs>
    <ds:schemaRef ds:uri="http://schemas.microsoft.com/sharepoint/v3/contenttype/forms"/>
  </ds:schemaRefs>
</ds:datastoreItem>
</file>

<file path=customXml/itemProps3.xml><?xml version="1.0" encoding="utf-8"?>
<ds:datastoreItem xmlns:ds="http://schemas.openxmlformats.org/officeDocument/2006/customXml" ds:itemID="{C7BCD79B-FB35-48BE-991E-BB147478C8D8}"/>
</file>

<file path=docProps/app.xml><?xml version="1.0" encoding="utf-8"?>
<Properties xmlns="http://schemas.openxmlformats.org/officeDocument/2006/extended-properties" xmlns:vt="http://schemas.openxmlformats.org/officeDocument/2006/docPropsVTypes">
  <Template>Integral</Template>
  <TotalTime>1180</TotalTime>
  <Words>953</Words>
  <Application>Microsoft Office PowerPoint</Application>
  <PresentationFormat>Widescreen</PresentationFormat>
  <Paragraphs>99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Integral</vt:lpstr>
      <vt:lpstr>Cache Memory</vt:lpstr>
      <vt:lpstr>PowerPoint Presentation</vt:lpstr>
      <vt:lpstr>Why memory cache is required</vt:lpstr>
      <vt:lpstr>PowerPoint Presentation</vt:lpstr>
      <vt:lpstr>PowerPoint Presentation</vt:lpstr>
      <vt:lpstr>PowerPoint Presentation</vt:lpstr>
      <vt:lpstr>Cache operation - Overview</vt:lpstr>
      <vt:lpstr>PowerPoint Presentation</vt:lpstr>
      <vt:lpstr>Cache design</vt:lpstr>
      <vt:lpstr>Cache addressing</vt:lpstr>
      <vt:lpstr>Size does matter</vt:lpstr>
      <vt:lpstr>Typical cache organization</vt:lpstr>
      <vt:lpstr>Locality of reference</vt:lpstr>
      <vt:lpstr>Cache Mapping Schemes </vt:lpstr>
      <vt:lpstr>PowerPoint Presentation</vt:lpstr>
      <vt:lpstr>excercise</vt:lpstr>
      <vt:lpstr>example</vt:lpstr>
      <vt:lpstr>PowerPoint Presentation</vt:lpstr>
      <vt:lpstr>PowerPoint Presentation</vt:lpstr>
      <vt:lpstr>PowerPoint Presentation</vt:lpstr>
      <vt:lpstr>Effective access time and hit ratio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Memory</dc:title>
  <dc:creator>thavorac chun</dc:creator>
  <cp:lastModifiedBy>thavorac chun</cp:lastModifiedBy>
  <cp:revision>6</cp:revision>
  <dcterms:created xsi:type="dcterms:W3CDTF">2022-01-14T00:40:32Z</dcterms:created>
  <dcterms:modified xsi:type="dcterms:W3CDTF">2022-05-12T08:42:49Z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0x0101005F14769A3AB22E4DBBEB43953F3A2D59</vt:lpwstr>
  </property>
</Properties>
</file>