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115E45-5532-433B-8855-74917EF82AE4}" v="2" dt="2022-06-09T00:19:14.1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37"/>
    <p:restoredTop sz="95701"/>
  </p:normalViewPr>
  <p:slideViewPr>
    <p:cSldViewPr snapToGrid="0" snapToObjects="1">
      <p:cViewPr varScale="1">
        <p:scale>
          <a:sx n="100" d="100"/>
          <a:sy n="100" d="100"/>
        </p:scale>
        <p:origin x="160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microsoft.com/office/2015/10/relationships/revisionInfo" Target="revisionInfo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avorac chun" userId="S::thavorak@itc.edu.kh::0f70428d-fe73-4be7-aef9-61c3d5d21d70" providerId="AD" clId="Web-{4D115E45-5532-433B-8855-74917EF82AE4}"/>
    <pc:docChg chg="addSld delSld">
      <pc:chgData name="thavorac chun" userId="S::thavorak@itc.edu.kh::0f70428d-fe73-4be7-aef9-61c3d5d21d70" providerId="AD" clId="Web-{4D115E45-5532-433B-8855-74917EF82AE4}" dt="2022-06-09T00:19:14.043" v="1"/>
      <pc:docMkLst>
        <pc:docMk/>
      </pc:docMkLst>
      <pc:sldChg chg="add del">
        <pc:chgData name="thavorac chun" userId="S::thavorak@itc.edu.kh::0f70428d-fe73-4be7-aef9-61c3d5d21d70" providerId="AD" clId="Web-{4D115E45-5532-433B-8855-74917EF82AE4}" dt="2022-06-09T00:19:14.043" v="1"/>
        <pc:sldMkLst>
          <pc:docMk/>
          <pc:sldMk cId="195543162" sldId="26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6/8/2022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What is RAM memory and how does it affect your computer?">
            <a:extLst>
              <a:ext uri="{FF2B5EF4-FFF2-40B4-BE49-F238E27FC236}">
                <a16:creationId xmlns:a16="http://schemas.microsoft.com/office/drawing/2014/main" id="{ED382C46-DCFC-4B48-8557-6564FEA3C9C7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15" b="15921"/>
          <a:stretch/>
        </p:blipFill>
        <p:spPr bwMode="auto">
          <a:xfrm>
            <a:off x="-1" y="0"/>
            <a:ext cx="12190540" cy="4728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6/8/2022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6/8/2022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6/8/2022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6/8/2022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6/8/2022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6/8/2022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6/8/2022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6/8/2022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6/8/2022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6/8/2022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6/8/2022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F0C5E-7D26-7343-B178-62F360CB95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KH" dirty="0"/>
              <a:t>Virtual memory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9FF9BC-7FE3-194F-89F3-825829FF83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KH" dirty="0"/>
              <a:t>I2</a:t>
            </a:r>
          </a:p>
        </p:txBody>
      </p:sp>
    </p:spTree>
    <p:extLst>
      <p:ext uri="{BB962C8B-B14F-4D97-AF65-F5344CB8AC3E}">
        <p14:creationId xmlns:p14="http://schemas.microsoft.com/office/powerpoint/2010/main" val="8282831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76A61-4F28-6646-8B73-EBDAECCD6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KH" dirty="0"/>
              <a:t>age fault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BDCC1-3DAD-7C48-A85C-C2758E7F6E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If there is a reference to a page, first reference to that page will trap to operating system: </a:t>
            </a:r>
            <a:r>
              <a:rPr lang="en-US" b="1" dirty="0">
                <a:solidFill>
                  <a:srgbClr val="C00000"/>
                </a:solidFill>
              </a:rPr>
              <a:t>page fault </a:t>
            </a:r>
            <a:endParaRPr lang="en-US" dirty="0">
              <a:solidFill>
                <a:srgbClr val="C000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Operating system looks at another table to decide: </a:t>
            </a:r>
            <a:endParaRPr lang="en-US" sz="2000" dirty="0"/>
          </a:p>
          <a:p>
            <a:pPr marL="977900" lvl="1" indent="-354013">
              <a:buFont typeface="Wingdings" pitchFamily="2" charset="2"/>
              <a:buChar char="§"/>
            </a:pPr>
            <a:r>
              <a:rPr lang="en-US" dirty="0"/>
              <a:t>Invalid reference ⇒ abort </a:t>
            </a:r>
            <a:endParaRPr lang="en-US" sz="1600" dirty="0"/>
          </a:p>
          <a:p>
            <a:pPr marL="977900" lvl="1" indent="-354013">
              <a:buFont typeface="Wingdings" pitchFamily="2" charset="2"/>
              <a:buChar char="§"/>
            </a:pPr>
            <a:r>
              <a:rPr lang="en-US" dirty="0"/>
              <a:t>Just not in memory </a:t>
            </a:r>
            <a:endParaRPr lang="en-US" sz="1600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Find free frame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Swap page into frame via scheduled disk operation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Reset tables to indicate page now in memory Set validation bit = </a:t>
            </a:r>
            <a:r>
              <a:rPr lang="en-US" b="1" dirty="0">
                <a:solidFill>
                  <a:srgbClr val="C00000"/>
                </a:solidFill>
              </a:rPr>
              <a:t>v</a:t>
            </a:r>
            <a:r>
              <a:rPr lang="en-US" b="1" dirty="0"/>
              <a:t> 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Restart the instruction that caused the page fault </a:t>
            </a:r>
          </a:p>
          <a:p>
            <a:endParaRPr lang="en-KH" dirty="0"/>
          </a:p>
        </p:txBody>
      </p:sp>
    </p:spTree>
    <p:extLst>
      <p:ext uri="{BB962C8B-B14F-4D97-AF65-F5344CB8AC3E}">
        <p14:creationId xmlns:p14="http://schemas.microsoft.com/office/powerpoint/2010/main" val="8995989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92F3C81-0C8C-E94B-9DBC-8BF7601AE4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0797" y="0"/>
            <a:ext cx="7595865" cy="591862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F2B63E7-459C-1345-BA6B-A8F5C00DEDFA}"/>
              </a:ext>
            </a:extLst>
          </p:cNvPr>
          <p:cNvSpPr txBox="1"/>
          <p:nvPr/>
        </p:nvSpPr>
        <p:spPr>
          <a:xfrm>
            <a:off x="5160579" y="6148551"/>
            <a:ext cx="2784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H" dirty="0"/>
              <a:t>Steps in handling page fault</a:t>
            </a:r>
          </a:p>
        </p:txBody>
      </p:sp>
    </p:spTree>
    <p:extLst>
      <p:ext uri="{BB962C8B-B14F-4D97-AF65-F5344CB8AC3E}">
        <p14:creationId xmlns:p14="http://schemas.microsoft.com/office/powerpoint/2010/main" val="9915859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5314D-68F1-E54A-84C3-5A693855D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H" dirty="0"/>
              <a:t>Aspects of demand paging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F0740B-04FE-9C46-BD4B-0C1B4FFC7A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63538" indent="-363538">
              <a:buFont typeface="Wingdings" pitchFamily="2" charset="2"/>
              <a:buChar char="v"/>
            </a:pPr>
            <a:r>
              <a:rPr lang="en-US" dirty="0"/>
              <a:t>Extreme case – start process with </a:t>
            </a:r>
            <a:r>
              <a:rPr lang="en-US" i="1" dirty="0"/>
              <a:t>no </a:t>
            </a:r>
            <a:r>
              <a:rPr lang="en-US" dirty="0"/>
              <a:t>pages in memory</a:t>
            </a:r>
          </a:p>
          <a:p>
            <a:pPr marL="676275" lvl="1" indent="-323850">
              <a:buFont typeface="Courier New" panose="02070309020205020404" pitchFamily="49" charset="0"/>
              <a:buChar char="o"/>
            </a:pPr>
            <a:r>
              <a:rPr lang="en-US" dirty="0"/>
              <a:t>OS sets instruction pointer to first instruction of process, non-memory-resident =&gt; page fault </a:t>
            </a:r>
          </a:p>
          <a:p>
            <a:pPr marL="676275" lvl="1" indent="-323850">
              <a:buFont typeface="Courier New" panose="02070309020205020404" pitchFamily="49" charset="0"/>
              <a:buChar char="o"/>
            </a:pPr>
            <a:r>
              <a:rPr lang="en-US" dirty="0"/>
              <a:t>And for every other process pages on first access </a:t>
            </a:r>
          </a:p>
          <a:p>
            <a:pPr marL="676275" lvl="1" indent="-323850">
              <a:buFont typeface="Courier New" panose="02070309020205020404" pitchFamily="49" charset="0"/>
              <a:buChar char="o"/>
            </a:pPr>
            <a:r>
              <a:rPr lang="en-US" b="1" dirty="0"/>
              <a:t>Pure demand paging </a:t>
            </a:r>
          </a:p>
          <a:p>
            <a:pPr marL="363538" indent="-363538">
              <a:buFont typeface="Wingdings" pitchFamily="2" charset="2"/>
              <a:buChar char="v"/>
            </a:pPr>
            <a:r>
              <a:rPr lang="en-US" dirty="0"/>
              <a:t>Actually, a given instruction could access multiple pages =&gt; multiple page faults</a:t>
            </a:r>
          </a:p>
          <a:p>
            <a:pPr marL="695325" lvl="1" indent="-342900">
              <a:buFont typeface="Courier New" panose="02070309020205020404" pitchFamily="49" charset="0"/>
              <a:buChar char="o"/>
            </a:pPr>
            <a:r>
              <a:rPr lang="en-US" sz="2000" dirty="0"/>
              <a:t>Consider fetch and decode of instruction which adds 2 numbers from memory and stores result back to memory </a:t>
            </a:r>
            <a:endParaRPr lang="en-US" dirty="0"/>
          </a:p>
          <a:p>
            <a:pPr marL="695325" lvl="1" indent="-342900">
              <a:buFont typeface="Courier New" panose="02070309020205020404" pitchFamily="49" charset="0"/>
              <a:buChar char="o"/>
            </a:pPr>
            <a:r>
              <a:rPr lang="en-US" sz="2000" dirty="0"/>
              <a:t>Pain decreased because of </a:t>
            </a:r>
            <a:r>
              <a:rPr lang="en-US" sz="2000" b="1" dirty="0"/>
              <a:t>locality of reference </a:t>
            </a:r>
            <a:endParaRPr lang="en-US" dirty="0"/>
          </a:p>
          <a:p>
            <a:pPr marL="363538" indent="-363538">
              <a:buFont typeface="Wingdings" pitchFamily="2" charset="2"/>
              <a:buChar char="v"/>
            </a:pPr>
            <a:r>
              <a:rPr lang="en-US" dirty="0"/>
              <a:t>Hardware support needed for demand paging </a:t>
            </a:r>
          </a:p>
          <a:p>
            <a:pPr marL="717550" lvl="1" indent="-365125">
              <a:buFont typeface="Courier New" panose="02070309020205020404" pitchFamily="49" charset="0"/>
              <a:buChar char="o"/>
            </a:pPr>
            <a:r>
              <a:rPr lang="en-US" dirty="0"/>
              <a:t>Page table with valid / invalid bit </a:t>
            </a:r>
          </a:p>
          <a:p>
            <a:pPr marL="717550" lvl="1" indent="-365125">
              <a:buFont typeface="Courier New" panose="02070309020205020404" pitchFamily="49" charset="0"/>
              <a:buChar char="o"/>
            </a:pPr>
            <a:r>
              <a:rPr lang="en-US" dirty="0"/>
              <a:t>Secondary memory (swap device with </a:t>
            </a:r>
            <a:r>
              <a:rPr lang="en-US" b="1" dirty="0"/>
              <a:t>swap space</a:t>
            </a:r>
            <a:r>
              <a:rPr lang="en-US" dirty="0"/>
              <a:t>) </a:t>
            </a:r>
          </a:p>
          <a:p>
            <a:pPr marL="717550" lvl="1" indent="-365125">
              <a:buFont typeface="Courier New" panose="02070309020205020404" pitchFamily="49" charset="0"/>
              <a:buChar char="o"/>
            </a:pPr>
            <a:r>
              <a:rPr lang="en-US" dirty="0"/>
              <a:t>Instruction restart </a:t>
            </a:r>
          </a:p>
          <a:p>
            <a:pPr marL="363538" indent="-363538">
              <a:buFont typeface="Wingdings" pitchFamily="2" charset="2"/>
              <a:buChar char="v"/>
            </a:pPr>
            <a:endParaRPr lang="en-US" dirty="0"/>
          </a:p>
          <a:p>
            <a:pPr marL="363538" indent="-363538">
              <a:buFont typeface="Wingdings" pitchFamily="2" charset="2"/>
              <a:buChar char="v"/>
            </a:pPr>
            <a:endParaRPr lang="en-US" dirty="0"/>
          </a:p>
          <a:p>
            <a:pPr marL="363538" indent="-363538">
              <a:buFont typeface="Wingdings" pitchFamily="2" charset="2"/>
              <a:buChar char="v"/>
            </a:pPr>
            <a:endParaRPr lang="en-US" dirty="0"/>
          </a:p>
          <a:p>
            <a:pPr>
              <a:buFont typeface="Wingdings" pitchFamily="2" charset="2"/>
              <a:buChar char="v"/>
            </a:pPr>
            <a:endParaRPr lang="en-US" dirty="0"/>
          </a:p>
          <a:p>
            <a:endParaRPr lang="en-KH" dirty="0"/>
          </a:p>
        </p:txBody>
      </p:sp>
    </p:spTree>
    <p:extLst>
      <p:ext uri="{BB962C8B-B14F-4D97-AF65-F5344CB8AC3E}">
        <p14:creationId xmlns:p14="http://schemas.microsoft.com/office/powerpoint/2010/main" val="34465489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9EDA2-57D6-B74A-B755-943121719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KH" dirty="0"/>
              <a:t>erformance of demand paging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FCD40-3A75-4745-AEF1-A473F74D5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933902"/>
            <a:ext cx="5155955" cy="4508939"/>
          </a:xfrm>
        </p:spPr>
        <p:txBody>
          <a:bodyPr>
            <a:normAutofit/>
          </a:bodyPr>
          <a:lstStyle/>
          <a:p>
            <a:r>
              <a:rPr lang="en-KH" dirty="0"/>
              <a:t>Stages in demand paging (worse case)</a:t>
            </a:r>
          </a:p>
          <a:p>
            <a:pPr marL="363538" indent="-363538">
              <a:buFont typeface="+mj-lt"/>
              <a:buAutoNum type="arabicPeriod"/>
            </a:pPr>
            <a:r>
              <a:rPr lang="en-US" sz="2000" dirty="0"/>
              <a:t>Trap to the operating system </a:t>
            </a:r>
          </a:p>
          <a:p>
            <a:pPr marL="363538" indent="-363538">
              <a:buFont typeface="+mj-lt"/>
              <a:buAutoNum type="arabicPeriod"/>
            </a:pPr>
            <a:r>
              <a:rPr lang="en-US" sz="2000" dirty="0"/>
              <a:t>Save the user registers and process state </a:t>
            </a:r>
          </a:p>
          <a:p>
            <a:pPr marL="363538" indent="-363538">
              <a:buFont typeface="+mj-lt"/>
              <a:buAutoNum type="arabicPeriod"/>
            </a:pPr>
            <a:r>
              <a:rPr lang="en-US" sz="2000" dirty="0"/>
              <a:t>Determine that the </a:t>
            </a:r>
            <a:r>
              <a:rPr lang="en-US" sz="2000" dirty="0">
                <a:solidFill>
                  <a:srgbClr val="C00000"/>
                </a:solidFill>
              </a:rPr>
              <a:t>interrupt</a:t>
            </a:r>
            <a:r>
              <a:rPr lang="en-US" sz="2000" dirty="0"/>
              <a:t> was a page fault </a:t>
            </a:r>
          </a:p>
          <a:p>
            <a:pPr marL="363538" indent="-363538">
              <a:buFont typeface="+mj-lt"/>
              <a:buAutoNum type="arabicPeriod"/>
            </a:pPr>
            <a:r>
              <a:rPr lang="en-US" sz="2000" dirty="0"/>
              <a:t>Check that the page reference was legal and determine the location of the page on the disk </a:t>
            </a:r>
          </a:p>
          <a:p>
            <a:pPr marL="363538" indent="-363538">
              <a:buFont typeface="+mj-lt"/>
              <a:buAutoNum type="arabicPeriod"/>
            </a:pPr>
            <a:r>
              <a:rPr lang="en-US" sz="2000" dirty="0"/>
              <a:t>Issue a read from the disk to a free frame:</a:t>
            </a:r>
          </a:p>
          <a:p>
            <a:pPr marL="630238" lvl="1" indent="-266700">
              <a:buFont typeface="+mj-lt"/>
              <a:buAutoNum type="alphaLcPeriod"/>
            </a:pPr>
            <a:r>
              <a:rPr lang="en-US" dirty="0"/>
              <a:t>Wait in a queue for this device until the read request is serviced</a:t>
            </a:r>
          </a:p>
          <a:p>
            <a:pPr marL="630238" lvl="1" indent="-266700">
              <a:buFont typeface="+mj-lt"/>
              <a:buAutoNum type="alphaLcPeriod"/>
            </a:pPr>
            <a:r>
              <a:rPr lang="en-US" dirty="0"/>
              <a:t>Wait for the device seek and/or latency time </a:t>
            </a:r>
          </a:p>
          <a:p>
            <a:pPr marL="630238" lvl="1" indent="-266700">
              <a:buFont typeface="+mj-lt"/>
              <a:buAutoNum type="alphaLcPeriod"/>
            </a:pPr>
            <a:r>
              <a:rPr lang="en-US" dirty="0"/>
              <a:t>Begin the transfer of the page to a free frame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1145EBB-0017-7D44-8FF3-568C4E8AA4D1}"/>
              </a:ext>
            </a:extLst>
          </p:cNvPr>
          <p:cNvSpPr txBox="1">
            <a:spLocks/>
          </p:cNvSpPr>
          <p:nvPr/>
        </p:nvSpPr>
        <p:spPr>
          <a:xfrm>
            <a:off x="6652417" y="1933903"/>
            <a:ext cx="5155955" cy="4677104"/>
          </a:xfrm>
          <a:prstGeom prst="rect">
            <a:avLst/>
          </a:prstGeom>
        </p:spPr>
        <p:txBody>
          <a:bodyPr vert="horz" lIns="45720" tIns="45720" rIns="45720" bIns="45720" rtlCol="0">
            <a:normAutofit fontScale="92500"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 startAt="6"/>
            </a:pPr>
            <a:r>
              <a:rPr lang="en-US" dirty="0"/>
              <a:t>While waiting, allocate the CPU to some other user</a:t>
            </a:r>
          </a:p>
          <a:p>
            <a:pPr marL="457200" indent="-457200">
              <a:buFont typeface="+mj-lt"/>
              <a:buAutoNum type="arabicPeriod" startAt="6"/>
            </a:pPr>
            <a:r>
              <a:rPr lang="en-US" dirty="0"/>
              <a:t>Receive an interrupt from the disk I/O subsystem (I/O completed) </a:t>
            </a:r>
          </a:p>
          <a:p>
            <a:pPr marL="457200" indent="-457200">
              <a:buFont typeface="+mj-lt"/>
              <a:buAutoNum type="arabicPeriod" startAt="6"/>
            </a:pPr>
            <a:r>
              <a:rPr lang="en-US" dirty="0"/>
              <a:t>Save the registers and process state for the other user </a:t>
            </a:r>
          </a:p>
          <a:p>
            <a:pPr marL="457200" indent="-457200">
              <a:buFont typeface="+mj-lt"/>
              <a:buAutoNum type="arabicPeriod" startAt="6"/>
            </a:pPr>
            <a:r>
              <a:rPr lang="en-US" dirty="0"/>
              <a:t>Determine that the interrupt was from the disk </a:t>
            </a:r>
          </a:p>
          <a:p>
            <a:pPr marL="457200" indent="-457200">
              <a:buFont typeface="+mj-lt"/>
              <a:buAutoNum type="arabicPeriod" startAt="6"/>
            </a:pPr>
            <a:r>
              <a:rPr lang="en-US" dirty="0"/>
              <a:t>Correct the page table and other tables to show page is now in memory </a:t>
            </a:r>
          </a:p>
          <a:p>
            <a:pPr marL="457200" indent="-457200">
              <a:buFont typeface="+mj-lt"/>
              <a:buAutoNum type="arabicPeriod" startAt="6"/>
            </a:pPr>
            <a:r>
              <a:rPr lang="en-US" dirty="0"/>
              <a:t>Wait for the CPU to be allocated to this process again </a:t>
            </a:r>
          </a:p>
          <a:p>
            <a:pPr marL="457200" indent="-457200">
              <a:buFont typeface="+mj-lt"/>
              <a:buAutoNum type="arabicPeriod" startAt="6"/>
            </a:pPr>
            <a:r>
              <a:rPr lang="en-US" dirty="0"/>
              <a:t>Restore the user registers, process state, and new page table, and then resume the interrupted instruction </a:t>
            </a:r>
          </a:p>
          <a:p>
            <a:pPr marL="457200" indent="-457200">
              <a:buFont typeface="+mj-lt"/>
              <a:buAutoNum type="arabicPeriod" startAt="6"/>
            </a:pPr>
            <a:endParaRPr lang="en-US" dirty="0"/>
          </a:p>
          <a:p>
            <a:endParaRPr lang="en-KH" dirty="0"/>
          </a:p>
        </p:txBody>
      </p:sp>
    </p:spTree>
    <p:extLst>
      <p:ext uri="{BB962C8B-B14F-4D97-AF65-F5344CB8AC3E}">
        <p14:creationId xmlns:p14="http://schemas.microsoft.com/office/powerpoint/2010/main" val="23223881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38CA6-C6F3-6744-89B0-93DE4AC4C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H" dirty="0"/>
              <a:t>Performance of demand paging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52421-CAB4-8B4D-82A1-B21F73965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5999"/>
            <a:ext cx="10537251" cy="4377559"/>
          </a:xfrm>
        </p:spPr>
        <p:txBody>
          <a:bodyPr>
            <a:normAutofit/>
          </a:bodyPr>
          <a:lstStyle/>
          <a:p>
            <a:pPr marL="363538" indent="-363538">
              <a:buFont typeface="Wingdings" pitchFamily="2" charset="2"/>
              <a:buChar char="v"/>
            </a:pPr>
            <a:r>
              <a:rPr lang="en-US" dirty="0"/>
              <a:t>Three major activities </a:t>
            </a:r>
          </a:p>
          <a:p>
            <a:pPr marL="717550" indent="-354013">
              <a:buFont typeface="Courier New" panose="02070309020205020404" pitchFamily="49" charset="0"/>
              <a:buChar char="o"/>
            </a:pPr>
            <a:r>
              <a:rPr lang="en-US" dirty="0"/>
              <a:t>Service the interrupt – careful coding means just several hundred instructions needed </a:t>
            </a:r>
          </a:p>
          <a:p>
            <a:pPr marL="717550" indent="-354013">
              <a:buFont typeface="Courier New" panose="02070309020205020404" pitchFamily="49" charset="0"/>
              <a:buChar char="o"/>
            </a:pPr>
            <a:r>
              <a:rPr lang="en-US" dirty="0"/>
              <a:t>Read the page – lots of time </a:t>
            </a:r>
          </a:p>
          <a:p>
            <a:pPr marL="717550" indent="-354013">
              <a:buFont typeface="Courier New" panose="02070309020205020404" pitchFamily="49" charset="0"/>
              <a:buChar char="o"/>
            </a:pPr>
            <a:r>
              <a:rPr lang="en-US" dirty="0"/>
              <a:t>Restart the process – again just a small amount of time </a:t>
            </a:r>
          </a:p>
          <a:p>
            <a:pPr marL="363538" indent="-363538">
              <a:buFont typeface="Wingdings" pitchFamily="2" charset="2"/>
              <a:buChar char="v"/>
            </a:pPr>
            <a:r>
              <a:rPr lang="en-US" dirty="0"/>
              <a:t>Page Fault Rate 0 ≤ </a:t>
            </a:r>
            <a:r>
              <a:rPr lang="en-US" i="1" dirty="0"/>
              <a:t>p </a:t>
            </a:r>
            <a:r>
              <a:rPr lang="en-US" dirty="0"/>
              <a:t>≤ 1 </a:t>
            </a:r>
          </a:p>
          <a:p>
            <a:pPr marL="717550" indent="-354013">
              <a:buFont typeface="Courier New" panose="02070309020205020404" pitchFamily="49" charset="0"/>
              <a:buChar char="o"/>
            </a:pPr>
            <a:r>
              <a:rPr lang="en-US" dirty="0"/>
              <a:t>if </a:t>
            </a:r>
            <a:r>
              <a:rPr lang="en-US" i="1" dirty="0"/>
              <a:t>p </a:t>
            </a:r>
            <a:r>
              <a:rPr lang="en-US" dirty="0"/>
              <a:t>= 0 no page faults </a:t>
            </a:r>
          </a:p>
          <a:p>
            <a:pPr marL="717550" indent="-354013">
              <a:buFont typeface="Courier New" panose="02070309020205020404" pitchFamily="49" charset="0"/>
              <a:buChar char="o"/>
            </a:pPr>
            <a:r>
              <a:rPr lang="en-US" dirty="0"/>
              <a:t>if </a:t>
            </a:r>
            <a:r>
              <a:rPr lang="en-US" i="1" dirty="0"/>
              <a:t>p </a:t>
            </a:r>
            <a:r>
              <a:rPr lang="en-US" dirty="0"/>
              <a:t>= 1, every reference is a fault </a:t>
            </a:r>
          </a:p>
          <a:p>
            <a:pPr marL="363538" indent="-363538">
              <a:buFont typeface="Wingdings" pitchFamily="2" charset="2"/>
              <a:buChar char="v"/>
            </a:pPr>
            <a:r>
              <a:rPr lang="en-US" dirty="0"/>
              <a:t>Effective Access Time (EAT)</a:t>
            </a:r>
          </a:p>
          <a:p>
            <a:pPr marL="0" indent="0">
              <a:buNone/>
            </a:pPr>
            <a:r>
              <a:rPr lang="en-US" sz="2000" dirty="0"/>
              <a:t>     EAT = (1 – </a:t>
            </a:r>
            <a:r>
              <a:rPr lang="en-US" sz="2000" i="1" dirty="0"/>
              <a:t>p</a:t>
            </a:r>
            <a:r>
              <a:rPr lang="en-US" sz="2000" dirty="0"/>
              <a:t>) x memory access + </a:t>
            </a:r>
            <a:r>
              <a:rPr lang="en-US" sz="2000" i="1" dirty="0"/>
              <a:t>p </a:t>
            </a:r>
            <a:r>
              <a:rPr lang="en-US" sz="2000" dirty="0"/>
              <a:t>(page fault overhead + swap page out + swap page in)</a:t>
            </a:r>
          </a:p>
          <a:p>
            <a:pPr marL="0" indent="0">
              <a:buNone/>
            </a:pPr>
            <a:endParaRPr lang="en-US" dirty="0"/>
          </a:p>
          <a:p>
            <a:endParaRPr lang="en-KH" dirty="0"/>
          </a:p>
        </p:txBody>
      </p:sp>
    </p:spTree>
    <p:extLst>
      <p:ext uri="{BB962C8B-B14F-4D97-AF65-F5344CB8AC3E}">
        <p14:creationId xmlns:p14="http://schemas.microsoft.com/office/powerpoint/2010/main" val="26611699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AB429-EB11-4F43-9B82-272509C1A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H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03514F-F94F-314B-A6FF-03B650D3E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3538" indent="-363538">
              <a:buFont typeface="Wingdings" pitchFamily="2" charset="2"/>
              <a:buChar char="Ø"/>
            </a:pPr>
            <a:r>
              <a:rPr lang="en-US" dirty="0"/>
              <a:t>Memory access time = 200 nanoseconds </a:t>
            </a:r>
          </a:p>
          <a:p>
            <a:pPr marL="363538" indent="-363538">
              <a:buFont typeface="Wingdings" pitchFamily="2" charset="2"/>
              <a:buChar char="Ø"/>
            </a:pPr>
            <a:r>
              <a:rPr lang="en-US" dirty="0"/>
              <a:t>Average page-fault service time = 8 milliseconds </a:t>
            </a:r>
          </a:p>
          <a:p>
            <a:pPr marL="363538" indent="-363538">
              <a:buFont typeface="Wingdings" pitchFamily="2" charset="2"/>
              <a:buChar char="Ø"/>
            </a:pPr>
            <a:r>
              <a:rPr lang="en-US" dirty="0"/>
              <a:t>EAT = (1 – p) x 200 + p (8 milliseconds) </a:t>
            </a:r>
          </a:p>
          <a:p>
            <a:pPr marL="363538" indent="-363538">
              <a:buFont typeface="Wingdings" pitchFamily="2" charset="2"/>
              <a:buChar char="Ø"/>
            </a:pPr>
            <a:r>
              <a:rPr lang="en-US" dirty="0"/>
              <a:t>If one access out of 1,000 causes a page fault, then EAT = 8.2 microseconds. </a:t>
            </a:r>
          </a:p>
          <a:p>
            <a:pPr marL="0" indent="0">
              <a:buNone/>
            </a:pPr>
            <a:r>
              <a:rPr lang="en-US" dirty="0"/>
              <a:t>     This is a slowdown by a factor of 40!! </a:t>
            </a:r>
          </a:p>
          <a:p>
            <a:pPr marL="363538" indent="-363538">
              <a:buFont typeface="Wingdings" pitchFamily="2" charset="2"/>
              <a:buChar char="Ø"/>
            </a:pPr>
            <a:r>
              <a:rPr lang="en-US" dirty="0"/>
              <a:t>If want performance degradation &lt; 10 percent, we can have at most 1 page fault in every 400 000 memory accesses.</a:t>
            </a:r>
          </a:p>
          <a:p>
            <a:endParaRPr lang="en-KH" dirty="0"/>
          </a:p>
        </p:txBody>
      </p:sp>
    </p:spTree>
    <p:extLst>
      <p:ext uri="{BB962C8B-B14F-4D97-AF65-F5344CB8AC3E}">
        <p14:creationId xmlns:p14="http://schemas.microsoft.com/office/powerpoint/2010/main" val="2308817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B39F5-339C-1D43-87D8-7FC8C100A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happens if there is no free frame?</a:t>
            </a:r>
            <a:endParaRPr lang="en-K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838C9-E08E-BD4C-BEF7-951FA072A9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3538" indent="-363538">
              <a:buFont typeface="Wingdings" pitchFamily="2" charset="2"/>
              <a:buChar char="v"/>
            </a:pPr>
            <a:r>
              <a:rPr lang="en-US" dirty="0"/>
              <a:t>Used up by process pages </a:t>
            </a:r>
          </a:p>
          <a:p>
            <a:pPr marL="363538" indent="-363538">
              <a:buFont typeface="Wingdings" pitchFamily="2" charset="2"/>
              <a:buChar char="v"/>
            </a:pPr>
            <a:r>
              <a:rPr lang="en-US" dirty="0"/>
              <a:t>Also in demand from the kernel, I/O buffers, </a:t>
            </a:r>
            <a:r>
              <a:rPr lang="en-US" dirty="0" err="1"/>
              <a:t>etc</a:t>
            </a:r>
            <a:r>
              <a:rPr lang="en-US" dirty="0"/>
              <a:t> </a:t>
            </a:r>
          </a:p>
          <a:p>
            <a:pPr marL="363538" indent="-363538">
              <a:buFont typeface="Wingdings" pitchFamily="2" charset="2"/>
              <a:buChar char="v"/>
            </a:pPr>
            <a:r>
              <a:rPr lang="en-US" dirty="0"/>
              <a:t>How much to allocate to each? </a:t>
            </a:r>
          </a:p>
          <a:p>
            <a:pPr marL="363538" indent="-363538">
              <a:buFont typeface="Wingdings" pitchFamily="2" charset="2"/>
              <a:buChar char="v"/>
            </a:pPr>
            <a:r>
              <a:rPr lang="en-US" dirty="0"/>
              <a:t>Page replacement – find some page in memory, but not really in use, page it out </a:t>
            </a:r>
          </a:p>
          <a:p>
            <a:pPr marL="717550" lvl="1" indent="-354013">
              <a:buFont typeface="Courier New" panose="02070309020205020404" pitchFamily="49" charset="0"/>
              <a:buChar char="o"/>
            </a:pPr>
            <a:r>
              <a:rPr lang="en-US" dirty="0"/>
              <a:t>Algorithm – terminate? swap out? replace the page? </a:t>
            </a:r>
          </a:p>
          <a:p>
            <a:pPr marL="717550" lvl="1" indent="-354013">
              <a:buFont typeface="Courier New" panose="02070309020205020404" pitchFamily="49" charset="0"/>
              <a:buChar char="o"/>
            </a:pPr>
            <a:r>
              <a:rPr lang="en-US" dirty="0"/>
              <a:t>Performance – want an algorithm which will result in minimum number of page faults </a:t>
            </a:r>
          </a:p>
          <a:p>
            <a:pPr marL="363538" indent="-363538">
              <a:buFont typeface="Wingdings" pitchFamily="2" charset="2"/>
              <a:buChar char="v"/>
            </a:pPr>
            <a:r>
              <a:rPr lang="en-US" dirty="0"/>
              <a:t>Same page may be brought into memory several times </a:t>
            </a:r>
          </a:p>
          <a:p>
            <a:endParaRPr lang="en-KH" dirty="0"/>
          </a:p>
        </p:txBody>
      </p:sp>
    </p:spTree>
    <p:extLst>
      <p:ext uri="{BB962C8B-B14F-4D97-AF65-F5344CB8AC3E}">
        <p14:creationId xmlns:p14="http://schemas.microsoft.com/office/powerpoint/2010/main" val="32257486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6E074-BC0F-0546-91A9-1211FD228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H" dirty="0"/>
              <a:t>Page replacement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352CA8-C910-8242-B032-DBD411A4DE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3538" indent="-363538">
              <a:buFont typeface="Wingdings" pitchFamily="2" charset="2"/>
              <a:buChar char="v"/>
            </a:pPr>
            <a:r>
              <a:rPr lang="en-US" dirty="0"/>
              <a:t>Prevent </a:t>
            </a:r>
            <a:r>
              <a:rPr lang="en-US" b="1" dirty="0">
                <a:solidFill>
                  <a:srgbClr val="C00000"/>
                </a:solidFill>
              </a:rPr>
              <a:t>over-allocation</a:t>
            </a:r>
            <a:r>
              <a:rPr lang="en-US" b="1" dirty="0"/>
              <a:t> </a:t>
            </a:r>
            <a:r>
              <a:rPr lang="en-US" dirty="0"/>
              <a:t>of memory by modifying page-fault service routine to include page replacement </a:t>
            </a:r>
          </a:p>
          <a:p>
            <a:pPr marL="363538" indent="-363538">
              <a:buFont typeface="Wingdings" pitchFamily="2" charset="2"/>
              <a:buChar char="v"/>
            </a:pPr>
            <a:r>
              <a:rPr lang="en-US" dirty="0"/>
              <a:t>Use </a:t>
            </a:r>
            <a:r>
              <a:rPr lang="en-US" b="1" dirty="0">
                <a:solidFill>
                  <a:srgbClr val="C00000"/>
                </a:solidFill>
              </a:rPr>
              <a:t>modify </a:t>
            </a:r>
            <a:r>
              <a:rPr lang="en-US" dirty="0">
                <a:solidFill>
                  <a:srgbClr val="C00000"/>
                </a:solidFill>
              </a:rPr>
              <a:t>(</a:t>
            </a:r>
            <a:r>
              <a:rPr lang="en-US" b="1" dirty="0">
                <a:solidFill>
                  <a:srgbClr val="C00000"/>
                </a:solidFill>
              </a:rPr>
              <a:t>dirty</a:t>
            </a:r>
            <a:r>
              <a:rPr lang="en-US" dirty="0">
                <a:solidFill>
                  <a:srgbClr val="C00000"/>
                </a:solidFill>
              </a:rPr>
              <a:t>) </a:t>
            </a:r>
            <a:r>
              <a:rPr lang="en-US" b="1" dirty="0">
                <a:solidFill>
                  <a:srgbClr val="C00000"/>
                </a:solidFill>
              </a:rPr>
              <a:t>bit </a:t>
            </a:r>
            <a:r>
              <a:rPr lang="en-US" dirty="0"/>
              <a:t>to reduce overhead of page transfers – only modified pages are written to disk </a:t>
            </a:r>
          </a:p>
          <a:p>
            <a:pPr marL="363538" indent="-363538">
              <a:buFont typeface="Wingdings" pitchFamily="2" charset="2"/>
              <a:buChar char="v"/>
            </a:pPr>
            <a:r>
              <a:rPr lang="en-US" dirty="0"/>
              <a:t>Page replacement completes separation between logical memory and physical memory – large virtual memory can be provided on a smaller physical memory </a:t>
            </a:r>
          </a:p>
          <a:p>
            <a:endParaRPr lang="en-KH" dirty="0"/>
          </a:p>
        </p:txBody>
      </p:sp>
    </p:spTree>
    <p:extLst>
      <p:ext uri="{BB962C8B-B14F-4D97-AF65-F5344CB8AC3E}">
        <p14:creationId xmlns:p14="http://schemas.microsoft.com/office/powerpoint/2010/main" val="10312865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ADF2F-A83D-9E41-87AE-6316BB214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</a:t>
            </a:r>
            <a:r>
              <a:rPr lang="en-KH" dirty="0"/>
              <a:t>asic page replacement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4497E9-A183-2B45-BA70-6B8C9B6CE8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3538" indent="-363538">
              <a:buFont typeface="Wingdings" pitchFamily="2" charset="2"/>
              <a:buChar char="Ø"/>
            </a:pPr>
            <a:r>
              <a:rPr lang="en-US" dirty="0"/>
              <a:t>Find the location of the desired page on disk </a:t>
            </a:r>
          </a:p>
          <a:p>
            <a:pPr marL="363538" indent="-363538">
              <a:buFont typeface="Wingdings" pitchFamily="2" charset="2"/>
              <a:buChar char="Ø"/>
            </a:pPr>
            <a:r>
              <a:rPr lang="en-US" dirty="0"/>
              <a:t>Find a free frame:</a:t>
            </a:r>
          </a:p>
          <a:p>
            <a:pPr marL="717550" lvl="1" indent="-354013">
              <a:buFont typeface="Courier New" panose="02070309020205020404" pitchFamily="49" charset="0"/>
              <a:buChar char="o"/>
            </a:pPr>
            <a:r>
              <a:rPr lang="en-US" dirty="0"/>
              <a:t>If there is a free frame, use it</a:t>
            </a:r>
          </a:p>
          <a:p>
            <a:pPr marL="717550" lvl="1" indent="-354013">
              <a:buFont typeface="Courier New" panose="02070309020205020404" pitchFamily="49" charset="0"/>
              <a:buChar char="o"/>
            </a:pPr>
            <a:r>
              <a:rPr lang="en-US" dirty="0"/>
              <a:t>If there is no free frame, use a page replacement algorithm to select a </a:t>
            </a:r>
            <a:r>
              <a:rPr lang="en-US" b="1" dirty="0">
                <a:solidFill>
                  <a:srgbClr val="C00000"/>
                </a:solidFill>
              </a:rPr>
              <a:t>victim frame</a:t>
            </a:r>
          </a:p>
          <a:p>
            <a:pPr marL="717550" lvl="1" indent="-354013">
              <a:buFont typeface="Courier New" panose="02070309020205020404" pitchFamily="49" charset="0"/>
              <a:buChar char="o"/>
            </a:pPr>
            <a:r>
              <a:rPr lang="en-US" dirty="0"/>
              <a:t>Write victim frame to disk if dirty </a:t>
            </a:r>
          </a:p>
          <a:p>
            <a:pPr marL="363538" indent="-363538">
              <a:buFont typeface="Wingdings" pitchFamily="2" charset="2"/>
              <a:buChar char="Ø"/>
            </a:pPr>
            <a:r>
              <a:rPr lang="en-US" dirty="0"/>
              <a:t>Bring the desired page into the (newly) free frame; update the page and frame tables </a:t>
            </a:r>
          </a:p>
          <a:p>
            <a:pPr marL="363538" indent="-363538">
              <a:buFont typeface="Wingdings" pitchFamily="2" charset="2"/>
              <a:buChar char="Ø"/>
            </a:pPr>
            <a:r>
              <a:rPr lang="en-US" dirty="0"/>
              <a:t>Continue the process by restarting the instruction that caused the trap </a:t>
            </a:r>
          </a:p>
          <a:p>
            <a:pPr marL="0" indent="0">
              <a:buNone/>
            </a:pPr>
            <a:r>
              <a:rPr lang="en-US" dirty="0"/>
              <a:t>Note now potentially 2 page transfers for page fault – increasing EAT </a:t>
            </a:r>
          </a:p>
          <a:p>
            <a:endParaRPr lang="en-KH" dirty="0"/>
          </a:p>
        </p:txBody>
      </p:sp>
    </p:spTree>
    <p:extLst>
      <p:ext uri="{BB962C8B-B14F-4D97-AF65-F5344CB8AC3E}">
        <p14:creationId xmlns:p14="http://schemas.microsoft.com/office/powerpoint/2010/main" val="27265108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731500E-F9B5-F046-9213-6C3955479A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3182" y="0"/>
            <a:ext cx="942563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745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0A1D4-217F-A645-B1AC-B01E2F798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KH" dirty="0"/>
              <a:t>hat is virtual memory?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BBCDF-5086-C140-BE3E-694310E97A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Virtual memory</a:t>
            </a:r>
            <a:r>
              <a:rPr lang="en-US" b="1" dirty="0"/>
              <a:t> </a:t>
            </a:r>
            <a:r>
              <a:rPr lang="en-US" dirty="0"/>
              <a:t>– separation of user logical memory from physical memory </a:t>
            </a:r>
          </a:p>
          <a:p>
            <a:pPr marL="365125" indent="-365125"/>
            <a:r>
              <a:rPr lang="en-US" dirty="0"/>
              <a:t>●  Only part of the program needs to be in memory for execution </a:t>
            </a:r>
          </a:p>
          <a:p>
            <a:pPr marL="365125" indent="-365125"/>
            <a:r>
              <a:rPr lang="en-US" dirty="0"/>
              <a:t>●  Logical address space can therefore be much larger than physical address space </a:t>
            </a:r>
          </a:p>
          <a:p>
            <a:pPr marL="365125" indent="-365125"/>
            <a:r>
              <a:rPr lang="en-US" dirty="0"/>
              <a:t>●  Allows address spaces to be shared by several processes </a:t>
            </a:r>
          </a:p>
          <a:p>
            <a:pPr marL="365125" indent="-365125"/>
            <a:r>
              <a:rPr lang="en-US" dirty="0"/>
              <a:t>●  Allows for more efficient process creation </a:t>
            </a:r>
          </a:p>
          <a:p>
            <a:pPr marL="365125" indent="-365125"/>
            <a:r>
              <a:rPr lang="en-US" dirty="0"/>
              <a:t>●  More programs running concurrently </a:t>
            </a:r>
          </a:p>
          <a:p>
            <a:pPr marL="365125" indent="-365125"/>
            <a:r>
              <a:rPr lang="en-US" dirty="0"/>
              <a:t>●  Less I/O needed to load or swap processes </a:t>
            </a:r>
          </a:p>
          <a:p>
            <a:endParaRPr lang="en-KH" dirty="0"/>
          </a:p>
        </p:txBody>
      </p:sp>
    </p:spTree>
    <p:extLst>
      <p:ext uri="{BB962C8B-B14F-4D97-AF65-F5344CB8AC3E}">
        <p14:creationId xmlns:p14="http://schemas.microsoft.com/office/powerpoint/2010/main" val="13916409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85D78-0B1E-D141-BAF1-97E4B5D7C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KH" dirty="0"/>
              <a:t>age and frame replacement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8CA30-DE66-CD4E-AD16-A3D88D8A42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5999"/>
            <a:ext cx="9720073" cy="4390374"/>
          </a:xfrm>
        </p:spPr>
        <p:txBody>
          <a:bodyPr>
            <a:normAutofit lnSpcReduction="10000"/>
          </a:bodyPr>
          <a:lstStyle/>
          <a:p>
            <a:pPr marL="363538" indent="-363538">
              <a:buFont typeface="Wingdings" pitchFamily="2" charset="2"/>
              <a:buChar char="v"/>
            </a:pPr>
            <a:r>
              <a:rPr lang="en-US" b="1" dirty="0"/>
              <a:t>Frame-allocation algorithm </a:t>
            </a:r>
            <a:r>
              <a:rPr lang="en-US" dirty="0"/>
              <a:t>determines </a:t>
            </a:r>
          </a:p>
          <a:p>
            <a:pPr marL="717550" lvl="1" indent="-354013">
              <a:buFont typeface="Courier New" panose="02070309020205020404" pitchFamily="49" charset="0"/>
              <a:buChar char="o"/>
            </a:pPr>
            <a:r>
              <a:rPr lang="en-US" dirty="0"/>
              <a:t>How many frames to give each process </a:t>
            </a:r>
          </a:p>
          <a:p>
            <a:pPr marL="717550" lvl="1" indent="-354013">
              <a:buFont typeface="Courier New" panose="02070309020205020404" pitchFamily="49" charset="0"/>
              <a:buChar char="o"/>
            </a:pPr>
            <a:r>
              <a:rPr lang="en-US" dirty="0"/>
              <a:t>Which frames to replace </a:t>
            </a:r>
          </a:p>
          <a:p>
            <a:pPr marL="363538" indent="-363538">
              <a:buFont typeface="Wingdings" pitchFamily="2" charset="2"/>
              <a:buChar char="v"/>
            </a:pPr>
            <a:r>
              <a:rPr lang="en-US" b="1" dirty="0"/>
              <a:t>Page-replacement algorithm </a:t>
            </a:r>
          </a:p>
          <a:p>
            <a:pPr marL="717550" lvl="1" indent="-354013">
              <a:buFont typeface="Courier New" panose="02070309020205020404" pitchFamily="49" charset="0"/>
              <a:buChar char="o"/>
            </a:pPr>
            <a:r>
              <a:rPr lang="en-US" dirty="0"/>
              <a:t>Want lowest page-fault rate on both first access and re-access </a:t>
            </a:r>
          </a:p>
          <a:p>
            <a:pPr marL="363538" indent="-363538">
              <a:buFont typeface="Wingdings" pitchFamily="2" charset="2"/>
              <a:buChar char="v"/>
            </a:pPr>
            <a:r>
              <a:rPr lang="en-US" dirty="0"/>
              <a:t>Evaluate algorithm by running it on a particular string of memory references (reference string) and computing the number of page faults on that string </a:t>
            </a:r>
          </a:p>
          <a:p>
            <a:pPr marL="717550" lvl="1" indent="-354013">
              <a:buFont typeface="Courier New" panose="02070309020205020404" pitchFamily="49" charset="0"/>
              <a:buChar char="o"/>
            </a:pPr>
            <a:r>
              <a:rPr lang="en-US" dirty="0"/>
              <a:t>String is just page numbers, not full addresses </a:t>
            </a:r>
          </a:p>
          <a:p>
            <a:pPr marL="717550" lvl="1" indent="-354013">
              <a:buFont typeface="Courier New" panose="02070309020205020404" pitchFamily="49" charset="0"/>
              <a:buChar char="o"/>
            </a:pPr>
            <a:r>
              <a:rPr lang="en-US" dirty="0"/>
              <a:t>Repeated access to the same page does not cause a page fault </a:t>
            </a:r>
          </a:p>
          <a:p>
            <a:pPr marL="717550" lvl="1" indent="-354013">
              <a:buFont typeface="Courier New" panose="02070309020205020404" pitchFamily="49" charset="0"/>
              <a:buChar char="o"/>
            </a:pPr>
            <a:r>
              <a:rPr lang="en-US" dirty="0"/>
              <a:t>Results depend on number of frames available </a:t>
            </a:r>
          </a:p>
          <a:p>
            <a:pPr marL="363538" indent="-363538">
              <a:buFont typeface="Wingdings" pitchFamily="2" charset="2"/>
              <a:buChar char="v"/>
            </a:pPr>
            <a:r>
              <a:rPr lang="en-US" dirty="0"/>
              <a:t>In all our examples, the </a:t>
            </a:r>
            <a:r>
              <a:rPr lang="en-US" b="1" dirty="0"/>
              <a:t>reference string </a:t>
            </a:r>
            <a:r>
              <a:rPr lang="en-US" dirty="0"/>
              <a:t>of referenced page numbers is</a:t>
            </a:r>
          </a:p>
          <a:p>
            <a:pPr marL="0" indent="0">
              <a:buNone/>
            </a:pPr>
            <a:r>
              <a:rPr lang="en-KH" b="1" dirty="0"/>
              <a:t>                       </a:t>
            </a:r>
            <a:r>
              <a:rPr lang="en-KH" b="1" dirty="0">
                <a:solidFill>
                  <a:srgbClr val="C00000"/>
                </a:solidFill>
              </a:rPr>
              <a:t>7,0,1,2,0,3,0,4,2,3,0,3,0,3,2,1,2,0,1,7,0,1 </a:t>
            </a:r>
            <a:r>
              <a:rPr lang="en-US" dirty="0"/>
              <a:t> </a:t>
            </a:r>
          </a:p>
          <a:p>
            <a:pPr marL="363538" indent="-363538">
              <a:buFont typeface="Wingdings" pitchFamily="2" charset="2"/>
              <a:buChar char="v"/>
            </a:pPr>
            <a:endParaRPr lang="en-US" dirty="0"/>
          </a:p>
          <a:p>
            <a:pPr marL="363538" indent="-363538">
              <a:buFont typeface="Wingdings" pitchFamily="2" charset="2"/>
              <a:buChar char="v"/>
            </a:pPr>
            <a:endParaRPr lang="en-US" dirty="0"/>
          </a:p>
          <a:p>
            <a:endParaRPr lang="en-KH" dirty="0"/>
          </a:p>
        </p:txBody>
      </p:sp>
    </p:spTree>
    <p:extLst>
      <p:ext uri="{BB962C8B-B14F-4D97-AF65-F5344CB8AC3E}">
        <p14:creationId xmlns:p14="http://schemas.microsoft.com/office/powerpoint/2010/main" val="11415329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B6045-0F10-4649-BD41-DDBCF76D4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KH" sz="4000" dirty="0"/>
              <a:t>Graph of page faults versus the number of frames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3907E5-2A53-3A4B-AAD4-5648E19A9C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539" y="2098548"/>
            <a:ext cx="8039100" cy="460156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2A81E8E-8199-544C-AAA9-CE641FBAD25B}"/>
              </a:ext>
            </a:extLst>
          </p:cNvPr>
          <p:cNvSpPr txBox="1"/>
          <p:nvPr/>
        </p:nvSpPr>
        <p:spPr>
          <a:xfrm>
            <a:off x="9522374" y="3552497"/>
            <a:ext cx="19549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H" dirty="0"/>
              <a:t>The more frame you have, the less page faults occurs</a:t>
            </a:r>
          </a:p>
        </p:txBody>
      </p:sp>
      <p:pic>
        <p:nvPicPr>
          <p:cNvPr id="1025" name="Picture 1" descr="page33image25125312">
            <a:extLst>
              <a:ext uri="{FF2B5EF4-FFF2-40B4-BE49-F238E27FC236}">
                <a16:creationId xmlns:a16="http://schemas.microsoft.com/office/drawing/2014/main" id="{9203104C-3095-4A4B-BBD2-0281CF5653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03910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35897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8B11A-4B91-114B-B63F-096B76AD2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</a:t>
            </a:r>
            <a:r>
              <a:rPr lang="en-KH" dirty="0"/>
              <a:t>irst-in-first-out (FIFO)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9C99BD-F06E-DD44-9005-78A54B4D8D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084833"/>
            <a:ext cx="9720073" cy="4589236"/>
          </a:xfrm>
        </p:spPr>
        <p:txBody>
          <a:bodyPr>
            <a:normAutofit/>
          </a:bodyPr>
          <a:lstStyle/>
          <a:p>
            <a:pPr marL="363538" indent="-363538">
              <a:buFont typeface="Wingdings" pitchFamily="2" charset="2"/>
              <a:buChar char="Ø"/>
            </a:pPr>
            <a:r>
              <a:rPr lang="en-US" dirty="0"/>
              <a:t>Reference string: </a:t>
            </a:r>
            <a:r>
              <a:rPr lang="en-US" b="1" dirty="0">
                <a:solidFill>
                  <a:srgbClr val="C00000"/>
                </a:solidFill>
              </a:rPr>
              <a:t>7,0,1,2,0,3,0,4,2,3,0,3,0,3,2,1,2,0,1,7,0,1</a:t>
            </a:r>
            <a:r>
              <a:rPr lang="en-US" b="1" dirty="0"/>
              <a:t> </a:t>
            </a:r>
            <a:endParaRPr lang="en-US" dirty="0"/>
          </a:p>
          <a:p>
            <a:pPr marL="363538" indent="-363538">
              <a:buFont typeface="Wingdings" pitchFamily="2" charset="2"/>
              <a:buChar char="Ø"/>
            </a:pPr>
            <a:r>
              <a:rPr lang="en-US" dirty="0"/>
              <a:t>3 frames (3 pages can be in memory at a time per process) </a:t>
            </a:r>
          </a:p>
          <a:p>
            <a:pPr marL="363538" indent="-363538">
              <a:buFont typeface="Wingdings" pitchFamily="2" charset="2"/>
              <a:buChar char="Ø"/>
            </a:pPr>
            <a:endParaRPr lang="en-US" dirty="0"/>
          </a:p>
          <a:p>
            <a:pPr marL="363538" indent="-363538">
              <a:buFont typeface="Wingdings" pitchFamily="2" charset="2"/>
              <a:buChar char="Ø"/>
            </a:pPr>
            <a:endParaRPr lang="en-US" dirty="0"/>
          </a:p>
          <a:p>
            <a:pPr marL="363538" indent="-363538">
              <a:buFont typeface="Wingdings" pitchFamily="2" charset="2"/>
              <a:buChar char="Ø"/>
            </a:pPr>
            <a:endParaRPr lang="en-US" dirty="0"/>
          </a:p>
          <a:p>
            <a:pPr marL="363538" indent="-363538">
              <a:buFont typeface="Wingdings" pitchFamily="2" charset="2"/>
              <a:buChar char="Ø"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15 page faults</a:t>
            </a:r>
          </a:p>
          <a:p>
            <a:pPr marL="363538" indent="-363538">
              <a:buFont typeface="Wingdings" pitchFamily="2" charset="2"/>
              <a:buChar char="Ø"/>
            </a:pPr>
            <a:r>
              <a:rPr lang="en-US" dirty="0"/>
              <a:t>Can vary by reference string: consider 1,2,3,4,1,2,5,1,2,3,4,5</a:t>
            </a:r>
          </a:p>
          <a:p>
            <a:pPr marL="363538" indent="-363538">
              <a:buFont typeface="Wingdings" pitchFamily="2" charset="2"/>
              <a:buChar char="Ø"/>
            </a:pPr>
            <a:r>
              <a:rPr lang="en-US" dirty="0"/>
              <a:t>Adding more frames can cause more page faults! (</a:t>
            </a:r>
            <a:r>
              <a:rPr lang="en-US" dirty="0" err="1">
                <a:solidFill>
                  <a:srgbClr val="C00000"/>
                </a:solidFill>
              </a:rPr>
              <a:t>Belady’s</a:t>
            </a:r>
            <a:r>
              <a:rPr lang="en-US" dirty="0">
                <a:solidFill>
                  <a:srgbClr val="C00000"/>
                </a:solidFill>
              </a:rPr>
              <a:t> Anomaly)</a:t>
            </a:r>
            <a:endParaRPr lang="en-US" dirty="0"/>
          </a:p>
          <a:p>
            <a:pPr marL="363538" indent="-363538">
              <a:buFont typeface="Wingdings" pitchFamily="2" charset="2"/>
              <a:buChar char="Ø"/>
            </a:pPr>
            <a:endParaRPr lang="en-US" dirty="0"/>
          </a:p>
          <a:p>
            <a:endParaRPr lang="en-KH" dirty="0"/>
          </a:p>
        </p:txBody>
      </p:sp>
      <p:pic>
        <p:nvPicPr>
          <p:cNvPr id="2049" name="Picture 1" descr="page34image9513584">
            <a:extLst>
              <a:ext uri="{FF2B5EF4-FFF2-40B4-BE49-F238E27FC236}">
                <a16:creationId xmlns:a16="http://schemas.microsoft.com/office/drawing/2014/main" id="{C6970F71-30B4-9E4E-A445-A015A1B315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6248" y="3216165"/>
            <a:ext cx="5321300" cy="170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64295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FEE31-3880-3045-8657-1A6505BFB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H" dirty="0"/>
              <a:t>FIFO illustrating belady’s anomaly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052F4A-5736-8648-BD9E-1BFBB9DECB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6991" y="1964069"/>
            <a:ext cx="6952209" cy="4893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4310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DCF79-49FA-6F4A-BA5C-3A758D0FA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</a:t>
            </a:r>
            <a:r>
              <a:rPr lang="en-KH" dirty="0"/>
              <a:t>ptimal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B0A04-129E-0D45-9E58-ABCEF1DEB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3538" indent="-363538">
              <a:buFont typeface="Wingdings" pitchFamily="2" charset="2"/>
              <a:buChar char="v"/>
            </a:pPr>
            <a:r>
              <a:rPr lang="en-US" dirty="0"/>
              <a:t>Replace page that will not be used for longest period of time </a:t>
            </a:r>
          </a:p>
          <a:p>
            <a:pPr marL="676275" lvl="1" indent="-323850">
              <a:buFont typeface="Courier New" panose="02070309020205020404" pitchFamily="49" charset="0"/>
              <a:buChar char="o"/>
            </a:pPr>
            <a:r>
              <a:rPr lang="en-US" dirty="0"/>
              <a:t>9 is optimal for the example </a:t>
            </a:r>
          </a:p>
          <a:p>
            <a:pPr marL="363538" indent="-363538">
              <a:buFont typeface="Wingdings" pitchFamily="2" charset="2"/>
              <a:buChar char="v"/>
            </a:pPr>
            <a:r>
              <a:rPr lang="en-US" dirty="0"/>
              <a:t>How do you know this? </a:t>
            </a:r>
          </a:p>
          <a:p>
            <a:pPr marL="717550" lvl="1" indent="-365125">
              <a:buFont typeface="Courier New" panose="02070309020205020404" pitchFamily="49" charset="0"/>
              <a:buChar char="o"/>
            </a:pPr>
            <a:r>
              <a:rPr lang="en-US" dirty="0"/>
              <a:t>Can’t read the future</a:t>
            </a:r>
          </a:p>
          <a:p>
            <a:pPr marL="363538" indent="-363538">
              <a:buFont typeface="Wingdings" pitchFamily="2" charset="2"/>
              <a:buChar char="v"/>
            </a:pPr>
            <a:r>
              <a:rPr lang="en-US" dirty="0"/>
              <a:t>Used for measuring how well your algorithm performs </a:t>
            </a:r>
          </a:p>
          <a:p>
            <a:endParaRPr lang="en-KH" dirty="0"/>
          </a:p>
        </p:txBody>
      </p:sp>
      <p:pic>
        <p:nvPicPr>
          <p:cNvPr id="3073" name="Picture 1" descr="page36image9684176">
            <a:extLst>
              <a:ext uri="{FF2B5EF4-FFF2-40B4-BE49-F238E27FC236}">
                <a16:creationId xmlns:a16="http://schemas.microsoft.com/office/drawing/2014/main" id="{F6414198-4149-354F-A380-55F1362A72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8594" y="4297680"/>
            <a:ext cx="6261100" cy="210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92732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DCF79-49FA-6F4A-BA5C-3A758D0FA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Least Recently used (LRU) algorithm</a:t>
            </a:r>
            <a:endParaRPr lang="en-K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B0A04-129E-0D45-9E58-ABCEF1DEBF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4356538"/>
          </a:xfrm>
        </p:spPr>
        <p:txBody>
          <a:bodyPr>
            <a:normAutofit fontScale="92500" lnSpcReduction="10000"/>
          </a:bodyPr>
          <a:lstStyle/>
          <a:p>
            <a:pPr marL="363538" indent="-363538">
              <a:buFont typeface="Wingdings" pitchFamily="2" charset="2"/>
              <a:buChar char="v"/>
            </a:pPr>
            <a:r>
              <a:rPr lang="en-US" dirty="0"/>
              <a:t>Use past knowledge rather than future </a:t>
            </a:r>
            <a:endParaRPr lang="en-KH" dirty="0"/>
          </a:p>
          <a:p>
            <a:pPr marL="363538" indent="-363538">
              <a:buFont typeface="Wingdings" pitchFamily="2" charset="2"/>
              <a:buChar char="v"/>
            </a:pPr>
            <a:r>
              <a:rPr lang="en-US" dirty="0"/>
              <a:t>Replace page that has not been used in the most amount of time </a:t>
            </a:r>
          </a:p>
          <a:p>
            <a:pPr marL="363538" indent="-363538">
              <a:buFont typeface="Wingdings" pitchFamily="2" charset="2"/>
              <a:buChar char="v"/>
            </a:pPr>
            <a:r>
              <a:rPr lang="en-US" dirty="0"/>
              <a:t>Associate time of last use with each page </a:t>
            </a:r>
          </a:p>
          <a:p>
            <a:pPr marL="363538" indent="-363538">
              <a:buFont typeface="Wingdings" pitchFamily="2" charset="2"/>
              <a:buChar char="v"/>
            </a:pPr>
            <a:endParaRPr lang="en-US" dirty="0"/>
          </a:p>
          <a:p>
            <a:pPr marL="363538" indent="-363538">
              <a:buFont typeface="Wingdings" pitchFamily="2" charset="2"/>
              <a:buChar char="v"/>
            </a:pPr>
            <a:endParaRPr lang="en-US" dirty="0"/>
          </a:p>
          <a:p>
            <a:pPr marL="363538" indent="-363538">
              <a:buFont typeface="Wingdings" pitchFamily="2" charset="2"/>
              <a:buChar char="v"/>
            </a:pPr>
            <a:endParaRPr lang="en-US" dirty="0"/>
          </a:p>
          <a:p>
            <a:pPr marL="363538" indent="-363538">
              <a:buFont typeface="Wingdings" pitchFamily="2" charset="2"/>
              <a:buChar char="v"/>
            </a:pPr>
            <a:endParaRPr lang="en-US" dirty="0"/>
          </a:p>
          <a:p>
            <a:pPr marL="363538" indent="-363538">
              <a:buFont typeface="Wingdings" pitchFamily="2" charset="2"/>
              <a:buChar char="v"/>
            </a:pPr>
            <a:r>
              <a:rPr lang="en-US" dirty="0"/>
              <a:t>12 faults – better than FIFO but worse than OPT </a:t>
            </a:r>
          </a:p>
          <a:p>
            <a:pPr marL="363538" indent="-363538">
              <a:buFont typeface="Wingdings" pitchFamily="2" charset="2"/>
              <a:buChar char="v"/>
            </a:pPr>
            <a:r>
              <a:rPr lang="en-US" dirty="0"/>
              <a:t>Generally good algorithm and frequently used </a:t>
            </a:r>
          </a:p>
          <a:p>
            <a:pPr marL="363538" indent="-363538">
              <a:buFont typeface="Wingdings" pitchFamily="2" charset="2"/>
              <a:buChar char="v"/>
            </a:pPr>
            <a:r>
              <a:rPr lang="en-US" dirty="0"/>
              <a:t>But how to implement? </a:t>
            </a:r>
          </a:p>
          <a:p>
            <a:pPr marL="363538" indent="-363538">
              <a:buFont typeface="Wingdings" pitchFamily="2" charset="2"/>
              <a:buChar char="v"/>
            </a:pPr>
            <a:endParaRPr lang="en-US" dirty="0"/>
          </a:p>
        </p:txBody>
      </p:sp>
      <p:pic>
        <p:nvPicPr>
          <p:cNvPr id="2049" name="Picture 1" descr="page37image53797968">
            <a:extLst>
              <a:ext uri="{FF2B5EF4-FFF2-40B4-BE49-F238E27FC236}">
                <a16:creationId xmlns:a16="http://schemas.microsoft.com/office/drawing/2014/main" id="{E1D3F5DA-3DAA-3845-95E3-F5FEB1D131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2677" y="3534104"/>
            <a:ext cx="5749158" cy="1564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18821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DCF79-49FA-6F4A-BA5C-3A758D0FA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Least Recently used (LRU) algorithm</a:t>
            </a:r>
            <a:endParaRPr lang="en-K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B0A04-129E-0D45-9E58-ABCEF1DEBF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4356538"/>
          </a:xfrm>
        </p:spPr>
        <p:txBody>
          <a:bodyPr>
            <a:normAutofit lnSpcReduction="10000"/>
          </a:bodyPr>
          <a:lstStyle/>
          <a:p>
            <a:pPr marL="363538" indent="-363538">
              <a:buFont typeface="Wingdings" pitchFamily="2" charset="2"/>
              <a:buChar char="v"/>
            </a:pPr>
            <a:r>
              <a:rPr lang="en-US" dirty="0"/>
              <a:t>Counter implementation</a:t>
            </a:r>
          </a:p>
          <a:p>
            <a:pPr marL="717550" lvl="1" indent="-365125">
              <a:buFont typeface="Courier New" panose="02070309020205020404" pitchFamily="49" charset="0"/>
              <a:buChar char="o"/>
            </a:pPr>
            <a:r>
              <a:rPr lang="en-US" sz="2000" dirty="0"/>
              <a:t>Every page entry has a counter; every time page is referenced through this entry, copy the clock into the counter</a:t>
            </a:r>
          </a:p>
          <a:p>
            <a:pPr marL="717550" lvl="1" indent="-365125">
              <a:buFont typeface="Courier New" panose="02070309020205020404" pitchFamily="49" charset="0"/>
              <a:buChar char="o"/>
            </a:pPr>
            <a:r>
              <a:rPr lang="en-US" sz="2000" dirty="0"/>
              <a:t>When a page needs to be changed, look at the counters to find smallest value</a:t>
            </a:r>
          </a:p>
          <a:p>
            <a:pPr marL="1071563" lvl="2" indent="-365125">
              <a:buFont typeface="Wingdings" pitchFamily="2" charset="2"/>
              <a:buChar char="§"/>
            </a:pPr>
            <a:r>
              <a:rPr lang="en-US" sz="1600" dirty="0"/>
              <a:t>Search through table needed </a:t>
            </a:r>
            <a:endParaRPr lang="en-US" dirty="0"/>
          </a:p>
          <a:p>
            <a:pPr marL="363538" indent="-363538">
              <a:buFont typeface="Wingdings" pitchFamily="2" charset="2"/>
              <a:buChar char="v"/>
            </a:pPr>
            <a:r>
              <a:rPr lang="en-US" dirty="0"/>
              <a:t>Stack implementation</a:t>
            </a:r>
          </a:p>
          <a:p>
            <a:pPr marL="717550" lvl="1" indent="-365125">
              <a:buFont typeface="Courier New" panose="02070309020205020404" pitchFamily="49" charset="0"/>
              <a:buChar char="o"/>
            </a:pPr>
            <a:r>
              <a:rPr lang="en-US" sz="2000" dirty="0"/>
              <a:t>Keep a stack of page numbers in a double link form:</a:t>
            </a:r>
          </a:p>
          <a:p>
            <a:pPr marL="717550" lvl="1" indent="-365125">
              <a:buFont typeface="Courier New" panose="02070309020205020404" pitchFamily="49" charset="0"/>
              <a:buChar char="o"/>
            </a:pPr>
            <a:r>
              <a:rPr lang="en-US" sz="2000" dirty="0"/>
              <a:t>Page referenced:</a:t>
            </a:r>
          </a:p>
          <a:p>
            <a:pPr marL="1071563" lvl="2" indent="-365125">
              <a:buFont typeface="Wingdings" pitchFamily="2" charset="2"/>
              <a:buChar char="§"/>
            </a:pPr>
            <a:r>
              <a:rPr lang="en-US" sz="1600" dirty="0"/>
              <a:t>Move it to the top</a:t>
            </a:r>
          </a:p>
          <a:p>
            <a:pPr marL="1071563" lvl="2" indent="-365125">
              <a:buFont typeface="Wingdings" pitchFamily="2" charset="2"/>
              <a:buChar char="§"/>
            </a:pPr>
            <a:r>
              <a:rPr lang="en-US" sz="1600" dirty="0"/>
              <a:t>Requires 6 pointers to be changed</a:t>
            </a:r>
          </a:p>
          <a:p>
            <a:pPr marL="717550" lvl="1" indent="-365125">
              <a:buFont typeface="Courier New" panose="02070309020205020404" pitchFamily="49" charset="0"/>
              <a:buChar char="o"/>
            </a:pPr>
            <a:r>
              <a:rPr lang="en-US" sz="2000" dirty="0"/>
              <a:t>But each update more expensive</a:t>
            </a:r>
          </a:p>
          <a:p>
            <a:pPr marL="717550" lvl="1" indent="-365125">
              <a:buFont typeface="Courier New" panose="02070309020205020404" pitchFamily="49" charset="0"/>
              <a:buChar char="o"/>
            </a:pPr>
            <a:r>
              <a:rPr lang="en-US" sz="2000" dirty="0"/>
              <a:t>No search for replacement</a:t>
            </a:r>
          </a:p>
          <a:p>
            <a:pPr marL="363538" indent="-363538">
              <a:buFont typeface="Wingdings" pitchFamily="2" charset="2"/>
              <a:buChar char="v"/>
            </a:pPr>
            <a:r>
              <a:rPr lang="en-US" dirty="0"/>
              <a:t>LRU and OPT are cases of </a:t>
            </a:r>
            <a:r>
              <a:rPr lang="en-US" dirty="0">
                <a:solidFill>
                  <a:srgbClr val="C00000"/>
                </a:solidFill>
              </a:rPr>
              <a:t>stack algorithms </a:t>
            </a:r>
            <a:r>
              <a:rPr lang="en-US" dirty="0"/>
              <a:t>that don’t have </a:t>
            </a:r>
            <a:r>
              <a:rPr lang="en-US" dirty="0" err="1"/>
              <a:t>Belady’s</a:t>
            </a:r>
            <a:r>
              <a:rPr lang="en-US" dirty="0"/>
              <a:t> Anomaly</a:t>
            </a:r>
          </a:p>
        </p:txBody>
      </p:sp>
    </p:spTree>
    <p:extLst>
      <p:ext uri="{BB962C8B-B14F-4D97-AF65-F5344CB8AC3E}">
        <p14:creationId xmlns:p14="http://schemas.microsoft.com/office/powerpoint/2010/main" val="290239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89CBA-384B-B14D-B5A9-798D36BC2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U</a:t>
            </a:r>
            <a:r>
              <a:rPr lang="en-KH" sz="4000" dirty="0"/>
              <a:t>se of a stack to record most recent page references</a:t>
            </a:r>
          </a:p>
        </p:txBody>
      </p:sp>
      <p:pic>
        <p:nvPicPr>
          <p:cNvPr id="4097" name="Picture 1" descr="page39image54048320">
            <a:extLst>
              <a:ext uri="{FF2B5EF4-FFF2-40B4-BE49-F238E27FC236}">
                <a16:creationId xmlns:a16="http://schemas.microsoft.com/office/drawing/2014/main" id="{D1FBA066-367E-984A-8B13-9D2938ED33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490" y="2602484"/>
            <a:ext cx="4699000" cy="367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3007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00C3C-0DC9-E640-AF31-A78186365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H" dirty="0"/>
              <a:t>LRU Approximation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B45604-D4BE-7745-92E6-A380C6318B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4419600"/>
          </a:xfrm>
        </p:spPr>
        <p:txBody>
          <a:bodyPr>
            <a:normAutofit lnSpcReduction="10000"/>
          </a:bodyPr>
          <a:lstStyle/>
          <a:p>
            <a:pPr marL="363538" indent="-363538">
              <a:buFont typeface="Wingdings" pitchFamily="2" charset="2"/>
              <a:buChar char="v"/>
            </a:pPr>
            <a:r>
              <a:rPr lang="en-KH" dirty="0"/>
              <a:t>LRU needs special hardware and still slow</a:t>
            </a:r>
          </a:p>
          <a:p>
            <a:pPr marL="363538" indent="-363538">
              <a:buFont typeface="Wingdings" pitchFamily="2" charset="2"/>
              <a:buChar char="v"/>
            </a:pPr>
            <a:r>
              <a:rPr lang="en-KH" dirty="0"/>
              <a:t>Reference bit</a:t>
            </a:r>
          </a:p>
          <a:p>
            <a:pPr marL="717550" lvl="1" indent="-365125">
              <a:buFont typeface="Courier New" panose="02070309020205020404" pitchFamily="49" charset="0"/>
              <a:buChar char="o"/>
            </a:pPr>
            <a:r>
              <a:rPr lang="en-KH" dirty="0"/>
              <a:t>With each page associate a bit, initially = 0</a:t>
            </a:r>
          </a:p>
          <a:p>
            <a:pPr marL="717550" lvl="1" indent="-365125">
              <a:buFont typeface="Courier New" panose="02070309020205020404" pitchFamily="49" charset="0"/>
              <a:buChar char="o"/>
            </a:pPr>
            <a:r>
              <a:rPr lang="en-KH" dirty="0"/>
              <a:t>When page is referenced bit set to 1</a:t>
            </a:r>
          </a:p>
          <a:p>
            <a:pPr marL="717550" lvl="1" indent="-365125">
              <a:buFont typeface="Courier New" panose="02070309020205020404" pitchFamily="49" charset="0"/>
              <a:buChar char="o"/>
            </a:pPr>
            <a:r>
              <a:rPr lang="en-KH" dirty="0"/>
              <a:t>Replace any with reference bit = 0 (if one exists)</a:t>
            </a:r>
          </a:p>
          <a:p>
            <a:pPr marL="1071563" lvl="2" indent="-365125">
              <a:buFont typeface="Wingdings" pitchFamily="2" charset="2"/>
              <a:buChar char="§"/>
            </a:pPr>
            <a:r>
              <a:rPr lang="en-KH" sz="1600" dirty="0"/>
              <a:t>We do not know the order, however</a:t>
            </a:r>
          </a:p>
          <a:p>
            <a:pPr marL="363538" indent="-363538">
              <a:buFont typeface="Wingdings" pitchFamily="2" charset="2"/>
              <a:buChar char="v"/>
            </a:pPr>
            <a:r>
              <a:rPr lang="en-KH" dirty="0"/>
              <a:t>Second chance algorithm</a:t>
            </a:r>
          </a:p>
          <a:p>
            <a:pPr marL="717550" lvl="1" indent="-365125">
              <a:buFont typeface="Courier New" panose="02070309020205020404" pitchFamily="49" charset="0"/>
              <a:buChar char="o"/>
            </a:pPr>
            <a:r>
              <a:rPr lang="en-KH" dirty="0"/>
              <a:t>Generally FIFO, plus hardware-provided reference bit</a:t>
            </a:r>
          </a:p>
          <a:p>
            <a:pPr marL="717550" lvl="1" indent="-365125">
              <a:buFont typeface="Courier New" panose="02070309020205020404" pitchFamily="49" charset="0"/>
              <a:buChar char="o"/>
            </a:pPr>
            <a:r>
              <a:rPr lang="en-KH" dirty="0"/>
              <a:t>Clock replacement</a:t>
            </a:r>
          </a:p>
          <a:p>
            <a:pPr marL="717550" lvl="1" indent="-365125">
              <a:buFont typeface="Courier New" panose="02070309020205020404" pitchFamily="49" charset="0"/>
              <a:buChar char="o"/>
            </a:pPr>
            <a:r>
              <a:rPr lang="en-KH" dirty="0"/>
              <a:t>If page to be replaced has:</a:t>
            </a:r>
          </a:p>
          <a:p>
            <a:pPr marL="1071563" lvl="2" indent="-365125">
              <a:buFont typeface="Wingdings" pitchFamily="2" charset="2"/>
              <a:buChar char="§"/>
            </a:pPr>
            <a:r>
              <a:rPr lang="en-KH" sz="1600" dirty="0"/>
              <a:t>Reference bit = 0 =&gt; replace it</a:t>
            </a:r>
          </a:p>
          <a:p>
            <a:pPr marL="1071563" lvl="2" indent="-365125">
              <a:buFont typeface="Wingdings" pitchFamily="2" charset="2"/>
              <a:buChar char="§"/>
            </a:pPr>
            <a:r>
              <a:rPr lang="en-US" sz="1600" dirty="0"/>
              <a:t>R</a:t>
            </a:r>
            <a:r>
              <a:rPr lang="en-KH" sz="1600" dirty="0"/>
              <a:t>eference bit = 1 then:</a:t>
            </a:r>
          </a:p>
          <a:p>
            <a:pPr marL="1466850" lvl="3" indent="-363538">
              <a:buFont typeface="Wingdings" pitchFamily="2" charset="2"/>
              <a:buChar char="ü"/>
            </a:pPr>
            <a:r>
              <a:rPr lang="en-US" dirty="0"/>
              <a:t>S</a:t>
            </a:r>
            <a:r>
              <a:rPr lang="en-KH" dirty="0"/>
              <a:t>et reference bit 0, leave page in memory</a:t>
            </a:r>
          </a:p>
          <a:p>
            <a:pPr marL="1466850" lvl="3" indent="-363538">
              <a:buFont typeface="Wingdings" pitchFamily="2" charset="2"/>
              <a:buChar char="ü"/>
            </a:pPr>
            <a:r>
              <a:rPr lang="en-US" dirty="0"/>
              <a:t>R</a:t>
            </a:r>
            <a:r>
              <a:rPr lang="en-KH" dirty="0"/>
              <a:t>eplce next page, subject to same rules</a:t>
            </a:r>
          </a:p>
        </p:txBody>
      </p:sp>
    </p:spTree>
    <p:extLst>
      <p:ext uri="{BB962C8B-B14F-4D97-AF65-F5344CB8AC3E}">
        <p14:creationId xmlns:p14="http://schemas.microsoft.com/office/powerpoint/2010/main" val="20175922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7A566-AA80-2543-9F94-8CB40B691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KH" dirty="0"/>
              <a:t>econd chance page replacement algorithm</a:t>
            </a:r>
          </a:p>
        </p:txBody>
      </p:sp>
      <p:pic>
        <p:nvPicPr>
          <p:cNvPr id="5121" name="Picture 1" descr="page41image53678240">
            <a:extLst>
              <a:ext uri="{FF2B5EF4-FFF2-40B4-BE49-F238E27FC236}">
                <a16:creationId xmlns:a16="http://schemas.microsoft.com/office/drawing/2014/main" id="{86DDCFBE-87F4-C540-9286-326CB41422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9020" y="2084832"/>
            <a:ext cx="4406900" cy="444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709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DD0DE-D80F-AE4D-901A-5CC03F2A4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KH" dirty="0"/>
              <a:t>hat is virtual memory?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28031D-CAEA-7549-9AF8-68B0A5CB2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b="1" dirty="0">
                <a:solidFill>
                  <a:srgbClr val="C00000"/>
                </a:solidFill>
              </a:rPr>
              <a:t>Virtual address space </a:t>
            </a:r>
            <a:r>
              <a:rPr lang="en-US" dirty="0"/>
              <a:t>– logical view of how process is stored in memory </a:t>
            </a:r>
          </a:p>
          <a:p>
            <a:pPr lvl="1">
              <a:lnSpc>
                <a:spcPct val="110000"/>
              </a:lnSpc>
            </a:pPr>
            <a:r>
              <a:rPr lang="en-US" sz="2200" dirty="0"/>
              <a:t>●  Usually start at address 0, contiguous addresses until end of space </a:t>
            </a:r>
          </a:p>
          <a:p>
            <a:pPr lvl="1">
              <a:lnSpc>
                <a:spcPct val="110000"/>
              </a:lnSpc>
            </a:pPr>
            <a:r>
              <a:rPr lang="en-US" sz="2200" dirty="0"/>
              <a:t>●  Meanwhile, physical memory organized in page frames </a:t>
            </a:r>
          </a:p>
          <a:p>
            <a:pPr lvl="1">
              <a:lnSpc>
                <a:spcPct val="110000"/>
              </a:lnSpc>
            </a:pPr>
            <a:r>
              <a:rPr lang="en-US" sz="2200" dirty="0"/>
              <a:t>●  MMU must map logical to physical </a:t>
            </a:r>
          </a:p>
          <a:p>
            <a:pPr>
              <a:lnSpc>
                <a:spcPct val="110000"/>
              </a:lnSpc>
            </a:pPr>
            <a:r>
              <a:rPr lang="en-US" dirty="0"/>
              <a:t>Virtual memory can be implemented via: </a:t>
            </a:r>
          </a:p>
          <a:p>
            <a:pPr lvl="1">
              <a:lnSpc>
                <a:spcPct val="110000"/>
              </a:lnSpc>
            </a:pPr>
            <a:r>
              <a:rPr lang="en-US" sz="2200" dirty="0"/>
              <a:t>●  Demand paging </a:t>
            </a:r>
          </a:p>
          <a:p>
            <a:pPr lvl="1">
              <a:lnSpc>
                <a:spcPct val="110000"/>
              </a:lnSpc>
            </a:pPr>
            <a:r>
              <a:rPr lang="en-US" sz="2200" dirty="0"/>
              <a:t>●  Demand segmentation </a:t>
            </a:r>
          </a:p>
          <a:p>
            <a:endParaRPr lang="en-KH" dirty="0"/>
          </a:p>
        </p:txBody>
      </p:sp>
      <p:pic>
        <p:nvPicPr>
          <p:cNvPr id="2049" name="Picture 1" descr="page7image51016448">
            <a:extLst>
              <a:ext uri="{FF2B5EF4-FFF2-40B4-BE49-F238E27FC236}">
                <a16:creationId xmlns:a16="http://schemas.microsoft.com/office/drawing/2014/main" id="{1A9776F3-2F74-B248-BC2D-2E527DFA87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832600" cy="453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465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E51DE-96E5-E44C-BB23-7A23166F4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H" dirty="0"/>
              <a:t>Virtual memory that is larger that physical memory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D7D560-13E0-C847-A1FE-013384AF15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2560" y="2190112"/>
            <a:ext cx="6003668" cy="4461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152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7CD52-C10B-B24B-95CC-E95422321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KH" dirty="0"/>
              <a:t>emand paging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9EEA6-C309-C944-AA59-346C661A94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1952368"/>
            <a:ext cx="6420984" cy="4356992"/>
          </a:xfrm>
        </p:spPr>
        <p:txBody>
          <a:bodyPr>
            <a:normAutofit fontScale="92500"/>
          </a:bodyPr>
          <a:lstStyle/>
          <a:p>
            <a:pPr marL="401638" indent="-401638">
              <a:buFont typeface="Wingdings" pitchFamily="2" charset="2"/>
              <a:buChar char="Ø"/>
            </a:pPr>
            <a:r>
              <a:rPr lang="en-US" dirty="0"/>
              <a:t>Could bring entire process into memory at load time</a:t>
            </a:r>
          </a:p>
          <a:p>
            <a:pPr marL="401638" indent="-401638">
              <a:buFont typeface="Wingdings" pitchFamily="2" charset="2"/>
              <a:buChar char="Ø"/>
            </a:pPr>
            <a:r>
              <a:rPr lang="en-US" dirty="0"/>
              <a:t>Or bring a page into memory only when it is needed </a:t>
            </a:r>
          </a:p>
          <a:p>
            <a:pPr marL="622300" lvl="1" indent="-220663">
              <a:buFont typeface="Wingdings" pitchFamily="2" charset="2"/>
              <a:buChar char="§"/>
            </a:pPr>
            <a:r>
              <a:rPr lang="en-US" dirty="0"/>
              <a:t>Less I/O needed, no unnecessary I/O</a:t>
            </a:r>
          </a:p>
          <a:p>
            <a:pPr marL="622300" lvl="1" indent="-220663">
              <a:buFont typeface="Wingdings" pitchFamily="2" charset="2"/>
              <a:buChar char="§"/>
            </a:pPr>
            <a:r>
              <a:rPr lang="en-US" dirty="0"/>
              <a:t>Less memory needed </a:t>
            </a:r>
          </a:p>
          <a:p>
            <a:pPr marL="622300" lvl="1" indent="-220663">
              <a:buFont typeface="Wingdings" pitchFamily="2" charset="2"/>
              <a:buChar char="§"/>
            </a:pPr>
            <a:r>
              <a:rPr lang="en-US" dirty="0"/>
              <a:t>Faster response </a:t>
            </a:r>
          </a:p>
          <a:p>
            <a:pPr marL="401638" indent="-401638">
              <a:buFont typeface="Wingdings" pitchFamily="2" charset="2"/>
              <a:buChar char="Ø"/>
            </a:pPr>
            <a:r>
              <a:rPr lang="en-US" dirty="0"/>
              <a:t>Similar to paging system with swapping (diagram on right) </a:t>
            </a:r>
          </a:p>
          <a:p>
            <a:pPr marL="401638" indent="-401638">
              <a:buFont typeface="Wingdings" pitchFamily="2" charset="2"/>
              <a:buChar char="Ø"/>
            </a:pPr>
            <a:r>
              <a:rPr lang="en-US" dirty="0"/>
              <a:t>Page is needed ⇒ reference to it </a:t>
            </a:r>
          </a:p>
          <a:p>
            <a:pPr marL="622300" lvl="1" indent="-220663">
              <a:buFont typeface="Wingdings" pitchFamily="2" charset="2"/>
              <a:buChar char="§"/>
            </a:pPr>
            <a:r>
              <a:rPr lang="en-US" dirty="0"/>
              <a:t>invalid reference ⇒ abort </a:t>
            </a:r>
          </a:p>
          <a:p>
            <a:pPr marL="622300" lvl="1" indent="-220663">
              <a:buFont typeface="Wingdings" pitchFamily="2" charset="2"/>
              <a:buChar char="§"/>
            </a:pPr>
            <a:r>
              <a:rPr lang="en-US" dirty="0"/>
              <a:t>not-in-memory ⇒ bring to memory </a:t>
            </a:r>
          </a:p>
          <a:p>
            <a:pPr marL="401638" indent="-401638">
              <a:buFont typeface="Wingdings" pitchFamily="2" charset="2"/>
              <a:buChar char="Ø"/>
            </a:pPr>
            <a:r>
              <a:rPr lang="en-US" b="1" dirty="0"/>
              <a:t>Lazy swapper </a:t>
            </a:r>
            <a:r>
              <a:rPr lang="en-US" dirty="0"/>
              <a:t>– never swaps a page into memory unless page will be needed </a:t>
            </a:r>
          </a:p>
          <a:p>
            <a:pPr marL="622300" lvl="1" indent="-220663">
              <a:buFont typeface="Arial" panose="020B0604020202020204" pitchFamily="34" charset="0"/>
              <a:buChar char="•"/>
            </a:pPr>
            <a:r>
              <a:rPr lang="en-US" dirty="0"/>
              <a:t> Swapper that deals with pages is a </a:t>
            </a:r>
            <a:r>
              <a:rPr lang="en-US" b="1" dirty="0"/>
              <a:t>pager</a:t>
            </a:r>
            <a:r>
              <a:rPr lang="en-US" dirty="0"/>
              <a:t> </a:t>
            </a:r>
          </a:p>
          <a:p>
            <a:pPr marL="401638" indent="-401638">
              <a:buFont typeface="Wingdings" pitchFamily="2" charset="2"/>
              <a:buChar char="Ø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9DB8BD-B81B-3142-B07C-BFD833C832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5113" y="1915792"/>
            <a:ext cx="4587965" cy="4356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43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04390-C90A-9444-89AE-BCD3A029A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H" dirty="0"/>
              <a:t>Demand paging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2B7EAE-882C-BB40-B686-BCC456ACB8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605481"/>
          </a:xfrm>
        </p:spPr>
        <p:txBody>
          <a:bodyPr/>
          <a:lstStyle/>
          <a:p>
            <a:r>
              <a:rPr lang="en-KH" dirty="0"/>
              <a:t>The virtual and physical memory are broken up into pages.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05E5851-1EC2-7A4E-980C-8C2D4E30B1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1989" y="3795584"/>
            <a:ext cx="3124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KH" sz="1800" dirty="0"/>
              <a:t>Virtual address</a:t>
            </a:r>
          </a:p>
        </p:txBody>
      </p:sp>
      <p:sp>
        <p:nvSpPr>
          <p:cNvPr id="5" name="Text Box 6">
            <a:extLst>
              <a:ext uri="{FF2B5EF4-FFF2-40B4-BE49-F238E27FC236}">
                <a16:creationId xmlns:a16="http://schemas.microsoft.com/office/drawing/2014/main" id="{1A50FEA7-6C23-224E-8836-B409F3EE11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5714" y="2993897"/>
            <a:ext cx="1657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KH" sz="1800"/>
              <a:t>8KB page size</a:t>
            </a:r>
          </a:p>
        </p:txBody>
      </p:sp>
      <p:sp>
        <p:nvSpPr>
          <p:cNvPr id="6" name="Line 7">
            <a:extLst>
              <a:ext uri="{FF2B5EF4-FFF2-40B4-BE49-F238E27FC236}">
                <a16:creationId xmlns:a16="http://schemas.microsoft.com/office/drawing/2014/main" id="{3EE92785-E7A0-E240-9386-30ED81568753}"/>
              </a:ext>
            </a:extLst>
          </p:cNvPr>
          <p:cNvSpPr>
            <a:spLocks noChangeShapeType="1"/>
          </p:cNvSpPr>
          <p:nvPr/>
        </p:nvSpPr>
        <p:spPr bwMode="auto">
          <a:xfrm>
            <a:off x="4841789" y="4252784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KH"/>
          </a:p>
        </p:txBody>
      </p:sp>
      <p:sp>
        <p:nvSpPr>
          <p:cNvPr id="7" name="Line 8">
            <a:extLst>
              <a:ext uri="{FF2B5EF4-FFF2-40B4-BE49-F238E27FC236}">
                <a16:creationId xmlns:a16="http://schemas.microsoft.com/office/drawing/2014/main" id="{1E774650-C1EB-2441-A80F-322D3CA0396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75189" y="4252784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KH"/>
          </a:p>
        </p:txBody>
      </p:sp>
      <p:sp>
        <p:nvSpPr>
          <p:cNvPr id="8" name="Line 9">
            <a:extLst>
              <a:ext uri="{FF2B5EF4-FFF2-40B4-BE49-F238E27FC236}">
                <a16:creationId xmlns:a16="http://schemas.microsoft.com/office/drawing/2014/main" id="{931DA568-B808-4F47-B0F9-37F8A581E0C9}"/>
              </a:ext>
            </a:extLst>
          </p:cNvPr>
          <p:cNvSpPr>
            <a:spLocks noChangeShapeType="1"/>
          </p:cNvSpPr>
          <p:nvPr/>
        </p:nvSpPr>
        <p:spPr bwMode="auto">
          <a:xfrm>
            <a:off x="2631989" y="4252784"/>
            <a:ext cx="609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KH"/>
          </a:p>
        </p:txBody>
      </p:sp>
      <p:sp>
        <p:nvSpPr>
          <p:cNvPr id="9" name="Line 10">
            <a:extLst>
              <a:ext uri="{FF2B5EF4-FFF2-40B4-BE49-F238E27FC236}">
                <a16:creationId xmlns:a16="http://schemas.microsoft.com/office/drawing/2014/main" id="{9DF1DAE6-2236-334C-89B0-CDCC06EBCF1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84589" y="4252784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KH"/>
          </a:p>
        </p:txBody>
      </p:sp>
      <p:sp>
        <p:nvSpPr>
          <p:cNvPr id="10" name="Text Box 11">
            <a:extLst>
              <a:ext uri="{FF2B5EF4-FFF2-40B4-BE49-F238E27FC236}">
                <a16:creationId xmlns:a16="http://schemas.microsoft.com/office/drawing/2014/main" id="{8257A19F-A11D-B64B-A225-6263E61092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9389" y="4481384"/>
            <a:ext cx="1314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KH" sz="1800"/>
              <a:t>page offset</a:t>
            </a:r>
          </a:p>
        </p:txBody>
      </p:sp>
      <p:sp>
        <p:nvSpPr>
          <p:cNvPr id="11" name="Text Box 12">
            <a:extLst>
              <a:ext uri="{FF2B5EF4-FFF2-40B4-BE49-F238E27FC236}">
                <a16:creationId xmlns:a16="http://schemas.microsoft.com/office/drawing/2014/main" id="{735CFF53-1610-274A-A785-DDF83BECD7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5389" y="4481384"/>
            <a:ext cx="13652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KH" sz="1800"/>
              <a:t>virtual page</a:t>
            </a:r>
          </a:p>
          <a:p>
            <a:pPr algn="ctr"/>
            <a:r>
              <a:rPr lang="en-US" altLang="en-KH" sz="1800"/>
              <a:t>number</a:t>
            </a:r>
          </a:p>
        </p:txBody>
      </p:sp>
      <p:sp>
        <p:nvSpPr>
          <p:cNvPr id="12" name="Line 13">
            <a:extLst>
              <a:ext uri="{FF2B5EF4-FFF2-40B4-BE49-F238E27FC236}">
                <a16:creationId xmlns:a16="http://schemas.microsoft.com/office/drawing/2014/main" id="{21ABDE4B-9287-8E4F-9F52-097CC6B0E93F}"/>
              </a:ext>
            </a:extLst>
          </p:cNvPr>
          <p:cNvSpPr>
            <a:spLocks noChangeShapeType="1"/>
          </p:cNvSpPr>
          <p:nvPr/>
        </p:nvSpPr>
        <p:spPr bwMode="auto">
          <a:xfrm>
            <a:off x="3851189" y="5090984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KH"/>
          </a:p>
        </p:txBody>
      </p:sp>
      <p:sp>
        <p:nvSpPr>
          <p:cNvPr id="13" name="Line 14">
            <a:extLst>
              <a:ext uri="{FF2B5EF4-FFF2-40B4-BE49-F238E27FC236}">
                <a16:creationId xmlns:a16="http://schemas.microsoft.com/office/drawing/2014/main" id="{E31C1148-B3D5-0944-BDB9-1F3F6DB54336}"/>
              </a:ext>
            </a:extLst>
          </p:cNvPr>
          <p:cNvSpPr>
            <a:spLocks noChangeShapeType="1"/>
          </p:cNvSpPr>
          <p:nvPr/>
        </p:nvSpPr>
        <p:spPr bwMode="auto">
          <a:xfrm>
            <a:off x="3851189" y="5548184"/>
            <a:ext cx="1447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KH"/>
          </a:p>
        </p:txBody>
      </p:sp>
      <p:sp>
        <p:nvSpPr>
          <p:cNvPr id="14" name="Text Box 15">
            <a:extLst>
              <a:ext uri="{FF2B5EF4-FFF2-40B4-BE49-F238E27FC236}">
                <a16:creationId xmlns:a16="http://schemas.microsoft.com/office/drawing/2014/main" id="{68FA9EB6-8D4D-6E42-8588-D09F00C822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2789" y="5243384"/>
            <a:ext cx="24066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KH" sz="1800"/>
              <a:t>Translated to physical</a:t>
            </a:r>
          </a:p>
          <a:p>
            <a:pPr algn="ctr"/>
            <a:r>
              <a:rPr lang="en-US" altLang="en-KH" sz="1800"/>
              <a:t>page number</a:t>
            </a:r>
          </a:p>
        </p:txBody>
      </p:sp>
      <p:sp>
        <p:nvSpPr>
          <p:cNvPr id="15" name="Line 16">
            <a:extLst>
              <a:ext uri="{FF2B5EF4-FFF2-40B4-BE49-F238E27FC236}">
                <a16:creationId xmlns:a16="http://schemas.microsoft.com/office/drawing/2014/main" id="{4E3E1DF4-CDDF-684E-B6E9-DCECD673A97D}"/>
              </a:ext>
            </a:extLst>
          </p:cNvPr>
          <p:cNvSpPr>
            <a:spLocks noChangeShapeType="1"/>
          </p:cNvSpPr>
          <p:nvPr/>
        </p:nvSpPr>
        <p:spPr bwMode="auto">
          <a:xfrm>
            <a:off x="7508789" y="5548184"/>
            <a:ext cx="914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KH"/>
          </a:p>
        </p:txBody>
      </p:sp>
      <p:sp>
        <p:nvSpPr>
          <p:cNvPr id="16" name="Line 17">
            <a:extLst>
              <a:ext uri="{FF2B5EF4-FFF2-40B4-BE49-F238E27FC236}">
                <a16:creationId xmlns:a16="http://schemas.microsoft.com/office/drawing/2014/main" id="{E42007E7-D646-5C4F-B687-BE64ED09D148}"/>
              </a:ext>
            </a:extLst>
          </p:cNvPr>
          <p:cNvSpPr>
            <a:spLocks noChangeShapeType="1"/>
          </p:cNvSpPr>
          <p:nvPr/>
        </p:nvSpPr>
        <p:spPr bwMode="auto">
          <a:xfrm>
            <a:off x="6060989" y="4633784"/>
            <a:ext cx="2362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KH"/>
          </a:p>
        </p:txBody>
      </p:sp>
      <p:sp>
        <p:nvSpPr>
          <p:cNvPr id="17" name="Rectangle 18">
            <a:extLst>
              <a:ext uri="{FF2B5EF4-FFF2-40B4-BE49-F238E27FC236}">
                <a16:creationId xmlns:a16="http://schemas.microsoft.com/office/drawing/2014/main" id="{A945AF1B-E933-E644-A22D-0CCB7FF203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3189" y="3719384"/>
            <a:ext cx="533400" cy="22860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KH" altLang="en-KH" sz="1800"/>
          </a:p>
        </p:txBody>
      </p:sp>
      <p:sp>
        <p:nvSpPr>
          <p:cNvPr id="18" name="Text Box 19">
            <a:extLst>
              <a:ext uri="{FF2B5EF4-FFF2-40B4-BE49-F238E27FC236}">
                <a16:creationId xmlns:a16="http://schemas.microsoft.com/office/drawing/2014/main" id="{675895F7-6BA0-EC44-A1B7-E3A04F4863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37389" y="6005384"/>
            <a:ext cx="1911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KH" sz="1800"/>
              <a:t>Physical address</a:t>
            </a:r>
          </a:p>
        </p:txBody>
      </p:sp>
      <p:sp>
        <p:nvSpPr>
          <p:cNvPr id="19" name="Text Box 20">
            <a:extLst>
              <a:ext uri="{FF2B5EF4-FFF2-40B4-BE49-F238E27FC236}">
                <a16:creationId xmlns:a16="http://schemas.microsoft.com/office/drawing/2014/main" id="{2F8D1216-3DDD-574C-A143-D45120CEAC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0389" y="4252784"/>
            <a:ext cx="438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KH" sz="1800"/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3039173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9B417DAB-AB22-824D-BD86-DC7F48201B60}"/>
              </a:ext>
            </a:extLst>
          </p:cNvPr>
          <p:cNvSpPr txBox="1">
            <a:spLocks/>
          </p:cNvSpPr>
          <p:nvPr/>
        </p:nvSpPr>
        <p:spPr>
          <a:xfrm>
            <a:off x="999415" y="370702"/>
            <a:ext cx="10245233" cy="625252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To access data at a given virtual address, the system performs the following steps: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Extract the page number from the virtual address.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Extract the offset from the virtual address.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Translate the page number into a physical page frame number by accessing the page table.</a:t>
            </a:r>
            <a:r>
              <a:rPr lang="en-US" sz="2000" b="1" dirty="0"/>
              <a:t> </a:t>
            </a:r>
          </a:p>
          <a:p>
            <a:pPr marL="755650" lvl="1" indent="-304800">
              <a:buFont typeface="+mj-lt"/>
              <a:buAutoNum type="alphaLcParenR"/>
            </a:pPr>
            <a:r>
              <a:rPr lang="en-US" dirty="0"/>
              <a:t>Look up the page number in the page table (using the virtual page number as an index). </a:t>
            </a:r>
          </a:p>
          <a:p>
            <a:pPr marL="755650" lvl="1" indent="-304800">
              <a:buFont typeface="+mj-lt"/>
              <a:buAutoNum type="alphaLcParenR"/>
            </a:pPr>
            <a:r>
              <a:rPr lang="en-US" dirty="0"/>
              <a:t>Check the valid bit for that page. </a:t>
            </a:r>
          </a:p>
          <a:p>
            <a:pPr marL="1033463" lvl="2" indent="-277813">
              <a:buFont typeface="+mj-lt"/>
              <a:buAutoNum type="romanLcPeriod"/>
            </a:pPr>
            <a:r>
              <a:rPr lang="en-US" sz="1800" dirty="0"/>
              <a:t>If the valid bit = 0, the system generates a </a:t>
            </a:r>
            <a:r>
              <a:rPr lang="en-US" sz="1800" b="1" dirty="0">
                <a:solidFill>
                  <a:srgbClr val="C00000"/>
                </a:solidFill>
              </a:rPr>
              <a:t>page fault </a:t>
            </a:r>
            <a:r>
              <a:rPr lang="en-US" sz="1800" dirty="0"/>
              <a:t>and the operating system must intervene to</a:t>
            </a:r>
          </a:p>
          <a:p>
            <a:pPr marL="1208088" lvl="3" indent="-317500">
              <a:buFont typeface="Wingdings" pitchFamily="2" charset="2"/>
              <a:buChar char="Ø"/>
            </a:pPr>
            <a:r>
              <a:rPr lang="en-US" sz="1800" dirty="0"/>
              <a:t>Locate the desired page on disk.</a:t>
            </a:r>
            <a:r>
              <a:rPr lang="en-US" b="1" dirty="0"/>
              <a:t> </a:t>
            </a:r>
          </a:p>
          <a:p>
            <a:pPr marL="1208088" lvl="3" indent="-317500">
              <a:buFont typeface="Wingdings" pitchFamily="2" charset="2"/>
              <a:buChar char="Ø"/>
            </a:pPr>
            <a:r>
              <a:rPr lang="en-US" sz="1800" dirty="0"/>
              <a:t>Find a free page frame (this may necessitate removing a “victim” page from memory and copying it back to disk if memory is full). </a:t>
            </a:r>
          </a:p>
          <a:p>
            <a:pPr marL="1208088" lvl="3" indent="-317500">
              <a:buFont typeface="Wingdings" pitchFamily="2" charset="2"/>
              <a:buChar char="Ø"/>
            </a:pPr>
            <a:r>
              <a:rPr lang="en-US" sz="1800" dirty="0"/>
              <a:t>Copy the desired page into the free page frame in main memory. </a:t>
            </a:r>
          </a:p>
          <a:p>
            <a:pPr marL="1208088" lvl="3" indent="-317500">
              <a:buFont typeface="Wingdings" pitchFamily="2" charset="2"/>
              <a:buChar char="Ø"/>
            </a:pPr>
            <a:r>
              <a:rPr lang="en-US" sz="1800" dirty="0"/>
              <a:t>Update the page table. (The virtual page just brought in must have its frame number and valid bit in the page table modified. If there was a “victim” page, its valid bit must be set to zero.) </a:t>
            </a:r>
          </a:p>
          <a:p>
            <a:pPr marL="1208088" lvl="3" indent="-317500">
              <a:buFont typeface="Wingdings" pitchFamily="2" charset="2"/>
              <a:buChar char="Ø"/>
            </a:pPr>
            <a:r>
              <a:rPr lang="en-US" sz="1800" dirty="0"/>
              <a:t>Resume execution of the process causing the page fault, continuing to Step </a:t>
            </a:r>
            <a:r>
              <a:rPr lang="en-US" sz="1800" b="1" dirty="0" err="1"/>
              <a:t>bii</a:t>
            </a:r>
            <a:r>
              <a:rPr lang="en-US" sz="1800" dirty="0"/>
              <a:t> </a:t>
            </a:r>
          </a:p>
          <a:p>
            <a:pPr marL="901954" lvl="3" indent="0">
              <a:buNone/>
            </a:pPr>
            <a:endParaRPr lang="en-US" sz="1800" dirty="0"/>
          </a:p>
          <a:p>
            <a:pPr marL="1033463" lvl="2" indent="-277813">
              <a:buFont typeface="+mj-lt"/>
              <a:buAutoNum type="romanLcPeriod"/>
            </a:pPr>
            <a:r>
              <a:rPr lang="en-US" sz="1800" dirty="0"/>
              <a:t>If the valid bit = 1, the page is in memory</a:t>
            </a:r>
          </a:p>
          <a:p>
            <a:pPr marL="1187704" lvl="3" indent="-285750">
              <a:buFont typeface="Wingdings" pitchFamily="2" charset="2"/>
              <a:buChar char="Ø"/>
            </a:pPr>
            <a:r>
              <a:rPr lang="en-US" sz="1800" dirty="0"/>
              <a:t>Replace the virtual page number with the actual frame number</a:t>
            </a:r>
          </a:p>
          <a:p>
            <a:pPr marL="1187704" lvl="3" indent="-285750">
              <a:buFont typeface="Wingdings" pitchFamily="2" charset="2"/>
              <a:buChar char="Ø"/>
            </a:pPr>
            <a:r>
              <a:rPr lang="en-US" sz="1800" dirty="0"/>
              <a:t>Access data at offset in physical page frame by adding the offset to the frame number for the given virtual page</a:t>
            </a:r>
          </a:p>
        </p:txBody>
      </p:sp>
    </p:spTree>
    <p:extLst>
      <p:ext uri="{BB962C8B-B14F-4D97-AF65-F5344CB8AC3E}">
        <p14:creationId xmlns:p14="http://schemas.microsoft.com/office/powerpoint/2010/main" val="4072113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25A82-14D1-3F42-896F-061F0BA3D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H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D4FD8-6A6C-FA4B-BB37-5458453D64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964724"/>
            <a:ext cx="9720073" cy="2236573"/>
          </a:xfrm>
        </p:spPr>
        <p:txBody>
          <a:bodyPr/>
          <a:lstStyle/>
          <a:p>
            <a:r>
              <a:rPr lang="en-US" dirty="0"/>
              <a:t>Suppose that we have a virtual address space of 2</a:t>
            </a:r>
            <a:r>
              <a:rPr lang="en-US" baseline="30000" dirty="0"/>
              <a:t>8</a:t>
            </a:r>
            <a:r>
              <a:rPr lang="en-US" dirty="0"/>
              <a:t> words for a given process (this means the program generates addresses in the range 0 to 255</a:t>
            </a:r>
            <a:r>
              <a:rPr lang="en-US" baseline="-25000" dirty="0"/>
              <a:t>10</a:t>
            </a:r>
            <a:r>
              <a:rPr lang="en-US" dirty="0"/>
              <a:t> which is 00 to FF</a:t>
            </a:r>
            <a:r>
              <a:rPr lang="en-US" baseline="-25000" dirty="0"/>
              <a:t>16</a:t>
            </a:r>
            <a:r>
              <a:rPr lang="en-US" dirty="0"/>
              <a:t>), and physical memory of 4 page frames (no cache). Assume also that pages are 32 words in length. Virtual addresses contain 8 bits, and physical addresses contain 7 bits (4 frames of 32 words each is 128 words, or 27). Suppose, also, that some pages from the process have been brought into main memory. </a:t>
            </a:r>
            <a:br>
              <a:rPr lang="en-US" dirty="0"/>
            </a:br>
            <a:endParaRPr lang="en-US" dirty="0"/>
          </a:p>
          <a:p>
            <a:endParaRPr lang="en-KH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39D769-733F-2144-9ACD-F1F74F3537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749" y="4201297"/>
            <a:ext cx="4338938" cy="25321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416B70C-6067-CF48-94CE-BCE358BC66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0315" y="4614167"/>
            <a:ext cx="2769286" cy="966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406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2CD416E-FA54-EB4A-B309-F3B69CA6E0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8797" y="476250"/>
            <a:ext cx="5664200" cy="59055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DAEAA04-5EC9-8342-BE1F-2972B0EA35D4}"/>
              </a:ext>
            </a:extLst>
          </p:cNvPr>
          <p:cNvSpPr txBox="1"/>
          <p:nvPr/>
        </p:nvSpPr>
        <p:spPr>
          <a:xfrm>
            <a:off x="8427308" y="1297459"/>
            <a:ext cx="1188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H" dirty="0"/>
              <a:t>Include TLB</a:t>
            </a:r>
          </a:p>
        </p:txBody>
      </p:sp>
    </p:spTree>
    <p:extLst>
      <p:ext uri="{BB962C8B-B14F-4D97-AF65-F5344CB8AC3E}">
        <p14:creationId xmlns:p14="http://schemas.microsoft.com/office/powerpoint/2010/main" val="29646177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b504dd1c-74e4-4073-8ecc-05d39367243c">
      <Terms xmlns="http://schemas.microsoft.com/office/infopath/2007/PartnerControls"/>
    </lcf76f155ced4ddcb4097134ff3c332f>
    <TaxCatchAll xmlns="0657c77d-5c34-44bc-b1cc-ec12eb43d10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F14769A3AB22E4DBBEB43953F3A2D59" ma:contentTypeVersion="8" ma:contentTypeDescription="Create a new document." ma:contentTypeScope="" ma:versionID="782a90092824c68ff571c29030cb86e5">
  <xsd:schema xmlns:xsd="http://www.w3.org/2001/XMLSchema" xmlns:xs="http://www.w3.org/2001/XMLSchema" xmlns:p="http://schemas.microsoft.com/office/2006/metadata/properties" xmlns:ns2="b504dd1c-74e4-4073-8ecc-05d39367243c" xmlns:ns3="0657c77d-5c34-44bc-b1cc-ec12eb43d10c" targetNamespace="http://schemas.microsoft.com/office/2006/metadata/properties" ma:root="true" ma:fieldsID="23b11d5f4ba2a1df195a963e75a6e95b" ns2:_="" ns3:_="">
    <xsd:import namespace="b504dd1c-74e4-4073-8ecc-05d39367243c"/>
    <xsd:import namespace="0657c77d-5c34-44bc-b1cc-ec12eb43d10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504dd1c-74e4-4073-8ecc-05d39367243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1dbbc34c-0b31-4894-8b2b-c621d790f87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657c77d-5c34-44bc-b1cc-ec12eb43d10c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8cc73e45-ac25-434f-a071-03a983440ea5}" ma:internalName="TaxCatchAll" ma:showField="CatchAllData" ma:web="0657c77d-5c34-44bc-b1cc-ec12eb43d10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EF17104-9203-4736-93EC-667BBE8F948D}">
  <ds:schemaRefs>
    <ds:schemaRef ds:uri="http://schemas.microsoft.com/office/2006/metadata/properties"/>
    <ds:schemaRef ds:uri="http://schemas.microsoft.com/office/infopath/2007/PartnerControls"/>
    <ds:schemaRef ds:uri="b504dd1c-74e4-4073-8ecc-05d39367243c"/>
    <ds:schemaRef ds:uri="0657c77d-5c34-44bc-b1cc-ec12eb43d10c"/>
  </ds:schemaRefs>
</ds:datastoreItem>
</file>

<file path=customXml/itemProps2.xml><?xml version="1.0" encoding="utf-8"?>
<ds:datastoreItem xmlns:ds="http://schemas.openxmlformats.org/officeDocument/2006/customXml" ds:itemID="{F35EBC9B-9892-41D6-B907-2C6CC5E83D8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10D89ED-F6A4-4331-9258-7EAA072E1795}"/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551</TotalTime>
  <Words>1879</Words>
  <Application>Microsoft Office PowerPoint</Application>
  <PresentationFormat>Widescreen</PresentationFormat>
  <Paragraphs>214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Integral</vt:lpstr>
      <vt:lpstr>Virtual memory</vt:lpstr>
      <vt:lpstr>What is virtual memory?</vt:lpstr>
      <vt:lpstr>What is virtual memory?</vt:lpstr>
      <vt:lpstr>Virtual memory that is larger that physical memory</vt:lpstr>
      <vt:lpstr>Demand paging</vt:lpstr>
      <vt:lpstr>Demand paging</vt:lpstr>
      <vt:lpstr>PowerPoint Presentation</vt:lpstr>
      <vt:lpstr>Example</vt:lpstr>
      <vt:lpstr>PowerPoint Presentation</vt:lpstr>
      <vt:lpstr>Page fault</vt:lpstr>
      <vt:lpstr>PowerPoint Presentation</vt:lpstr>
      <vt:lpstr>Aspects of demand paging</vt:lpstr>
      <vt:lpstr>Performance of demand paging</vt:lpstr>
      <vt:lpstr>Performance of demand paging (Cont.)</vt:lpstr>
      <vt:lpstr>Example</vt:lpstr>
      <vt:lpstr>What happens if there is no free frame?</vt:lpstr>
      <vt:lpstr>Page replacement</vt:lpstr>
      <vt:lpstr>Basic page replacement</vt:lpstr>
      <vt:lpstr>PowerPoint Presentation</vt:lpstr>
      <vt:lpstr>Page and frame replacement algorithms</vt:lpstr>
      <vt:lpstr>Graph of page faults versus the number of frames</vt:lpstr>
      <vt:lpstr>First-in-first-out (FIFO) algorithm</vt:lpstr>
      <vt:lpstr>FIFO illustrating belady’s anomaly</vt:lpstr>
      <vt:lpstr>Optimal algorithm</vt:lpstr>
      <vt:lpstr>Least Recently used (LRU) algorithm</vt:lpstr>
      <vt:lpstr>Least Recently used (LRU) algorithm</vt:lpstr>
      <vt:lpstr>Use of a stack to record most recent page references</vt:lpstr>
      <vt:lpstr>LRU Approximation algorithms</vt:lpstr>
      <vt:lpstr>Second chance page replacement algorithm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Virtual memory</dc:title>
  <dc:creator>thavorac chun</dc:creator>
  <cp:lastModifiedBy>thavorac chun</cp:lastModifiedBy>
  <cp:revision>8</cp:revision>
  <dcterms:created xsi:type="dcterms:W3CDTF">2022-02-04T01:16:48Z</dcterms:created>
  <dcterms:modified xsi:type="dcterms:W3CDTF">2022-06-09T00:19:17Z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0x0101005F14769A3AB22E4DBBEB43953F3A2D59</vt:lpwstr>
  </property>
  <property fmtid="{D5CDD505-2E9C-101B-9397-08002B2CF9AE}" pid="3" name="MediaServiceImageTags">
    <vt:lpwstr/>
  </property>
</Properties>
</file>